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47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9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91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4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4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4"/><Relationship Id="rId7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4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5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2019/06/07</a:t>
            </a:r>
            <a:r>
              <a:rPr kumimoji="1" lang="ja-JP" altLang="en-US" dirty="0" smtClean="0"/>
              <a:t>　研究経過報告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48427"/>
              </p:ext>
            </p:extLst>
          </p:nvPr>
        </p:nvGraphicFramePr>
        <p:xfrm>
          <a:off x="548750" y="1973967"/>
          <a:ext cx="4023249" cy="1446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1"/>
                <a:gridCol w="2331428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液相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Ethanol</a:t>
                      </a:r>
                      <a:r>
                        <a:rPr kumimoji="1" lang="en-US" altLang="ja-JP" sz="1400" baseline="0" dirty="0" smtClean="0"/>
                        <a:t> (60wt%)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0.9072e3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粘性係数 </a:t>
                      </a:r>
                      <a:r>
                        <a:rPr kumimoji="1" lang="en-US" altLang="ja-JP" sz="1400" dirty="0" smtClean="0"/>
                        <a:t>[Pa/s]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5.75e-3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表面</a:t>
                      </a:r>
                      <a:r>
                        <a:rPr kumimoji="1" lang="ja-JP" altLang="en-US" sz="1400" dirty="0" smtClean="0"/>
                        <a:t>張力 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mN</a:t>
                      </a:r>
                      <a:r>
                        <a:rPr kumimoji="1" lang="en-US" altLang="ja-JP" sz="1400" dirty="0" smtClean="0"/>
                        <a:t>/m]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0.0284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接触角 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deg</a:t>
                      </a:r>
                      <a:r>
                        <a:rPr kumimoji="1" lang="en-US" altLang="ja-JP" sz="1400" dirty="0" smtClean="0"/>
                        <a:t>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30</a:t>
                      </a:r>
                      <a:r>
                        <a:rPr kumimoji="1" lang="ja-JP" altLang="en-US" sz="1400" dirty="0" smtClean="0"/>
                        <a:t>（正確な値でない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物性値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1109"/>
              </p:ext>
            </p:extLst>
          </p:nvPr>
        </p:nvGraphicFramePr>
        <p:xfrm>
          <a:off x="4659111" y="1973967"/>
          <a:ext cx="4023249" cy="882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1"/>
                <a:gridCol w="2331428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気相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Air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1.293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粘性係数 </a:t>
                      </a:r>
                      <a:r>
                        <a:rPr kumimoji="1" lang="en-US" altLang="ja-JP" sz="1400" dirty="0" smtClean="0"/>
                        <a:t>[Pa/s]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1.8e-5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6679"/>
              </p:ext>
            </p:extLst>
          </p:nvPr>
        </p:nvGraphicFramePr>
        <p:xfrm>
          <a:off x="548750" y="3823089"/>
          <a:ext cx="4023249" cy="11642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2"/>
                <a:gridCol w="2331427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固相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-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1.0e3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ばね定数 </a:t>
                      </a:r>
                      <a:r>
                        <a:rPr kumimoji="1" lang="en-US" altLang="ja-JP" sz="1400" dirty="0" smtClean="0"/>
                        <a:t>[N/m]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摩擦係数 </a:t>
                      </a:r>
                      <a:r>
                        <a:rPr kumimoji="1" lang="en-US" altLang="ja-JP" sz="1400" dirty="0" smtClean="0"/>
                        <a:t>[-]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0.3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2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8335" y="1148116"/>
            <a:ext cx="2700000" cy="2700000"/>
          </a:xfrm>
          <a:prstGeom prst="rect">
            <a:avLst/>
          </a:prstGeom>
        </p:spPr>
      </p:pic>
      <p:pic>
        <p:nvPicPr>
          <p:cNvPr id="13" name="r25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90474" y="1156993"/>
            <a:ext cx="2700000" cy="2700000"/>
          </a:xfrm>
          <a:prstGeom prst="rect">
            <a:avLst/>
          </a:prstGeom>
        </p:spPr>
      </p:pic>
      <p:pic>
        <p:nvPicPr>
          <p:cNvPr id="14" name="r35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182613" y="1148116"/>
            <a:ext cx="2700000" cy="2700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98335" y="4802667"/>
            <a:ext cx="4062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Cell size length = 2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μm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Time = 4.0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ms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Time step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0.125 ~ 0.250e-7 s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Solid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particle d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= 40 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μm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Domain size = 150×150×(height ) μm</a:t>
            </a:r>
            <a:r>
              <a:rPr lang="en-US" altLang="ja-JP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ja-JP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8335" y="3856993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3242A7"/>
                </a:solidFill>
              </a:rPr>
              <a:t>Droplet d</a:t>
            </a:r>
            <a:r>
              <a:rPr lang="en-US" altLang="ja-JP" dirty="0" smtClean="0">
                <a:solidFill>
                  <a:srgbClr val="3242A7"/>
                </a:solidFill>
              </a:rPr>
              <a:t> = 40 </a:t>
            </a:r>
            <a:r>
              <a:rPr lang="en-US" altLang="ja-JP" dirty="0" err="1" smtClean="0">
                <a:solidFill>
                  <a:srgbClr val="3242A7"/>
                </a:solidFill>
              </a:rPr>
              <a:t>μm</a:t>
            </a:r>
            <a:endParaRPr lang="ja-JP" altLang="en-US" dirty="0">
              <a:solidFill>
                <a:srgbClr val="3242A7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82614" y="3848116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3242A7"/>
                </a:solidFill>
              </a:rPr>
              <a:t>Droplet d = 60 </a:t>
            </a:r>
            <a:r>
              <a:rPr lang="en-US" altLang="ja-JP" dirty="0" err="1">
                <a:solidFill>
                  <a:srgbClr val="3242A7"/>
                </a:solidFill>
              </a:rPr>
              <a:t>μ</a:t>
            </a:r>
            <a:r>
              <a:rPr lang="en-US" altLang="ja-JP" dirty="0" err="1" smtClean="0">
                <a:solidFill>
                  <a:srgbClr val="3242A7"/>
                </a:solidFill>
              </a:rPr>
              <a:t>m</a:t>
            </a:r>
            <a:endParaRPr lang="ja-JP" altLang="en-US" dirty="0">
              <a:solidFill>
                <a:srgbClr val="3242A7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90473" y="3856993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3242A7"/>
                </a:solidFill>
              </a:rPr>
              <a:t>Droplet d = 50 </a:t>
            </a:r>
            <a:r>
              <a:rPr lang="en-US" altLang="ja-JP" dirty="0" err="1">
                <a:solidFill>
                  <a:srgbClr val="3242A7"/>
                </a:solidFill>
              </a:rPr>
              <a:t>μ</a:t>
            </a:r>
            <a:r>
              <a:rPr lang="en-US" altLang="ja-JP" dirty="0" err="1" smtClean="0">
                <a:solidFill>
                  <a:srgbClr val="3242A7"/>
                </a:solidFill>
              </a:rPr>
              <a:t>m</a:t>
            </a:r>
            <a:endParaRPr lang="ja-JP" altLang="en-US" dirty="0">
              <a:solidFill>
                <a:srgbClr val="3242A7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19665" y="4802667"/>
            <a:ext cx="4062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50 </a:t>
            </a:r>
            <a:r>
              <a:rPr lang="en-US" altLang="ja-JP" dirty="0" err="1" smtClean="0"/>
              <a:t>μm</a:t>
            </a:r>
            <a:r>
              <a:rPr lang="ja-JP" altLang="en-US" dirty="0" smtClean="0"/>
              <a:t>以下だと、</a:t>
            </a:r>
            <a:r>
              <a:rPr lang="en-US" altLang="ja-JP" dirty="0" smtClean="0"/>
              <a:t>Time step</a:t>
            </a:r>
            <a:r>
              <a:rPr lang="ja-JP" altLang="en-US" dirty="0" smtClean="0"/>
              <a:t>を下げる必要があり計算負荷が増加する</a:t>
            </a:r>
            <a:endParaRPr lang="en-US" altLang="ja-JP" dirty="0" smtClean="0"/>
          </a:p>
          <a:p>
            <a:r>
              <a:rPr lang="en-US" altLang="ja-JP" dirty="0" smtClean="0"/>
              <a:t>=&gt; </a:t>
            </a:r>
            <a:r>
              <a:rPr lang="ja-JP" altLang="en-US" dirty="0" smtClean="0"/>
              <a:t>原因は？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40 </a:t>
            </a:r>
            <a:r>
              <a:rPr lang="en-US" altLang="ja-JP" dirty="0" err="1" smtClean="0"/>
              <a:t>μm</a:t>
            </a:r>
            <a:r>
              <a:rPr lang="ja-JP" altLang="en-US" dirty="0"/>
              <a:t>だと</a:t>
            </a:r>
            <a:r>
              <a:rPr lang="ja-JP" altLang="en-US" dirty="0" smtClean="0"/>
              <a:t>水滴の動きがおかしい</a:t>
            </a:r>
            <a:endParaRPr lang="en-US" altLang="ja-JP" baseline="30000" dirty="0" smtClean="0"/>
          </a:p>
          <a:p>
            <a:r>
              <a:rPr lang="en-US" altLang="ja-JP" dirty="0" smtClean="0"/>
              <a:t>=&gt; Cell size </a:t>
            </a:r>
            <a:r>
              <a:rPr lang="ja-JP" altLang="en-US" dirty="0" smtClean="0"/>
              <a:t>が大きすぎる？</a:t>
            </a:r>
            <a:endParaRPr lang="en-US" altLang="ja-JP" dirty="0" smtClean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661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液滴の大きさによる比較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82613" y="4239299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Calculation time </a:t>
            </a:r>
            <a:r>
              <a:rPr lang="en-US" altLang="ja-JP" dirty="0" smtClean="0"/>
              <a:t>= 54 h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8332" y="4208571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Calculation time </a:t>
            </a:r>
            <a:r>
              <a:rPr lang="en-US" altLang="ja-JP" dirty="0" smtClean="0"/>
              <a:t>= 113 h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0470" y="4208571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Calculation </a:t>
            </a:r>
            <a:r>
              <a:rPr lang="en-US" altLang="ja-JP" dirty="0"/>
              <a:t>time </a:t>
            </a:r>
            <a:r>
              <a:rPr lang="en-US" altLang="ja-JP" dirty="0" smtClean="0"/>
              <a:t>= 113 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07213" y="4958956"/>
            <a:ext cx="4062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droplet d = 40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μm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Time = 3.2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ms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Time step 0.125e-7 s</a:t>
            </a:r>
          </a:p>
          <a:p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Solid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particle d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= 40 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μm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Domain size = 150×150×(height ) μm</a:t>
            </a:r>
            <a:r>
              <a:rPr lang="en-US" altLang="ja-JP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ja-JP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19704" y="3930222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Droplet d / Cell size = 20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559" y="5103674"/>
            <a:ext cx="434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Cell size</a:t>
            </a:r>
            <a:r>
              <a:rPr lang="ja-JP" altLang="en-US" dirty="0" smtClean="0"/>
              <a:t>が小さくなると動きがよくなってきている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Cell size</a:t>
            </a:r>
            <a:r>
              <a:rPr lang="ja-JP" altLang="en-US" dirty="0" smtClean="0"/>
              <a:t>が大きいと浮き上がる理由は不明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・計算負荷の増大が大きい</a:t>
            </a:r>
            <a:endParaRPr lang="en-US" altLang="ja-JP" dirty="0" smtClean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661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セルの大きさによる比較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29955" y="3943293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Droplet d / Cell size = 26.7</a:t>
            </a:r>
            <a:endParaRPr lang="ja-JP" altLang="en-US" dirty="0"/>
          </a:p>
        </p:txBody>
      </p:sp>
      <p:pic>
        <p:nvPicPr>
          <p:cNvPr id="2" name="r20_until80Fram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9705" y="1243293"/>
            <a:ext cx="2700000" cy="2700000"/>
          </a:xfrm>
          <a:prstGeom prst="rect">
            <a:avLst/>
          </a:prstGeom>
        </p:spPr>
      </p:pic>
      <p:pic>
        <p:nvPicPr>
          <p:cNvPr id="3" name="r20Fine_until80frame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29955" y="1243293"/>
            <a:ext cx="2700000" cy="2700000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419704" y="4299554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Calculation time = </a:t>
            </a:r>
            <a:r>
              <a:rPr lang="ja-JP" altLang="en-US" dirty="0" smtClean="0"/>
              <a:t>約</a:t>
            </a:r>
            <a:r>
              <a:rPr lang="en-US" altLang="ja-JP" dirty="0" smtClean="0"/>
              <a:t>3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(74h)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9955" y="4266458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Calculation time = </a:t>
            </a:r>
            <a:r>
              <a:rPr lang="ja-JP" altLang="en-US" dirty="0" smtClean="0"/>
              <a:t>約</a:t>
            </a:r>
            <a:r>
              <a:rPr lang="en-US" altLang="ja-JP" dirty="0" smtClean="0"/>
              <a:t>9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(212h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21" idx="1"/>
          </p:cNvCxnSpPr>
          <p:nvPr/>
        </p:nvCxnSpPr>
        <p:spPr>
          <a:xfrm flipH="1" flipV="1">
            <a:off x="7229955" y="2740124"/>
            <a:ext cx="275208" cy="1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05163" y="2555451"/>
            <a:ext cx="15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付着後の動きは計算中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58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21595"/>
              </p:ext>
            </p:extLst>
          </p:nvPr>
        </p:nvGraphicFramePr>
        <p:xfrm>
          <a:off x="967666" y="2098254"/>
          <a:ext cx="4971495" cy="2384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0594"/>
                <a:gridCol w="2590901"/>
              </a:tblGrid>
              <a:tr h="4394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*Droplet d / Cell size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Force</a:t>
                      </a:r>
                      <a:r>
                        <a:rPr kumimoji="1" lang="en-US" altLang="ja-JP" sz="1400" baseline="0" dirty="0" smtClean="0"/>
                        <a:t> error (to Surface Evolver)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</a:tr>
              <a:tr h="389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5.85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19.5 %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 anchor="ctr"/>
                </a:tc>
              </a:tr>
              <a:tr h="389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11.70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12.2</a:t>
                      </a:r>
                      <a:r>
                        <a:rPr kumimoji="1" lang="en-US" altLang="ja-JP" sz="1400" baseline="0" dirty="0" smtClean="0"/>
                        <a:t> %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 anchor="ctr"/>
                </a:tc>
              </a:tr>
              <a:tr h="389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23.39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6.84 %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</a:tr>
              <a:tr h="389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35.09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4.51</a:t>
                      </a:r>
                      <a:r>
                        <a:rPr kumimoji="1" lang="en-US" altLang="ja-JP" sz="1400" baseline="0" dirty="0" smtClean="0"/>
                        <a:t> %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</a:tr>
              <a:tr h="389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46.78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3.55 %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6" name="円/楕円 5"/>
          <p:cNvSpPr/>
          <p:nvPr/>
        </p:nvSpPr>
        <p:spPr>
          <a:xfrm>
            <a:off x="7008920" y="2653685"/>
            <a:ext cx="976544" cy="8966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7666" y="4483224"/>
            <a:ext cx="2300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*</a:t>
            </a:r>
            <a:r>
              <a:rPr kumimoji="1" lang="ja-JP" altLang="en-US" sz="1050" dirty="0" smtClean="0"/>
              <a:t>液</a:t>
            </a:r>
            <a:r>
              <a:rPr lang="ja-JP" altLang="en-US" sz="1050" dirty="0" smtClean="0"/>
              <a:t>体を</a:t>
            </a:r>
            <a:r>
              <a:rPr kumimoji="1" lang="ja-JP" altLang="en-US" sz="1050" dirty="0" smtClean="0"/>
              <a:t>球体にした場合の直径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（論文中では体積のみ表記）</a:t>
            </a:r>
            <a:endParaRPr kumimoji="1" lang="ja-JP" altLang="en-US" sz="1050" dirty="0"/>
          </a:p>
        </p:txBody>
      </p:sp>
      <p:sp>
        <p:nvSpPr>
          <p:cNvPr id="4" name="円/楕円 3"/>
          <p:cNvSpPr/>
          <p:nvPr/>
        </p:nvSpPr>
        <p:spPr>
          <a:xfrm>
            <a:off x="6867192" y="1720789"/>
            <a:ext cx="1260000" cy="1260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867192" y="3222595"/>
            <a:ext cx="1260000" cy="1260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2405849" y="3550330"/>
            <a:ext cx="895414" cy="13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268647" y="4756955"/>
            <a:ext cx="30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論文内で採用された値</a:t>
            </a:r>
            <a:endParaRPr lang="en-US" altLang="ja-JP" dirty="0" smtClean="0"/>
          </a:p>
          <a:p>
            <a:r>
              <a:rPr lang="ja-JP" altLang="en-US" dirty="0" smtClean="0"/>
              <a:t>（正確性と効率のバランスで）</a:t>
            </a:r>
            <a:endParaRPr kumimoji="1" lang="ja-JP" altLang="en-US" dirty="0"/>
          </a:p>
        </p:txBody>
      </p:sp>
      <p:sp>
        <p:nvSpPr>
          <p:cNvPr id="18" name="タイトル 2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661"/>
          </a:xfrm>
        </p:spPr>
        <p:txBody>
          <a:bodyPr/>
          <a:lstStyle/>
          <a:p>
            <a:pPr algn="ctr"/>
            <a:r>
              <a:rPr lang="ja-JP" altLang="en-US" dirty="0"/>
              <a:t>先行</a:t>
            </a:r>
            <a:r>
              <a:rPr lang="ja-JP" altLang="en-US" dirty="0" smtClean="0"/>
              <a:t>研究の参照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78766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Xiasong</a:t>
            </a:r>
            <a:r>
              <a:rPr kumimoji="1" lang="en-US" altLang="ja-JP" sz="1200" dirty="0" smtClean="0"/>
              <a:t> Sun, </a:t>
            </a:r>
            <a:r>
              <a:rPr kumimoji="1" lang="en-US" altLang="ja-JP" sz="1200" dirty="0" err="1" smtClean="0"/>
              <a:t>Mikio</a:t>
            </a:r>
            <a:r>
              <a:rPr kumimoji="1" lang="en-US" altLang="ja-JP" sz="1200" dirty="0" smtClean="0"/>
              <a:t> Sakai, Direct numerical simulation of gas-solid-liquid flows with capillary effects: An application to liquid bridge forces between spherical particles, Physical Review E 94, 063301 (2016)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7666" y="5668761"/>
            <a:ext cx="701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セルを細かくした方の </a:t>
            </a:r>
            <a:r>
              <a:rPr lang="en-US" altLang="ja-JP" dirty="0" smtClean="0"/>
              <a:t>Droplet d / Cell size</a:t>
            </a:r>
            <a:r>
              <a:rPr lang="ja-JP" altLang="en-US" dirty="0"/>
              <a:t> </a:t>
            </a:r>
            <a:r>
              <a:rPr lang="en-US" altLang="ja-JP" dirty="0" smtClean="0"/>
              <a:t>= 26.7 &gt; 23.39</a:t>
            </a:r>
          </a:p>
          <a:p>
            <a:r>
              <a:rPr lang="ja-JP" altLang="en-US" dirty="0"/>
              <a:t>液</a:t>
            </a:r>
            <a:r>
              <a:rPr lang="ja-JP" altLang="en-US" dirty="0" smtClean="0"/>
              <a:t>架橋力の評価の観点からいうと、セルの細かさは十分？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5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411</Words>
  <Application>Microsoft Office PowerPoint</Application>
  <PresentationFormat>画面に合わせる (4:3)</PresentationFormat>
  <Paragraphs>82</Paragraphs>
  <Slides>5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Ethanol-drop</vt:lpstr>
      <vt:lpstr>物性値</vt:lpstr>
      <vt:lpstr>液滴の大きさによる比較</vt:lpstr>
      <vt:lpstr>セルの大きさによる比較</vt:lpstr>
      <vt:lpstr>先行研究の参照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129</cp:revision>
  <dcterms:created xsi:type="dcterms:W3CDTF">2019-05-10T04:04:31Z</dcterms:created>
  <dcterms:modified xsi:type="dcterms:W3CDTF">2019-06-07T05:34:25Z</dcterms:modified>
</cp:coreProperties>
</file>