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1" r:id="rId6"/>
    <p:sldId id="264" r:id="rId7"/>
    <p:sldId id="263" r:id="rId8"/>
    <p:sldId id="262" r:id="rId9"/>
    <p:sldId id="265" r:id="rId10"/>
    <p:sldId id="266" r:id="rId11"/>
    <p:sldId id="267" r:id="rId12"/>
    <p:sldId id="268" r:id="rId13"/>
    <p:sldId id="269" r:id="rId14"/>
    <p:sldId id="271" r:id="rId15"/>
    <p:sldId id="272" r:id="rId16"/>
    <p:sldId id="273" r:id="rId17"/>
    <p:sldId id="274" r:id="rId18"/>
    <p:sldId id="276" r:id="rId19"/>
    <p:sldId id="275"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9" autoAdjust="0"/>
    <p:restoredTop sz="9466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C691A-B3B8-4FDA-B6C3-C0711B6744AD}" type="datetimeFigureOut">
              <a:rPr kumimoji="1" lang="ja-JP" altLang="en-US" smtClean="0"/>
              <a:t>2020/9/9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4BFEE-F2BB-4CAC-A06D-D8745ADEF81A}" type="slidenum">
              <a:rPr kumimoji="1" lang="ja-JP" altLang="en-US" smtClean="0"/>
              <a:t>‹#›</a:t>
            </a:fld>
            <a:endParaRPr kumimoji="1" lang="ja-JP" altLang="en-US"/>
          </a:p>
        </p:txBody>
      </p:sp>
    </p:spTree>
    <p:extLst>
      <p:ext uri="{BB962C8B-B14F-4D97-AF65-F5344CB8AC3E}">
        <p14:creationId xmlns:p14="http://schemas.microsoft.com/office/powerpoint/2010/main" val="12838780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LE2A 07</a:t>
            </a:r>
            <a:r>
              <a:rPr kumimoji="1" lang="ja-JP" altLang="en-US" dirty="0" smtClean="0"/>
              <a:t>のオオイシコウシです。これから発表を始めます。よろしくお願いします。</a:t>
            </a:r>
            <a:endParaRPr kumimoji="1" lang="en-US" altLang="ja-JP" dirty="0" smtClean="0"/>
          </a:p>
          <a:p>
            <a:r>
              <a:rPr kumimoji="1" lang="ja-JP" altLang="en-US" dirty="0" smtClean="0"/>
              <a:t>今回僕はマウスだけで遊べる音ゲーを作りました。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a:t>
            </a:fld>
            <a:endParaRPr kumimoji="1" lang="ja-JP" altLang="en-US"/>
          </a:p>
        </p:txBody>
      </p:sp>
    </p:spTree>
    <p:extLst>
      <p:ext uri="{BB962C8B-B14F-4D97-AF65-F5344CB8AC3E}">
        <p14:creationId xmlns:p14="http://schemas.microsoft.com/office/powerpoint/2010/main" val="381332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判定中は終点から判定基準座標</a:t>
            </a:r>
            <a:r>
              <a:rPr kumimoji="1" lang="en-US" altLang="ja-JP" dirty="0" smtClean="0"/>
              <a:t>(600)</a:t>
            </a:r>
            <a:r>
              <a:rPr kumimoji="1" lang="ja-JP" altLang="en-US" dirty="0" smtClean="0"/>
              <a:t>にかけて描画させるようにします。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10</a:t>
            </a:fld>
            <a:endParaRPr kumimoji="1" lang="ja-JP" altLang="en-US"/>
          </a:p>
        </p:txBody>
      </p:sp>
    </p:spTree>
    <p:extLst>
      <p:ext uri="{BB962C8B-B14F-4D97-AF65-F5344CB8AC3E}">
        <p14:creationId xmlns:p14="http://schemas.microsoft.com/office/powerpoint/2010/main" val="1577302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次に譜面の読み込み処理について解説していきます。</a:t>
            </a:r>
            <a:endParaRPr kumimoji="1" lang="en-US" altLang="ja-JP" dirty="0" smtClean="0"/>
          </a:p>
          <a:p>
            <a:r>
              <a:rPr kumimoji="1" lang="ja-JP" altLang="en-US" dirty="0" smtClean="0"/>
              <a:t>各ノーツと譜面配置はこのようになってます。</a:t>
            </a:r>
            <a:endParaRPr kumimoji="1" lang="en-US" altLang="ja-JP" dirty="0" smtClean="0"/>
          </a:p>
          <a:p>
            <a:endParaRPr kumimoji="1" lang="en-US" altLang="ja-JP" dirty="0" smtClean="0"/>
          </a:p>
          <a:p>
            <a:r>
              <a:rPr kumimoji="1" lang="ja-JP" altLang="en-US" dirty="0" smtClean="0"/>
              <a:t>この各記号を</a:t>
            </a:r>
            <a:r>
              <a:rPr kumimoji="1" lang="en-US" altLang="ja-JP" dirty="0" smtClean="0"/>
              <a:t>1</a:t>
            </a:r>
            <a:r>
              <a:rPr kumimoji="1" lang="ja-JP" altLang="en-US" dirty="0" smtClean="0"/>
              <a:t>小節ごとに</a:t>
            </a:r>
            <a:r>
              <a:rPr kumimoji="1" lang="en-US" altLang="ja-JP" dirty="0" smtClean="0"/>
              <a:t>n</a:t>
            </a:r>
            <a:r>
              <a:rPr kumimoji="1" lang="ja-JP" altLang="en-US" dirty="0" smtClean="0"/>
              <a:t>分音符文字分配置します。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11</a:t>
            </a:fld>
            <a:endParaRPr kumimoji="1" lang="ja-JP" altLang="en-US"/>
          </a:p>
        </p:txBody>
      </p:sp>
    </p:spTree>
    <p:extLst>
      <p:ext uri="{BB962C8B-B14F-4D97-AF65-F5344CB8AC3E}">
        <p14:creationId xmlns:p14="http://schemas.microsoft.com/office/powerpoint/2010/main" val="3127908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同時に複数のノーツを判定させたいときはかっこ内に文字を書きます。</a:t>
            </a:r>
            <a:endParaRPr kumimoji="1" lang="en-US" altLang="ja-JP" dirty="0" smtClean="0"/>
          </a:p>
          <a:p>
            <a:r>
              <a:rPr kumimoji="1" lang="ja-JP" altLang="en-US" dirty="0" smtClean="0"/>
              <a:t>小節の終わりにはセミコロンを打ちます。</a:t>
            </a:r>
            <a:endParaRPr kumimoji="1" lang="en-US" altLang="ja-JP" dirty="0" smtClean="0"/>
          </a:p>
          <a:p>
            <a:endParaRPr kumimoji="1" lang="en-US" altLang="ja-JP" dirty="0" smtClean="0"/>
          </a:p>
          <a:p>
            <a:r>
              <a:rPr kumimoji="1" lang="ja-JP" altLang="en-US" dirty="0" smtClean="0"/>
              <a:t>例では</a:t>
            </a:r>
            <a:r>
              <a:rPr kumimoji="1" lang="en-US" altLang="ja-JP" dirty="0" smtClean="0"/>
              <a:t>4</a:t>
            </a:r>
            <a:r>
              <a:rPr kumimoji="1" lang="ja-JP" altLang="en-US" dirty="0" smtClean="0"/>
              <a:t>こ文字を置いているので</a:t>
            </a:r>
            <a:r>
              <a:rPr kumimoji="1" lang="en-US" altLang="ja-JP" dirty="0" smtClean="0"/>
              <a:t>4</a:t>
            </a:r>
            <a:r>
              <a:rPr kumimoji="1" lang="ja-JP" altLang="en-US" dirty="0" smtClean="0"/>
              <a:t>分音符になります。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12</a:t>
            </a:fld>
            <a:endParaRPr kumimoji="1" lang="ja-JP" altLang="en-US"/>
          </a:p>
        </p:txBody>
      </p:sp>
    </p:spTree>
    <p:extLst>
      <p:ext uri="{BB962C8B-B14F-4D97-AF65-F5344CB8AC3E}">
        <p14:creationId xmlns:p14="http://schemas.microsoft.com/office/powerpoint/2010/main" val="3603646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譜面を作ったら実際に読み込みます。</a:t>
            </a:r>
            <a:endParaRPr kumimoji="1" lang="en-US" altLang="ja-JP" dirty="0" smtClean="0"/>
          </a:p>
          <a:p>
            <a:r>
              <a:rPr kumimoji="1" lang="ja-JP" altLang="en-US" dirty="0" smtClean="0"/>
              <a:t>ノーツに必要な情報は「ノーツの種類」と「ノーツ判定時間」です。</a:t>
            </a:r>
            <a:endParaRPr kumimoji="1" lang="en-US" altLang="ja-JP" dirty="0" smtClean="0"/>
          </a:p>
          <a:p>
            <a:r>
              <a:rPr kumimoji="1" lang="ja-JP" altLang="en-US" dirty="0" smtClean="0"/>
              <a:t>種類は譜面ファイルから各文字を</a:t>
            </a:r>
            <a:r>
              <a:rPr kumimoji="1" lang="en-US" altLang="ja-JP" dirty="0" smtClean="0"/>
              <a:t>char</a:t>
            </a:r>
            <a:r>
              <a:rPr kumimoji="1" lang="ja-JP" altLang="en-US" dirty="0" smtClean="0"/>
              <a:t>型変数に読み込むだけで</a:t>
            </a:r>
            <a:r>
              <a:rPr kumimoji="1" lang="en-US" altLang="ja-JP" dirty="0" smtClean="0"/>
              <a:t>OK</a:t>
            </a:r>
            <a:r>
              <a:rPr kumimoji="1" lang="ja-JP" altLang="en-US" dirty="0" smtClean="0"/>
              <a:t>です。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13</a:t>
            </a:fld>
            <a:endParaRPr kumimoji="1" lang="ja-JP" altLang="en-US"/>
          </a:p>
        </p:txBody>
      </p:sp>
    </p:spTree>
    <p:extLst>
      <p:ext uri="{BB962C8B-B14F-4D97-AF65-F5344CB8AC3E}">
        <p14:creationId xmlns:p14="http://schemas.microsoft.com/office/powerpoint/2010/main" val="1461132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判定時間はこのとおりに計算すると求まります。</a:t>
            </a:r>
            <a:endParaRPr kumimoji="1" lang="en-US" altLang="ja-JP" dirty="0" smtClean="0"/>
          </a:p>
          <a:p>
            <a:r>
              <a:rPr kumimoji="1" lang="ja-JP" altLang="en-US" dirty="0" smtClean="0"/>
              <a:t>赤の式が小節数分あたりの時間、青の式がその小節の何分音符何文字目の時間になります。</a:t>
            </a:r>
            <a:endParaRPr kumimoji="1" lang="en-US" altLang="ja-JP" dirty="0" smtClean="0"/>
          </a:p>
          <a:p>
            <a:endParaRPr kumimoji="1" lang="en-US" altLang="ja-JP" dirty="0" smtClean="0"/>
          </a:p>
          <a:p>
            <a:r>
              <a:rPr kumimoji="1" lang="ja-JP" altLang="en-US" dirty="0" smtClean="0"/>
              <a:t>見た目だけではわかりにくいですがこれを譜面の末尾まで行うことで譜面の読み込みは完了です。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14</a:t>
            </a:fld>
            <a:endParaRPr kumimoji="1" lang="ja-JP" altLang="en-US"/>
          </a:p>
        </p:txBody>
      </p:sp>
    </p:spTree>
    <p:extLst>
      <p:ext uri="{BB962C8B-B14F-4D97-AF65-F5344CB8AC3E}">
        <p14:creationId xmlns:p14="http://schemas.microsoft.com/office/powerpoint/2010/main" val="1739691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次に判定処理を解説します。</a:t>
            </a:r>
            <a:endParaRPr kumimoji="1" lang="en-US" altLang="ja-JP" dirty="0" smtClean="0"/>
          </a:p>
          <a:p>
            <a:r>
              <a:rPr kumimoji="1" lang="ja-JP" altLang="en-US" dirty="0" smtClean="0"/>
              <a:t>今回、判定は全</a:t>
            </a:r>
            <a:r>
              <a:rPr kumimoji="1" lang="en-US" altLang="ja-JP" dirty="0" smtClean="0"/>
              <a:t>5</a:t>
            </a:r>
            <a:r>
              <a:rPr kumimoji="1" lang="ja-JP" altLang="en-US" dirty="0" smtClean="0"/>
              <a:t>種類にしました。各判定値は以下の通りです。</a:t>
            </a:r>
            <a:endParaRPr kumimoji="1" lang="en-US" altLang="ja-JP" dirty="0" smtClean="0"/>
          </a:p>
          <a:p>
            <a:r>
              <a:rPr kumimoji="1" lang="ja-JP" altLang="en-US" dirty="0" smtClean="0"/>
              <a:t>ノーツ判定時間と実際にインプットを受けた時間との差で判断します。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15</a:t>
            </a:fld>
            <a:endParaRPr kumimoji="1" lang="ja-JP" altLang="en-US"/>
          </a:p>
        </p:txBody>
      </p:sp>
    </p:spTree>
    <p:extLst>
      <p:ext uri="{BB962C8B-B14F-4D97-AF65-F5344CB8AC3E}">
        <p14:creationId xmlns:p14="http://schemas.microsoft.com/office/powerpoint/2010/main" val="2059024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ここで判定時の注意点です。</a:t>
            </a:r>
            <a:endParaRPr kumimoji="1" lang="en-US" altLang="ja-JP" dirty="0" smtClean="0"/>
          </a:p>
          <a:p>
            <a:r>
              <a:rPr kumimoji="1" lang="ja-JP" altLang="en-US" dirty="0" smtClean="0"/>
              <a:t>判定はレーンごとに行います。同時押し判定対応のためです。</a:t>
            </a:r>
            <a:endParaRPr kumimoji="1" lang="en-US" altLang="ja-JP" dirty="0" smtClean="0"/>
          </a:p>
          <a:p>
            <a:r>
              <a:rPr kumimoji="1" lang="ja-JP" altLang="en-US" dirty="0" smtClean="0"/>
              <a:t>また、</a:t>
            </a:r>
            <a:r>
              <a:rPr kumimoji="1" lang="en-US" altLang="ja-JP" dirty="0" smtClean="0"/>
              <a:t>1</a:t>
            </a:r>
            <a:r>
              <a:rPr kumimoji="1" lang="ja-JP" altLang="en-US" dirty="0" smtClean="0"/>
              <a:t>フレームで</a:t>
            </a:r>
            <a:r>
              <a:rPr kumimoji="1" lang="en-US" altLang="ja-JP" dirty="0" smtClean="0"/>
              <a:t>1</a:t>
            </a:r>
            <a:r>
              <a:rPr kumimoji="1" lang="ja-JP" altLang="en-US" dirty="0" smtClean="0"/>
              <a:t>回そのレーンで判定を起こしたらそれより後ろのノーツは無視します。譜面の密度が高くノーツ判定間隔が狭いと多重判定を起こしてしまう問題の対策です。</a:t>
            </a:r>
            <a:endParaRPr kumimoji="1" lang="en-US" altLang="ja-JP" dirty="0" smtClean="0"/>
          </a:p>
          <a:p>
            <a:r>
              <a:rPr kumimoji="1" lang="ja-JP" altLang="en-US" dirty="0" smtClean="0"/>
              <a:t>そして、ホールド終点だけミス範囲前の判定処理も必要です。ホールドを終点前に離したときにミス判定にさせるためです。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16</a:t>
            </a:fld>
            <a:endParaRPr kumimoji="1" lang="ja-JP" altLang="en-US"/>
          </a:p>
        </p:txBody>
      </p:sp>
    </p:spTree>
    <p:extLst>
      <p:ext uri="{BB962C8B-B14F-4D97-AF65-F5344CB8AC3E}">
        <p14:creationId xmlns:p14="http://schemas.microsoft.com/office/powerpoint/2010/main" val="1702504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これを踏まえて判定処理の流れです。</a:t>
            </a:r>
            <a:endParaRPr kumimoji="1" lang="en-US" altLang="ja-JP" dirty="0" smtClean="0"/>
          </a:p>
          <a:p>
            <a:r>
              <a:rPr kumimoji="1" lang="en-US" altLang="ja-JP" dirty="0" smtClean="0"/>
              <a:t>2</a:t>
            </a:r>
            <a:r>
              <a:rPr kumimoji="1" lang="ja-JP" altLang="en-US" dirty="0" smtClean="0"/>
              <a:t>重</a:t>
            </a:r>
            <a:r>
              <a:rPr kumimoji="1" lang="en-US" altLang="ja-JP" dirty="0" smtClean="0"/>
              <a:t>for</a:t>
            </a:r>
            <a:r>
              <a:rPr kumimoji="1" lang="ja-JP" altLang="en-US" dirty="0" smtClean="0"/>
              <a:t>文でレーン数だけ、ノーツ数だけ繰り返しをかけます。</a:t>
            </a:r>
            <a:endParaRPr kumimoji="1" lang="en-US" altLang="ja-JP" dirty="0" smtClean="0"/>
          </a:p>
          <a:p>
            <a:r>
              <a:rPr kumimoji="1" lang="ja-JP" altLang="en-US" dirty="0" smtClean="0"/>
              <a:t>ノーツ判定時間が判定範囲外でないなら後述するホールド終点以外のノーツの判定処理をします。</a:t>
            </a:r>
            <a:endParaRPr kumimoji="1" lang="en-US" altLang="ja-JP" dirty="0" smtClean="0"/>
          </a:p>
          <a:p>
            <a:r>
              <a:rPr kumimoji="1" lang="ja-JP" altLang="en-US" dirty="0" smtClean="0"/>
              <a:t>そしてミス範囲外の判定もいるホールド終点の判定を行います。</a:t>
            </a:r>
            <a:endParaRPr kumimoji="1" lang="en-US" altLang="ja-JP" dirty="0" smtClean="0"/>
          </a:p>
          <a:p>
            <a:endParaRPr kumimoji="1" lang="en-US" altLang="ja-JP" dirty="0" smtClean="0"/>
          </a:p>
          <a:p>
            <a:r>
              <a:rPr kumimoji="1" lang="en-US" altLang="ja-JP" dirty="0" smtClean="0"/>
              <a:t>1</a:t>
            </a:r>
            <a:r>
              <a:rPr kumimoji="1" lang="ja-JP" altLang="en-US" dirty="0" smtClean="0"/>
              <a:t>度そのレーンで判定処理が行われたら</a:t>
            </a:r>
            <a:r>
              <a:rPr kumimoji="1" lang="en-US" altLang="ja-JP" dirty="0" smtClean="0"/>
              <a:t>break</a:t>
            </a:r>
            <a:r>
              <a:rPr kumimoji="1" lang="ja-JP" altLang="en-US" dirty="0" smtClean="0"/>
              <a:t>して次のレーンの判定に移るのでそこまで重くないと思います。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17</a:t>
            </a:fld>
            <a:endParaRPr kumimoji="1" lang="ja-JP" altLang="en-US"/>
          </a:p>
        </p:txBody>
      </p:sp>
    </p:spTree>
    <p:extLst>
      <p:ext uri="{BB962C8B-B14F-4D97-AF65-F5344CB8AC3E}">
        <p14:creationId xmlns:p14="http://schemas.microsoft.com/office/powerpoint/2010/main" val="50338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判定処理の中身です。ノーツの判定時間と判定された時間の差で場合分けします。</a:t>
            </a:r>
            <a:endParaRPr kumimoji="1" lang="en-US" altLang="ja-JP" dirty="0" smtClean="0"/>
          </a:p>
          <a:p>
            <a:r>
              <a:rPr kumimoji="1" lang="ja-JP" altLang="en-US" dirty="0" smtClean="0"/>
              <a:t>例だと、ノーツ判定時間が</a:t>
            </a:r>
            <a:r>
              <a:rPr kumimoji="1" lang="en-US" altLang="ja-JP" dirty="0" smtClean="0"/>
              <a:t>2.0</a:t>
            </a:r>
            <a:r>
              <a:rPr kumimoji="1" lang="ja-JP" altLang="en-US" dirty="0" smtClean="0"/>
              <a:t>秒のノーツを、少し遅めに</a:t>
            </a:r>
            <a:r>
              <a:rPr kumimoji="1" lang="en-US" altLang="ja-JP" dirty="0" smtClean="0"/>
              <a:t>2.11</a:t>
            </a:r>
            <a:r>
              <a:rPr kumimoji="1" lang="ja-JP" altLang="en-US" dirty="0" smtClean="0"/>
              <a:t>秒のタイミングで押したとき</a:t>
            </a:r>
            <a:endParaRPr kumimoji="1" lang="en-US" altLang="ja-JP" dirty="0" smtClean="0"/>
          </a:p>
          <a:p>
            <a:r>
              <a:rPr kumimoji="1" lang="en-US" altLang="ja-JP" dirty="0" smtClean="0"/>
              <a:t>2.0-2.11=-0.11</a:t>
            </a:r>
            <a:r>
              <a:rPr kumimoji="1" lang="ja-JP" altLang="en-US" dirty="0" smtClean="0"/>
              <a:t>になってプラスマイナス</a:t>
            </a:r>
            <a:r>
              <a:rPr kumimoji="1" lang="en-US" altLang="ja-JP" dirty="0" smtClean="0"/>
              <a:t>0.13</a:t>
            </a:r>
            <a:r>
              <a:rPr kumimoji="1" lang="ja-JP" altLang="en-US" dirty="0" smtClean="0"/>
              <a:t>の範囲内なので</a:t>
            </a:r>
            <a:r>
              <a:rPr kumimoji="1" lang="en-US" altLang="ja-JP" dirty="0" smtClean="0"/>
              <a:t>GOOD</a:t>
            </a:r>
            <a:r>
              <a:rPr kumimoji="1" lang="ja-JP" altLang="en-US" dirty="0" smtClean="0"/>
              <a:t>判定になる　という感じです。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18</a:t>
            </a:fld>
            <a:endParaRPr kumimoji="1" lang="ja-JP" altLang="en-US"/>
          </a:p>
        </p:txBody>
      </p:sp>
    </p:spTree>
    <p:extLst>
      <p:ext uri="{BB962C8B-B14F-4D97-AF65-F5344CB8AC3E}">
        <p14:creationId xmlns:p14="http://schemas.microsoft.com/office/powerpoint/2010/main" val="2963075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これで要所の解説はおわりです。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19</a:t>
            </a:fld>
            <a:endParaRPr kumimoji="1" lang="ja-JP" altLang="en-US"/>
          </a:p>
        </p:txBody>
      </p:sp>
    </p:spTree>
    <p:extLst>
      <p:ext uri="{BB962C8B-B14F-4D97-AF65-F5344CB8AC3E}">
        <p14:creationId xmlns:p14="http://schemas.microsoft.com/office/powerpoint/2010/main" val="324278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目的は、多レーンの音ゲーを作ってみたい　キーボードではなくほかのデバイスを使いたいと考えた結果マウスの音ゲーになりました。</a:t>
            </a:r>
            <a:endParaRPr kumimoji="1" lang="en-US" altLang="ja-JP" dirty="0" smtClean="0"/>
          </a:p>
          <a:p>
            <a:r>
              <a:rPr kumimoji="1" lang="ja-JP" altLang="en-US" dirty="0" smtClean="0"/>
              <a:t>また、譜面の読み込み処理、音符の描画処理をどう実装するか、マウスは音ゲーに使えるのかも気になりました。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2</a:t>
            </a:fld>
            <a:endParaRPr kumimoji="1" lang="ja-JP" altLang="en-US"/>
          </a:p>
        </p:txBody>
      </p:sp>
    </p:spTree>
    <p:extLst>
      <p:ext uri="{BB962C8B-B14F-4D97-AF65-F5344CB8AC3E}">
        <p14:creationId xmlns:p14="http://schemas.microsoft.com/office/powerpoint/2010/main" val="866835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学んだこと、感想は</a:t>
            </a:r>
            <a:endParaRPr kumimoji="1" lang="en-US" altLang="ja-JP" dirty="0" smtClean="0"/>
          </a:p>
          <a:p>
            <a:r>
              <a:rPr kumimoji="1" lang="ja-JP" altLang="en-US" dirty="0" smtClean="0"/>
              <a:t>音ゲー作成の基礎を習得できました。</a:t>
            </a:r>
            <a:endParaRPr kumimoji="1" lang="en-US" altLang="ja-JP" dirty="0" smtClean="0"/>
          </a:p>
          <a:p>
            <a:r>
              <a:rPr kumimoji="1" lang="ja-JP" altLang="en-US" dirty="0" smtClean="0"/>
              <a:t>キーボード・コントローラー以外のインプット機器でも意外と音ゲーはできることがわかりました。</a:t>
            </a:r>
            <a:endParaRPr kumimoji="1" lang="en-US" altLang="ja-JP" dirty="0" smtClean="0"/>
          </a:p>
          <a:p>
            <a:endParaRPr kumimoji="1" lang="en-US" altLang="ja-JP" dirty="0" smtClean="0"/>
          </a:p>
          <a:p>
            <a:r>
              <a:rPr kumimoji="1" lang="ja-JP" altLang="en-US" dirty="0" smtClean="0"/>
              <a:t>また、ホールド系ノーツはいろいろと実装が面倒なことがわかりました。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20</a:t>
            </a:fld>
            <a:endParaRPr kumimoji="1" lang="ja-JP" altLang="en-US"/>
          </a:p>
        </p:txBody>
      </p:sp>
    </p:spTree>
    <p:extLst>
      <p:ext uri="{BB962C8B-B14F-4D97-AF65-F5344CB8AC3E}">
        <p14:creationId xmlns:p14="http://schemas.microsoft.com/office/powerpoint/2010/main" val="270321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これで発表をおわります。ご視聴ありがとうございました。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21</a:t>
            </a:fld>
            <a:endParaRPr kumimoji="1" lang="ja-JP" altLang="en-US"/>
          </a:p>
        </p:txBody>
      </p:sp>
    </p:spTree>
    <p:extLst>
      <p:ext uri="{BB962C8B-B14F-4D97-AF65-F5344CB8AC3E}">
        <p14:creationId xmlns:p14="http://schemas.microsoft.com/office/powerpoint/2010/main" val="410265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ここで完成品を紹介します。</a:t>
            </a:r>
            <a:r>
              <a:rPr kumimoji="1" lang="en-US" altLang="ja-JP" dirty="0" smtClean="0"/>
              <a:t>(</a:t>
            </a:r>
            <a:r>
              <a:rPr kumimoji="1" lang="ja-JP" altLang="en-US" dirty="0" smtClean="0"/>
              <a:t>完成品を開く</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3</a:t>
            </a:fld>
            <a:endParaRPr kumimoji="1" lang="ja-JP" altLang="en-US"/>
          </a:p>
        </p:txBody>
      </p:sp>
    </p:spTree>
    <p:extLst>
      <p:ext uri="{BB962C8B-B14F-4D97-AF65-F5344CB8AC3E}">
        <p14:creationId xmlns:p14="http://schemas.microsoft.com/office/powerpoint/2010/main" val="109016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ある程度ルールなどが分かったところで要所のプログラム解説をしてきたいと思います。</a:t>
            </a:r>
            <a:endParaRPr kumimoji="1" lang="en-US" altLang="ja-JP" dirty="0" smtClean="0"/>
          </a:p>
          <a:p>
            <a:r>
              <a:rPr kumimoji="1" lang="ja-JP" altLang="en-US" dirty="0" smtClean="0"/>
              <a:t>今回解説する処理は大きく分けて</a:t>
            </a:r>
            <a:endParaRPr kumimoji="1" lang="en-US" altLang="ja-JP" dirty="0" smtClean="0"/>
          </a:p>
          <a:p>
            <a:r>
              <a:rPr kumimoji="1" lang="ja-JP" altLang="en-US" dirty="0" smtClean="0"/>
              <a:t>ノーツの描画処理、譜面の読み込み処理、判定処理の</a:t>
            </a:r>
            <a:r>
              <a:rPr kumimoji="1" lang="en-US" altLang="ja-JP" dirty="0" smtClean="0"/>
              <a:t>3</a:t>
            </a:r>
            <a:r>
              <a:rPr kumimoji="1" lang="ja-JP" altLang="en-US" dirty="0" smtClean="0"/>
              <a:t>つです。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4</a:t>
            </a:fld>
            <a:endParaRPr kumimoji="1" lang="ja-JP" altLang="en-US"/>
          </a:p>
        </p:txBody>
      </p:sp>
    </p:spTree>
    <p:extLst>
      <p:ext uri="{BB962C8B-B14F-4D97-AF65-F5344CB8AC3E}">
        <p14:creationId xmlns:p14="http://schemas.microsoft.com/office/powerpoint/2010/main" val="61734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まずはノーツの描画処理です。ノーツは共通して上から下に落ちてきます。</a:t>
            </a:r>
            <a:endParaRPr kumimoji="1" lang="en-US" altLang="ja-JP" dirty="0" smtClean="0"/>
          </a:p>
          <a:p>
            <a:r>
              <a:rPr kumimoji="1" lang="ja-JP" altLang="en-US" dirty="0" smtClean="0"/>
              <a:t>ノーツの</a:t>
            </a:r>
            <a:r>
              <a:rPr kumimoji="1" lang="en-US" altLang="ja-JP" dirty="0" smtClean="0"/>
              <a:t>X</a:t>
            </a:r>
            <a:r>
              <a:rPr kumimoji="1" lang="ja-JP" altLang="en-US" dirty="0" smtClean="0"/>
              <a:t>座標はレーンごとに固定なので各ノーツの</a:t>
            </a:r>
            <a:r>
              <a:rPr kumimoji="1" lang="en-US" altLang="ja-JP" dirty="0" smtClean="0"/>
              <a:t>Y</a:t>
            </a:r>
            <a:r>
              <a:rPr kumimoji="1" lang="ja-JP" altLang="en-US" dirty="0" smtClean="0"/>
              <a:t>座標の値が重要になってきます。</a:t>
            </a:r>
            <a:endParaRPr kumimoji="1" lang="en-US" altLang="ja-JP" dirty="0" smtClean="0"/>
          </a:p>
          <a:p>
            <a:r>
              <a:rPr kumimoji="1" lang="ja-JP" altLang="en-US" dirty="0" smtClean="0"/>
              <a:t>ノーツの</a:t>
            </a:r>
            <a:r>
              <a:rPr kumimoji="1" lang="en-US" altLang="ja-JP" dirty="0" smtClean="0"/>
              <a:t>Y</a:t>
            </a:r>
            <a:r>
              <a:rPr kumimoji="1" lang="ja-JP" altLang="en-US" dirty="0" smtClean="0"/>
              <a:t>座標を求める式は</a:t>
            </a:r>
            <a:endParaRPr kumimoji="1" lang="en-US" altLang="ja-JP" dirty="0" smtClean="0"/>
          </a:p>
          <a:p>
            <a:r>
              <a:rPr kumimoji="1" lang="ja-JP" altLang="en-US" dirty="0" smtClean="0"/>
              <a:t>判定基準座標</a:t>
            </a:r>
            <a:r>
              <a:rPr lang="en-US" altLang="ja-JP" dirty="0" smtClean="0"/>
              <a:t>– (</a:t>
            </a:r>
            <a:r>
              <a:rPr lang="ja-JP" altLang="en-US" dirty="0" smtClean="0"/>
              <a:t>ノーツ画像の高さ </a:t>
            </a:r>
            <a:r>
              <a:rPr lang="en-US" altLang="ja-JP" dirty="0" smtClean="0"/>
              <a:t>÷ 2)</a:t>
            </a:r>
            <a:r>
              <a:rPr lang="ja-JP" altLang="en-US" dirty="0" smtClean="0"/>
              <a:t> </a:t>
            </a:r>
            <a:r>
              <a:rPr lang="en-US" altLang="ja-JP" dirty="0" smtClean="0"/>
              <a:t>+ (</a:t>
            </a:r>
            <a:r>
              <a:rPr lang="ja-JP" altLang="en-US" dirty="0" smtClean="0"/>
              <a:t>現在時間 </a:t>
            </a:r>
            <a:r>
              <a:rPr lang="en-US" altLang="ja-JP" dirty="0" smtClean="0"/>
              <a:t>– </a:t>
            </a:r>
            <a:r>
              <a:rPr lang="ja-JP" altLang="en-US" dirty="0" smtClean="0"/>
              <a:t>ノーツの判定時間</a:t>
            </a:r>
            <a:r>
              <a:rPr lang="en-US" altLang="ja-JP" dirty="0" smtClean="0"/>
              <a:t>)</a:t>
            </a:r>
            <a:r>
              <a:rPr lang="ja-JP" altLang="en-US" dirty="0" smtClean="0"/>
              <a:t> </a:t>
            </a:r>
            <a:r>
              <a:rPr lang="en-US" altLang="ja-JP" dirty="0" smtClean="0"/>
              <a:t>×</a:t>
            </a:r>
            <a:r>
              <a:rPr lang="ja-JP" altLang="en-US" dirty="0" smtClean="0"/>
              <a:t> スピード倍率</a:t>
            </a:r>
            <a:endParaRPr lang="en-US" altLang="ja-JP" dirty="0" smtClean="0"/>
          </a:p>
          <a:p>
            <a:r>
              <a:rPr lang="ja-JP" altLang="en-US" dirty="0" smtClean="0"/>
              <a:t>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5</a:t>
            </a:fld>
            <a:endParaRPr kumimoji="1" lang="ja-JP" altLang="en-US"/>
          </a:p>
        </p:txBody>
      </p:sp>
    </p:spTree>
    <p:extLst>
      <p:ext uri="{BB962C8B-B14F-4D97-AF65-F5344CB8AC3E}">
        <p14:creationId xmlns:p14="http://schemas.microsoft.com/office/powerpoint/2010/main" val="300969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例として判定基準座標を</a:t>
            </a:r>
            <a:r>
              <a:rPr lang="en-US" altLang="ja-JP" dirty="0" smtClean="0"/>
              <a:t>600</a:t>
            </a:r>
            <a:r>
              <a:rPr lang="ja-JP" altLang="en-US" dirty="0" err="1" smtClean="0"/>
              <a:t>、</a:t>
            </a:r>
            <a:r>
              <a:rPr lang="ja-JP" altLang="en-US" dirty="0" smtClean="0"/>
              <a:t>ノーツ画像の高さ</a:t>
            </a:r>
            <a:r>
              <a:rPr lang="en-US" altLang="ja-JP" dirty="0" smtClean="0"/>
              <a:t>20</a:t>
            </a:r>
            <a:r>
              <a:rPr lang="ja-JP" altLang="en-US" dirty="0" err="1" smtClean="0"/>
              <a:t>、</a:t>
            </a:r>
            <a:r>
              <a:rPr lang="ja-JP" altLang="en-US" dirty="0" smtClean="0"/>
              <a:t>現在時間を</a:t>
            </a:r>
            <a:r>
              <a:rPr lang="en-US" altLang="ja-JP" dirty="0" smtClean="0"/>
              <a:t>1</a:t>
            </a:r>
            <a:r>
              <a:rPr lang="ja-JP" altLang="en-US" dirty="0" smtClean="0"/>
              <a:t>秒、ノーツの判定時間を</a:t>
            </a:r>
            <a:r>
              <a:rPr lang="en-US" altLang="ja-JP" dirty="0" smtClean="0"/>
              <a:t>1.5</a:t>
            </a:r>
            <a:r>
              <a:rPr lang="ja-JP" altLang="en-US" dirty="0" smtClean="0"/>
              <a:t>秒、スピード倍率を</a:t>
            </a:r>
            <a:r>
              <a:rPr lang="en-US" altLang="ja-JP" dirty="0" smtClean="0"/>
              <a:t>500</a:t>
            </a:r>
            <a:r>
              <a:rPr lang="ja-JP" altLang="en-US" dirty="0" smtClean="0"/>
              <a:t>とすると</a:t>
            </a:r>
            <a:endParaRPr lang="en-US" altLang="ja-JP" dirty="0" smtClean="0"/>
          </a:p>
          <a:p>
            <a:r>
              <a:rPr lang="en-US" altLang="ja-JP" dirty="0" smtClean="0"/>
              <a:t>600-(20÷2)+(1-1.5)×500=340</a:t>
            </a:r>
            <a:r>
              <a:rPr lang="ja-JP" altLang="en-US" dirty="0" smtClean="0"/>
              <a:t>の位置に描画されます。</a:t>
            </a:r>
            <a:endParaRPr lang="en-US" altLang="ja-JP" dirty="0" smtClean="0"/>
          </a:p>
          <a:p>
            <a:r>
              <a:rPr lang="ja-JP" altLang="en-US" dirty="0" smtClean="0"/>
              <a:t>時間が進むにつれて計算結果の</a:t>
            </a:r>
            <a:r>
              <a:rPr lang="ja-JP" altLang="en-US" smtClean="0"/>
              <a:t>値は大きくなっていくのでノーツが上から下に落ちてくるようになります。</a:t>
            </a:r>
            <a:endParaRPr lang="ja-JP" altLang="en-US" dirty="0" smtClean="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6</a:t>
            </a:fld>
            <a:endParaRPr kumimoji="1" lang="ja-JP" altLang="en-US"/>
          </a:p>
        </p:txBody>
      </p:sp>
    </p:spTree>
    <p:extLst>
      <p:ext uri="{BB962C8B-B14F-4D97-AF65-F5344CB8AC3E}">
        <p14:creationId xmlns:p14="http://schemas.microsoft.com/office/powerpoint/2010/main" val="368854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次にノーツ画像の描画処理です。ほとんどのノーツは先ほどの座標計算を用いてそのまま描画すればよいのですがホールドの始点終点の間の画像は少し工夫が必要になります。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7</a:t>
            </a:fld>
            <a:endParaRPr kumimoji="1" lang="ja-JP" altLang="en-US"/>
          </a:p>
        </p:txBody>
      </p:sp>
    </p:spTree>
    <p:extLst>
      <p:ext uri="{BB962C8B-B14F-4D97-AF65-F5344CB8AC3E}">
        <p14:creationId xmlns:p14="http://schemas.microsoft.com/office/powerpoint/2010/main" val="260424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ホールドの間の描画は判定前と判定中で</a:t>
            </a:r>
            <a:r>
              <a:rPr kumimoji="1" lang="en-US" altLang="ja-JP" dirty="0" smtClean="0"/>
              <a:t>2</a:t>
            </a:r>
            <a:r>
              <a:rPr kumimoji="1" lang="ja-JP" altLang="en-US" dirty="0" smtClean="0"/>
              <a:t>パターンあります。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8</a:t>
            </a:fld>
            <a:endParaRPr kumimoji="1" lang="ja-JP" altLang="en-US"/>
          </a:p>
        </p:txBody>
      </p:sp>
    </p:spTree>
    <p:extLst>
      <p:ext uri="{BB962C8B-B14F-4D97-AF65-F5344CB8AC3E}">
        <p14:creationId xmlns:p14="http://schemas.microsoft.com/office/powerpoint/2010/main" val="2903049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判定前は終点のＹ座標から始点の</a:t>
            </a:r>
            <a:r>
              <a:rPr kumimoji="1" lang="en-US" altLang="ja-JP" dirty="0" smtClean="0"/>
              <a:t>Y</a:t>
            </a:r>
            <a:r>
              <a:rPr kumimoji="1" lang="ja-JP" altLang="en-US" dirty="0" smtClean="0"/>
              <a:t>座標にかけて描画させます。</a:t>
            </a:r>
            <a:endParaRPr kumimoji="1" lang="en-US" altLang="ja-JP" dirty="0" smtClean="0"/>
          </a:p>
          <a:p>
            <a:r>
              <a:rPr kumimoji="1" lang="ja-JP" altLang="en-US" dirty="0" smtClean="0"/>
              <a:t>このとき各ホールド始点ノーツにそれに対応した終点ノーツの番号を譜面読み込み時に記憶させて描画時に始点と終点をリンクさせます。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1E34BFEE-F2BB-4CAC-A06D-D8745ADEF81A}" type="slidenum">
              <a:rPr kumimoji="1" lang="ja-JP" altLang="en-US" smtClean="0"/>
              <a:t>9</a:t>
            </a:fld>
            <a:endParaRPr kumimoji="1" lang="ja-JP" altLang="en-US"/>
          </a:p>
        </p:txBody>
      </p:sp>
    </p:spTree>
    <p:extLst>
      <p:ext uri="{BB962C8B-B14F-4D97-AF65-F5344CB8AC3E}">
        <p14:creationId xmlns:p14="http://schemas.microsoft.com/office/powerpoint/2010/main" val="2125341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3A1CC3-2375-41D4-9E03-427CAF2A4C1A}"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FF16868-8199-4C2C-A5B1-63AEE139F88E}"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AD9FF7F-6988-44CC-821B-644E70CD2F73}"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C12C299-16B2-4475-990D-751901EACC14}"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4E6425-0181-43F2-84FC-787E803FD2F8}"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6E86A4C-8E40-4F87-A4F0-01A0687C5742}"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smtClean="0"/>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E72C73-2D91-4E12-BA25-F0AA0C03599B}"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マウスだけで遊べる音ゲー</a:t>
            </a:r>
            <a:r>
              <a:rPr lang="ja-JP" altLang="en-US" dirty="0" smtClean="0"/>
              <a:t>を作ってみた</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LE2A 07 </a:t>
            </a:r>
            <a:r>
              <a:rPr kumimoji="1" lang="ja-JP" altLang="en-US" dirty="0" smtClean="0"/>
              <a:t>オオイシコウシ</a:t>
            </a:r>
            <a:endParaRPr kumimoji="1" lang="ja-JP" altLang="en-US" dirty="0"/>
          </a:p>
        </p:txBody>
      </p:sp>
    </p:spTree>
    <p:extLst>
      <p:ext uri="{BB962C8B-B14F-4D97-AF65-F5344CB8AC3E}">
        <p14:creationId xmlns:p14="http://schemas.microsoft.com/office/powerpoint/2010/main" val="2856696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ノーツの描画</a:t>
            </a:r>
            <a:r>
              <a:rPr lang="ja-JP" altLang="en-US" dirty="0" smtClean="0"/>
              <a:t>処理</a:t>
            </a:r>
            <a:r>
              <a:rPr lang="en-US" altLang="ja-JP" dirty="0" smtClean="0"/>
              <a:t>(</a:t>
            </a:r>
            <a:r>
              <a:rPr lang="ja-JP" altLang="en-US" dirty="0" smtClean="0"/>
              <a:t>ホールド補完</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判定</a:t>
            </a:r>
            <a:r>
              <a:rPr lang="ja-JP" altLang="en-US" sz="2000" dirty="0"/>
              <a:t>中</a:t>
            </a:r>
            <a:endParaRPr lang="en-US" altLang="ja-JP" sz="2000" dirty="0"/>
          </a:p>
          <a:p>
            <a:pPr marL="0" indent="0">
              <a:buNone/>
            </a:pPr>
            <a:r>
              <a:rPr kumimoji="1" lang="ja-JP" altLang="en-US" sz="2000" dirty="0" smtClean="0"/>
              <a:t>　→下側の</a:t>
            </a:r>
            <a:r>
              <a:rPr kumimoji="1" lang="en-US" altLang="ja-JP" sz="2000" dirty="0" smtClean="0"/>
              <a:t>y</a:t>
            </a:r>
            <a:r>
              <a:rPr kumimoji="1" lang="ja-JP" altLang="en-US" sz="2000" dirty="0" smtClean="0"/>
              <a:t>座標は判定</a:t>
            </a:r>
            <a:r>
              <a:rPr lang="ja-JP" altLang="en-US" sz="2000" dirty="0"/>
              <a:t>基</a:t>
            </a:r>
            <a:r>
              <a:rPr lang="ja-JP" altLang="en-US" sz="2000" dirty="0" smtClean="0"/>
              <a:t>準座標</a:t>
            </a:r>
            <a:r>
              <a:rPr kumimoji="1" lang="ja-JP" altLang="en-US" sz="2000" dirty="0" smtClean="0"/>
              <a:t>でよい</a:t>
            </a:r>
            <a:endParaRPr kumimoji="1" lang="en-US" altLang="ja-JP" sz="2000"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35" y="-274320"/>
            <a:ext cx="4286250" cy="6858000"/>
          </a:xfrm>
          <a:prstGeom prst="rect">
            <a:avLst/>
          </a:prstGeom>
        </p:spPr>
      </p:pic>
    </p:spTree>
    <p:extLst>
      <p:ext uri="{BB962C8B-B14F-4D97-AF65-F5344CB8AC3E}">
        <p14:creationId xmlns:p14="http://schemas.microsoft.com/office/powerpoint/2010/main" val="3459325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973668"/>
            <a:ext cx="10245358" cy="706964"/>
          </a:xfrm>
        </p:spPr>
        <p:txBody>
          <a:bodyPr/>
          <a:lstStyle/>
          <a:p>
            <a:r>
              <a:rPr kumimoji="1" lang="en-US" altLang="ja-JP" dirty="0" smtClean="0"/>
              <a:t>2.</a:t>
            </a:r>
            <a:r>
              <a:rPr kumimoji="1" lang="ja-JP" altLang="en-US" dirty="0" smtClean="0"/>
              <a:t>譜面の読み込み処理</a:t>
            </a:r>
            <a:r>
              <a:rPr kumimoji="1" lang="en-US" altLang="ja-JP" dirty="0" smtClean="0"/>
              <a:t>(</a:t>
            </a:r>
            <a:r>
              <a:rPr lang="ja-JP" altLang="en-US" dirty="0"/>
              <a:t>譜面</a:t>
            </a:r>
            <a:r>
              <a:rPr lang="ja-JP" altLang="en-US" dirty="0" smtClean="0"/>
              <a:t>フォーマット</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単ノーツ</a:t>
            </a:r>
            <a:r>
              <a:rPr kumimoji="1" lang="en-US" altLang="ja-JP" dirty="0" smtClean="0"/>
              <a:t>…1</a:t>
            </a:r>
            <a:r>
              <a:rPr kumimoji="1" lang="ja-JP" altLang="en-US" dirty="0" smtClean="0"/>
              <a:t>～</a:t>
            </a:r>
            <a:r>
              <a:rPr kumimoji="1" lang="en-US" altLang="ja-JP" dirty="0" smtClean="0"/>
              <a:t>6</a:t>
            </a:r>
          </a:p>
          <a:p>
            <a:r>
              <a:rPr lang="ja-JP" altLang="en-US" dirty="0" smtClean="0"/>
              <a:t>ホールド始点</a:t>
            </a:r>
            <a:r>
              <a:rPr lang="en-US" altLang="ja-JP" dirty="0" smtClean="0"/>
              <a:t>…a</a:t>
            </a:r>
            <a:r>
              <a:rPr lang="ja-JP" altLang="en-US" dirty="0" smtClean="0"/>
              <a:t>～</a:t>
            </a:r>
            <a:r>
              <a:rPr lang="en-US" altLang="ja-JP" dirty="0" smtClean="0"/>
              <a:t>f</a:t>
            </a:r>
          </a:p>
          <a:p>
            <a:r>
              <a:rPr kumimoji="1" lang="ja-JP" altLang="en-US" dirty="0" smtClean="0"/>
              <a:t>ホールド終点</a:t>
            </a:r>
            <a:r>
              <a:rPr kumimoji="1" lang="en-US" altLang="ja-JP" dirty="0" smtClean="0"/>
              <a:t>…A</a:t>
            </a:r>
            <a:r>
              <a:rPr kumimoji="1" lang="ja-JP" altLang="en-US" dirty="0" smtClean="0"/>
              <a:t>～</a:t>
            </a:r>
            <a:r>
              <a:rPr kumimoji="1" lang="en-US" altLang="ja-JP" dirty="0" smtClean="0"/>
              <a:t>F</a:t>
            </a:r>
          </a:p>
          <a:p>
            <a:r>
              <a:rPr lang="ja-JP" altLang="en-US" dirty="0" smtClean="0"/>
              <a:t>ホイール↑</a:t>
            </a:r>
            <a:r>
              <a:rPr lang="en-US" altLang="ja-JP" dirty="0" smtClean="0"/>
              <a:t>…+,&lt;</a:t>
            </a:r>
          </a:p>
          <a:p>
            <a:r>
              <a:rPr kumimoji="1" lang="ja-JP" altLang="en-US" dirty="0" smtClean="0"/>
              <a:t>ホイール↓</a:t>
            </a:r>
            <a:r>
              <a:rPr kumimoji="1" lang="en-US" altLang="ja-JP" dirty="0" smtClean="0"/>
              <a:t>…-,&gt;</a:t>
            </a:r>
          </a:p>
          <a:p>
            <a:r>
              <a:rPr lang="ja-JP" altLang="en-US" dirty="0" smtClean="0"/>
              <a:t>休符</a:t>
            </a:r>
            <a:r>
              <a:rPr lang="en-US" altLang="ja-JP" dirty="0" smtClean="0"/>
              <a:t>…0</a:t>
            </a:r>
          </a:p>
          <a:p>
            <a:endParaRPr lang="en-US" altLang="ja-JP" dirty="0"/>
          </a:p>
          <a:p>
            <a:r>
              <a:rPr lang="ja-JP" altLang="en-US" dirty="0" smtClean="0"/>
              <a:t>を</a:t>
            </a:r>
            <a:r>
              <a:rPr lang="en-US" altLang="ja-JP" dirty="0" smtClean="0"/>
              <a:t>n</a:t>
            </a:r>
            <a:r>
              <a:rPr lang="ja-JP" altLang="en-US" dirty="0" smtClean="0"/>
              <a:t>分音符文字分敷き詰める。</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490" y="2166699"/>
            <a:ext cx="8340090" cy="4691301"/>
          </a:xfrm>
          <a:prstGeom prst="rect">
            <a:avLst/>
          </a:prstGeom>
        </p:spPr>
      </p:pic>
    </p:spTree>
    <p:extLst>
      <p:ext uri="{BB962C8B-B14F-4D97-AF65-F5344CB8AC3E}">
        <p14:creationId xmlns:p14="http://schemas.microsoft.com/office/powerpoint/2010/main" val="3269049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譜面の読み込み処理</a:t>
            </a:r>
            <a:r>
              <a:rPr lang="en-US" altLang="ja-JP" dirty="0"/>
              <a:t>(</a:t>
            </a:r>
            <a:r>
              <a:rPr lang="ja-JP" altLang="en-US" dirty="0"/>
              <a:t>譜面フォーマット</a:t>
            </a:r>
            <a:r>
              <a:rPr lang="en-US" altLang="ja-JP" dirty="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同時押しは「</a:t>
            </a:r>
            <a:r>
              <a:rPr lang="en-US" altLang="ja-JP" dirty="0" smtClean="0"/>
              <a:t>()</a:t>
            </a:r>
            <a:r>
              <a:rPr lang="ja-JP" altLang="en-US" dirty="0" smtClean="0"/>
              <a:t>」の中に書く</a:t>
            </a:r>
            <a:endParaRPr lang="en-US" altLang="ja-JP" dirty="0" smtClean="0"/>
          </a:p>
          <a:p>
            <a:r>
              <a:rPr lang="ja-JP" altLang="en-US" dirty="0" smtClean="0"/>
              <a:t>小節の終わりには「</a:t>
            </a:r>
            <a:r>
              <a:rPr lang="en-US" altLang="ja-JP" dirty="0" smtClean="0"/>
              <a:t>;</a:t>
            </a:r>
            <a:r>
              <a:rPr lang="ja-JP" altLang="en-US" dirty="0" smtClean="0"/>
              <a:t>」を打つ</a:t>
            </a:r>
            <a:endParaRPr lang="en-US" altLang="ja-JP" dirty="0" smtClean="0"/>
          </a:p>
          <a:p>
            <a:endParaRPr lang="en-US" altLang="ja-JP" dirty="0"/>
          </a:p>
          <a:p>
            <a:r>
              <a:rPr lang="ja-JP" altLang="en-US" dirty="0" smtClean="0"/>
              <a:t>例</a:t>
            </a:r>
            <a:r>
              <a:rPr lang="en-US" altLang="ja-JP" dirty="0" smtClean="0"/>
              <a:t>(</a:t>
            </a:r>
            <a:r>
              <a:rPr lang="ja-JP" altLang="en-US" dirty="0" smtClean="0"/>
              <a:t>左</a:t>
            </a:r>
            <a:r>
              <a:rPr lang="en-US" altLang="ja-JP" dirty="0" smtClean="0"/>
              <a:t>)</a:t>
            </a:r>
            <a:r>
              <a:rPr lang="ja-JP" altLang="en-US" dirty="0" smtClean="0"/>
              <a:t>では</a:t>
            </a:r>
            <a:r>
              <a:rPr lang="en-US" altLang="ja-JP" dirty="0" smtClean="0"/>
              <a:t>4</a:t>
            </a:r>
            <a:r>
              <a:rPr lang="ja-JP" altLang="en-US" dirty="0" smtClean="0"/>
              <a:t>こ文字を置いているので</a:t>
            </a:r>
            <a:r>
              <a:rPr lang="en-US" altLang="ja-JP" dirty="0" smtClean="0"/>
              <a:t>4</a:t>
            </a:r>
            <a:r>
              <a:rPr lang="ja-JP" altLang="en-US" dirty="0" smtClean="0"/>
              <a:t>分音符になる。</a:t>
            </a:r>
            <a:endParaRPr lang="en-US" altLang="ja-JP" dirty="0" smtClean="0"/>
          </a:p>
        </p:txBody>
      </p:sp>
      <p:pic>
        <p:nvPicPr>
          <p:cNvPr id="5" name="図 4"/>
          <p:cNvPicPr>
            <a:picLocks noChangeAspect="1"/>
          </p:cNvPicPr>
          <p:nvPr/>
        </p:nvPicPr>
        <p:blipFill>
          <a:blip r:embed="rId3"/>
          <a:stretch>
            <a:fillRect/>
          </a:stretch>
        </p:blipFill>
        <p:spPr>
          <a:xfrm>
            <a:off x="8253474" y="2297327"/>
            <a:ext cx="1038370" cy="4305901"/>
          </a:xfrm>
          <a:prstGeom prst="rect">
            <a:avLst/>
          </a:prstGeom>
        </p:spPr>
      </p:pic>
      <p:pic>
        <p:nvPicPr>
          <p:cNvPr id="7" name="図 6"/>
          <p:cNvPicPr>
            <a:picLocks noChangeAspect="1"/>
          </p:cNvPicPr>
          <p:nvPr/>
        </p:nvPicPr>
        <p:blipFill>
          <a:blip r:embed="rId4"/>
          <a:stretch>
            <a:fillRect/>
          </a:stretch>
        </p:blipFill>
        <p:spPr>
          <a:xfrm>
            <a:off x="9402757" y="2928932"/>
            <a:ext cx="1530152" cy="1168055"/>
          </a:xfrm>
          <a:prstGeom prst="rect">
            <a:avLst/>
          </a:prstGeom>
        </p:spPr>
      </p:pic>
    </p:spTree>
    <p:extLst>
      <p:ext uri="{BB962C8B-B14F-4D97-AF65-F5344CB8AC3E}">
        <p14:creationId xmlns:p14="http://schemas.microsoft.com/office/powerpoint/2010/main" val="2576546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譜面の読み込み</a:t>
            </a:r>
            <a:r>
              <a:rPr lang="ja-JP" altLang="en-US" dirty="0" smtClean="0"/>
              <a:t>処理</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実際に読み込む</a:t>
            </a:r>
            <a:endParaRPr lang="en-US" altLang="ja-JP" dirty="0" smtClean="0"/>
          </a:p>
          <a:p>
            <a:endParaRPr lang="en-US" altLang="ja-JP" dirty="0"/>
          </a:p>
          <a:p>
            <a:r>
              <a:rPr lang="ja-JP" altLang="en-US" dirty="0" smtClean="0"/>
              <a:t>ノーツに必要な情報</a:t>
            </a:r>
            <a:r>
              <a:rPr lang="en-US" altLang="ja-JP" dirty="0" smtClean="0"/>
              <a:t>…</a:t>
            </a:r>
            <a:r>
              <a:rPr lang="ja-JP" altLang="en-US" dirty="0" smtClean="0"/>
              <a:t>種類と判定時間</a:t>
            </a:r>
            <a:endParaRPr lang="en-US" altLang="ja-JP" dirty="0" smtClean="0"/>
          </a:p>
          <a:p>
            <a:pPr marL="0" indent="0">
              <a:buNone/>
            </a:pPr>
            <a:r>
              <a:rPr lang="ja-JP" altLang="en-US" dirty="0" smtClean="0"/>
              <a:t>　・種類</a:t>
            </a:r>
            <a:r>
              <a:rPr lang="en-US" altLang="ja-JP" dirty="0" smtClean="0"/>
              <a:t>…</a:t>
            </a:r>
            <a:r>
              <a:rPr lang="ja-JP" altLang="en-US" dirty="0" smtClean="0"/>
              <a:t>各文字を</a:t>
            </a:r>
            <a:r>
              <a:rPr lang="en-US" altLang="ja-JP" dirty="0" smtClean="0"/>
              <a:t>char</a:t>
            </a:r>
            <a:r>
              <a:rPr lang="ja-JP" altLang="en-US" dirty="0" smtClean="0"/>
              <a:t>型変数に読み込むだけ</a:t>
            </a:r>
            <a:endParaRPr lang="en-US" altLang="ja-JP" dirty="0" smtClean="0"/>
          </a:p>
          <a:p>
            <a:pPr marL="0" indent="0">
              <a:buNone/>
            </a:pPr>
            <a:r>
              <a:rPr lang="ja-JP" altLang="en-US" dirty="0"/>
              <a:t>　</a:t>
            </a:r>
            <a:r>
              <a:rPr lang="ja-JP" altLang="en-US" dirty="0" smtClean="0"/>
              <a:t>・判定時間</a:t>
            </a:r>
            <a:r>
              <a:rPr lang="en-US" altLang="ja-JP" dirty="0" smtClean="0"/>
              <a:t>…</a:t>
            </a:r>
            <a:r>
              <a:rPr lang="ja-JP" altLang="en-US" dirty="0" smtClean="0"/>
              <a:t>？？？</a:t>
            </a:r>
            <a:endParaRPr lang="en-US" altLang="ja-JP" dirty="0" smtClean="0"/>
          </a:p>
        </p:txBody>
      </p:sp>
    </p:spTree>
    <p:extLst>
      <p:ext uri="{BB962C8B-B14F-4D97-AF65-F5344CB8AC3E}">
        <p14:creationId xmlns:p14="http://schemas.microsoft.com/office/powerpoint/2010/main" val="2274301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譜面の読み込み</a:t>
            </a:r>
            <a:r>
              <a:rPr lang="ja-JP" altLang="en-US" dirty="0" smtClean="0"/>
              <a:t>処理</a:t>
            </a:r>
            <a:r>
              <a:rPr lang="en-US" altLang="ja-JP" dirty="0" smtClean="0"/>
              <a:t>(</a:t>
            </a:r>
            <a:r>
              <a:rPr lang="ja-JP" altLang="en-US" dirty="0" smtClean="0"/>
              <a:t>ノーツ判定時間</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smtClean="0"/>
              <a:t>判定時間の読み込み</a:t>
            </a:r>
            <a:r>
              <a:rPr lang="en-US" altLang="ja-JP" sz="2000" dirty="0" smtClean="0"/>
              <a:t>(</a:t>
            </a:r>
            <a:r>
              <a:rPr lang="ja-JP" altLang="en-US" sz="2000" dirty="0" smtClean="0"/>
              <a:t>計算</a:t>
            </a:r>
            <a:r>
              <a:rPr lang="en-US" altLang="ja-JP" sz="2000" dirty="0" smtClean="0"/>
              <a:t>)</a:t>
            </a:r>
          </a:p>
          <a:p>
            <a:endParaRPr lang="en-US" altLang="ja-JP" dirty="0"/>
          </a:p>
          <a:p>
            <a:r>
              <a:rPr lang="en-US" altLang="ja-JP" sz="2400" dirty="0" smtClean="0"/>
              <a:t>=</a:t>
            </a:r>
            <a:r>
              <a:rPr lang="ja-JP" altLang="en-US" sz="2400" dirty="0" smtClean="0">
                <a:solidFill>
                  <a:srgbClr val="FF0000"/>
                </a:solidFill>
              </a:rPr>
              <a:t>小節数</a:t>
            </a:r>
            <a:r>
              <a:rPr lang="en-US" altLang="ja-JP" sz="2400" dirty="0" smtClean="0">
                <a:solidFill>
                  <a:srgbClr val="FF0000"/>
                </a:solidFill>
              </a:rPr>
              <a:t>×240÷</a:t>
            </a:r>
            <a:r>
              <a:rPr lang="ja-JP" altLang="en-US" sz="2400" dirty="0" smtClean="0">
                <a:solidFill>
                  <a:srgbClr val="FF0000"/>
                </a:solidFill>
              </a:rPr>
              <a:t>曲</a:t>
            </a:r>
            <a:r>
              <a:rPr lang="en-US" altLang="ja-JP" sz="2400" dirty="0" smtClean="0">
                <a:solidFill>
                  <a:srgbClr val="FF0000"/>
                </a:solidFill>
              </a:rPr>
              <a:t>BPM </a:t>
            </a:r>
            <a:r>
              <a:rPr lang="en-US" altLang="ja-JP" sz="2400" dirty="0" smtClean="0">
                <a:solidFill>
                  <a:schemeClr val="tx1"/>
                </a:solidFill>
              </a:rPr>
              <a:t>+</a:t>
            </a:r>
            <a:r>
              <a:rPr lang="en-US" altLang="ja-JP" sz="2400" dirty="0" smtClean="0">
                <a:solidFill>
                  <a:srgbClr val="FF0000"/>
                </a:solidFill>
              </a:rPr>
              <a:t> </a:t>
            </a:r>
            <a:r>
              <a:rPr lang="ja-JP" altLang="en-US" sz="2400" dirty="0" smtClean="0">
                <a:solidFill>
                  <a:srgbClr val="0070C0"/>
                </a:solidFill>
              </a:rPr>
              <a:t>何</a:t>
            </a:r>
            <a:r>
              <a:rPr lang="ja-JP" altLang="en-US" sz="2400" dirty="0">
                <a:solidFill>
                  <a:srgbClr val="0070C0"/>
                </a:solidFill>
              </a:rPr>
              <a:t>文字目</a:t>
            </a:r>
            <a:r>
              <a:rPr lang="ja-JP" altLang="en-US" sz="2400" dirty="0" smtClean="0">
                <a:solidFill>
                  <a:srgbClr val="0070C0"/>
                </a:solidFill>
              </a:rPr>
              <a:t>かの値</a:t>
            </a:r>
            <a:r>
              <a:rPr lang="en-US" altLang="ja-JP" sz="2400" dirty="0" smtClean="0">
                <a:solidFill>
                  <a:srgbClr val="0070C0"/>
                </a:solidFill>
              </a:rPr>
              <a:t>÷</a:t>
            </a:r>
            <a:r>
              <a:rPr lang="ja-JP" altLang="en-US" sz="2400" dirty="0" smtClean="0">
                <a:solidFill>
                  <a:srgbClr val="0070C0"/>
                </a:solidFill>
              </a:rPr>
              <a:t>何分音符かの値</a:t>
            </a:r>
            <a:r>
              <a:rPr lang="en-US" altLang="ja-JP" sz="2400" dirty="0" smtClean="0">
                <a:solidFill>
                  <a:srgbClr val="0070C0"/>
                </a:solidFill>
              </a:rPr>
              <a:t>×240÷</a:t>
            </a:r>
            <a:r>
              <a:rPr lang="ja-JP" altLang="en-US" sz="2400" dirty="0" smtClean="0">
                <a:solidFill>
                  <a:srgbClr val="0070C0"/>
                </a:solidFill>
              </a:rPr>
              <a:t>曲</a:t>
            </a:r>
            <a:r>
              <a:rPr lang="en-US" altLang="ja-JP" sz="2400" dirty="0" smtClean="0">
                <a:solidFill>
                  <a:srgbClr val="0070C0"/>
                </a:solidFill>
              </a:rPr>
              <a:t>BPM</a:t>
            </a:r>
            <a:r>
              <a:rPr lang="en-US" altLang="ja-JP" sz="1400" dirty="0" smtClean="0">
                <a:solidFill>
                  <a:schemeClr val="tx1"/>
                </a:solidFill>
              </a:rPr>
              <a:t>(+</a:t>
            </a:r>
            <a:r>
              <a:rPr lang="ja-JP" altLang="en-US" sz="1400" dirty="0" smtClean="0">
                <a:solidFill>
                  <a:schemeClr val="tx1"/>
                </a:solidFill>
              </a:rPr>
              <a:t>オフセット</a:t>
            </a:r>
            <a:r>
              <a:rPr lang="en-US" altLang="ja-JP" sz="1400" dirty="0" smtClean="0">
                <a:solidFill>
                  <a:schemeClr val="tx1"/>
                </a:solidFill>
              </a:rPr>
              <a:t>)</a:t>
            </a:r>
          </a:p>
          <a:p>
            <a:endParaRPr lang="en-US" altLang="ja-JP" sz="2400" dirty="0">
              <a:solidFill>
                <a:srgbClr val="0070C0"/>
              </a:solidFill>
            </a:endParaRPr>
          </a:p>
          <a:p>
            <a:r>
              <a:rPr lang="ja-JP" altLang="en-US" sz="2400" dirty="0" smtClean="0">
                <a:solidFill>
                  <a:srgbClr val="FF0000"/>
                </a:solidFill>
              </a:rPr>
              <a:t>赤</a:t>
            </a:r>
            <a:r>
              <a:rPr lang="en-US" altLang="ja-JP" sz="2400" dirty="0" smtClean="0">
                <a:solidFill>
                  <a:srgbClr val="FF0000"/>
                </a:solidFill>
              </a:rPr>
              <a:t>…</a:t>
            </a:r>
            <a:r>
              <a:rPr lang="ja-JP" altLang="en-US" sz="2400" dirty="0" smtClean="0">
                <a:solidFill>
                  <a:srgbClr val="FF0000"/>
                </a:solidFill>
              </a:rPr>
              <a:t>小節数分の時間</a:t>
            </a:r>
            <a:endParaRPr lang="en-US" altLang="ja-JP" sz="2400" dirty="0" smtClean="0">
              <a:solidFill>
                <a:srgbClr val="FF0000"/>
              </a:solidFill>
            </a:endParaRPr>
          </a:p>
          <a:p>
            <a:r>
              <a:rPr lang="ja-JP" altLang="en-US" sz="2400" dirty="0" smtClean="0">
                <a:solidFill>
                  <a:srgbClr val="0070C0"/>
                </a:solidFill>
              </a:rPr>
              <a:t>青</a:t>
            </a:r>
            <a:r>
              <a:rPr lang="en-US" altLang="ja-JP" sz="2400" dirty="0" smtClean="0">
                <a:solidFill>
                  <a:srgbClr val="0070C0"/>
                </a:solidFill>
              </a:rPr>
              <a:t>…</a:t>
            </a:r>
            <a:r>
              <a:rPr lang="ja-JP" altLang="en-US" sz="2400" dirty="0" smtClean="0">
                <a:solidFill>
                  <a:srgbClr val="0070C0"/>
                </a:solidFill>
              </a:rPr>
              <a:t>何分音符</a:t>
            </a:r>
            <a:r>
              <a:rPr lang="en-US" altLang="ja-JP" sz="2400" dirty="0" smtClean="0">
                <a:solidFill>
                  <a:srgbClr val="0070C0"/>
                </a:solidFill>
              </a:rPr>
              <a:t>n</a:t>
            </a:r>
            <a:r>
              <a:rPr lang="ja-JP" altLang="en-US" sz="2400" dirty="0" smtClean="0">
                <a:solidFill>
                  <a:srgbClr val="0070C0"/>
                </a:solidFill>
              </a:rPr>
              <a:t>文字目分の時間</a:t>
            </a:r>
            <a:endParaRPr lang="en-US" altLang="ja-JP" sz="2400" dirty="0" smtClean="0">
              <a:solidFill>
                <a:srgbClr val="0070C0"/>
              </a:solidFill>
            </a:endParaRPr>
          </a:p>
          <a:p>
            <a:pPr marL="0" indent="0">
              <a:buNone/>
            </a:pPr>
            <a:endParaRPr lang="en-US" altLang="ja-JP" sz="2400" dirty="0">
              <a:solidFill>
                <a:srgbClr val="0070C0"/>
              </a:solidFill>
            </a:endParaRPr>
          </a:p>
        </p:txBody>
      </p:sp>
    </p:spTree>
    <p:extLst>
      <p:ext uri="{BB962C8B-B14F-4D97-AF65-F5344CB8AC3E}">
        <p14:creationId xmlns:p14="http://schemas.microsoft.com/office/powerpoint/2010/main" val="1556779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判定処理</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solidFill>
                  <a:schemeClr val="tx1"/>
                </a:solidFill>
              </a:rPr>
              <a:t>判定は全</a:t>
            </a:r>
            <a:r>
              <a:rPr lang="en-US" altLang="ja-JP" sz="2400" dirty="0" smtClean="0">
                <a:solidFill>
                  <a:schemeClr val="tx1"/>
                </a:solidFill>
              </a:rPr>
              <a:t>5</a:t>
            </a:r>
            <a:r>
              <a:rPr lang="ja-JP" altLang="en-US" sz="2400" dirty="0" smtClean="0">
                <a:solidFill>
                  <a:schemeClr val="tx1"/>
                </a:solidFill>
              </a:rPr>
              <a:t>種類</a:t>
            </a:r>
            <a:endParaRPr lang="en-US" altLang="ja-JP" sz="2400" dirty="0" smtClean="0">
              <a:solidFill>
                <a:schemeClr val="tx1"/>
              </a:solidFill>
            </a:endParaRPr>
          </a:p>
          <a:p>
            <a:pPr marL="0" indent="0">
              <a:buNone/>
            </a:pPr>
            <a:r>
              <a:rPr lang="ja-JP" altLang="en-US" sz="2400" dirty="0" smtClean="0">
                <a:solidFill>
                  <a:schemeClr val="tx1"/>
                </a:solidFill>
              </a:rPr>
              <a:t>・</a:t>
            </a:r>
            <a:r>
              <a:rPr lang="en-US" altLang="ja-JP" sz="2400" dirty="0" smtClean="0">
                <a:solidFill>
                  <a:schemeClr val="tx1"/>
                </a:solidFill>
              </a:rPr>
              <a:t>PERFECT(±70ms)</a:t>
            </a:r>
          </a:p>
          <a:p>
            <a:pPr marL="0" indent="0">
              <a:buNone/>
            </a:pPr>
            <a:r>
              <a:rPr lang="ja-JP" altLang="en-US" sz="2400" dirty="0" smtClean="0">
                <a:solidFill>
                  <a:schemeClr val="tx1"/>
                </a:solidFill>
              </a:rPr>
              <a:t>・</a:t>
            </a:r>
            <a:r>
              <a:rPr lang="en-US" altLang="ja-JP" sz="2400" dirty="0" smtClean="0">
                <a:solidFill>
                  <a:schemeClr val="tx1"/>
                </a:solidFill>
              </a:rPr>
              <a:t>GOOD(±130ms)</a:t>
            </a:r>
          </a:p>
          <a:p>
            <a:pPr marL="0" indent="0">
              <a:buNone/>
            </a:pPr>
            <a:r>
              <a:rPr lang="ja-JP" altLang="en-US" sz="2400" dirty="0" smtClean="0">
                <a:solidFill>
                  <a:schemeClr val="tx1"/>
                </a:solidFill>
              </a:rPr>
              <a:t>・</a:t>
            </a:r>
            <a:r>
              <a:rPr lang="en-US" altLang="ja-JP" sz="2400" dirty="0" smtClean="0">
                <a:solidFill>
                  <a:schemeClr val="tx1"/>
                </a:solidFill>
              </a:rPr>
              <a:t>FAST(-200ms)</a:t>
            </a:r>
          </a:p>
          <a:p>
            <a:pPr marL="0" indent="0">
              <a:buNone/>
            </a:pPr>
            <a:r>
              <a:rPr lang="ja-JP" altLang="en-US" sz="2400" dirty="0" smtClean="0">
                <a:solidFill>
                  <a:schemeClr val="tx1"/>
                </a:solidFill>
              </a:rPr>
              <a:t>・</a:t>
            </a:r>
            <a:r>
              <a:rPr lang="en-US" altLang="ja-JP" sz="2400" dirty="0" smtClean="0">
                <a:solidFill>
                  <a:schemeClr val="tx1"/>
                </a:solidFill>
              </a:rPr>
              <a:t>SLOW(+200ms)</a:t>
            </a:r>
          </a:p>
          <a:p>
            <a:pPr marL="0" indent="0">
              <a:buNone/>
            </a:pPr>
            <a:r>
              <a:rPr lang="ja-JP" altLang="en-US" sz="2400" dirty="0" smtClean="0">
                <a:solidFill>
                  <a:schemeClr val="tx1"/>
                </a:solidFill>
              </a:rPr>
              <a:t>・</a:t>
            </a:r>
            <a:r>
              <a:rPr lang="en-US" altLang="ja-JP" sz="2400" dirty="0" smtClean="0">
                <a:solidFill>
                  <a:schemeClr val="tx1"/>
                </a:solidFill>
              </a:rPr>
              <a:t>MISS(±300ms)</a:t>
            </a:r>
            <a:endParaRPr lang="en-US" altLang="ja-JP" sz="2400" dirty="0">
              <a:solidFill>
                <a:schemeClr val="tx1"/>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999" y="2183279"/>
            <a:ext cx="8126984" cy="5079365"/>
          </a:xfrm>
          <a:prstGeom prst="rect">
            <a:avLst/>
          </a:prstGeom>
        </p:spPr>
      </p:pic>
    </p:spTree>
    <p:extLst>
      <p:ext uri="{BB962C8B-B14F-4D97-AF65-F5344CB8AC3E}">
        <p14:creationId xmlns:p14="http://schemas.microsoft.com/office/powerpoint/2010/main" val="880003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判定処理</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err="1" smtClean="0">
                <a:solidFill>
                  <a:schemeClr val="tx1"/>
                </a:solidFill>
              </a:rPr>
              <a:t>ー</a:t>
            </a:r>
            <a:r>
              <a:rPr lang="ja-JP" altLang="en-US" sz="2400" dirty="0" smtClean="0">
                <a:solidFill>
                  <a:schemeClr val="tx1"/>
                </a:solidFill>
              </a:rPr>
              <a:t>ーーー注意点</a:t>
            </a:r>
            <a:r>
              <a:rPr lang="ja-JP" altLang="en-US" sz="2400" dirty="0" err="1" smtClean="0">
                <a:solidFill>
                  <a:schemeClr val="tx1"/>
                </a:solidFill>
              </a:rPr>
              <a:t>ー</a:t>
            </a:r>
            <a:r>
              <a:rPr lang="ja-JP" altLang="en-US" sz="2400" dirty="0" smtClean="0">
                <a:solidFill>
                  <a:schemeClr val="tx1"/>
                </a:solidFill>
              </a:rPr>
              <a:t>ーーー</a:t>
            </a:r>
            <a:endParaRPr lang="en-US" altLang="ja-JP" sz="2400" dirty="0" smtClean="0">
              <a:solidFill>
                <a:schemeClr val="tx1"/>
              </a:solidFill>
            </a:endParaRPr>
          </a:p>
          <a:p>
            <a:endParaRPr lang="en-US" altLang="ja-JP" sz="2400" dirty="0">
              <a:solidFill>
                <a:schemeClr val="tx1"/>
              </a:solidFill>
            </a:endParaRPr>
          </a:p>
          <a:p>
            <a:r>
              <a:rPr lang="ja-JP" altLang="en-US" sz="2400" dirty="0" smtClean="0">
                <a:solidFill>
                  <a:schemeClr val="tx1"/>
                </a:solidFill>
              </a:rPr>
              <a:t>判定はレーンごとに行う</a:t>
            </a:r>
            <a:endParaRPr lang="en-US" altLang="ja-JP" sz="2400" dirty="0" smtClean="0">
              <a:solidFill>
                <a:schemeClr val="tx1"/>
              </a:solidFill>
            </a:endParaRPr>
          </a:p>
          <a:p>
            <a:r>
              <a:rPr lang="en-US" altLang="ja-JP" sz="2400" dirty="0" smtClean="0">
                <a:solidFill>
                  <a:schemeClr val="tx1"/>
                </a:solidFill>
              </a:rPr>
              <a:t>1</a:t>
            </a:r>
            <a:r>
              <a:rPr lang="ja-JP" altLang="en-US" sz="2400" dirty="0" smtClean="0">
                <a:solidFill>
                  <a:schemeClr val="tx1"/>
                </a:solidFill>
              </a:rPr>
              <a:t>フレームで</a:t>
            </a:r>
            <a:r>
              <a:rPr lang="en-US" altLang="ja-JP" sz="2400" dirty="0" smtClean="0">
                <a:solidFill>
                  <a:schemeClr val="tx1"/>
                </a:solidFill>
              </a:rPr>
              <a:t>1</a:t>
            </a:r>
            <a:r>
              <a:rPr lang="ja-JP" altLang="en-US" sz="2400" dirty="0" smtClean="0">
                <a:solidFill>
                  <a:schemeClr val="tx1"/>
                </a:solidFill>
              </a:rPr>
              <a:t>回判定したらそれより後ろのノーツ判定は無視</a:t>
            </a:r>
            <a:endParaRPr lang="en-US" altLang="ja-JP" sz="2400" dirty="0" smtClean="0">
              <a:solidFill>
                <a:schemeClr val="tx1"/>
              </a:solidFill>
            </a:endParaRPr>
          </a:p>
          <a:p>
            <a:r>
              <a:rPr lang="ja-JP" altLang="en-US" sz="2400" dirty="0" smtClean="0">
                <a:solidFill>
                  <a:schemeClr val="tx1"/>
                </a:solidFill>
              </a:rPr>
              <a:t>ホールド終点はミス範囲外の判定処理も必要</a:t>
            </a:r>
            <a:endParaRPr lang="en-US" altLang="ja-JP" sz="2400" dirty="0" smtClean="0">
              <a:solidFill>
                <a:schemeClr val="tx1"/>
              </a:solidFill>
            </a:endParaRPr>
          </a:p>
        </p:txBody>
      </p:sp>
    </p:spTree>
    <p:extLst>
      <p:ext uri="{BB962C8B-B14F-4D97-AF65-F5344CB8AC3E}">
        <p14:creationId xmlns:p14="http://schemas.microsoft.com/office/powerpoint/2010/main" val="33680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判定処理</a:t>
            </a:r>
            <a:r>
              <a:rPr lang="en-US" altLang="ja-JP" dirty="0" smtClean="0"/>
              <a:t>(</a:t>
            </a:r>
            <a:r>
              <a:rPr lang="ja-JP" altLang="en-US" dirty="0">
                <a:solidFill>
                  <a:schemeClr val="bg1"/>
                </a:solidFill>
              </a:rPr>
              <a:t>判定までの</a:t>
            </a:r>
            <a:r>
              <a:rPr lang="ja-JP" altLang="en-US" dirty="0" smtClean="0">
                <a:solidFill>
                  <a:schemeClr val="bg1"/>
                </a:solidFill>
              </a:rPr>
              <a:t>流れ</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solidFill>
                  <a:schemeClr val="tx1"/>
                </a:solidFill>
              </a:rPr>
              <a:t>注意点を踏まえて判定処理の流れ</a:t>
            </a:r>
            <a:endParaRPr lang="en-US" altLang="ja-JP" sz="2400" dirty="0" smtClean="0">
              <a:solidFill>
                <a:schemeClr val="tx1"/>
              </a:solidFill>
            </a:endParaRPr>
          </a:p>
          <a:p>
            <a:pPr marL="0" indent="0">
              <a:buNone/>
            </a:pPr>
            <a:r>
              <a:rPr lang="ja-JP" altLang="en-US" sz="2400" dirty="0" smtClean="0">
                <a:solidFill>
                  <a:schemeClr val="tx1"/>
                </a:solidFill>
              </a:rPr>
              <a:t>　・</a:t>
            </a:r>
            <a:r>
              <a:rPr lang="en-US" altLang="ja-JP" sz="2400" dirty="0" smtClean="0">
                <a:solidFill>
                  <a:schemeClr val="tx1"/>
                </a:solidFill>
              </a:rPr>
              <a:t>2</a:t>
            </a:r>
            <a:r>
              <a:rPr lang="ja-JP" altLang="en-US" sz="2400" dirty="0" smtClean="0">
                <a:solidFill>
                  <a:schemeClr val="tx1"/>
                </a:solidFill>
              </a:rPr>
              <a:t>重</a:t>
            </a:r>
            <a:r>
              <a:rPr lang="en-US" altLang="ja-JP" sz="2400" dirty="0" smtClean="0">
                <a:solidFill>
                  <a:schemeClr val="tx1"/>
                </a:solidFill>
              </a:rPr>
              <a:t>for</a:t>
            </a:r>
            <a:r>
              <a:rPr lang="ja-JP" altLang="en-US" sz="2400" dirty="0">
                <a:solidFill>
                  <a:schemeClr val="tx1"/>
                </a:solidFill>
              </a:rPr>
              <a:t>文</a:t>
            </a:r>
            <a:r>
              <a:rPr lang="ja-JP" altLang="en-US" sz="2400" dirty="0" smtClean="0">
                <a:solidFill>
                  <a:schemeClr val="tx1"/>
                </a:solidFill>
              </a:rPr>
              <a:t>でレーン数だけ、ノーツ数だけ繰り返しをかける</a:t>
            </a:r>
            <a:endParaRPr lang="en-US" altLang="ja-JP" sz="2400" dirty="0" smtClean="0">
              <a:solidFill>
                <a:schemeClr val="tx1"/>
              </a:solidFill>
            </a:endParaRPr>
          </a:p>
          <a:p>
            <a:pPr marL="0" indent="0">
              <a:buNone/>
            </a:pPr>
            <a:r>
              <a:rPr lang="ja-JP" altLang="en-US" sz="2400" dirty="0">
                <a:solidFill>
                  <a:schemeClr val="tx1"/>
                </a:solidFill>
              </a:rPr>
              <a:t>　</a:t>
            </a:r>
            <a:r>
              <a:rPr lang="ja-JP" altLang="en-US" sz="2400" dirty="0" smtClean="0">
                <a:solidFill>
                  <a:schemeClr val="tx1"/>
                </a:solidFill>
              </a:rPr>
              <a:t>・</a:t>
            </a:r>
            <a:r>
              <a:rPr lang="ja-JP" altLang="en-US" sz="2400" dirty="0" smtClean="0">
                <a:solidFill>
                  <a:srgbClr val="FF0000"/>
                </a:solidFill>
              </a:rPr>
              <a:t>ノーツ判定時間が判定範囲外</a:t>
            </a:r>
            <a:r>
              <a:rPr lang="ja-JP" altLang="en-US" sz="2400" dirty="0">
                <a:solidFill>
                  <a:srgbClr val="FF0000"/>
                </a:solidFill>
              </a:rPr>
              <a:t>でないなら</a:t>
            </a:r>
            <a:endParaRPr lang="en-US" altLang="ja-JP" sz="2400" dirty="0" smtClean="0">
              <a:solidFill>
                <a:srgbClr val="FF0000"/>
              </a:solidFill>
            </a:endParaRPr>
          </a:p>
          <a:p>
            <a:pPr marL="0" indent="0">
              <a:buNone/>
            </a:pPr>
            <a:r>
              <a:rPr lang="ja-JP" altLang="en-US" sz="2400" dirty="0">
                <a:solidFill>
                  <a:srgbClr val="FF0000"/>
                </a:solidFill>
              </a:rPr>
              <a:t>　</a:t>
            </a:r>
            <a:r>
              <a:rPr lang="ja-JP" altLang="en-US" sz="2400" dirty="0" smtClean="0">
                <a:solidFill>
                  <a:srgbClr val="FF0000"/>
                </a:solidFill>
              </a:rPr>
              <a:t>　　　　　</a:t>
            </a:r>
            <a:r>
              <a:rPr lang="ja-JP" altLang="en-US" sz="2400" dirty="0" smtClean="0">
                <a:solidFill>
                  <a:schemeClr val="tx1"/>
                </a:solidFill>
              </a:rPr>
              <a:t>通常・ホールド始点・ホイールノーツ判定</a:t>
            </a:r>
            <a:endParaRPr lang="en-US" altLang="ja-JP" sz="2400" dirty="0" smtClean="0">
              <a:solidFill>
                <a:schemeClr val="tx1"/>
              </a:solidFill>
            </a:endParaRPr>
          </a:p>
          <a:p>
            <a:pPr marL="0" indent="0">
              <a:buNone/>
            </a:pPr>
            <a:r>
              <a:rPr lang="ja-JP" altLang="en-US" sz="2400" dirty="0">
                <a:solidFill>
                  <a:schemeClr val="tx1"/>
                </a:solidFill>
              </a:rPr>
              <a:t>　・ミス範囲外の判定もいるホールド終点の判定</a:t>
            </a:r>
            <a:endParaRPr lang="en-US" altLang="ja-JP" sz="2400" dirty="0">
              <a:solidFill>
                <a:schemeClr val="tx1"/>
              </a:solidFill>
            </a:endParaRPr>
          </a:p>
          <a:p>
            <a:pPr marL="0" indent="0">
              <a:buNone/>
            </a:pPr>
            <a:endParaRPr lang="en-US" altLang="ja-JP" sz="2400" dirty="0" smtClean="0">
              <a:solidFill>
                <a:schemeClr val="tx1"/>
              </a:solidFill>
            </a:endParaRPr>
          </a:p>
          <a:p>
            <a:pPr marL="0" indent="0">
              <a:buNone/>
            </a:pPr>
            <a:endParaRPr lang="en-US" altLang="ja-JP" sz="2400" dirty="0" smtClean="0">
              <a:solidFill>
                <a:schemeClr val="tx1"/>
              </a:solidFill>
            </a:endParaRPr>
          </a:p>
        </p:txBody>
      </p:sp>
    </p:spTree>
    <p:extLst>
      <p:ext uri="{BB962C8B-B14F-4D97-AF65-F5344CB8AC3E}">
        <p14:creationId xmlns:p14="http://schemas.microsoft.com/office/powerpoint/2010/main" val="3306039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判定処理</a:t>
            </a:r>
            <a:r>
              <a:rPr lang="en-US" altLang="ja-JP" dirty="0" smtClean="0"/>
              <a:t>(</a:t>
            </a:r>
            <a:r>
              <a:rPr lang="ja-JP" altLang="en-US" dirty="0" smtClean="0">
                <a:solidFill>
                  <a:schemeClr val="bg1"/>
                </a:solidFill>
              </a:rPr>
              <a:t>判定処理</a:t>
            </a:r>
            <a:r>
              <a:rPr lang="en-US" altLang="ja-JP" dirty="0" smtClean="0"/>
              <a:t>)</a:t>
            </a:r>
            <a:endParaRPr kumimoji="1" lang="ja-JP" altLang="en-US" dirty="0"/>
          </a:p>
        </p:txBody>
      </p:sp>
      <p:sp>
        <p:nvSpPr>
          <p:cNvPr id="3" name="コンテンツ プレースホルダー 2"/>
          <p:cNvSpPr>
            <a:spLocks noGrp="1"/>
          </p:cNvSpPr>
          <p:nvPr>
            <p:ph idx="1"/>
          </p:nvPr>
        </p:nvSpPr>
        <p:spPr>
          <a:xfrm>
            <a:off x="1154954" y="2603500"/>
            <a:ext cx="9144986" cy="3416300"/>
          </a:xfrm>
        </p:spPr>
        <p:txBody>
          <a:bodyPr>
            <a:normAutofit/>
          </a:bodyPr>
          <a:lstStyle/>
          <a:p>
            <a:r>
              <a:rPr lang="ja-JP" altLang="en-US" sz="2400" dirty="0" smtClean="0">
                <a:solidFill>
                  <a:schemeClr val="tx1"/>
                </a:solidFill>
              </a:rPr>
              <a:t>対象ノーツの判定時間</a:t>
            </a:r>
            <a:r>
              <a:rPr lang="ja-JP" altLang="en-US" sz="2400" dirty="0">
                <a:solidFill>
                  <a:schemeClr val="tx1"/>
                </a:solidFill>
              </a:rPr>
              <a:t>と</a:t>
            </a:r>
            <a:r>
              <a:rPr lang="ja-JP" altLang="en-US" sz="2400" dirty="0" smtClean="0">
                <a:solidFill>
                  <a:schemeClr val="tx1"/>
                </a:solidFill>
              </a:rPr>
              <a:t>判定</a:t>
            </a:r>
            <a:r>
              <a:rPr lang="ja-JP" altLang="en-US" sz="2400" dirty="0">
                <a:solidFill>
                  <a:schemeClr val="tx1"/>
                </a:solidFill>
              </a:rPr>
              <a:t>された時間</a:t>
            </a:r>
            <a:r>
              <a:rPr lang="ja-JP" altLang="en-US" sz="2400" dirty="0" smtClean="0">
                <a:solidFill>
                  <a:schemeClr val="tx1"/>
                </a:solidFill>
              </a:rPr>
              <a:t>の差で場合分け</a:t>
            </a:r>
            <a:endParaRPr lang="en-US" altLang="ja-JP" sz="2400" dirty="0" smtClean="0">
              <a:solidFill>
                <a:schemeClr val="tx1"/>
              </a:solidFill>
            </a:endParaRPr>
          </a:p>
          <a:p>
            <a:pPr marL="0" indent="0">
              <a:buNone/>
            </a:pPr>
            <a:r>
              <a:rPr lang="en-US" altLang="ja-JP" sz="2400" dirty="0" smtClean="0">
                <a:solidFill>
                  <a:schemeClr val="tx1"/>
                </a:solidFill>
              </a:rPr>
              <a:t>(</a:t>
            </a:r>
            <a:r>
              <a:rPr lang="ja-JP" altLang="en-US" sz="2400" dirty="0" smtClean="0">
                <a:solidFill>
                  <a:schemeClr val="tx1"/>
                </a:solidFill>
              </a:rPr>
              <a:t>例</a:t>
            </a:r>
            <a:r>
              <a:rPr lang="en-US" altLang="ja-JP" sz="2400" dirty="0" smtClean="0">
                <a:solidFill>
                  <a:schemeClr val="tx1"/>
                </a:solidFill>
              </a:rPr>
              <a:t>)</a:t>
            </a:r>
          </a:p>
          <a:p>
            <a:pPr marL="0" indent="0">
              <a:buNone/>
            </a:pPr>
            <a:r>
              <a:rPr lang="en-US" altLang="ja-JP" sz="2400" dirty="0" smtClean="0">
                <a:solidFill>
                  <a:schemeClr val="tx1"/>
                </a:solidFill>
              </a:rPr>
              <a:t>	</a:t>
            </a:r>
            <a:r>
              <a:rPr lang="ja-JP" altLang="en-US" sz="2400" dirty="0" smtClean="0">
                <a:solidFill>
                  <a:schemeClr val="tx1"/>
                </a:solidFill>
              </a:rPr>
              <a:t>判定時間が</a:t>
            </a:r>
            <a:r>
              <a:rPr lang="en-US" altLang="ja-JP" sz="2400" dirty="0" smtClean="0">
                <a:solidFill>
                  <a:schemeClr val="tx1"/>
                </a:solidFill>
              </a:rPr>
              <a:t>2.0</a:t>
            </a:r>
            <a:r>
              <a:rPr lang="ja-JP" altLang="en-US" sz="2400" dirty="0" smtClean="0">
                <a:solidFill>
                  <a:schemeClr val="tx1"/>
                </a:solidFill>
              </a:rPr>
              <a:t>秒のノーツを</a:t>
            </a:r>
            <a:r>
              <a:rPr lang="en-US" altLang="ja-JP" sz="2400" dirty="0" smtClean="0">
                <a:solidFill>
                  <a:schemeClr val="tx1"/>
                </a:solidFill>
              </a:rPr>
              <a:t>2.11</a:t>
            </a:r>
            <a:r>
              <a:rPr lang="ja-JP" altLang="en-US" sz="2400" dirty="0" smtClean="0">
                <a:solidFill>
                  <a:schemeClr val="tx1"/>
                </a:solidFill>
              </a:rPr>
              <a:t>秒のタイミングで押したとき</a:t>
            </a:r>
            <a:endParaRPr lang="en-US" altLang="ja-JP" sz="2400" dirty="0" smtClean="0">
              <a:solidFill>
                <a:schemeClr val="tx1"/>
              </a:solidFill>
            </a:endParaRPr>
          </a:p>
          <a:p>
            <a:pPr marL="0" indent="0">
              <a:buNone/>
            </a:pPr>
            <a:r>
              <a:rPr lang="en-US" altLang="ja-JP" sz="2400" dirty="0">
                <a:solidFill>
                  <a:schemeClr val="tx1"/>
                </a:solidFill>
              </a:rPr>
              <a:t>	</a:t>
            </a:r>
            <a:r>
              <a:rPr lang="ja-JP" altLang="en-US" sz="2400" dirty="0" smtClean="0">
                <a:solidFill>
                  <a:schemeClr val="tx1"/>
                </a:solidFill>
              </a:rPr>
              <a:t>→</a:t>
            </a:r>
            <a:r>
              <a:rPr lang="en-US" altLang="ja-JP" sz="2400" dirty="0" smtClean="0">
                <a:solidFill>
                  <a:schemeClr val="tx1"/>
                </a:solidFill>
              </a:rPr>
              <a:t>2.0 – 2.11 = -0.11</a:t>
            </a:r>
          </a:p>
          <a:p>
            <a:pPr marL="0" indent="0">
              <a:buNone/>
            </a:pPr>
            <a:r>
              <a:rPr lang="en-US" altLang="ja-JP" sz="2400" dirty="0">
                <a:solidFill>
                  <a:schemeClr val="tx1"/>
                </a:solidFill>
              </a:rPr>
              <a:t>	</a:t>
            </a:r>
            <a:r>
              <a:rPr lang="ja-JP" altLang="en-US" sz="2400" dirty="0" smtClean="0">
                <a:solidFill>
                  <a:schemeClr val="tx1"/>
                </a:solidFill>
              </a:rPr>
              <a:t>→</a:t>
            </a:r>
            <a:r>
              <a:rPr lang="en-US" altLang="ja-JP" sz="2400" dirty="0" smtClean="0">
                <a:solidFill>
                  <a:schemeClr val="tx1"/>
                </a:solidFill>
              </a:rPr>
              <a:t>±0.13</a:t>
            </a:r>
            <a:r>
              <a:rPr lang="ja-JP" altLang="en-US" sz="2400" dirty="0" smtClean="0">
                <a:solidFill>
                  <a:schemeClr val="tx1"/>
                </a:solidFill>
              </a:rPr>
              <a:t>の範囲内</a:t>
            </a:r>
            <a:endParaRPr lang="en-US" altLang="ja-JP" sz="2400" dirty="0" smtClean="0">
              <a:solidFill>
                <a:schemeClr val="tx1"/>
              </a:solidFill>
            </a:endParaRPr>
          </a:p>
          <a:p>
            <a:pPr marL="0" indent="0">
              <a:buNone/>
            </a:pPr>
            <a:r>
              <a:rPr lang="en-US" altLang="ja-JP" sz="2400" dirty="0">
                <a:solidFill>
                  <a:schemeClr val="tx1"/>
                </a:solidFill>
              </a:rPr>
              <a:t>	</a:t>
            </a:r>
            <a:r>
              <a:rPr lang="ja-JP" altLang="en-US" sz="2400" dirty="0" smtClean="0">
                <a:solidFill>
                  <a:schemeClr val="tx1"/>
                </a:solidFill>
              </a:rPr>
              <a:t>→</a:t>
            </a:r>
            <a:r>
              <a:rPr lang="en-US" altLang="ja-JP" sz="2400" dirty="0" smtClean="0">
                <a:solidFill>
                  <a:schemeClr val="accent4"/>
                </a:solidFill>
              </a:rPr>
              <a:t>GOOD</a:t>
            </a:r>
            <a:r>
              <a:rPr lang="ja-JP" altLang="en-US" sz="2400" dirty="0" smtClean="0">
                <a:solidFill>
                  <a:schemeClr val="tx1"/>
                </a:solidFill>
              </a:rPr>
              <a:t>判定</a:t>
            </a:r>
            <a:endParaRPr lang="en-US" altLang="ja-JP" sz="2400" dirty="0" smtClean="0">
              <a:solidFill>
                <a:schemeClr val="tx1"/>
              </a:solidFill>
            </a:endParaRPr>
          </a:p>
          <a:p>
            <a:pPr marL="0" indent="0">
              <a:buNone/>
            </a:pPr>
            <a:endParaRPr lang="en-US" altLang="ja-JP" sz="2400" dirty="0" smtClean="0">
              <a:solidFill>
                <a:schemeClr val="tx1"/>
              </a:solidFill>
            </a:endParaRPr>
          </a:p>
        </p:txBody>
      </p:sp>
      <p:pic>
        <p:nvPicPr>
          <p:cNvPr id="4" name="図 3"/>
          <p:cNvPicPr>
            <a:picLocks noChangeAspect="1"/>
          </p:cNvPicPr>
          <p:nvPr/>
        </p:nvPicPr>
        <p:blipFill>
          <a:blip r:embed="rId3"/>
          <a:stretch>
            <a:fillRect/>
          </a:stretch>
        </p:blipFill>
        <p:spPr>
          <a:xfrm>
            <a:off x="7261447" y="4170016"/>
            <a:ext cx="4781029" cy="2049013"/>
          </a:xfrm>
          <a:prstGeom prst="rect">
            <a:avLst/>
          </a:prstGeom>
        </p:spPr>
      </p:pic>
    </p:spTree>
    <p:extLst>
      <p:ext uri="{BB962C8B-B14F-4D97-AF65-F5344CB8AC3E}">
        <p14:creationId xmlns:p14="http://schemas.microsoft.com/office/powerpoint/2010/main" val="146264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要所</a:t>
            </a:r>
            <a:r>
              <a:rPr lang="ja-JP" altLang="en-US" dirty="0" smtClean="0"/>
              <a:t>解説終了</a:t>
            </a:r>
            <a:endParaRPr kumimoji="1" lang="ja-JP" altLang="en-US" dirty="0"/>
          </a:p>
        </p:txBody>
      </p:sp>
      <p:sp>
        <p:nvSpPr>
          <p:cNvPr id="3" name="コンテンツ プレースホルダー 2"/>
          <p:cNvSpPr>
            <a:spLocks noGrp="1"/>
          </p:cNvSpPr>
          <p:nvPr>
            <p:ph idx="1"/>
          </p:nvPr>
        </p:nvSpPr>
        <p:spPr>
          <a:xfrm>
            <a:off x="1154954" y="2603500"/>
            <a:ext cx="9144986" cy="3416300"/>
          </a:xfrm>
        </p:spPr>
        <p:txBody>
          <a:bodyPr>
            <a:normAutofit/>
          </a:bodyPr>
          <a:lstStyle/>
          <a:p>
            <a:pPr marL="0" indent="0">
              <a:buNone/>
            </a:pPr>
            <a:r>
              <a:rPr lang="ja-JP" altLang="en-US" sz="2400" dirty="0" smtClean="0">
                <a:solidFill>
                  <a:schemeClr val="tx1"/>
                </a:solidFill>
              </a:rPr>
              <a:t>これで要所の仕様解説は終わりです。</a:t>
            </a:r>
            <a:endParaRPr lang="en-US" altLang="ja-JP" sz="2400" dirty="0" smtClean="0">
              <a:solidFill>
                <a:schemeClr val="tx1"/>
              </a:solidFill>
            </a:endParaRPr>
          </a:p>
        </p:txBody>
      </p:sp>
    </p:spTree>
    <p:extLst>
      <p:ext uri="{BB962C8B-B14F-4D97-AF65-F5344CB8AC3E}">
        <p14:creationId xmlns:p14="http://schemas.microsoft.com/office/powerpoint/2010/main" val="1462810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多レーンの音ゲーが作りたい</a:t>
            </a:r>
            <a:endParaRPr kumimoji="1" lang="en-US" altLang="ja-JP" dirty="0" smtClean="0"/>
          </a:p>
          <a:p>
            <a:r>
              <a:rPr lang="ja-JP" altLang="en-US" dirty="0" smtClean="0"/>
              <a:t>キーボードじゃなくほかのデバイスを使ったゲームを作りたい</a:t>
            </a:r>
            <a:endParaRPr lang="en-US" altLang="ja-JP" dirty="0" smtClean="0"/>
          </a:p>
          <a:p>
            <a:r>
              <a:rPr kumimoji="1" lang="ja-JP" altLang="en-US" dirty="0" smtClean="0"/>
              <a:t>＝マウス音ゲー！</a:t>
            </a:r>
            <a:endParaRPr kumimoji="1" lang="en-US" altLang="ja-JP" dirty="0" smtClean="0"/>
          </a:p>
          <a:p>
            <a:endParaRPr lang="en-US" altLang="ja-JP" dirty="0"/>
          </a:p>
          <a:p>
            <a:r>
              <a:rPr lang="ja-JP" altLang="en-US" dirty="0" smtClean="0"/>
              <a:t>譜面の読み込み、音符の描画処理をどう実装するか</a:t>
            </a:r>
            <a:endParaRPr lang="en-US" altLang="ja-JP" dirty="0" smtClean="0"/>
          </a:p>
          <a:p>
            <a:r>
              <a:rPr kumimoji="1" lang="en-US" altLang="ja-JP" dirty="0" smtClean="0"/>
              <a:t>(</a:t>
            </a:r>
            <a:r>
              <a:rPr kumimoji="1" lang="ja-JP" altLang="en-US" dirty="0" smtClean="0"/>
              <a:t>マウスの音ゲーはゲーム的にどうか</a:t>
            </a:r>
            <a:r>
              <a:rPr kumimoji="1" lang="en-US" altLang="ja-JP" dirty="0" smtClean="0"/>
              <a:t>)</a:t>
            </a:r>
            <a:endParaRPr kumimoji="1" lang="ja-JP" altLang="en-US" dirty="0"/>
          </a:p>
        </p:txBody>
      </p:sp>
    </p:spTree>
    <p:extLst>
      <p:ext uri="{BB962C8B-B14F-4D97-AF65-F5344CB8AC3E}">
        <p14:creationId xmlns:p14="http://schemas.microsoft.com/office/powerpoint/2010/main" val="3903344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学んだこと・感想</a:t>
            </a:r>
            <a:endParaRPr kumimoji="1" lang="ja-JP" altLang="en-US" dirty="0"/>
          </a:p>
        </p:txBody>
      </p:sp>
      <p:sp>
        <p:nvSpPr>
          <p:cNvPr id="4" name="コンテンツ プレースホルダー 2"/>
          <p:cNvSpPr>
            <a:spLocks noGrp="1"/>
          </p:cNvSpPr>
          <p:nvPr>
            <p:ph idx="1"/>
          </p:nvPr>
        </p:nvSpPr>
        <p:spPr>
          <a:xfrm>
            <a:off x="1154954" y="2603500"/>
            <a:ext cx="9144986" cy="3416300"/>
          </a:xfrm>
        </p:spPr>
        <p:txBody>
          <a:bodyPr>
            <a:normAutofit/>
          </a:bodyPr>
          <a:lstStyle/>
          <a:p>
            <a:r>
              <a:rPr lang="ja-JP" altLang="en-US" sz="2400" dirty="0" smtClean="0">
                <a:solidFill>
                  <a:schemeClr val="tx1"/>
                </a:solidFill>
              </a:rPr>
              <a:t>音ゲー作成の基礎を習得できた。</a:t>
            </a:r>
            <a:r>
              <a:rPr lang="en-US" altLang="ja-JP" sz="1400" dirty="0" smtClean="0">
                <a:solidFill>
                  <a:schemeClr val="tx1"/>
                </a:solidFill>
              </a:rPr>
              <a:t>(</a:t>
            </a:r>
            <a:r>
              <a:rPr lang="ja-JP" altLang="en-US" sz="1400" dirty="0" smtClean="0">
                <a:solidFill>
                  <a:schemeClr val="tx1"/>
                </a:solidFill>
              </a:rPr>
              <a:t>気がする</a:t>
            </a:r>
            <a:r>
              <a:rPr lang="en-US" altLang="ja-JP" sz="1400" dirty="0" smtClean="0">
                <a:solidFill>
                  <a:schemeClr val="tx1"/>
                </a:solidFill>
              </a:rPr>
              <a:t>)</a:t>
            </a:r>
          </a:p>
          <a:p>
            <a:r>
              <a:rPr lang="ja-JP" altLang="en-US" sz="2400" dirty="0" smtClean="0">
                <a:solidFill>
                  <a:schemeClr val="tx1"/>
                </a:solidFill>
              </a:rPr>
              <a:t>キーボード・コントローラー以外のインプット機器でも音ゲーはできることがわかった。</a:t>
            </a:r>
            <a:r>
              <a:rPr lang="en-US" altLang="ja-JP" sz="2400" dirty="0" smtClean="0">
                <a:solidFill>
                  <a:schemeClr val="tx1"/>
                </a:solidFill>
              </a:rPr>
              <a:t>(</a:t>
            </a:r>
            <a:r>
              <a:rPr lang="ja-JP" altLang="en-US" sz="2400" dirty="0" smtClean="0">
                <a:solidFill>
                  <a:schemeClr val="tx1"/>
                </a:solidFill>
              </a:rPr>
              <a:t>拡張性には欠ける</a:t>
            </a:r>
            <a:r>
              <a:rPr lang="en-US" altLang="ja-JP" sz="2400" dirty="0" smtClean="0">
                <a:solidFill>
                  <a:schemeClr val="tx1"/>
                </a:solidFill>
              </a:rPr>
              <a:t>)</a:t>
            </a:r>
          </a:p>
          <a:p>
            <a:endParaRPr lang="en-US" altLang="ja-JP" sz="2400" dirty="0">
              <a:solidFill>
                <a:schemeClr val="tx1"/>
              </a:solidFill>
            </a:endParaRPr>
          </a:p>
          <a:p>
            <a:r>
              <a:rPr lang="ja-JP" altLang="en-US" sz="2400" dirty="0" smtClean="0">
                <a:solidFill>
                  <a:schemeClr val="tx1"/>
                </a:solidFill>
              </a:rPr>
              <a:t>ホールド系ノーツは実装がわりとめんどくさい！！！</a:t>
            </a:r>
            <a:r>
              <a:rPr lang="en-US" altLang="ja-JP" sz="2400" dirty="0" smtClean="0">
                <a:solidFill>
                  <a:schemeClr val="tx1"/>
                </a:solidFill>
              </a:rPr>
              <a:t>…(</a:t>
            </a:r>
            <a:r>
              <a:rPr lang="ja-JP" altLang="en-US" sz="2400" dirty="0" smtClean="0">
                <a:solidFill>
                  <a:schemeClr val="tx1"/>
                </a:solidFill>
              </a:rPr>
              <a:t>個人差</a:t>
            </a:r>
            <a:r>
              <a:rPr lang="en-US" altLang="ja-JP" sz="2400" dirty="0" smtClean="0">
                <a:solidFill>
                  <a:schemeClr val="tx1"/>
                </a:solidFill>
              </a:rPr>
              <a:t>)</a:t>
            </a:r>
            <a:endParaRPr lang="en-US" altLang="ja-JP" sz="2400" dirty="0">
              <a:solidFill>
                <a:schemeClr val="tx1"/>
              </a:solidFill>
            </a:endParaRPr>
          </a:p>
        </p:txBody>
      </p:sp>
    </p:spTree>
    <p:extLst>
      <p:ext uri="{BB962C8B-B14F-4D97-AF65-F5344CB8AC3E}">
        <p14:creationId xmlns:p14="http://schemas.microsoft.com/office/powerpoint/2010/main" val="2254208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ご清聴ありがとうございました。</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5072" y="2271874"/>
            <a:ext cx="4658264" cy="4450826"/>
          </a:xfrm>
        </p:spPr>
      </p:pic>
    </p:spTree>
    <p:extLst>
      <p:ext uri="{BB962C8B-B14F-4D97-AF65-F5344CB8AC3E}">
        <p14:creationId xmlns:p14="http://schemas.microsoft.com/office/powerpoint/2010/main" val="4128463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完成品の紹介</a:t>
            </a:r>
            <a:endParaRPr kumimoji="1" lang="ja-JP" altLang="en-US" dirty="0"/>
          </a:p>
        </p:txBody>
      </p:sp>
      <p:pic>
        <p:nvPicPr>
          <p:cNvPr id="4" name="demo">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771650" y="2603500"/>
            <a:ext cx="7591425" cy="3416300"/>
          </a:xfrm>
        </p:spPr>
      </p:pic>
    </p:spTree>
    <p:extLst>
      <p:ext uri="{BB962C8B-B14F-4D97-AF65-F5344CB8AC3E}">
        <p14:creationId xmlns:p14="http://schemas.microsoft.com/office/powerpoint/2010/main" val="18577640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プログラム説明</a:t>
            </a:r>
            <a:r>
              <a:rPr kumimoji="1" lang="en-US" altLang="ja-JP" dirty="0" smtClean="0"/>
              <a:t>(</a:t>
            </a:r>
            <a:r>
              <a:rPr kumimoji="1" lang="ja-JP" altLang="en-US" dirty="0" smtClean="0"/>
              <a:t>要所</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dirty="0"/>
              <a:t>1</a:t>
            </a:r>
            <a:r>
              <a:rPr lang="en-US" altLang="ja-JP" dirty="0" smtClean="0"/>
              <a:t>.</a:t>
            </a:r>
            <a:r>
              <a:rPr lang="ja-JP" altLang="en-US" dirty="0" smtClean="0"/>
              <a:t>ノーツの描画処理</a:t>
            </a:r>
            <a:endParaRPr lang="en-US" altLang="ja-JP" dirty="0" smtClean="0"/>
          </a:p>
          <a:p>
            <a:r>
              <a:rPr lang="en-US" altLang="ja-JP" dirty="0"/>
              <a:t>2</a:t>
            </a:r>
            <a:r>
              <a:rPr kumimoji="1" lang="en-US" altLang="ja-JP" dirty="0" smtClean="0"/>
              <a:t>.</a:t>
            </a:r>
            <a:r>
              <a:rPr kumimoji="1" lang="ja-JP" altLang="en-US" dirty="0" smtClean="0"/>
              <a:t>譜面の読み込み処理</a:t>
            </a:r>
            <a:endParaRPr kumimoji="1" lang="en-US" altLang="ja-JP" dirty="0" smtClean="0"/>
          </a:p>
          <a:p>
            <a:r>
              <a:rPr lang="en-US" altLang="ja-JP" dirty="0"/>
              <a:t>3</a:t>
            </a:r>
            <a:r>
              <a:rPr lang="en-US" altLang="ja-JP" dirty="0" smtClean="0"/>
              <a:t>.</a:t>
            </a:r>
            <a:r>
              <a:rPr lang="ja-JP" altLang="en-US" dirty="0" smtClean="0"/>
              <a:t>判定処理</a:t>
            </a:r>
            <a:endParaRPr kumimoji="1" lang="ja-JP" altLang="en-US" dirty="0"/>
          </a:p>
        </p:txBody>
      </p:sp>
    </p:spTree>
    <p:extLst>
      <p:ext uri="{BB962C8B-B14F-4D97-AF65-F5344CB8AC3E}">
        <p14:creationId xmlns:p14="http://schemas.microsoft.com/office/powerpoint/2010/main" val="3171542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ノーツの描画処理</a:t>
            </a:r>
            <a:r>
              <a:rPr kumimoji="1" lang="en-US" altLang="ja-JP" dirty="0" smtClean="0"/>
              <a:t>(</a:t>
            </a:r>
            <a:r>
              <a:rPr kumimoji="1" lang="ja-JP" altLang="en-US" dirty="0" smtClean="0"/>
              <a:t>共通処理</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1154954" y="2603500"/>
            <a:ext cx="10035016" cy="3416300"/>
          </a:xfrm>
        </p:spPr>
        <p:txBody>
          <a:bodyPr/>
          <a:lstStyle/>
          <a:p>
            <a:r>
              <a:rPr lang="ja-JP" altLang="en-US" dirty="0" smtClean="0"/>
              <a:t>音符が上から下に流れる動き</a:t>
            </a:r>
            <a:endParaRPr lang="en-US" altLang="ja-JP" dirty="0" smtClean="0"/>
          </a:p>
          <a:p>
            <a:r>
              <a:rPr kumimoji="1" lang="ja-JP" altLang="en-US" dirty="0" smtClean="0"/>
              <a:t>→描画の</a:t>
            </a:r>
            <a:r>
              <a:rPr kumimoji="1" lang="en-US" altLang="ja-JP" dirty="0" smtClean="0"/>
              <a:t>y</a:t>
            </a:r>
            <a:r>
              <a:rPr kumimoji="1" lang="ja-JP" altLang="en-US" dirty="0" smtClean="0"/>
              <a:t>座標を「</a:t>
            </a:r>
            <a:r>
              <a:rPr lang="ja-JP" altLang="en-US" dirty="0" smtClean="0"/>
              <a:t>判定基準座標 </a:t>
            </a:r>
            <a:r>
              <a:rPr lang="en-US" altLang="ja-JP" dirty="0" smtClean="0"/>
              <a:t>– (</a:t>
            </a:r>
            <a:r>
              <a:rPr lang="ja-JP" altLang="en-US" dirty="0" smtClean="0"/>
              <a:t>ノーツ画像の高さ </a:t>
            </a:r>
            <a:r>
              <a:rPr lang="en-US" altLang="ja-JP" dirty="0" smtClean="0"/>
              <a:t>÷ 2)</a:t>
            </a:r>
            <a:r>
              <a:rPr lang="ja-JP" altLang="en-US" dirty="0" smtClean="0"/>
              <a:t> </a:t>
            </a:r>
            <a:r>
              <a:rPr lang="en-US" altLang="ja-JP" dirty="0" smtClean="0"/>
              <a:t>+ </a:t>
            </a:r>
          </a:p>
          <a:p>
            <a:pPr marL="0" indent="0">
              <a:buNone/>
            </a:pPr>
            <a:r>
              <a:rPr lang="ja-JP" altLang="en-US" dirty="0" smtClean="0"/>
              <a:t>　　　　　　　　　　　　　　　　　</a:t>
            </a:r>
            <a:r>
              <a:rPr lang="en-US" altLang="ja-JP" dirty="0" smtClean="0"/>
              <a:t>(</a:t>
            </a:r>
            <a:r>
              <a:rPr lang="ja-JP" altLang="en-US" dirty="0" smtClean="0"/>
              <a:t>現在時間 </a:t>
            </a:r>
            <a:r>
              <a:rPr lang="en-US" altLang="ja-JP" dirty="0" smtClean="0"/>
              <a:t>– </a:t>
            </a:r>
            <a:r>
              <a:rPr lang="ja-JP" altLang="en-US" dirty="0" smtClean="0"/>
              <a:t>ノーツの判定時間</a:t>
            </a:r>
            <a:r>
              <a:rPr lang="en-US" altLang="ja-JP" dirty="0" smtClean="0"/>
              <a:t>)</a:t>
            </a:r>
            <a:r>
              <a:rPr lang="ja-JP" altLang="en-US" dirty="0"/>
              <a:t> </a:t>
            </a:r>
            <a:r>
              <a:rPr lang="en-US" altLang="ja-JP" dirty="0" smtClean="0"/>
              <a:t>×</a:t>
            </a:r>
            <a:r>
              <a:rPr lang="ja-JP" altLang="en-US" dirty="0"/>
              <a:t> </a:t>
            </a:r>
            <a:r>
              <a:rPr lang="ja-JP" altLang="en-US" dirty="0" smtClean="0"/>
              <a:t>スピード倍率</a:t>
            </a:r>
            <a:r>
              <a:rPr kumimoji="1" lang="ja-JP" altLang="en-US" dirty="0" smtClean="0"/>
              <a:t>」に。</a:t>
            </a:r>
            <a:endParaRPr kumimoji="1" lang="en-US" altLang="ja-JP" dirty="0" smtClean="0"/>
          </a:p>
          <a:p>
            <a:endParaRPr kumimoji="1" lang="ja-JP" altLang="en-US" dirty="0"/>
          </a:p>
        </p:txBody>
      </p:sp>
    </p:spTree>
    <p:extLst>
      <p:ext uri="{BB962C8B-B14F-4D97-AF65-F5344CB8AC3E}">
        <p14:creationId xmlns:p14="http://schemas.microsoft.com/office/powerpoint/2010/main" val="733913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ノーツの描画処理</a:t>
            </a:r>
            <a:r>
              <a:rPr kumimoji="1" lang="en-US" altLang="ja-JP" dirty="0" smtClean="0"/>
              <a:t>(</a:t>
            </a:r>
            <a:r>
              <a:rPr kumimoji="1" lang="ja-JP" altLang="en-US" dirty="0" smtClean="0"/>
              <a:t>共通処理</a:t>
            </a:r>
            <a:r>
              <a:rPr kumimoji="1"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66560" y="1680632"/>
            <a:ext cx="5977890" cy="5651182"/>
          </a:xfrm>
        </p:spPr>
      </p:pic>
      <p:sp>
        <p:nvSpPr>
          <p:cNvPr id="5" name="正方形/長方形 4"/>
          <p:cNvSpPr/>
          <p:nvPr/>
        </p:nvSpPr>
        <p:spPr>
          <a:xfrm>
            <a:off x="464820" y="2921615"/>
            <a:ext cx="6096000" cy="646331"/>
          </a:xfrm>
          <a:prstGeom prst="rect">
            <a:avLst/>
          </a:prstGeom>
        </p:spPr>
        <p:txBody>
          <a:bodyPr>
            <a:spAutoFit/>
          </a:bodyPr>
          <a:lstStyle/>
          <a:p>
            <a:r>
              <a:rPr lang="ja-JP" altLang="en-US" dirty="0"/>
              <a:t>判定基準座標 </a:t>
            </a:r>
            <a:r>
              <a:rPr lang="en-US" altLang="ja-JP" dirty="0"/>
              <a:t>– (</a:t>
            </a:r>
            <a:r>
              <a:rPr lang="ja-JP" altLang="en-US" dirty="0"/>
              <a:t>ノーツ画像の高さ </a:t>
            </a:r>
            <a:r>
              <a:rPr lang="en-US" altLang="ja-JP" dirty="0"/>
              <a:t>÷ 2)</a:t>
            </a:r>
            <a:r>
              <a:rPr lang="ja-JP" altLang="en-US" dirty="0"/>
              <a:t> </a:t>
            </a:r>
            <a:r>
              <a:rPr lang="en-US" altLang="ja-JP" dirty="0"/>
              <a:t>+ </a:t>
            </a:r>
          </a:p>
          <a:p>
            <a:r>
              <a:rPr lang="ja-JP" altLang="en-US" dirty="0"/>
              <a:t>　　　</a:t>
            </a:r>
            <a:r>
              <a:rPr lang="ja-JP" altLang="en-US" dirty="0" smtClean="0"/>
              <a:t>   </a:t>
            </a:r>
            <a:r>
              <a:rPr lang="en-US" altLang="ja-JP" dirty="0" smtClean="0"/>
              <a:t>(</a:t>
            </a:r>
            <a:r>
              <a:rPr lang="ja-JP" altLang="en-US" dirty="0"/>
              <a:t>現在時間 </a:t>
            </a:r>
            <a:r>
              <a:rPr lang="en-US" altLang="ja-JP" dirty="0"/>
              <a:t>– </a:t>
            </a:r>
            <a:r>
              <a:rPr lang="ja-JP" altLang="en-US" dirty="0"/>
              <a:t>ノーツの判定時間</a:t>
            </a:r>
            <a:r>
              <a:rPr lang="en-US" altLang="ja-JP" dirty="0"/>
              <a:t>)</a:t>
            </a:r>
            <a:r>
              <a:rPr lang="ja-JP" altLang="en-US" dirty="0"/>
              <a:t> </a:t>
            </a:r>
            <a:r>
              <a:rPr lang="en-US" altLang="ja-JP" dirty="0"/>
              <a:t>×</a:t>
            </a:r>
            <a:r>
              <a:rPr lang="ja-JP" altLang="en-US" dirty="0"/>
              <a:t> スピード倍率</a:t>
            </a:r>
          </a:p>
        </p:txBody>
      </p:sp>
    </p:spTree>
    <p:extLst>
      <p:ext uri="{BB962C8B-B14F-4D97-AF65-F5344CB8AC3E}">
        <p14:creationId xmlns:p14="http://schemas.microsoft.com/office/powerpoint/2010/main" val="1117024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ノーツの描画処理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通常音符</a:t>
            </a:r>
            <a:r>
              <a:rPr lang="ja-JP" altLang="en-US" dirty="0" smtClean="0"/>
              <a:t>、ホールド始点終点、</a:t>
            </a:r>
            <a:endParaRPr lang="en-US" altLang="ja-JP" dirty="0" smtClean="0"/>
          </a:p>
          <a:p>
            <a:pPr marL="0" indent="0">
              <a:buNone/>
            </a:pPr>
            <a:r>
              <a:rPr lang="ja-JP" altLang="en-US" dirty="0" smtClean="0"/>
              <a:t>　　ホイールノーツ</a:t>
            </a:r>
            <a:r>
              <a:rPr lang="ja-JP" altLang="en-US" dirty="0"/>
              <a:t>は普通の描画処理で</a:t>
            </a:r>
            <a:r>
              <a:rPr lang="en-US" altLang="ja-JP" dirty="0"/>
              <a:t>OK</a:t>
            </a:r>
          </a:p>
          <a:p>
            <a:endParaRPr lang="en-US" altLang="ja-JP" dirty="0"/>
          </a:p>
          <a:p>
            <a:r>
              <a:rPr lang="ja-JP" altLang="en-US" dirty="0" smtClean="0"/>
              <a:t>ホールドの始点と終点の間の空間</a:t>
            </a:r>
            <a:endParaRPr lang="en-US" altLang="ja-JP" dirty="0" smtClean="0"/>
          </a:p>
          <a:p>
            <a:pPr marL="0" indent="0">
              <a:buNone/>
            </a:pPr>
            <a:r>
              <a:rPr lang="ja-JP" altLang="en-US" dirty="0"/>
              <a:t>　</a:t>
            </a:r>
            <a:r>
              <a:rPr lang="ja-JP" altLang="en-US" dirty="0" smtClean="0"/>
              <a:t>　→工夫が必要</a:t>
            </a:r>
            <a:endParaRPr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751" y="3199146"/>
            <a:ext cx="1625397" cy="253968"/>
          </a:xfrm>
          <a:prstGeom prst="rect">
            <a:avLst/>
          </a:prstGeom>
        </p:spPr>
      </p:pic>
      <p:sp>
        <p:nvSpPr>
          <p:cNvPr id="9" name="コンテンツ プレースホルダー 2"/>
          <p:cNvSpPr txBox="1">
            <a:spLocks/>
          </p:cNvSpPr>
          <p:nvPr/>
        </p:nvSpPr>
        <p:spPr>
          <a:xfrm>
            <a:off x="8709661" y="4027154"/>
            <a:ext cx="2514600" cy="34882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a:lstStyle>
          <a:p>
            <a:pPr marL="0" indent="0">
              <a:buNone/>
            </a:pPr>
            <a:r>
              <a:rPr lang="ja-JP" altLang="en-US" dirty="0" smtClean="0"/>
              <a:t>←</a:t>
            </a:r>
            <a:r>
              <a:rPr lang="ja-JP" altLang="en-US" dirty="0"/>
              <a:t>これら</a:t>
            </a:r>
            <a:r>
              <a:rPr lang="ja-JP" altLang="en-US" dirty="0" smtClean="0"/>
              <a:t>は</a:t>
            </a:r>
            <a:r>
              <a:rPr lang="ja-JP" altLang="en-US" dirty="0" err="1" smtClean="0"/>
              <a:t>〇</a:t>
            </a:r>
            <a:endParaRPr lang="ja-JP" altLang="en-US"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748" y="4980032"/>
            <a:ext cx="1625397" cy="253968"/>
          </a:xfrm>
          <a:prstGeom prst="rect">
            <a:avLst/>
          </a:prstGeom>
        </p:spPr>
      </p:pic>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7749" y="4375982"/>
            <a:ext cx="1625397" cy="253968"/>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7750" y="3773186"/>
            <a:ext cx="1625397" cy="253968"/>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7748" y="5491077"/>
            <a:ext cx="1625397" cy="1269841"/>
          </a:xfrm>
          <a:prstGeom prst="rect">
            <a:avLst/>
          </a:prstGeom>
        </p:spPr>
      </p:pic>
      <p:sp>
        <p:nvSpPr>
          <p:cNvPr id="13" name="コンテンツ プレースホルダー 2"/>
          <p:cNvSpPr txBox="1">
            <a:spLocks/>
          </p:cNvSpPr>
          <p:nvPr/>
        </p:nvSpPr>
        <p:spPr>
          <a:xfrm>
            <a:off x="8723313" y="5867117"/>
            <a:ext cx="2514600" cy="34882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a:lstStyle>
          <a:p>
            <a:pPr marL="0" indent="0">
              <a:buNone/>
            </a:pPr>
            <a:r>
              <a:rPr lang="ja-JP" altLang="en-US" dirty="0" smtClean="0"/>
              <a:t>←これは</a:t>
            </a:r>
            <a:r>
              <a:rPr lang="en-US" altLang="ja-JP" dirty="0"/>
              <a:t>×</a:t>
            </a:r>
            <a:endParaRPr lang="ja-JP" altLang="en-US" dirty="0"/>
          </a:p>
        </p:txBody>
      </p:sp>
    </p:spTree>
    <p:extLst>
      <p:ext uri="{BB962C8B-B14F-4D97-AF65-F5344CB8AC3E}">
        <p14:creationId xmlns:p14="http://schemas.microsoft.com/office/powerpoint/2010/main" val="1694675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ノーツの描画</a:t>
            </a:r>
            <a:r>
              <a:rPr lang="ja-JP" altLang="en-US" dirty="0" smtClean="0"/>
              <a:t>処理</a:t>
            </a:r>
            <a:r>
              <a:rPr lang="en-US" altLang="ja-JP" dirty="0" smtClean="0"/>
              <a:t>(</a:t>
            </a:r>
            <a:r>
              <a:rPr lang="ja-JP" altLang="en-US" dirty="0" smtClean="0"/>
              <a:t>ホールド補完</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ホールドの間の描画は</a:t>
            </a:r>
            <a:r>
              <a:rPr kumimoji="1" lang="en-US" altLang="ja-JP" sz="2000" dirty="0" smtClean="0"/>
              <a:t>2</a:t>
            </a:r>
            <a:r>
              <a:rPr kumimoji="1" lang="ja-JP" altLang="en-US" sz="2000" dirty="0" smtClean="0"/>
              <a:t>パターン</a:t>
            </a:r>
            <a:endParaRPr kumimoji="1" lang="en-US" altLang="ja-JP" sz="2000" dirty="0" smtClean="0"/>
          </a:p>
          <a:p>
            <a:pPr marL="0" indent="0">
              <a:buNone/>
            </a:pPr>
            <a:r>
              <a:rPr lang="ja-JP" altLang="en-US" sz="2000" dirty="0"/>
              <a:t>　</a:t>
            </a:r>
            <a:r>
              <a:rPr lang="ja-JP" altLang="en-US" sz="2000" dirty="0" smtClean="0"/>
              <a:t>・判定前</a:t>
            </a:r>
            <a:endParaRPr lang="en-US" altLang="ja-JP" sz="2000" dirty="0" smtClean="0"/>
          </a:p>
          <a:p>
            <a:pPr marL="0" indent="0">
              <a:buNone/>
            </a:pPr>
            <a:r>
              <a:rPr kumimoji="1" lang="ja-JP" altLang="en-US" sz="2000" dirty="0"/>
              <a:t>　</a:t>
            </a:r>
            <a:r>
              <a:rPr kumimoji="1" lang="ja-JP" altLang="en-US" sz="2000" dirty="0" smtClean="0"/>
              <a:t>・判定中</a:t>
            </a:r>
            <a:endParaRPr kumimoji="1" lang="ja-JP" altLang="en-US" sz="2000" dirty="0"/>
          </a:p>
        </p:txBody>
      </p:sp>
    </p:spTree>
    <p:extLst>
      <p:ext uri="{BB962C8B-B14F-4D97-AF65-F5344CB8AC3E}">
        <p14:creationId xmlns:p14="http://schemas.microsoft.com/office/powerpoint/2010/main" val="1991643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ノーツの描画</a:t>
            </a:r>
            <a:r>
              <a:rPr lang="ja-JP" altLang="en-US" dirty="0" smtClean="0"/>
              <a:t>処理</a:t>
            </a:r>
            <a:r>
              <a:rPr lang="en-US" altLang="ja-JP" dirty="0" smtClean="0"/>
              <a:t>(</a:t>
            </a:r>
            <a:r>
              <a:rPr lang="ja-JP" altLang="en-US" dirty="0" smtClean="0"/>
              <a:t>ホールド補完</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判定前</a:t>
            </a:r>
            <a:endParaRPr lang="en-US" altLang="ja-JP" sz="2000" dirty="0"/>
          </a:p>
          <a:p>
            <a:pPr marL="0" indent="0">
              <a:buNone/>
            </a:pPr>
            <a:r>
              <a:rPr kumimoji="1" lang="ja-JP" altLang="en-US" sz="2000" dirty="0" smtClean="0"/>
              <a:t>　→終点の</a:t>
            </a:r>
            <a:r>
              <a:rPr kumimoji="1" lang="en-US" altLang="ja-JP" sz="2000" dirty="0" smtClean="0"/>
              <a:t>y</a:t>
            </a:r>
            <a:r>
              <a:rPr kumimoji="1" lang="ja-JP" altLang="en-US" sz="2000" dirty="0" smtClean="0"/>
              <a:t>座標から始点</a:t>
            </a:r>
            <a:r>
              <a:rPr lang="ja-JP" altLang="en-US" sz="2000" dirty="0" smtClean="0"/>
              <a:t>の</a:t>
            </a:r>
            <a:r>
              <a:rPr lang="en-US" altLang="ja-JP" sz="2000" dirty="0" smtClean="0"/>
              <a:t>y</a:t>
            </a:r>
            <a:r>
              <a:rPr lang="ja-JP" altLang="en-US" sz="2000" dirty="0" smtClean="0"/>
              <a:t>座標にかけて描画させる</a:t>
            </a:r>
            <a:endParaRPr lang="en-US" altLang="ja-JP" sz="2000" dirty="0" smtClean="0"/>
          </a:p>
          <a:p>
            <a:pPr marL="0" indent="0">
              <a:buNone/>
            </a:pPr>
            <a:r>
              <a:rPr kumimoji="1" lang="ja-JP" altLang="en-US" sz="2000" dirty="0"/>
              <a:t>　</a:t>
            </a:r>
            <a:r>
              <a:rPr kumimoji="1" lang="ja-JP" altLang="en-US" sz="2000" dirty="0" smtClean="0"/>
              <a:t>→始点に終点のノーツ番号を記憶させて</a:t>
            </a:r>
            <a:endParaRPr kumimoji="1" lang="en-US" altLang="ja-JP" sz="2000" dirty="0" smtClean="0"/>
          </a:p>
          <a:p>
            <a:pPr marL="0" indent="0">
              <a:buNone/>
            </a:pPr>
            <a:r>
              <a:rPr lang="ja-JP" altLang="en-US" sz="2000" dirty="0"/>
              <a:t>　</a:t>
            </a:r>
            <a:r>
              <a:rPr lang="ja-JP" altLang="en-US" sz="2000" dirty="0" smtClean="0"/>
              <a:t>　描画時に終点の</a:t>
            </a:r>
            <a:r>
              <a:rPr lang="en-US" altLang="ja-JP" sz="2000" dirty="0" smtClean="0"/>
              <a:t>y</a:t>
            </a:r>
            <a:r>
              <a:rPr lang="ja-JP" altLang="en-US" sz="2000" dirty="0" smtClean="0"/>
              <a:t>座標を取得して</a:t>
            </a:r>
            <a:r>
              <a:rPr lang="en-US" altLang="ja-JP" sz="2000" dirty="0" smtClean="0"/>
              <a:t>y</a:t>
            </a:r>
            <a:r>
              <a:rPr lang="ja-JP" altLang="en-US" sz="2000" dirty="0" smtClean="0"/>
              <a:t>座標に反映</a:t>
            </a:r>
            <a:endParaRPr kumimoji="1" lang="en-US" altLang="ja-JP" sz="2000"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895" y="800100"/>
            <a:ext cx="4286250" cy="6858000"/>
          </a:xfrm>
          <a:prstGeom prst="rect">
            <a:avLst/>
          </a:prstGeom>
        </p:spPr>
      </p:pic>
    </p:spTree>
    <p:extLst>
      <p:ext uri="{BB962C8B-B14F-4D97-AF65-F5344CB8AC3E}">
        <p14:creationId xmlns:p14="http://schemas.microsoft.com/office/powerpoint/2010/main" val="3575615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イオン ボードルーム</Template>
  <TotalTime>676</TotalTime>
  <Words>1473</Words>
  <Application>Microsoft Office PowerPoint</Application>
  <PresentationFormat>ワイド画面</PresentationFormat>
  <Paragraphs>183</Paragraphs>
  <Slides>21</Slides>
  <Notes>21</Notes>
  <HiddenSlides>0</HiddenSlides>
  <MMClips>1</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メイリオ</vt:lpstr>
      <vt:lpstr>游ゴシック</vt:lpstr>
      <vt:lpstr>Arial</vt:lpstr>
      <vt:lpstr>Century Gothic</vt:lpstr>
      <vt:lpstr>Wingdings 3</vt:lpstr>
      <vt:lpstr>イオン ボードルーム</vt:lpstr>
      <vt:lpstr>マウスだけで遊べる音ゲーを作ってみた</vt:lpstr>
      <vt:lpstr>目的</vt:lpstr>
      <vt:lpstr>完成品の紹介</vt:lpstr>
      <vt:lpstr>プログラム説明(要所)</vt:lpstr>
      <vt:lpstr>1.ノーツの描画処理(共通処理)</vt:lpstr>
      <vt:lpstr>1.ノーツの描画処理(共通処理)</vt:lpstr>
      <vt:lpstr>1.ノーツの描画処理</vt:lpstr>
      <vt:lpstr>1.ノーツの描画処理(ホールド補完)</vt:lpstr>
      <vt:lpstr>1.ノーツの描画処理(ホールド補完)</vt:lpstr>
      <vt:lpstr>1.ノーツの描画処理(ホールド補完)</vt:lpstr>
      <vt:lpstr>2.譜面の読み込み処理(譜面フォーマット)</vt:lpstr>
      <vt:lpstr>2.譜面の読み込み処理(譜面フォーマット)</vt:lpstr>
      <vt:lpstr>2.譜面の読み込み処理</vt:lpstr>
      <vt:lpstr>2.譜面の読み込み処理(ノーツ判定時間)</vt:lpstr>
      <vt:lpstr>3.判定処理</vt:lpstr>
      <vt:lpstr>3.判定処理</vt:lpstr>
      <vt:lpstr>3.判定処理(判定までの流れ)</vt:lpstr>
      <vt:lpstr>3.判定処理(判定処理)</vt:lpstr>
      <vt:lpstr>要所解説終了</vt:lpstr>
      <vt:lpstr>学んだこと・感想</vt:lpstr>
      <vt:lpstr>ご清聴ありがとうございました。</vt:lpstr>
    </vt:vector>
  </TitlesOfParts>
  <Company>日本工学院専門学校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マウスだけで遊べる音ゲーを作ってみた</dc:title>
  <dc:creator>大石 光詩</dc:creator>
  <cp:lastModifiedBy>大石 光詩</cp:lastModifiedBy>
  <cp:revision>43</cp:revision>
  <dcterms:created xsi:type="dcterms:W3CDTF">2020-08-27T02:33:03Z</dcterms:created>
  <dcterms:modified xsi:type="dcterms:W3CDTF">2020-09-09T03:20:04Z</dcterms:modified>
</cp:coreProperties>
</file>