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38990-6F80-4E9B-BC8C-5A76C5468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54542C-C188-417A-B994-F41F5B3C7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F4D99C-2C87-40B9-A818-DC6412B8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4646-3EF0-4A1E-A330-9E8F43ECA9C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B698B3-C941-43E4-820D-534E0A78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C070FC-6E13-4184-ADE4-AF8861B2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456-8B80-4774-8026-C89B9CE3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7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F73F12-8383-4D87-9CE7-0D962F8E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A89F0F-6C26-45D1-B356-13AD770A4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A4BAC4-302A-41F5-A864-44298D56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4646-3EF0-4A1E-A330-9E8F43ECA9C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3EF6CD-18BE-4609-8C0E-E30A4F90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6C98D9-9795-4155-BCF3-3EA3AEE5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456-8B80-4774-8026-C89B9CE3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AADDA4-D2CE-4242-B5D9-F7945D167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D1BACC-A0FC-482B-98B6-F5E675DF0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46702D-B9E1-4459-950D-46B51C88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4646-3EF0-4A1E-A330-9E8F43ECA9C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71E9D0-955B-44B7-B150-3AEBB9A7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9091AD-6B6C-46C5-A3FF-E48FA0A1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456-8B80-4774-8026-C89B9CE3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2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B5AA8-F808-4389-A34F-AA77F75E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42743-B4D6-440E-A7AA-C37202B26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F16815-3780-4F1B-B179-0ABBF86F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4646-3EF0-4A1E-A330-9E8F43ECA9C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508E0D-B517-4099-973F-9A1F7F66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D19F20-845F-406D-BC6C-BFDBB72F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456-8B80-4774-8026-C89B9CE3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8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0916C-3DC8-4AAF-92CD-4FDA097F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86FDBF-811B-4303-87FC-4D6D14A4C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6FA3B4-2C85-441C-98C5-54898EFE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4646-3EF0-4A1E-A330-9E8F43ECA9C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C1BA80-D8F8-4103-9934-533ADC7A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472D25-E7A5-4DA8-A4D5-C8872CA1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456-8B80-4774-8026-C89B9CE3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E94A9-E7AA-4E1A-B811-F3575F36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09DBA3-8613-45EF-AE05-79467467E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15F344-2D68-4F11-8F54-C221937AD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A9982E-77CC-4C83-8122-252A75D7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4646-3EF0-4A1E-A330-9E8F43ECA9C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69F0DC-4F67-43A1-91A2-2E14A44B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C2692C-FD83-4107-8A2B-60AE8584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456-8B80-4774-8026-C89B9CE3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679D26-98CF-4392-BF9B-36C5155D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B755AF-ED3A-4F31-86F5-490CD059B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1A1A5F-2085-49B3-A68D-B1E8BA7E1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FE2D63-C6BC-4002-A091-D7C0220B8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89AB36-D182-4F74-B21E-1F273199A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F5D9E8-5E3B-4F3B-BB4C-3D9CF8EA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4646-3EF0-4A1E-A330-9E8F43ECA9C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2F21D4-46AC-449C-83F4-C895C57D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878F12-C8DA-48E8-BCE4-590E9A72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456-8B80-4774-8026-C89B9CE3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030588-FBBA-4988-B649-67CBA22F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B9FF2A-11DA-4CF9-BFFF-D7C62E84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4646-3EF0-4A1E-A330-9E8F43ECA9C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09ECAE-EB9F-4003-A781-F44CA341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6C11EB-5FB8-4212-B18A-5CBA0FAA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456-8B80-4774-8026-C89B9CE3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4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A12A3B-92D9-43E8-9966-D8B713F7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4646-3EF0-4A1E-A330-9E8F43ECA9C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6AE8B4-075B-43FE-BD16-51ABF067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4F3790-0530-4B31-90A8-91A04E05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456-8B80-4774-8026-C89B9CE3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BDFDCD-3398-4EDB-99D4-7FC0E4A2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7A5894-4C98-4D5E-A5C3-B19652BB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0E448D-EF21-40D6-BC9C-CCC29B9BA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797349-51B6-46D0-B4F7-592454FF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4646-3EF0-4A1E-A330-9E8F43ECA9C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ED4215-8CA4-41B6-AFE6-BF980939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46B09B-CE47-43D0-B628-9DA8CEB3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456-8B80-4774-8026-C89B9CE3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9AEE4-3236-4C6B-821F-10DB1B40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02B987-3B7F-4396-802E-77237ECE7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7D7850-C2E1-49AF-9485-14D2BD5E6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8EB981-F56A-4B26-B86E-ECC201D9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4646-3EF0-4A1E-A330-9E8F43ECA9C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0DD059-59F0-4B85-AFA9-B0DAD9A6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CD7886-571D-418D-875C-CE61D785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6A456-8B80-4774-8026-C89B9CE3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2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F27007-152C-46F8-9CCF-FA3FADC4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09131A-1992-4CAD-8F25-C53F1D98D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B2433-B351-4E55-BF18-472050A9F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84646-3EF0-4A1E-A330-9E8F43ECA9CC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826A46-7E6B-4E8B-8F1E-60B935584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35A88-E750-4993-8FE1-2877AF3E2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A456-8B80-4774-8026-C89B9CE3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7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E3758-44BF-4260-8FB4-DE22EB8AD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画面説明</a:t>
            </a:r>
            <a:endParaRPr 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C57767-6CBE-4E2F-9A2D-B23447BDC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9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2791887-06E0-4836-B909-2CCD0EDBE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2"/>
            <a:ext cx="12192000" cy="6858382"/>
          </a:xfr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4A626B-D988-4F15-A4C8-556B91BA0E7D}"/>
              </a:ext>
            </a:extLst>
          </p:cNvPr>
          <p:cNvSpPr/>
          <p:nvPr/>
        </p:nvSpPr>
        <p:spPr>
          <a:xfrm>
            <a:off x="5108980" y="1099642"/>
            <a:ext cx="5471934" cy="25579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u="sng" dirty="0">
                <a:solidFill>
                  <a:srgbClr val="FF0000"/>
                </a:solidFill>
              </a:rPr>
              <a:t>☆メインウィンドウ</a:t>
            </a:r>
            <a:endParaRPr lang="en-US" altLang="ja-JP" u="sng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〇レンダリング結果の表示を行う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〇キーボードとマウスの操作で視点の移動が可能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・</a:t>
            </a:r>
            <a:r>
              <a:rPr lang="en-US" altLang="ja-JP" dirty="0">
                <a:solidFill>
                  <a:sysClr val="windowText" lastClr="000000"/>
                </a:solidFill>
              </a:rPr>
              <a:t>WASD</a:t>
            </a:r>
            <a:r>
              <a:rPr lang="ja-JP" altLang="en-US" dirty="0">
                <a:solidFill>
                  <a:sysClr val="windowText" lastClr="000000"/>
                </a:solidFill>
              </a:rPr>
              <a:t>キー                             </a:t>
            </a:r>
            <a:r>
              <a:rPr lang="en-US" altLang="ja-JP" dirty="0">
                <a:solidFill>
                  <a:sysClr val="windowText" lastClr="000000"/>
                </a:solidFill>
              </a:rPr>
              <a:t>: </a:t>
            </a:r>
            <a:r>
              <a:rPr lang="ja-JP" altLang="en-US" dirty="0">
                <a:solidFill>
                  <a:sysClr val="windowText" lastClr="000000"/>
                </a:solidFill>
              </a:rPr>
              <a:t>前後左右移動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・</a:t>
            </a:r>
            <a:r>
              <a:rPr lang="en-US" altLang="ja-JP" dirty="0">
                <a:solidFill>
                  <a:sysClr val="windowText" lastClr="000000"/>
                </a:solidFill>
              </a:rPr>
              <a:t>WS</a:t>
            </a:r>
            <a:r>
              <a:rPr lang="ja-JP" altLang="en-US" dirty="0">
                <a:solidFill>
                  <a:sysClr val="windowText" lastClr="000000"/>
                </a:solidFill>
              </a:rPr>
              <a:t>キー </a:t>
            </a:r>
            <a:r>
              <a:rPr lang="en-US" altLang="ja-JP" dirty="0">
                <a:solidFill>
                  <a:sysClr val="windowText" lastClr="000000"/>
                </a:solidFill>
              </a:rPr>
              <a:t>+ Shift</a:t>
            </a:r>
            <a:r>
              <a:rPr lang="ja-JP" altLang="en-US" dirty="0">
                <a:solidFill>
                  <a:sysClr val="windowText" lastClr="000000"/>
                </a:solidFill>
              </a:rPr>
              <a:t>キー 　　   </a:t>
            </a:r>
            <a:r>
              <a:rPr lang="en-US" altLang="ja-JP" dirty="0">
                <a:solidFill>
                  <a:sysClr val="windowText" lastClr="000000"/>
                </a:solidFill>
              </a:rPr>
              <a:t>: </a:t>
            </a:r>
            <a:r>
              <a:rPr lang="ja-JP" altLang="en-US" dirty="0">
                <a:solidFill>
                  <a:sysClr val="windowText" lastClr="000000"/>
                </a:solidFill>
              </a:rPr>
              <a:t>上下移動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・右クリック </a:t>
            </a:r>
            <a:r>
              <a:rPr lang="en-US" altLang="ja-JP" dirty="0">
                <a:solidFill>
                  <a:sysClr val="windowText" lastClr="000000"/>
                </a:solidFill>
              </a:rPr>
              <a:t>+ </a:t>
            </a:r>
            <a:r>
              <a:rPr lang="ja-JP" altLang="en-US" dirty="0">
                <a:solidFill>
                  <a:sysClr val="windowText" lastClr="000000"/>
                </a:solidFill>
              </a:rPr>
              <a:t>マウス移動 </a:t>
            </a:r>
            <a:r>
              <a:rPr lang="en-US" altLang="ja-JP" dirty="0">
                <a:solidFill>
                  <a:sysClr val="windowText" lastClr="000000"/>
                </a:solidFill>
              </a:rPr>
              <a:t>: </a:t>
            </a:r>
            <a:r>
              <a:rPr lang="ja-JP" altLang="en-US" dirty="0">
                <a:solidFill>
                  <a:sysClr val="windowText" lastClr="000000"/>
                </a:solidFill>
              </a:rPr>
              <a:t>見回し</a:t>
            </a:r>
            <a:endParaRPr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5FB605-C399-49FE-9144-E8CFBF7C8805}"/>
              </a:ext>
            </a:extLst>
          </p:cNvPr>
          <p:cNvSpPr/>
          <p:nvPr/>
        </p:nvSpPr>
        <p:spPr>
          <a:xfrm>
            <a:off x="3482116" y="149204"/>
            <a:ext cx="8526382" cy="65874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6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B59A30-B465-4591-9FD5-E2AFAE94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コンテンツ プレースホルダー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39CAC41-C28B-40D4-BCA5-1C69E266D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7A0F8B4-3039-4B21-8CDF-22B0088977A9}"/>
              </a:ext>
            </a:extLst>
          </p:cNvPr>
          <p:cNvSpPr/>
          <p:nvPr/>
        </p:nvSpPr>
        <p:spPr>
          <a:xfrm>
            <a:off x="3638425" y="564116"/>
            <a:ext cx="7119257" cy="45028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u="sng" dirty="0">
                <a:solidFill>
                  <a:srgbClr val="FF0000"/>
                </a:solidFill>
              </a:rPr>
              <a:t>☆エディタウィンドウ</a:t>
            </a:r>
            <a:endParaRPr lang="en-US" altLang="ja-JP" b="1" u="sng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〇モデルの位置</a:t>
            </a:r>
            <a:r>
              <a:rPr lang="en-US" altLang="ja-JP" dirty="0">
                <a:solidFill>
                  <a:sysClr val="windowText" lastClr="000000"/>
                </a:solidFill>
              </a:rPr>
              <a:t>/</a:t>
            </a:r>
            <a:r>
              <a:rPr lang="ja-JP" altLang="en-US" dirty="0">
                <a:solidFill>
                  <a:sysClr val="windowText" lastClr="000000"/>
                </a:solidFill>
              </a:rPr>
              <a:t>姿勢</a:t>
            </a:r>
            <a:r>
              <a:rPr lang="en-US" altLang="ja-JP" dirty="0">
                <a:solidFill>
                  <a:sysClr val="windowText" lastClr="000000"/>
                </a:solidFill>
              </a:rPr>
              <a:t>/</a:t>
            </a:r>
            <a:r>
              <a:rPr lang="ja-JP" altLang="en-US" dirty="0">
                <a:solidFill>
                  <a:sysClr val="windowText" lastClr="000000"/>
                </a:solidFill>
              </a:rPr>
              <a:t>大きさやマテリアルカラーの調整を行う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〇モデル全体に適用されるライティングパラメータの調整を行う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・</a:t>
            </a:r>
            <a:r>
              <a:rPr lang="en-US" altLang="ja-JP" u="sng" dirty="0">
                <a:solidFill>
                  <a:srgbClr val="FF0000"/>
                </a:solidFill>
              </a:rPr>
              <a:t>pos(</a:t>
            </a:r>
            <a:r>
              <a:rPr lang="ja-JP" altLang="en-US" u="sng" dirty="0">
                <a:solidFill>
                  <a:srgbClr val="FF0000"/>
                </a:solidFill>
              </a:rPr>
              <a:t>位置</a:t>
            </a:r>
            <a:r>
              <a:rPr lang="en-US" altLang="ja-JP" u="sng" dirty="0">
                <a:solidFill>
                  <a:srgbClr val="FF0000"/>
                </a:solidFill>
              </a:rPr>
              <a:t>), rot(</a:t>
            </a:r>
            <a:r>
              <a:rPr lang="ja-JP" altLang="en-US" u="sng" dirty="0">
                <a:solidFill>
                  <a:srgbClr val="FF0000"/>
                </a:solidFill>
              </a:rPr>
              <a:t>回転</a:t>
            </a:r>
            <a:r>
              <a:rPr lang="en-US" altLang="ja-JP" u="sng" dirty="0">
                <a:solidFill>
                  <a:srgbClr val="FF0000"/>
                </a:solidFill>
              </a:rPr>
              <a:t>), </a:t>
            </a:r>
            <a:r>
              <a:rPr lang="en-US" altLang="ja-JP" u="sng" dirty="0" err="1">
                <a:solidFill>
                  <a:srgbClr val="FF0000"/>
                </a:solidFill>
              </a:rPr>
              <a:t>siz</a:t>
            </a:r>
            <a:r>
              <a:rPr lang="en-US" altLang="ja-JP" u="sng" dirty="0">
                <a:solidFill>
                  <a:srgbClr val="FF0000"/>
                </a:solidFill>
              </a:rPr>
              <a:t>(</a:t>
            </a:r>
            <a:r>
              <a:rPr lang="ja-JP" altLang="en-US" u="sng" dirty="0">
                <a:solidFill>
                  <a:srgbClr val="FF0000"/>
                </a:solidFill>
              </a:rPr>
              <a:t>大きさ</a:t>
            </a:r>
            <a:r>
              <a:rPr lang="en-US" altLang="ja-JP" u="sng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    パラメータは左から</a:t>
            </a:r>
            <a:r>
              <a:rPr lang="en-US" altLang="ja-JP" dirty="0">
                <a:solidFill>
                  <a:sysClr val="windowText" lastClr="000000"/>
                </a:solidFill>
              </a:rPr>
              <a:t>(x, y, z)</a:t>
            </a:r>
            <a:r>
              <a:rPr lang="ja-JP" altLang="en-US" dirty="0">
                <a:solidFill>
                  <a:sysClr val="windowText" lastClr="000000"/>
                </a:solidFill>
              </a:rPr>
              <a:t>を表す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・</a:t>
            </a:r>
            <a:r>
              <a:rPr lang="en-US" altLang="ja-JP" u="sng" dirty="0" err="1">
                <a:solidFill>
                  <a:srgbClr val="FF0000"/>
                </a:solidFill>
              </a:rPr>
              <a:t>amb</a:t>
            </a:r>
            <a:r>
              <a:rPr lang="en-US" altLang="ja-JP" u="sng" dirty="0">
                <a:solidFill>
                  <a:srgbClr val="FF0000"/>
                </a:solidFill>
              </a:rPr>
              <a:t>(</a:t>
            </a:r>
            <a:r>
              <a:rPr lang="ja-JP" altLang="en-US" u="sng" dirty="0">
                <a:solidFill>
                  <a:srgbClr val="FF0000"/>
                </a:solidFill>
              </a:rPr>
              <a:t>環境反射色</a:t>
            </a:r>
            <a:r>
              <a:rPr lang="en-US" altLang="ja-JP" u="sng" dirty="0">
                <a:solidFill>
                  <a:srgbClr val="FF0000"/>
                </a:solidFill>
              </a:rPr>
              <a:t>), </a:t>
            </a:r>
            <a:r>
              <a:rPr lang="en-US" altLang="ja-JP" u="sng" dirty="0" err="1">
                <a:solidFill>
                  <a:srgbClr val="FF0000"/>
                </a:solidFill>
              </a:rPr>
              <a:t>dif</a:t>
            </a:r>
            <a:r>
              <a:rPr lang="en-US" altLang="ja-JP" u="sng" dirty="0">
                <a:solidFill>
                  <a:srgbClr val="FF0000"/>
                </a:solidFill>
              </a:rPr>
              <a:t>(</a:t>
            </a:r>
            <a:r>
              <a:rPr lang="ja-JP" altLang="en-US" u="sng" dirty="0">
                <a:solidFill>
                  <a:srgbClr val="FF0000"/>
                </a:solidFill>
              </a:rPr>
              <a:t>拡散反射色</a:t>
            </a:r>
            <a:r>
              <a:rPr lang="en-US" altLang="ja-JP" u="sng" dirty="0">
                <a:solidFill>
                  <a:srgbClr val="FF0000"/>
                </a:solidFill>
              </a:rPr>
              <a:t>), </a:t>
            </a:r>
            <a:r>
              <a:rPr lang="en-US" altLang="ja-JP" u="sng" dirty="0" err="1">
                <a:solidFill>
                  <a:srgbClr val="FF0000"/>
                </a:solidFill>
              </a:rPr>
              <a:t>spe</a:t>
            </a:r>
            <a:r>
              <a:rPr lang="en-US" altLang="ja-JP" u="sng" dirty="0">
                <a:solidFill>
                  <a:srgbClr val="FF0000"/>
                </a:solidFill>
              </a:rPr>
              <a:t>(</a:t>
            </a:r>
            <a:r>
              <a:rPr lang="ja-JP" altLang="en-US" u="sng" dirty="0">
                <a:solidFill>
                  <a:srgbClr val="FF0000"/>
                </a:solidFill>
              </a:rPr>
              <a:t>鏡面反射色</a:t>
            </a:r>
            <a:r>
              <a:rPr lang="en-US" altLang="ja-JP" u="sng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    パラメータは左から</a:t>
            </a:r>
            <a:r>
              <a:rPr lang="en-US" altLang="ja-JP" dirty="0">
                <a:solidFill>
                  <a:sysClr val="windowText" lastClr="000000"/>
                </a:solidFill>
              </a:rPr>
              <a:t>(R, G, B)</a:t>
            </a:r>
            <a:r>
              <a:rPr lang="ja-JP" altLang="en-US" dirty="0">
                <a:solidFill>
                  <a:sysClr val="windowText" lastClr="000000"/>
                </a:solidFill>
              </a:rPr>
              <a:t>を表す</a:t>
            </a:r>
            <a:r>
              <a:rPr lang="en-US" altLang="ja-JP" dirty="0">
                <a:solidFill>
                  <a:sysClr val="windowText" lastClr="000000"/>
                </a:solidFill>
              </a:rPr>
              <a:t>(N</a:t>
            </a:r>
            <a:r>
              <a:rPr lang="ja-JP" altLang="en-US" dirty="0">
                <a:solidFill>
                  <a:sysClr val="windowText" lastClr="000000"/>
                </a:solidFill>
              </a:rPr>
              <a:t>以外</a:t>
            </a:r>
            <a:r>
              <a:rPr lang="en-US" altLang="ja-JP" dirty="0">
                <a:solidFill>
                  <a:sysClr val="windowText" lastClr="000000"/>
                </a:solidFill>
              </a:rPr>
              <a:t>)</a:t>
            </a: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・</a:t>
            </a:r>
            <a:r>
              <a:rPr lang="en-US" altLang="ja-JP" u="sng" dirty="0">
                <a:solidFill>
                  <a:srgbClr val="FF0000"/>
                </a:solidFill>
              </a:rPr>
              <a:t>N(</a:t>
            </a:r>
            <a:r>
              <a:rPr lang="ja-JP" altLang="en-US" u="sng" dirty="0">
                <a:solidFill>
                  <a:srgbClr val="FF0000"/>
                </a:solidFill>
              </a:rPr>
              <a:t>鏡面反射指数</a:t>
            </a:r>
            <a:r>
              <a:rPr lang="en-US" altLang="ja-JP" u="sng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　</a:t>
            </a:r>
            <a:r>
              <a:rPr lang="en-US" altLang="ja-JP" dirty="0">
                <a:solidFill>
                  <a:sysClr val="windowText" lastClr="000000"/>
                </a:solidFill>
              </a:rPr>
              <a:t>0</a:t>
            </a:r>
            <a:r>
              <a:rPr lang="ja-JP" altLang="en-US" dirty="0">
                <a:solidFill>
                  <a:sysClr val="windowText" lastClr="000000"/>
                </a:solidFill>
              </a:rPr>
              <a:t>の時、鏡面反射無効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・</a:t>
            </a:r>
            <a:r>
              <a:rPr lang="en-US" altLang="ja-JP" u="sng" dirty="0">
                <a:solidFill>
                  <a:srgbClr val="FF0000"/>
                </a:solidFill>
              </a:rPr>
              <a:t>d</a:t>
            </a: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　マウスホイールによるパラメータ調整時の変化量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・</a:t>
            </a:r>
            <a:r>
              <a:rPr lang="en-US" altLang="ja-JP" u="sng" dirty="0">
                <a:solidFill>
                  <a:srgbClr val="FF0000"/>
                </a:solidFill>
              </a:rPr>
              <a:t>light col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</a:t>
            </a:r>
            <a:r>
              <a:rPr lang="ja-JP" altLang="en-US" dirty="0">
                <a:solidFill>
                  <a:sysClr val="windowText" lastClr="000000"/>
                </a:solidFill>
              </a:rPr>
              <a:t>ライト色。この色がモデル全体に加算される。</a:t>
            </a:r>
            <a:endParaRPr lang="en-US" altLang="ja-JP" dirty="0">
              <a:solidFill>
                <a:sysClr val="windowText" lastClr="00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・</a:t>
            </a:r>
            <a:r>
              <a:rPr lang="en-US" altLang="ja-JP" u="sng" dirty="0">
                <a:solidFill>
                  <a:srgbClr val="FF0000"/>
                </a:solidFill>
              </a:rPr>
              <a:t>light </a:t>
            </a:r>
            <a:r>
              <a:rPr lang="en-US" altLang="ja-JP" u="sng" dirty="0" err="1">
                <a:solidFill>
                  <a:srgbClr val="FF0000"/>
                </a:solidFill>
              </a:rPr>
              <a:t>dir</a:t>
            </a:r>
            <a:endParaRPr lang="en-US" altLang="ja-JP" u="sng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ysClr val="windowText" lastClr="000000"/>
                </a:solidFill>
              </a:rPr>
              <a:t>　ライト方向。シャドウィングやシェーディングに影響する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469B65-4C5F-4F5C-89D3-1617975D282C}"/>
              </a:ext>
            </a:extLst>
          </p:cNvPr>
          <p:cNvSpPr/>
          <p:nvPr/>
        </p:nvSpPr>
        <p:spPr>
          <a:xfrm>
            <a:off x="3724712" y="1551964"/>
            <a:ext cx="5553512" cy="16945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149C4C5-D420-4A28-B35A-A59E1C0A486E}"/>
              </a:ext>
            </a:extLst>
          </p:cNvPr>
          <p:cNvSpPr/>
          <p:nvPr/>
        </p:nvSpPr>
        <p:spPr>
          <a:xfrm>
            <a:off x="7916312" y="2816217"/>
            <a:ext cx="2726422" cy="355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73F515-8766-490F-8B9C-106C553433DA}"/>
              </a:ext>
            </a:extLst>
          </p:cNvPr>
          <p:cNvSpPr txBox="1"/>
          <p:nvPr/>
        </p:nvSpPr>
        <p:spPr>
          <a:xfrm>
            <a:off x="7916312" y="283843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選択されたモデルに影響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206BE83-05AC-4200-9296-D6F90378ED3E}"/>
              </a:ext>
            </a:extLst>
          </p:cNvPr>
          <p:cNvSpPr/>
          <p:nvPr/>
        </p:nvSpPr>
        <p:spPr>
          <a:xfrm>
            <a:off x="3726110" y="3499610"/>
            <a:ext cx="6399402" cy="145828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BFB29DA-F382-4D14-87E4-7CF483D06C6C}"/>
              </a:ext>
            </a:extLst>
          </p:cNvPr>
          <p:cNvSpPr/>
          <p:nvPr/>
        </p:nvSpPr>
        <p:spPr>
          <a:xfrm>
            <a:off x="9927072" y="4556046"/>
            <a:ext cx="2189526" cy="3555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モデル全体に影響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D87A596-79BF-4066-AFB5-F659759F1B0F}"/>
              </a:ext>
            </a:extLst>
          </p:cNvPr>
          <p:cNvSpPr/>
          <p:nvPr/>
        </p:nvSpPr>
        <p:spPr>
          <a:xfrm>
            <a:off x="67112" y="83890"/>
            <a:ext cx="3263317" cy="2239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310EE-EBD6-4EC9-8FD9-C9A2F039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コンテンツ プレースホルダー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CF34657D-CF88-45E6-8959-1E8339CC6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502" y="0"/>
            <a:ext cx="12192001" cy="6858000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9D2F028-B190-40F4-A7CF-C4FBD5DB88C7}"/>
              </a:ext>
            </a:extLst>
          </p:cNvPr>
          <p:cNvSpPr/>
          <p:nvPr/>
        </p:nvSpPr>
        <p:spPr>
          <a:xfrm>
            <a:off x="1223158" y="599751"/>
            <a:ext cx="5748092" cy="85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u="sng" dirty="0">
                <a:solidFill>
                  <a:srgbClr val="FF0000"/>
                </a:solidFill>
              </a:rPr>
              <a:t>☆リストウィンドウ</a:t>
            </a:r>
            <a:endParaRPr lang="en-US" altLang="ja-JP" b="1" u="sng" dirty="0">
              <a:solidFill>
                <a:srgbClr val="FF0000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〇新規モデルの読み込み、削除、複製、保存が可能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1291A3A-9C1F-4D28-9B2D-D9AF53BF34D9}"/>
              </a:ext>
            </a:extLst>
          </p:cNvPr>
          <p:cNvSpPr/>
          <p:nvPr/>
        </p:nvSpPr>
        <p:spPr>
          <a:xfrm>
            <a:off x="4035105" y="1562134"/>
            <a:ext cx="5352175" cy="1568741"/>
          </a:xfrm>
          <a:prstGeom prst="wedgeRectCallout">
            <a:avLst>
              <a:gd name="adj1" fmla="val -64601"/>
              <a:gd name="adj2" fmla="val 236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u="sng" dirty="0">
                <a:solidFill>
                  <a:srgbClr val="FF0000"/>
                </a:solidFill>
              </a:rPr>
              <a:t>〇コンボボックス</a:t>
            </a:r>
            <a:r>
              <a:rPr lang="en-US" altLang="ja-JP" u="sng" dirty="0">
                <a:solidFill>
                  <a:srgbClr val="FF0000"/>
                </a:solidFill>
              </a:rPr>
              <a:t>(</a:t>
            </a:r>
            <a:r>
              <a:rPr lang="ja-JP" altLang="en-US" u="sng" dirty="0">
                <a:solidFill>
                  <a:srgbClr val="FF0000"/>
                </a:solidFill>
              </a:rPr>
              <a:t>ドロップダウンボックス</a:t>
            </a:r>
            <a:r>
              <a:rPr lang="en-US" altLang="ja-JP" u="sng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</a:t>
            </a:r>
            <a:r>
              <a:rPr lang="en-US" dirty="0" err="1">
                <a:solidFill>
                  <a:schemeClr val="tx1"/>
                </a:solidFill>
              </a:rPr>
              <a:t>ObjectViewer</a:t>
            </a:r>
            <a:r>
              <a:rPr lang="en-US" dirty="0">
                <a:solidFill>
                  <a:schemeClr val="tx1"/>
                </a:solidFill>
              </a:rPr>
              <a:t>\ObjectViewer_D3D12\Model\OBJ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フォルダ内にある</a:t>
            </a:r>
            <a:r>
              <a:rPr lang="en-US" altLang="ja-JP" dirty="0">
                <a:solidFill>
                  <a:schemeClr val="tx1"/>
                </a:solidFill>
              </a:rPr>
              <a:t>obj </a:t>
            </a:r>
            <a:r>
              <a:rPr lang="ja-JP" altLang="en-US" dirty="0">
                <a:solidFill>
                  <a:schemeClr val="tx1"/>
                </a:solidFill>
              </a:rPr>
              <a:t>または </a:t>
            </a:r>
            <a:r>
              <a:rPr lang="en-US" altLang="ja-JP" dirty="0" err="1">
                <a:solidFill>
                  <a:schemeClr val="tx1"/>
                </a:solidFill>
              </a:rPr>
              <a:t>fmd</a:t>
            </a:r>
            <a:r>
              <a:rPr lang="ja-JP" altLang="en-US" dirty="0">
                <a:solidFill>
                  <a:schemeClr val="tx1"/>
                </a:solidFill>
              </a:rPr>
              <a:t>ファイルを列挙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・ファイルを選択し</a:t>
            </a:r>
            <a:r>
              <a:rPr lang="en-US" altLang="ja-JP" dirty="0">
                <a:solidFill>
                  <a:schemeClr val="tx1"/>
                </a:solidFill>
              </a:rPr>
              <a:t>new</a:t>
            </a:r>
            <a:r>
              <a:rPr lang="ja-JP" altLang="en-US" dirty="0">
                <a:solidFill>
                  <a:schemeClr val="tx1"/>
                </a:solidFill>
              </a:rPr>
              <a:t>ボタンでモデルが読み込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まれ、表示される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E9F215-D03C-46A3-A859-4806F7D7B486}"/>
              </a:ext>
            </a:extLst>
          </p:cNvPr>
          <p:cNvSpPr/>
          <p:nvPr/>
        </p:nvSpPr>
        <p:spPr>
          <a:xfrm>
            <a:off x="-8390" y="2416542"/>
            <a:ext cx="3263317" cy="4441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E9F0A8E6-5D30-414F-8869-BF7C0A335BD5}"/>
              </a:ext>
            </a:extLst>
          </p:cNvPr>
          <p:cNvSpPr/>
          <p:nvPr/>
        </p:nvSpPr>
        <p:spPr>
          <a:xfrm>
            <a:off x="3254927" y="4739159"/>
            <a:ext cx="4118994" cy="1937856"/>
          </a:xfrm>
          <a:prstGeom prst="wedgeRectCallout">
            <a:avLst>
              <a:gd name="adj1" fmla="val -95578"/>
              <a:gd name="adj2" fmla="val 48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u="sng" dirty="0">
                <a:solidFill>
                  <a:srgbClr val="FF0000"/>
                </a:solidFill>
              </a:rPr>
              <a:t>〇リストボックス</a:t>
            </a:r>
            <a:r>
              <a:rPr lang="en-US" altLang="ja-JP" u="sng" dirty="0">
                <a:solidFill>
                  <a:srgbClr val="FF0000"/>
                </a:solidFill>
              </a:rPr>
              <a:t>(</a:t>
            </a:r>
            <a:r>
              <a:rPr lang="ja-JP" altLang="en-US" u="sng" dirty="0">
                <a:solidFill>
                  <a:srgbClr val="FF0000"/>
                </a:solidFill>
              </a:rPr>
              <a:t>モデル名列挙</a:t>
            </a:r>
            <a:r>
              <a:rPr lang="en-US" altLang="ja-JP" u="sng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・現在</a:t>
            </a:r>
            <a:r>
              <a:rPr lang="en-US" altLang="ja-JP" dirty="0">
                <a:solidFill>
                  <a:schemeClr val="tx1"/>
                </a:solidFill>
              </a:rPr>
              <a:t>3D</a:t>
            </a:r>
            <a:r>
              <a:rPr lang="ja-JP" altLang="en-US" dirty="0">
                <a:solidFill>
                  <a:schemeClr val="tx1"/>
                </a:solidFill>
              </a:rPr>
              <a:t>空間に表示されているモデル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を列挙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・ここで選択されたモデルが、</a:t>
            </a:r>
            <a:r>
              <a:rPr lang="en-US" altLang="ja-JP" dirty="0">
                <a:solidFill>
                  <a:schemeClr val="tx1"/>
                </a:solidFill>
              </a:rPr>
              <a:t>Editor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ウィンドウのパラメータの影響を受　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ける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B288F795-5A4E-4796-9D8B-B9CEFA5F4096}"/>
              </a:ext>
            </a:extLst>
          </p:cNvPr>
          <p:cNvSpPr/>
          <p:nvPr/>
        </p:nvSpPr>
        <p:spPr>
          <a:xfrm>
            <a:off x="7491369" y="3429000"/>
            <a:ext cx="3959603" cy="1788952"/>
          </a:xfrm>
          <a:prstGeom prst="wedgeRectCallout">
            <a:avLst>
              <a:gd name="adj1" fmla="val -171349"/>
              <a:gd name="adj2" fmla="val -280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u="sng" dirty="0">
                <a:solidFill>
                  <a:srgbClr val="FF0000"/>
                </a:solidFill>
              </a:rPr>
              <a:t>〇リストボックス</a:t>
            </a:r>
            <a:r>
              <a:rPr lang="en-US" altLang="ja-JP" u="sng" dirty="0">
                <a:solidFill>
                  <a:srgbClr val="FF0000"/>
                </a:solidFill>
              </a:rPr>
              <a:t>(</a:t>
            </a:r>
            <a:r>
              <a:rPr lang="ja-JP" altLang="en-US" u="sng" dirty="0">
                <a:solidFill>
                  <a:srgbClr val="FF0000"/>
                </a:solidFill>
              </a:rPr>
              <a:t>マテリアル列挙</a:t>
            </a:r>
            <a:r>
              <a:rPr lang="en-US" altLang="ja-JP" u="sng" dirty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・現在選択されているモデルが持つ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マテリアルを列挙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・ここで選択されたモデルが、</a:t>
            </a:r>
            <a:r>
              <a:rPr lang="en-US" altLang="ja-JP" dirty="0">
                <a:solidFill>
                  <a:schemeClr val="tx1"/>
                </a:solidFill>
              </a:rPr>
              <a:t>Editor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　ウィンドウのカラーパラメータの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　影響を受ける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78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310EE-EBD6-4EC9-8FD9-C9A2F0390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コンテンツ プレースホルダー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CF34657D-CF88-45E6-8959-1E8339CC6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502" y="0"/>
            <a:ext cx="12192001" cy="6858000"/>
          </a:xfr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EE9F215-D03C-46A3-A859-4806F7D7B486}"/>
              </a:ext>
            </a:extLst>
          </p:cNvPr>
          <p:cNvSpPr/>
          <p:nvPr/>
        </p:nvSpPr>
        <p:spPr>
          <a:xfrm>
            <a:off x="-8390" y="2416543"/>
            <a:ext cx="596219" cy="1213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8E40DEE8-2BB0-4FBB-B4E8-1809775BFF35}"/>
              </a:ext>
            </a:extLst>
          </p:cNvPr>
          <p:cNvSpPr/>
          <p:nvPr/>
        </p:nvSpPr>
        <p:spPr>
          <a:xfrm>
            <a:off x="4525347" y="774441"/>
            <a:ext cx="5934269" cy="3685592"/>
          </a:xfrm>
          <a:prstGeom prst="wedgeRectCallout">
            <a:avLst>
              <a:gd name="adj1" fmla="val -107492"/>
              <a:gd name="adj2" fmla="val 121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u="sng" dirty="0">
                <a:solidFill>
                  <a:srgbClr val="FF0000"/>
                </a:solidFill>
              </a:rPr>
              <a:t>〇</a:t>
            </a:r>
            <a:r>
              <a:rPr lang="en-US" altLang="ja-JP" u="sng" dirty="0">
                <a:solidFill>
                  <a:srgbClr val="FF0000"/>
                </a:solidFill>
              </a:rPr>
              <a:t>new</a:t>
            </a:r>
            <a:r>
              <a:rPr lang="ja-JP" altLang="en-US" u="sng" dirty="0">
                <a:solidFill>
                  <a:srgbClr val="FF0000"/>
                </a:solidFill>
              </a:rPr>
              <a:t>ボタン</a:t>
            </a:r>
            <a:endParaRPr lang="en-US" altLang="ja-JP" u="sng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コンボボックスで選択されているモデルの新規読み込み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rgbClr val="FF0000"/>
                </a:solidFill>
              </a:rPr>
              <a:t>〇</a:t>
            </a:r>
            <a:r>
              <a:rPr lang="en-US" altLang="ja-JP" u="sng" dirty="0">
                <a:solidFill>
                  <a:srgbClr val="FF0000"/>
                </a:solidFill>
              </a:rPr>
              <a:t>duplicate</a:t>
            </a:r>
            <a:r>
              <a:rPr lang="ja-JP" altLang="en-US" u="sng" dirty="0">
                <a:solidFill>
                  <a:srgbClr val="FF0000"/>
                </a:solidFill>
              </a:rPr>
              <a:t>ボタン</a:t>
            </a:r>
            <a:endParaRPr lang="en-US" altLang="ja-JP" u="sng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リストボックス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で選択されているモデルを複製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rgbClr val="FF0000"/>
                </a:solidFill>
              </a:rPr>
              <a:t>〇</a:t>
            </a:r>
            <a:r>
              <a:rPr lang="en-US" altLang="ja-JP" u="sng" dirty="0">
                <a:solidFill>
                  <a:srgbClr val="FF0000"/>
                </a:solidFill>
              </a:rPr>
              <a:t>save</a:t>
            </a:r>
            <a:r>
              <a:rPr lang="ja-JP" altLang="en-US" u="sng" dirty="0">
                <a:solidFill>
                  <a:srgbClr val="FF0000"/>
                </a:solidFill>
              </a:rPr>
              <a:t>ボタン</a:t>
            </a:r>
            <a:endParaRPr lang="en-US" altLang="ja-JP" u="sng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リストボックス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で選択されているモデルを保存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rgbClr val="FF0000"/>
                </a:solidFill>
              </a:rPr>
              <a:t>〇</a:t>
            </a:r>
            <a:r>
              <a:rPr lang="en-US" altLang="ja-JP" u="sng" dirty="0">
                <a:solidFill>
                  <a:srgbClr val="FF0000"/>
                </a:solidFill>
              </a:rPr>
              <a:t>delete</a:t>
            </a:r>
            <a:r>
              <a:rPr lang="ja-JP" altLang="en-US" u="sng" dirty="0">
                <a:solidFill>
                  <a:srgbClr val="FF0000"/>
                </a:solidFill>
              </a:rPr>
              <a:t>ボタン</a:t>
            </a:r>
            <a:endParaRPr lang="en-US" altLang="ja-JP" u="sng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リストボックス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 dirty="0">
                <a:solidFill>
                  <a:schemeClr val="tx1"/>
                </a:solidFill>
              </a:rPr>
              <a:t>で選択されているモデルを削除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rgbClr val="FF0000"/>
                </a:solidFill>
              </a:rPr>
              <a:t>〇</a:t>
            </a:r>
            <a:r>
              <a:rPr lang="en-US" altLang="ja-JP" u="sng" dirty="0">
                <a:solidFill>
                  <a:srgbClr val="FF0000"/>
                </a:solidFill>
              </a:rPr>
              <a:t>save scene</a:t>
            </a:r>
            <a:r>
              <a:rPr lang="ja-JP" altLang="en-US" u="sng" dirty="0">
                <a:solidFill>
                  <a:srgbClr val="FF0000"/>
                </a:solidFill>
              </a:rPr>
              <a:t>ボタン</a:t>
            </a:r>
            <a:endParaRPr lang="en-US" altLang="ja-JP" u="sng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未実装。シーンの保存機能を予定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u="sng" dirty="0">
                <a:solidFill>
                  <a:srgbClr val="FF0000"/>
                </a:solidFill>
              </a:rPr>
              <a:t>〇</a:t>
            </a:r>
            <a:r>
              <a:rPr lang="en-US" altLang="ja-JP" u="sng" dirty="0">
                <a:solidFill>
                  <a:srgbClr val="FF0000"/>
                </a:solidFill>
              </a:rPr>
              <a:t>quit</a:t>
            </a:r>
            <a:r>
              <a:rPr lang="ja-JP" altLang="en-US" u="sng" dirty="0">
                <a:solidFill>
                  <a:srgbClr val="FF0000"/>
                </a:solidFill>
              </a:rPr>
              <a:t>ボタン</a:t>
            </a:r>
            <a:endParaRPr lang="en-US" altLang="ja-JP" u="sng" dirty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アプリケーションを終了する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4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399</Words>
  <Application>Microsoft Office PowerPoint</Application>
  <PresentationFormat>ワイド画面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テーマ</vt:lpstr>
      <vt:lpstr>画面説明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画面説明</dc:title>
  <dc:creator>白木　晃史郎</dc:creator>
  <cp:lastModifiedBy>白木　晃史郎</cp:lastModifiedBy>
  <cp:revision>1</cp:revision>
  <dcterms:created xsi:type="dcterms:W3CDTF">2022-01-25T14:08:07Z</dcterms:created>
  <dcterms:modified xsi:type="dcterms:W3CDTF">2022-01-25T14:41:38Z</dcterms:modified>
</cp:coreProperties>
</file>