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462" r:id="rId3"/>
    <p:sldId id="459" r:id="rId4"/>
    <p:sldId id="463" r:id="rId5"/>
    <p:sldId id="277" r:id="rId6"/>
    <p:sldId id="487" r:id="rId7"/>
    <p:sldId id="521" r:id="rId8"/>
    <p:sldId id="389" r:id="rId9"/>
    <p:sldId id="385" r:id="rId10"/>
    <p:sldId id="394" r:id="rId11"/>
    <p:sldId id="397" r:id="rId12"/>
    <p:sldId id="399" r:id="rId13"/>
    <p:sldId id="386" r:id="rId14"/>
    <p:sldId id="294" r:id="rId15"/>
    <p:sldId id="295" r:id="rId16"/>
    <p:sldId id="296" r:id="rId17"/>
    <p:sldId id="429" r:id="rId18"/>
    <p:sldId id="391" r:id="rId19"/>
    <p:sldId id="369" r:id="rId20"/>
    <p:sldId id="370" r:id="rId21"/>
    <p:sldId id="468" r:id="rId22"/>
    <p:sldId id="469" r:id="rId23"/>
    <p:sldId id="374" r:id="rId24"/>
    <p:sldId id="522" r:id="rId25"/>
    <p:sldId id="467" r:id="rId26"/>
    <p:sldId id="436" r:id="rId27"/>
    <p:sldId id="451" r:id="rId28"/>
    <p:sldId id="452" r:id="rId29"/>
    <p:sldId id="470" r:id="rId30"/>
    <p:sldId id="430" r:id="rId31"/>
    <p:sldId id="439" r:id="rId32"/>
    <p:sldId id="440" r:id="rId33"/>
    <p:sldId id="441" r:id="rId34"/>
    <p:sldId id="442" r:id="rId35"/>
    <p:sldId id="443" r:id="rId36"/>
    <p:sldId id="444" r:id="rId37"/>
    <p:sldId id="445" r:id="rId38"/>
    <p:sldId id="446" r:id="rId39"/>
    <p:sldId id="448" r:id="rId40"/>
    <p:sldId id="454" r:id="rId41"/>
    <p:sldId id="46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2023/9/27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523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32325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06542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405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6308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7814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6497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66133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24714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4174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2023/9/27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8518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2023/9/27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202995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0.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hyperlink" Target="https://www.iwanttobeacat.com/entry/2018/01/07/21580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zenn.dev/zawawa/articles/ff27d8f07f1264" TargetMode="Externa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7.emf"/><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4travel.jp/search/review/dm?sa=%E7%A7%8B%E7%94%B0"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mathtrain.jp/cosdistance"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mathtrain.jp/cosdistance"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www.irohabook.com/sankakuhi" TargetMode="External"/><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4.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png"/><Relationship Id="rId7" Type="http://schemas.openxmlformats.org/officeDocument/2006/relationships/image" Target="../media/image42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10.png"/><Relationship Id="rId5" Type="http://schemas.openxmlformats.org/officeDocument/2006/relationships/image" Target="../media/image400.png"/><Relationship Id="rId4" Type="http://schemas.openxmlformats.org/officeDocument/2006/relationships/image" Target="../media/image390.png"/><Relationship Id="rId9" Type="http://schemas.openxmlformats.org/officeDocument/2006/relationships/image" Target="../media/image440.png"/></Relationships>
</file>

<file path=ppt/slides/_rels/slide35.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50.png"/><Relationship Id="rId7" Type="http://schemas.openxmlformats.org/officeDocument/2006/relationships/image" Target="../media/image49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80.png"/><Relationship Id="rId11" Type="http://schemas.openxmlformats.org/officeDocument/2006/relationships/image" Target="../media/image52.png"/><Relationship Id="rId5" Type="http://schemas.openxmlformats.org/officeDocument/2006/relationships/image" Target="../media/image470.png"/><Relationship Id="rId10" Type="http://schemas.openxmlformats.org/officeDocument/2006/relationships/image" Target="../media/image510.png"/><Relationship Id="rId4" Type="http://schemas.openxmlformats.org/officeDocument/2006/relationships/image" Target="../media/image460.png"/><Relationship Id="rId9" Type="http://schemas.openxmlformats.org/officeDocument/2006/relationships/hyperlink" Target="https://qiita.com/kenmatsu4/items/a144047c1b49aa8c7eb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mathtrain.jp/cosdistance" TargetMode="External"/><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s://vigne-cla.com/5-11/"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2504387" y="2432115"/>
            <a:ext cx="7098383"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クラスタリングの基礎</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8CD6E58-591A-496D-A0EF-AE6F76D8B516}"/>
              </a:ext>
            </a:extLst>
          </p:cNvPr>
          <p:cNvSpPr txBox="1"/>
          <p:nvPr/>
        </p:nvSpPr>
        <p:spPr>
          <a:xfrm>
            <a:off x="409116" y="247558"/>
            <a:ext cx="2121093"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endParaRPr kumimoji="1" lang="ja-JP" altLang="en-US" sz="32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C763291-99EC-459D-892C-A42B60C9900A}"/>
              </a:ext>
            </a:extLst>
          </p:cNvPr>
          <p:cNvSpPr txBox="1"/>
          <p:nvPr/>
        </p:nvSpPr>
        <p:spPr>
          <a:xfrm>
            <a:off x="771102" y="946699"/>
            <a:ext cx="10187404" cy="1569660"/>
          </a:xfrm>
          <a:prstGeom prst="rect">
            <a:avLst/>
          </a:prstGeom>
          <a:noFill/>
        </p:spPr>
        <p:txBody>
          <a:bodyPr wrap="non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もっともシンプルかつよく使われるクラスタリングアルゴリズム</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ユークリッド距離を類似性の尺度にしたクラスタリングアルゴリズム</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クラスタ数は人が適当に決める（ハイパーパラメータ）</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クラスタ数によって、グルーピングの様相ががらりと変わる（下図）</a:t>
            </a:r>
          </a:p>
        </p:txBody>
      </p:sp>
      <p:sp>
        <p:nvSpPr>
          <p:cNvPr id="7" name="矢印: 下 6">
            <a:extLst>
              <a:ext uri="{FF2B5EF4-FFF2-40B4-BE49-F238E27FC236}">
                <a16:creationId xmlns:a16="http://schemas.microsoft.com/office/drawing/2014/main" id="{CEE3AB23-1A6D-49FD-91E4-308F2250BAEF}"/>
              </a:ext>
            </a:extLst>
          </p:cNvPr>
          <p:cNvSpPr/>
          <p:nvPr/>
        </p:nvSpPr>
        <p:spPr>
          <a:xfrm>
            <a:off x="4559112" y="2506956"/>
            <a:ext cx="1719469" cy="606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D007C028-F1AB-4FDE-9362-76D52BA426C2}"/>
              </a:ext>
            </a:extLst>
          </p:cNvPr>
          <p:cNvPicPr>
            <a:picLocks noChangeAspect="1"/>
          </p:cNvPicPr>
          <p:nvPr/>
        </p:nvPicPr>
        <p:blipFill>
          <a:blip r:embed="rId2"/>
          <a:stretch>
            <a:fillRect/>
          </a:stretch>
        </p:blipFill>
        <p:spPr>
          <a:xfrm>
            <a:off x="1738023" y="3638353"/>
            <a:ext cx="2278753" cy="2526820"/>
          </a:xfrm>
          <a:prstGeom prst="rect">
            <a:avLst/>
          </a:prstGeom>
        </p:spPr>
      </p:pic>
      <p:pic>
        <p:nvPicPr>
          <p:cNvPr id="9" name="図 8">
            <a:extLst>
              <a:ext uri="{FF2B5EF4-FFF2-40B4-BE49-F238E27FC236}">
                <a16:creationId xmlns:a16="http://schemas.microsoft.com/office/drawing/2014/main" id="{362934F7-43D4-4F91-B276-D5AFD1A82445}"/>
              </a:ext>
            </a:extLst>
          </p:cNvPr>
          <p:cNvPicPr>
            <a:picLocks noChangeAspect="1"/>
          </p:cNvPicPr>
          <p:nvPr/>
        </p:nvPicPr>
        <p:blipFill>
          <a:blip r:embed="rId2"/>
          <a:stretch>
            <a:fillRect/>
          </a:stretch>
        </p:blipFill>
        <p:spPr>
          <a:xfrm>
            <a:off x="4352035" y="3608535"/>
            <a:ext cx="2278753" cy="2526820"/>
          </a:xfrm>
          <a:prstGeom prst="rect">
            <a:avLst/>
          </a:prstGeom>
        </p:spPr>
      </p:pic>
      <p:pic>
        <p:nvPicPr>
          <p:cNvPr id="10" name="図 9">
            <a:extLst>
              <a:ext uri="{FF2B5EF4-FFF2-40B4-BE49-F238E27FC236}">
                <a16:creationId xmlns:a16="http://schemas.microsoft.com/office/drawing/2014/main" id="{C0C379A8-E555-4A8E-9F12-02C5046DA5E3}"/>
              </a:ext>
            </a:extLst>
          </p:cNvPr>
          <p:cNvPicPr>
            <a:picLocks noChangeAspect="1"/>
          </p:cNvPicPr>
          <p:nvPr/>
        </p:nvPicPr>
        <p:blipFill>
          <a:blip r:embed="rId2"/>
          <a:stretch>
            <a:fillRect/>
          </a:stretch>
        </p:blipFill>
        <p:spPr>
          <a:xfrm>
            <a:off x="6922936" y="3608535"/>
            <a:ext cx="2278753" cy="2526820"/>
          </a:xfrm>
          <a:prstGeom prst="rect">
            <a:avLst/>
          </a:prstGeom>
        </p:spPr>
      </p:pic>
      <p:sp>
        <p:nvSpPr>
          <p:cNvPr id="11" name="楕円 10">
            <a:extLst>
              <a:ext uri="{FF2B5EF4-FFF2-40B4-BE49-F238E27FC236}">
                <a16:creationId xmlns:a16="http://schemas.microsoft.com/office/drawing/2014/main" id="{352550EB-59DB-4275-B66A-40BD46C27E6C}"/>
              </a:ext>
            </a:extLst>
          </p:cNvPr>
          <p:cNvSpPr/>
          <p:nvPr/>
        </p:nvSpPr>
        <p:spPr>
          <a:xfrm>
            <a:off x="4631677" y="4955792"/>
            <a:ext cx="1999110" cy="983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0C69BF5-7964-469F-A3A9-C123CEE4D958}"/>
              </a:ext>
            </a:extLst>
          </p:cNvPr>
          <p:cNvSpPr/>
          <p:nvPr/>
        </p:nvSpPr>
        <p:spPr>
          <a:xfrm>
            <a:off x="5039182" y="3940299"/>
            <a:ext cx="1202635" cy="819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FA5DCF2-E389-42A9-B889-F20F00C21831}"/>
              </a:ext>
            </a:extLst>
          </p:cNvPr>
          <p:cNvSpPr/>
          <p:nvPr/>
        </p:nvSpPr>
        <p:spPr>
          <a:xfrm>
            <a:off x="7692950" y="4025417"/>
            <a:ext cx="1202635" cy="819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5897705-0EC1-43DF-A737-592D6C848406}"/>
              </a:ext>
            </a:extLst>
          </p:cNvPr>
          <p:cNvSpPr/>
          <p:nvPr/>
        </p:nvSpPr>
        <p:spPr>
          <a:xfrm>
            <a:off x="8168390" y="5062399"/>
            <a:ext cx="959106" cy="819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A0CD042-0F90-4D9E-8376-CDD415DC9CE4}"/>
              </a:ext>
            </a:extLst>
          </p:cNvPr>
          <p:cNvSpPr/>
          <p:nvPr/>
        </p:nvSpPr>
        <p:spPr>
          <a:xfrm>
            <a:off x="7091632" y="5004650"/>
            <a:ext cx="959106" cy="819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F11CAE8-FB15-401D-818D-FB237E725D1E}"/>
              </a:ext>
            </a:extLst>
          </p:cNvPr>
          <p:cNvSpPr txBox="1"/>
          <p:nvPr/>
        </p:nvSpPr>
        <p:spPr>
          <a:xfrm>
            <a:off x="4559112" y="3300357"/>
            <a:ext cx="188224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Cluster = 2</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8889B0-E49A-4FDB-A62D-8B29FF8221EB}"/>
              </a:ext>
            </a:extLst>
          </p:cNvPr>
          <p:cNvSpPr txBox="1"/>
          <p:nvPr/>
        </p:nvSpPr>
        <p:spPr>
          <a:xfrm>
            <a:off x="1303662" y="3671473"/>
            <a:ext cx="553998" cy="707886"/>
          </a:xfrm>
          <a:prstGeom prst="rect">
            <a:avLst/>
          </a:prstGeom>
          <a:noFill/>
        </p:spPr>
        <p:txBody>
          <a:bodyPr vert="eaVert"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国語</a:t>
            </a:r>
          </a:p>
        </p:txBody>
      </p:sp>
      <p:sp>
        <p:nvSpPr>
          <p:cNvPr id="18" name="テキスト ボックス 17">
            <a:extLst>
              <a:ext uri="{FF2B5EF4-FFF2-40B4-BE49-F238E27FC236}">
                <a16:creationId xmlns:a16="http://schemas.microsoft.com/office/drawing/2014/main" id="{ED49DC2D-FCEE-4DA8-A214-FDEC5D3E96B4}"/>
              </a:ext>
            </a:extLst>
          </p:cNvPr>
          <p:cNvSpPr txBox="1"/>
          <p:nvPr/>
        </p:nvSpPr>
        <p:spPr>
          <a:xfrm>
            <a:off x="3216557" y="607404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算数</a:t>
            </a:r>
          </a:p>
        </p:txBody>
      </p:sp>
      <p:sp>
        <p:nvSpPr>
          <p:cNvPr id="19" name="テキスト ボックス 18">
            <a:extLst>
              <a:ext uri="{FF2B5EF4-FFF2-40B4-BE49-F238E27FC236}">
                <a16:creationId xmlns:a16="http://schemas.microsoft.com/office/drawing/2014/main" id="{5B02F87A-7CAD-7D93-7A82-67AA2E262A82}"/>
              </a:ext>
            </a:extLst>
          </p:cNvPr>
          <p:cNvSpPr txBox="1"/>
          <p:nvPr/>
        </p:nvSpPr>
        <p:spPr>
          <a:xfrm>
            <a:off x="7013672" y="3282427"/>
            <a:ext cx="188224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Cluster = 3</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8029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156D09-7623-4076-B4E8-F3198B855B94}"/>
              </a:ext>
            </a:extLst>
          </p:cNvPr>
          <p:cNvSpPr txBox="1"/>
          <p:nvPr/>
        </p:nvSpPr>
        <p:spPr>
          <a:xfrm>
            <a:off x="294032" y="250626"/>
            <a:ext cx="4945585"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を動かしてみる</a:t>
            </a:r>
          </a:p>
        </p:txBody>
      </p:sp>
      <p:sp>
        <p:nvSpPr>
          <p:cNvPr id="3" name="テキスト ボックス 2">
            <a:extLst>
              <a:ext uri="{FF2B5EF4-FFF2-40B4-BE49-F238E27FC236}">
                <a16:creationId xmlns:a16="http://schemas.microsoft.com/office/drawing/2014/main" id="{6A30CC79-0378-493A-86B4-C37420C006FB}"/>
              </a:ext>
            </a:extLst>
          </p:cNvPr>
          <p:cNvSpPr txBox="1"/>
          <p:nvPr/>
        </p:nvSpPr>
        <p:spPr>
          <a:xfrm>
            <a:off x="395205" y="958400"/>
            <a:ext cx="62921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次元特徴量によるもっとも簡単な</a:t>
            </a:r>
            <a:r>
              <a:rPr kumimoji="1" lang="en-US" altLang="ja-JP" sz="2400" dirty="0">
                <a:latin typeface="メイリオ" panose="020B0604030504040204" pitchFamily="50" charset="-128"/>
                <a:ea typeface="メイリオ" panose="020B0604030504040204" pitchFamily="50" charset="-128"/>
              </a:rPr>
              <a:t>k-means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13F81DA-60EC-469E-B501-35F63C9A57BC}"/>
              </a:ext>
            </a:extLst>
          </p:cNvPr>
          <p:cNvSpPr txBox="1"/>
          <p:nvPr/>
        </p:nvSpPr>
        <p:spPr>
          <a:xfrm>
            <a:off x="1857721" y="2162417"/>
            <a:ext cx="6164893" cy="707886"/>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from </a:t>
            </a:r>
            <a:r>
              <a:rPr kumimoji="1" lang="en-US" altLang="ja-JP" sz="2000" dirty="0" err="1">
                <a:latin typeface="メイリオ" panose="020B0604030504040204" pitchFamily="50" charset="-128"/>
                <a:ea typeface="メイリオ" panose="020B0604030504040204" pitchFamily="50" charset="-128"/>
              </a:rPr>
              <a:t>sklearn.cluster</a:t>
            </a:r>
            <a:r>
              <a:rPr kumimoji="1" lang="en-US" altLang="ja-JP" sz="2000" dirty="0">
                <a:latin typeface="メイリオ" panose="020B0604030504040204" pitchFamily="50" charset="-128"/>
                <a:ea typeface="メイリオ" panose="020B0604030504040204" pitchFamily="50" charset="-128"/>
              </a:rPr>
              <a:t> import </a:t>
            </a:r>
            <a:r>
              <a:rPr kumimoji="1" lang="en-US" altLang="ja-JP" sz="2000" dirty="0" err="1">
                <a:latin typeface="メイリオ" panose="020B0604030504040204" pitchFamily="50" charset="-128"/>
                <a:ea typeface="メイリオ" panose="020B0604030504040204" pitchFamily="50" charset="-128"/>
              </a:rPr>
              <a:t>Kmeans</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df = </a:t>
            </a:r>
            <a:r>
              <a:rPr kumimoji="1" lang="en-US" altLang="ja-JP" sz="2000" dirty="0" err="1">
                <a:latin typeface="メイリオ" panose="020B0604030504040204" pitchFamily="50" charset="-128"/>
                <a:ea typeface="メイリオ" panose="020B0604030504040204" pitchFamily="50" charset="-128"/>
              </a:rPr>
              <a:t>pd.read_csv</a:t>
            </a:r>
            <a:r>
              <a:rPr kumimoji="1" lang="en-US" altLang="ja-JP" sz="2000" dirty="0">
                <a:latin typeface="メイリオ" panose="020B0604030504040204" pitchFamily="50" charset="-128"/>
                <a:ea typeface="メイリオ" panose="020B0604030504040204" pitchFamily="50" charset="-128"/>
              </a:rPr>
              <a:t>("test_score.csv",</a:t>
            </a:r>
            <a:r>
              <a:rPr kumimoji="1" lang="en-US" altLang="ja-JP" sz="2000" dirty="0" err="1">
                <a:latin typeface="メイリオ" panose="020B0604030504040204" pitchFamily="50" charset="-128"/>
                <a:ea typeface="メイリオ" panose="020B0604030504040204" pitchFamily="50" charset="-128"/>
              </a:rPr>
              <a:t>index_col</a:t>
            </a:r>
            <a:r>
              <a:rPr kumimoji="1" lang="en-US" altLang="ja-JP" sz="2000" dirty="0">
                <a:latin typeface="メイリオ" panose="020B0604030504040204" pitchFamily="50" charset="-128"/>
                <a:ea typeface="メイリオ" panose="020B0604030504040204" pitchFamily="50" charset="-128"/>
              </a:rPr>
              <a:t>=0)</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C2522B24-A807-4054-88CA-35C7ADC8C4DA}"/>
              </a:ext>
            </a:extLst>
          </p:cNvPr>
          <p:cNvSpPr txBox="1"/>
          <p:nvPr/>
        </p:nvSpPr>
        <p:spPr>
          <a:xfrm>
            <a:off x="1772339" y="1735509"/>
            <a:ext cx="800219"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構文</a:t>
            </a:r>
          </a:p>
        </p:txBody>
      </p:sp>
      <p:sp>
        <p:nvSpPr>
          <p:cNvPr id="6" name="テキスト ボックス 5">
            <a:extLst>
              <a:ext uri="{FF2B5EF4-FFF2-40B4-BE49-F238E27FC236}">
                <a16:creationId xmlns:a16="http://schemas.microsoft.com/office/drawing/2014/main" id="{FDEEF357-5F08-422E-AC44-8AB808EBA7E1}"/>
              </a:ext>
            </a:extLst>
          </p:cNvPr>
          <p:cNvSpPr txBox="1"/>
          <p:nvPr/>
        </p:nvSpPr>
        <p:spPr>
          <a:xfrm>
            <a:off x="1857720" y="2804738"/>
            <a:ext cx="7412222" cy="1015663"/>
          </a:xfrm>
          <a:prstGeom prst="rect">
            <a:avLst/>
          </a:prstGeom>
          <a:noFill/>
        </p:spPr>
        <p:txBody>
          <a:bodyPr wrap="none" rtlCol="0">
            <a:spAutoFit/>
          </a:bodyPr>
          <a:lstStyle/>
          <a:p>
            <a:r>
              <a:rPr kumimoji="1" lang="en-US" altLang="ja-JP" sz="2000" dirty="0" err="1">
                <a:latin typeface="メイリオ" panose="020B0604030504040204" pitchFamily="50" charset="-128"/>
                <a:ea typeface="メイリオ" panose="020B0604030504040204" pitchFamily="50" charset="-128"/>
              </a:rPr>
              <a:t>vec</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KMeans</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n_clusters</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　クラスタ数を指定して初期化</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err="1">
                <a:latin typeface="メイリオ" panose="020B0604030504040204" pitchFamily="50" charset="-128"/>
                <a:ea typeface="メイリオ" panose="020B0604030504040204" pitchFamily="50" charset="-128"/>
              </a:rPr>
              <a:t>vec.fit</a:t>
            </a:r>
            <a:r>
              <a:rPr kumimoji="1" lang="en-US" altLang="ja-JP" sz="2000" dirty="0">
                <a:latin typeface="メイリオ" panose="020B0604030504040204" pitchFamily="50" charset="-128"/>
                <a:ea typeface="メイリオ" panose="020B0604030504040204" pitchFamily="50" charset="-128"/>
              </a:rPr>
              <a:t>(df)</a:t>
            </a:r>
            <a:r>
              <a:rPr kumimoji="1" lang="ja-JP" altLang="en-US"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dataframe</a:t>
            </a:r>
            <a:r>
              <a:rPr kumimoji="1" lang="ja-JP" altLang="en-US" sz="2000" dirty="0">
                <a:latin typeface="メイリオ" panose="020B0604030504040204" pitchFamily="50" charset="-128"/>
                <a:ea typeface="メイリオ" panose="020B0604030504040204" pitchFamily="50" charset="-128"/>
              </a:rPr>
              <a:t>のままでよい</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err="1">
                <a:latin typeface="メイリオ" panose="020B0604030504040204" pitchFamily="50" charset="-128"/>
                <a:ea typeface="メイリオ" panose="020B0604030504040204" pitchFamily="50" charset="-128"/>
              </a:rPr>
              <a:t>vec.labels</a:t>
            </a:r>
            <a:r>
              <a:rPr kumimoji="1" lang="en-US" altLang="ja-JP" sz="2000" dirty="0">
                <a:latin typeface="メイリオ" panose="020B0604030504040204" pitchFamily="50" charset="-128"/>
                <a:ea typeface="メイリオ" panose="020B0604030504040204" pitchFamily="50" charset="-128"/>
              </a:rPr>
              <a:t>_</a:t>
            </a:r>
          </a:p>
        </p:txBody>
      </p:sp>
      <p:sp>
        <p:nvSpPr>
          <p:cNvPr id="8" name="テキスト ボックス 7">
            <a:extLst>
              <a:ext uri="{FF2B5EF4-FFF2-40B4-BE49-F238E27FC236}">
                <a16:creationId xmlns:a16="http://schemas.microsoft.com/office/drawing/2014/main" id="{FB0F0143-B1EA-4C05-B2B0-2A63A7689DAB}"/>
              </a:ext>
            </a:extLst>
          </p:cNvPr>
          <p:cNvSpPr txBox="1"/>
          <p:nvPr/>
        </p:nvSpPr>
        <p:spPr>
          <a:xfrm>
            <a:off x="1772339" y="4123642"/>
            <a:ext cx="8173927" cy="1938992"/>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vec.fit</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」で</a:t>
            </a:r>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が実行され、「</a:t>
            </a:r>
            <a:r>
              <a:rPr kumimoji="1" lang="en-US" altLang="ja-JP" sz="2000" dirty="0" err="1">
                <a:latin typeface="メイリオ" panose="020B0604030504040204" pitchFamily="50" charset="-128"/>
                <a:ea typeface="メイリオ" panose="020B0604030504040204" pitchFamily="50" charset="-128"/>
              </a:rPr>
              <a:t>vec.labels</a:t>
            </a:r>
            <a:r>
              <a:rPr kumimoji="1" lang="en-US" altLang="ja-JP" sz="2000" dirty="0">
                <a:latin typeface="メイリオ" panose="020B0604030504040204" pitchFamily="50" charset="-128"/>
                <a:ea typeface="メイリオ" panose="020B0604030504040204" pitchFamily="50" charset="-128"/>
              </a:rPr>
              <a:t>_</a:t>
            </a:r>
            <a:r>
              <a:rPr kumimoji="1" lang="ja-JP" altLang="en-US" sz="2000" dirty="0">
                <a:latin typeface="メイリオ" panose="020B0604030504040204" pitchFamily="50" charset="-128"/>
                <a:ea typeface="メイリオ" panose="020B0604030504040204" pitchFamily="50" charset="-128"/>
              </a:rPr>
              <a:t>」に予測クラスター番号が格納されます。</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結果には読み込んだデータの上から順番にクラスター番号が振られています</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u="sng" dirty="0">
                <a:latin typeface="メイリオ" panose="020B0604030504040204" pitchFamily="50" charset="-128"/>
                <a:ea typeface="メイリオ" panose="020B0604030504040204" pitchFamily="50" charset="-128"/>
              </a:rPr>
              <a:t>実行する都度、クラスタ番号が変わるのはなぜでしょう？？</a:t>
            </a:r>
            <a:endParaRPr kumimoji="1" lang="en-US" altLang="ja-JP" sz="2000" u="sng"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クラスタラベル</a:t>
            </a:r>
            <a:r>
              <a:rPr kumimoji="1" lang="en-US" altLang="ja-JP" sz="2000" dirty="0">
                <a:latin typeface="メイリオ" panose="020B0604030504040204" pitchFamily="50" charset="-128"/>
                <a:ea typeface="メイリオ" panose="020B0604030504040204" pitchFamily="50" charset="-128"/>
              </a:rPr>
              <a:t>0,1,2</a:t>
            </a:r>
            <a:r>
              <a:rPr kumimoji="1" lang="ja-JP" altLang="en-US" sz="2000" dirty="0">
                <a:latin typeface="メイリオ" panose="020B0604030504040204" pitchFamily="50" charset="-128"/>
                <a:ea typeface="メイリオ" panose="020B0604030504040204" pitchFamily="50" charset="-128"/>
              </a:rPr>
              <a:t>に大小関係はあるか？　カテゴリカル変数</a:t>
            </a:r>
          </a:p>
        </p:txBody>
      </p:sp>
      <p:pic>
        <p:nvPicPr>
          <p:cNvPr id="7" name="Picture 2" descr="Project Jupyter - Wikipedia">
            <a:extLst>
              <a:ext uri="{FF2B5EF4-FFF2-40B4-BE49-F238E27FC236}">
                <a16:creationId xmlns:a16="http://schemas.microsoft.com/office/drawing/2014/main" id="{A7A64674-3BA8-0BDB-4D88-98F48465B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707" y="158528"/>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24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8D738AF-1E3B-4C74-B27F-DC3006DB47BD}"/>
              </a:ext>
            </a:extLst>
          </p:cNvPr>
          <p:cNvSpPr txBox="1"/>
          <p:nvPr/>
        </p:nvSpPr>
        <p:spPr>
          <a:xfrm>
            <a:off x="388869" y="317450"/>
            <a:ext cx="634019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クラスタリング結果を可視化する</a:t>
            </a:r>
          </a:p>
        </p:txBody>
      </p:sp>
      <p:sp>
        <p:nvSpPr>
          <p:cNvPr id="4" name="テキスト ボックス 3">
            <a:extLst>
              <a:ext uri="{FF2B5EF4-FFF2-40B4-BE49-F238E27FC236}">
                <a16:creationId xmlns:a16="http://schemas.microsoft.com/office/drawing/2014/main" id="{F571EBD4-567A-497B-A687-0F28E63CBE88}"/>
              </a:ext>
            </a:extLst>
          </p:cNvPr>
          <p:cNvSpPr txBox="1"/>
          <p:nvPr/>
        </p:nvSpPr>
        <p:spPr>
          <a:xfrm>
            <a:off x="514351" y="902225"/>
            <a:ext cx="10876722" cy="1200329"/>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ぱっと見、各クラスタの意味が直観的にわかるようにする</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どの点がどのクラスタなのかがわかるようにラベル付け（アノテーションと呼ぶ）する。</a:t>
            </a:r>
          </a:p>
        </p:txBody>
      </p:sp>
      <p:pic>
        <p:nvPicPr>
          <p:cNvPr id="5" name="図 4">
            <a:extLst>
              <a:ext uri="{FF2B5EF4-FFF2-40B4-BE49-F238E27FC236}">
                <a16:creationId xmlns:a16="http://schemas.microsoft.com/office/drawing/2014/main" id="{3624A2F5-3285-4C78-93A7-07955424D73C}"/>
              </a:ext>
            </a:extLst>
          </p:cNvPr>
          <p:cNvPicPr>
            <a:picLocks noChangeAspect="1"/>
          </p:cNvPicPr>
          <p:nvPr/>
        </p:nvPicPr>
        <p:blipFill>
          <a:blip r:embed="rId2"/>
          <a:stretch>
            <a:fillRect/>
          </a:stretch>
        </p:blipFill>
        <p:spPr>
          <a:xfrm>
            <a:off x="6503267" y="2582442"/>
            <a:ext cx="4491305" cy="4117030"/>
          </a:xfrm>
          <a:prstGeom prst="rect">
            <a:avLst/>
          </a:prstGeom>
        </p:spPr>
      </p:pic>
      <p:sp>
        <p:nvSpPr>
          <p:cNvPr id="6" name="テキスト ボックス 5">
            <a:extLst>
              <a:ext uri="{FF2B5EF4-FFF2-40B4-BE49-F238E27FC236}">
                <a16:creationId xmlns:a16="http://schemas.microsoft.com/office/drawing/2014/main" id="{6F2B3818-ECAA-4542-AD58-A7FEA20D414F}"/>
              </a:ext>
            </a:extLst>
          </p:cNvPr>
          <p:cNvSpPr txBox="1"/>
          <p:nvPr/>
        </p:nvSpPr>
        <p:spPr>
          <a:xfrm>
            <a:off x="10716276" y="623780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算数</a:t>
            </a:r>
          </a:p>
        </p:txBody>
      </p:sp>
      <p:sp>
        <p:nvSpPr>
          <p:cNvPr id="7" name="テキスト ボックス 6">
            <a:extLst>
              <a:ext uri="{FF2B5EF4-FFF2-40B4-BE49-F238E27FC236}">
                <a16:creationId xmlns:a16="http://schemas.microsoft.com/office/drawing/2014/main" id="{7AC6FE8A-E055-46FC-B9BF-118E1BDC7676}"/>
              </a:ext>
            </a:extLst>
          </p:cNvPr>
          <p:cNvSpPr txBox="1"/>
          <p:nvPr/>
        </p:nvSpPr>
        <p:spPr>
          <a:xfrm>
            <a:off x="6283425" y="224774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国語</a:t>
            </a:r>
          </a:p>
        </p:txBody>
      </p:sp>
      <p:sp>
        <p:nvSpPr>
          <p:cNvPr id="8" name="テキスト ボックス 7">
            <a:extLst>
              <a:ext uri="{FF2B5EF4-FFF2-40B4-BE49-F238E27FC236}">
                <a16:creationId xmlns:a16="http://schemas.microsoft.com/office/drawing/2014/main" id="{8D40150C-0424-4E54-8745-2B29B92866EB}"/>
              </a:ext>
            </a:extLst>
          </p:cNvPr>
          <p:cNvSpPr txBox="1"/>
          <p:nvPr/>
        </p:nvSpPr>
        <p:spPr>
          <a:xfrm>
            <a:off x="1022588" y="3317518"/>
            <a:ext cx="4818376" cy="1323439"/>
          </a:xfrm>
          <a:prstGeom prst="rect">
            <a:avLst/>
          </a:prstGeom>
          <a:solidFill>
            <a:schemeClr val="bg1"/>
          </a:solid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クラスタリングがうまくいってれば、平面上で同一クラスタのデータがまとまった領域に表示される（距離が近いもの同士がまとまるから）</a:t>
            </a:r>
          </a:p>
        </p:txBody>
      </p:sp>
      <p:pic>
        <p:nvPicPr>
          <p:cNvPr id="9" name="Picture 2" descr="Project Jupyter - Wikipedia">
            <a:extLst>
              <a:ext uri="{FF2B5EF4-FFF2-40B4-BE49-F238E27FC236}">
                <a16:creationId xmlns:a16="http://schemas.microsoft.com/office/drawing/2014/main" id="{4AC8AC38-2FE8-E502-DC2F-7F3985DA2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3707" y="158528"/>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79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7544577-2994-438C-9333-844889E309BB}"/>
              </a:ext>
            </a:extLst>
          </p:cNvPr>
          <p:cNvSpPr txBox="1"/>
          <p:nvPr/>
        </p:nvSpPr>
        <p:spPr>
          <a:xfrm>
            <a:off x="-132107" y="237508"/>
            <a:ext cx="5492209"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　</a:t>
            </a:r>
            <a:r>
              <a:rPr kumimoji="1" lang="en-US" altLang="ja-JP" sz="3200" b="1" dirty="0">
                <a:latin typeface="メイリオ" panose="020B0604030504040204" pitchFamily="50" charset="-128"/>
                <a:ea typeface="メイリオ" panose="020B0604030504040204" pitchFamily="50" charset="-128"/>
              </a:rPr>
              <a:t>k-means </a:t>
            </a:r>
            <a:r>
              <a:rPr kumimoji="1" lang="ja-JP" altLang="en-US" sz="3200" b="1" dirty="0">
                <a:latin typeface="メイリオ" panose="020B0604030504040204" pitchFamily="50" charset="-128"/>
                <a:ea typeface="メイリオ" panose="020B0604030504040204" pitchFamily="50" charset="-128"/>
              </a:rPr>
              <a:t>のアルゴリズム</a:t>
            </a:r>
          </a:p>
        </p:txBody>
      </p:sp>
      <p:sp>
        <p:nvSpPr>
          <p:cNvPr id="3" name="テキスト ボックス 2">
            <a:extLst>
              <a:ext uri="{FF2B5EF4-FFF2-40B4-BE49-F238E27FC236}">
                <a16:creationId xmlns:a16="http://schemas.microsoft.com/office/drawing/2014/main" id="{A1AFDBDB-F93B-4011-8BC0-FB5CD891764B}"/>
              </a:ext>
            </a:extLst>
          </p:cNvPr>
          <p:cNvSpPr txBox="1"/>
          <p:nvPr/>
        </p:nvSpPr>
        <p:spPr>
          <a:xfrm>
            <a:off x="1819892" y="1207122"/>
            <a:ext cx="8638437" cy="1631216"/>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分類するグループの数</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は人が決める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グループの重心初期値を</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a:t>
            </a:r>
            <a:r>
              <a:rPr kumimoji="1" lang="ja-JP" altLang="en-US" sz="2000" dirty="0">
                <a:solidFill>
                  <a:srgbClr val="FF0000"/>
                </a:solidFill>
                <a:latin typeface="メイリオ" panose="020B0604030504040204" pitchFamily="50" charset="-128"/>
                <a:ea typeface="メイリオ" panose="020B0604030504040204" pitchFamily="50" charset="-128"/>
              </a:rPr>
              <a:t>適当に仮決め</a:t>
            </a:r>
            <a:r>
              <a:rPr kumimoji="1" lang="ja-JP" altLang="en-US" sz="2000" dirty="0">
                <a:latin typeface="メイリオ" panose="020B0604030504040204" pitchFamily="50" charset="-128"/>
                <a:ea typeface="メイリオ" panose="020B0604030504040204" pitchFamily="50" charset="-128"/>
              </a:rPr>
              <a:t>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前ページの距離計算を各データと重心との間で繰り返す（計算量は、</a:t>
            </a:r>
            <a:r>
              <a:rPr kumimoji="1" lang="en-US" altLang="ja-JP" sz="2000" dirty="0">
                <a:latin typeface="メイリオ" panose="020B0604030504040204" pitchFamily="50" charset="-128"/>
                <a:ea typeface="メイリオ" panose="020B0604030504040204" pitchFamily="50" charset="-128"/>
              </a:rPr>
              <a:t>K x N (N:</a:t>
            </a:r>
            <a:r>
              <a:rPr kumimoji="1" lang="ja-JP" altLang="en-US" sz="2000" dirty="0">
                <a:latin typeface="メイリオ" panose="020B0604030504040204" pitchFamily="50" charset="-128"/>
                <a:ea typeface="メイリオ" panose="020B0604030504040204" pitchFamily="50" charset="-128"/>
              </a:rPr>
              <a:t>データ数））</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各グループ内には</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個の重心に最も距離の近いデータが入る</a:t>
            </a:r>
          </a:p>
        </p:txBody>
      </p:sp>
      <p:sp>
        <p:nvSpPr>
          <p:cNvPr id="4" name="テキスト ボックス 3">
            <a:extLst>
              <a:ext uri="{FF2B5EF4-FFF2-40B4-BE49-F238E27FC236}">
                <a16:creationId xmlns:a16="http://schemas.microsoft.com/office/drawing/2014/main" id="{39DD9CB5-1450-4801-8ECF-71593E47216C}"/>
              </a:ext>
            </a:extLst>
          </p:cNvPr>
          <p:cNvSpPr txBox="1"/>
          <p:nvPr/>
        </p:nvSpPr>
        <p:spPr>
          <a:xfrm>
            <a:off x="3414785" y="3303482"/>
            <a:ext cx="5057795"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グループの重心は適当でいいはずがない？</a:t>
            </a:r>
          </a:p>
        </p:txBody>
      </p:sp>
      <p:sp>
        <p:nvSpPr>
          <p:cNvPr id="5" name="矢印: 下 4">
            <a:extLst>
              <a:ext uri="{FF2B5EF4-FFF2-40B4-BE49-F238E27FC236}">
                <a16:creationId xmlns:a16="http://schemas.microsoft.com/office/drawing/2014/main" id="{4FEBB9FC-5A8E-4F73-8FCA-509F2B14E045}"/>
              </a:ext>
            </a:extLst>
          </p:cNvPr>
          <p:cNvSpPr/>
          <p:nvPr/>
        </p:nvSpPr>
        <p:spPr>
          <a:xfrm>
            <a:off x="5123705" y="2794300"/>
            <a:ext cx="163995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D7F39D-BF71-459F-894C-C7ECA6DA0779}"/>
              </a:ext>
            </a:extLst>
          </p:cNvPr>
          <p:cNvSpPr txBox="1"/>
          <p:nvPr/>
        </p:nvSpPr>
        <p:spPr>
          <a:xfrm>
            <a:off x="291100" y="793337"/>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クラスタリングの過程で各クラスの</a:t>
            </a:r>
            <a:r>
              <a:rPr kumimoji="1" lang="ja-JP" altLang="en-US" sz="2400" b="1" dirty="0">
                <a:latin typeface="メイリオ" panose="020B0604030504040204" pitchFamily="50" charset="-128"/>
                <a:ea typeface="メイリオ" panose="020B0604030504040204" pitchFamily="50" charset="-128"/>
              </a:rPr>
              <a:t>重心</a:t>
            </a:r>
            <a:r>
              <a:rPr kumimoji="1" lang="ja-JP" altLang="en-US" sz="2400" dirty="0">
                <a:latin typeface="メイリオ" panose="020B0604030504040204" pitchFamily="50" charset="-128"/>
                <a:ea typeface="メイリオ" panose="020B0604030504040204" pitchFamily="50" charset="-128"/>
              </a:rPr>
              <a:t>が計算される</a:t>
            </a:r>
          </a:p>
        </p:txBody>
      </p:sp>
      <p:pic>
        <p:nvPicPr>
          <p:cNvPr id="8" name="図 7">
            <a:extLst>
              <a:ext uri="{FF2B5EF4-FFF2-40B4-BE49-F238E27FC236}">
                <a16:creationId xmlns:a16="http://schemas.microsoft.com/office/drawing/2014/main" id="{1CBEFBA1-A251-4F58-A3E9-071572B837B5}"/>
              </a:ext>
            </a:extLst>
          </p:cNvPr>
          <p:cNvPicPr>
            <a:picLocks noChangeAspect="1"/>
          </p:cNvPicPr>
          <p:nvPr/>
        </p:nvPicPr>
        <p:blipFill>
          <a:blip r:embed="rId2"/>
          <a:stretch>
            <a:fillRect/>
          </a:stretch>
        </p:blipFill>
        <p:spPr>
          <a:xfrm>
            <a:off x="3667871" y="3995532"/>
            <a:ext cx="2278753" cy="2526820"/>
          </a:xfrm>
          <a:prstGeom prst="rect">
            <a:avLst/>
          </a:prstGeom>
        </p:spPr>
      </p:pic>
      <p:pic>
        <p:nvPicPr>
          <p:cNvPr id="9" name="図 8">
            <a:extLst>
              <a:ext uri="{FF2B5EF4-FFF2-40B4-BE49-F238E27FC236}">
                <a16:creationId xmlns:a16="http://schemas.microsoft.com/office/drawing/2014/main" id="{0859D745-7A9E-400C-B585-651D5BD7ED1C}"/>
              </a:ext>
            </a:extLst>
          </p:cNvPr>
          <p:cNvPicPr>
            <a:picLocks noChangeAspect="1"/>
          </p:cNvPicPr>
          <p:nvPr/>
        </p:nvPicPr>
        <p:blipFill>
          <a:blip r:embed="rId2"/>
          <a:stretch>
            <a:fillRect/>
          </a:stretch>
        </p:blipFill>
        <p:spPr>
          <a:xfrm>
            <a:off x="6281883" y="3965714"/>
            <a:ext cx="2278753" cy="2526820"/>
          </a:xfrm>
          <a:prstGeom prst="rect">
            <a:avLst/>
          </a:prstGeom>
        </p:spPr>
      </p:pic>
      <p:sp>
        <p:nvSpPr>
          <p:cNvPr id="11" name="楕円 10">
            <a:extLst>
              <a:ext uri="{FF2B5EF4-FFF2-40B4-BE49-F238E27FC236}">
                <a16:creationId xmlns:a16="http://schemas.microsoft.com/office/drawing/2014/main" id="{CA9B67F9-2ABB-44F0-8BEF-30360AED5DEF}"/>
              </a:ext>
            </a:extLst>
          </p:cNvPr>
          <p:cNvSpPr/>
          <p:nvPr/>
        </p:nvSpPr>
        <p:spPr>
          <a:xfrm>
            <a:off x="6561525" y="5312971"/>
            <a:ext cx="1999110" cy="983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FA42EE1-7575-4A03-AF0C-90E8F7D0AED2}"/>
              </a:ext>
            </a:extLst>
          </p:cNvPr>
          <p:cNvSpPr/>
          <p:nvPr/>
        </p:nvSpPr>
        <p:spPr>
          <a:xfrm>
            <a:off x="6969030" y="4297478"/>
            <a:ext cx="1202635" cy="819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D9A8140-5121-498D-9AC8-2E7D05F91D96}"/>
              </a:ext>
            </a:extLst>
          </p:cNvPr>
          <p:cNvSpPr txBox="1"/>
          <p:nvPr/>
        </p:nvSpPr>
        <p:spPr>
          <a:xfrm>
            <a:off x="6769486" y="3721109"/>
            <a:ext cx="16017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Class = 2</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92026F2A-0E0D-4B4D-8D17-8C9E1F04F555}"/>
              </a:ext>
            </a:extLst>
          </p:cNvPr>
          <p:cNvSpPr txBox="1"/>
          <p:nvPr/>
        </p:nvSpPr>
        <p:spPr>
          <a:xfrm>
            <a:off x="3233510" y="4028652"/>
            <a:ext cx="553998" cy="707886"/>
          </a:xfrm>
          <a:prstGeom prst="rect">
            <a:avLst/>
          </a:prstGeom>
          <a:noFill/>
        </p:spPr>
        <p:txBody>
          <a:bodyPr vert="eaVert"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国語</a:t>
            </a:r>
          </a:p>
        </p:txBody>
      </p:sp>
      <p:sp>
        <p:nvSpPr>
          <p:cNvPr id="19" name="テキスト ボックス 18">
            <a:extLst>
              <a:ext uri="{FF2B5EF4-FFF2-40B4-BE49-F238E27FC236}">
                <a16:creationId xmlns:a16="http://schemas.microsoft.com/office/drawing/2014/main" id="{89047037-AE20-4F98-A675-C83ABA9CEA5B}"/>
              </a:ext>
            </a:extLst>
          </p:cNvPr>
          <p:cNvSpPr txBox="1"/>
          <p:nvPr/>
        </p:nvSpPr>
        <p:spPr>
          <a:xfrm>
            <a:off x="5146405" y="643122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算数</a:t>
            </a:r>
          </a:p>
        </p:txBody>
      </p:sp>
      <p:sp>
        <p:nvSpPr>
          <p:cNvPr id="22" name="テキスト ボックス 21">
            <a:extLst>
              <a:ext uri="{FF2B5EF4-FFF2-40B4-BE49-F238E27FC236}">
                <a16:creationId xmlns:a16="http://schemas.microsoft.com/office/drawing/2014/main" id="{01C2D7F9-D45E-48DE-9945-B4CCE413D33B}"/>
              </a:ext>
            </a:extLst>
          </p:cNvPr>
          <p:cNvSpPr txBox="1"/>
          <p:nvPr/>
        </p:nvSpPr>
        <p:spPr>
          <a:xfrm>
            <a:off x="7355506" y="5530031"/>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9ABD959-81E6-4DB5-B48C-F1B43B87F26E}"/>
              </a:ext>
            </a:extLst>
          </p:cNvPr>
          <p:cNvSpPr txBox="1"/>
          <p:nvPr/>
        </p:nvSpPr>
        <p:spPr>
          <a:xfrm>
            <a:off x="7421257" y="4522680"/>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EB81D8EE-F78B-46C5-9894-5510EB72F114}"/>
              </a:ext>
            </a:extLst>
          </p:cNvPr>
          <p:cNvSpPr txBox="1"/>
          <p:nvPr/>
        </p:nvSpPr>
        <p:spPr>
          <a:xfrm>
            <a:off x="3861958" y="6008650"/>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5B1D4734-ECD2-4697-972E-A8CA8F747276}"/>
              </a:ext>
            </a:extLst>
          </p:cNvPr>
          <p:cNvSpPr txBox="1"/>
          <p:nvPr/>
        </p:nvSpPr>
        <p:spPr>
          <a:xfrm>
            <a:off x="4033509" y="4256132"/>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8318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11F959-B226-4AE4-8F39-04BDB7D85FD8}"/>
              </a:ext>
            </a:extLst>
          </p:cNvPr>
          <p:cNvSpPr txBox="1"/>
          <p:nvPr/>
        </p:nvSpPr>
        <p:spPr>
          <a:xfrm>
            <a:off x="6526491" y="386172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65C7B71-90C6-4758-9962-3D02AD692E99}"/>
              </a:ext>
            </a:extLst>
          </p:cNvPr>
          <p:cNvSpPr txBox="1"/>
          <p:nvPr/>
        </p:nvSpPr>
        <p:spPr>
          <a:xfrm>
            <a:off x="3962400" y="543546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9E5EA814-C47D-4898-97BD-FF59ACD2FA61}"/>
              </a:ext>
            </a:extLst>
          </p:cNvPr>
          <p:cNvSpPr txBox="1"/>
          <p:nvPr/>
        </p:nvSpPr>
        <p:spPr>
          <a:xfrm>
            <a:off x="5665510" y="458058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682EF5C1-A83D-499D-855E-73BC67A022BD}"/>
              </a:ext>
            </a:extLst>
          </p:cNvPr>
          <p:cNvSpPr txBox="1"/>
          <p:nvPr/>
        </p:nvSpPr>
        <p:spPr>
          <a:xfrm>
            <a:off x="5579099" y="4973799"/>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E3AFE463-FA6C-4027-AED3-57B7963C6FF8}"/>
              </a:ext>
            </a:extLst>
          </p:cNvPr>
          <p:cNvSpPr txBox="1"/>
          <p:nvPr/>
        </p:nvSpPr>
        <p:spPr>
          <a:xfrm>
            <a:off x="6281394" y="34000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F3855B12-DE11-4A0E-97ED-92FAE2C09162}"/>
              </a:ext>
            </a:extLst>
          </p:cNvPr>
          <p:cNvSpPr txBox="1"/>
          <p:nvPr/>
        </p:nvSpPr>
        <p:spPr>
          <a:xfrm>
            <a:off x="6495068" y="478505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404EA582-81EA-443E-9874-F8C8E5703B57}"/>
              </a:ext>
            </a:extLst>
          </p:cNvPr>
          <p:cNvSpPr txBox="1"/>
          <p:nvPr/>
        </p:nvSpPr>
        <p:spPr>
          <a:xfrm>
            <a:off x="4590855" y="439735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9A8F9D-C153-44A9-864A-C3D71D6D6773}"/>
              </a:ext>
            </a:extLst>
          </p:cNvPr>
          <p:cNvSpPr txBox="1"/>
          <p:nvPr/>
        </p:nvSpPr>
        <p:spPr>
          <a:xfrm>
            <a:off x="6023728" y="506310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0AC84C4-9FD6-4354-BE1B-5F2F0EB95D03}"/>
              </a:ext>
            </a:extLst>
          </p:cNvPr>
          <p:cNvSpPr txBox="1"/>
          <p:nvPr/>
        </p:nvSpPr>
        <p:spPr>
          <a:xfrm>
            <a:off x="7409469" y="377882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B8293E9-4B14-41E2-9B58-A2A16B765662}"/>
              </a:ext>
            </a:extLst>
          </p:cNvPr>
          <p:cNvSpPr txBox="1"/>
          <p:nvPr/>
        </p:nvSpPr>
        <p:spPr>
          <a:xfrm>
            <a:off x="4556290" y="5302579"/>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D21B92A-2A28-4956-9704-C70585F551B1}"/>
              </a:ext>
            </a:extLst>
          </p:cNvPr>
          <p:cNvSpPr txBox="1"/>
          <p:nvPr/>
        </p:nvSpPr>
        <p:spPr>
          <a:xfrm>
            <a:off x="4311193" y="603001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39" name="直線矢印コネクタ 38">
            <a:extLst>
              <a:ext uri="{FF2B5EF4-FFF2-40B4-BE49-F238E27FC236}">
                <a16:creationId xmlns:a16="http://schemas.microsoft.com/office/drawing/2014/main" id="{82D3C143-5EAD-488E-A7EC-DAE5A392A9F8}"/>
              </a:ext>
            </a:extLst>
          </p:cNvPr>
          <p:cNvCxnSpPr/>
          <p:nvPr/>
        </p:nvCxnSpPr>
        <p:spPr>
          <a:xfrm flipV="1">
            <a:off x="3004009" y="2969444"/>
            <a:ext cx="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80D38A6-6632-49F0-8ACF-1841DA374D6E}"/>
              </a:ext>
            </a:extLst>
          </p:cNvPr>
          <p:cNvCxnSpPr>
            <a:cxnSpLocks/>
          </p:cNvCxnSpPr>
          <p:nvPr/>
        </p:nvCxnSpPr>
        <p:spPr>
          <a:xfrm flipV="1">
            <a:off x="3004009" y="6569791"/>
            <a:ext cx="5674936" cy="5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2C9D56BB-6217-46B1-BC99-6B9D463CF458}"/>
              </a:ext>
            </a:extLst>
          </p:cNvPr>
          <p:cNvSpPr txBox="1"/>
          <p:nvPr/>
        </p:nvSpPr>
        <p:spPr>
          <a:xfrm>
            <a:off x="539980" y="360248"/>
            <a:ext cx="9336660" cy="1323439"/>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2</a:t>
            </a:r>
            <a:r>
              <a:rPr kumimoji="1" lang="ja-JP" altLang="en-US" sz="3200" b="1" dirty="0">
                <a:latin typeface="メイリオ" panose="020B0604030504040204" pitchFamily="50" charset="-128"/>
                <a:ea typeface="メイリオ" panose="020B0604030504040204" pitchFamily="50" charset="-128"/>
              </a:rPr>
              <a:t>次元の特徴量で</a:t>
            </a:r>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をイメージしてみる</a:t>
            </a:r>
            <a:endParaRPr kumimoji="1" lang="en-US" altLang="ja-JP" sz="3200" b="1"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形態素の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）で表現されるとする。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各●が、口コミの文書と想像すること</a:t>
            </a:r>
          </a:p>
        </p:txBody>
      </p:sp>
      <p:grpSp>
        <p:nvGrpSpPr>
          <p:cNvPr id="46" name="グループ化 45">
            <a:extLst>
              <a:ext uri="{FF2B5EF4-FFF2-40B4-BE49-F238E27FC236}">
                <a16:creationId xmlns:a16="http://schemas.microsoft.com/office/drawing/2014/main" id="{F9769868-454E-4936-86EB-69EEDE223557}"/>
              </a:ext>
            </a:extLst>
          </p:cNvPr>
          <p:cNvGrpSpPr/>
          <p:nvPr/>
        </p:nvGrpSpPr>
        <p:grpSpPr>
          <a:xfrm>
            <a:off x="3962401" y="3412530"/>
            <a:ext cx="3937263" cy="3091620"/>
            <a:chOff x="1703109" y="1429856"/>
            <a:chExt cx="3937263" cy="3091620"/>
          </a:xfrm>
        </p:grpSpPr>
        <p:sp>
          <p:nvSpPr>
            <p:cNvPr id="47" name="テキスト ボックス 46">
              <a:extLst>
                <a:ext uri="{FF2B5EF4-FFF2-40B4-BE49-F238E27FC236}">
                  <a16:creationId xmlns:a16="http://schemas.microsoft.com/office/drawing/2014/main" id="{2AB5A549-4777-4639-91FB-747FC45D2D1B}"/>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A098FAC7-4C3C-4513-BF24-258EFEDF3C0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B559ED09-E6C6-4651-BBBE-C3F407EA3260}"/>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E45F78A5-924B-495E-B82B-4D214ED372E1}"/>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F58FC01-B65F-4375-AEF1-06F98F3CA753}"/>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BD6F56F3-6492-4194-9153-1F9FDF53B2AA}"/>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955E77DF-24FB-4B7E-8CC1-FAF1F7BEACB7}"/>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8094722F-65C3-4658-A18F-DDB3EB44B2E4}"/>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D25C666-79B6-46DE-ACB1-091FAF1FC782}"/>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A7501346-F637-43A4-BDD9-6C6EF5F556AC}"/>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E614C54-02AE-46CF-B639-1CE5F62BD48B}"/>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57B48006-AF84-4C24-9D89-B742E91DEC52}"/>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99166066-3ACB-4E81-99AF-5422F3C9DBEF}"/>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60" name="テキスト ボックス 59">
              <a:extLst>
                <a:ext uri="{FF2B5EF4-FFF2-40B4-BE49-F238E27FC236}">
                  <a16:creationId xmlns:a16="http://schemas.microsoft.com/office/drawing/2014/main" id="{5DE2574B-BE76-4E99-AC69-10B94CCAA1B8}"/>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grpSp>
      <p:sp>
        <p:nvSpPr>
          <p:cNvPr id="61" name="テキスト ボックス 60">
            <a:extLst>
              <a:ext uri="{FF2B5EF4-FFF2-40B4-BE49-F238E27FC236}">
                <a16:creationId xmlns:a16="http://schemas.microsoft.com/office/drawing/2014/main" id="{7615D57E-5DE3-4307-BA19-5E71982959A2}"/>
              </a:ext>
            </a:extLst>
          </p:cNvPr>
          <p:cNvSpPr txBox="1"/>
          <p:nvPr/>
        </p:nvSpPr>
        <p:spPr>
          <a:xfrm>
            <a:off x="3525626" y="2582723"/>
            <a:ext cx="526015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分類できるものとして、適当に分類の重心をプロットする</a:t>
            </a:r>
          </a:p>
        </p:txBody>
      </p:sp>
      <p:grpSp>
        <p:nvGrpSpPr>
          <p:cNvPr id="62" name="グループ化 61">
            <a:extLst>
              <a:ext uri="{FF2B5EF4-FFF2-40B4-BE49-F238E27FC236}">
                <a16:creationId xmlns:a16="http://schemas.microsoft.com/office/drawing/2014/main" id="{E078E38B-AE44-4399-B666-8B20AF36C3B3}"/>
              </a:ext>
            </a:extLst>
          </p:cNvPr>
          <p:cNvGrpSpPr/>
          <p:nvPr/>
        </p:nvGrpSpPr>
        <p:grpSpPr>
          <a:xfrm>
            <a:off x="3780149" y="3297311"/>
            <a:ext cx="4260916" cy="3233425"/>
            <a:chOff x="1517715" y="1319753"/>
            <a:chExt cx="4260916" cy="3233425"/>
          </a:xfrm>
        </p:grpSpPr>
        <p:sp>
          <p:nvSpPr>
            <p:cNvPr id="63" name="テキスト ボックス 62">
              <a:extLst>
                <a:ext uri="{FF2B5EF4-FFF2-40B4-BE49-F238E27FC236}">
                  <a16:creationId xmlns:a16="http://schemas.microsoft.com/office/drawing/2014/main" id="{280076C7-00F0-4E03-A433-D1A0053E3E8C}"/>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D257F090-B8C9-44BA-A49D-5BAAADFD9E2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86D0ED1C-C990-4422-B3FA-BEB162A9B0F6}"/>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B83E82AC-9EDE-4F19-84ED-A15C6D84EEBD}"/>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73A6643-FF34-4FD3-9343-39CA590F7522}"/>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3674C86-D6B7-409C-A677-456028A7C1CD}"/>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342B58A-39D2-4C40-B0E2-6FA98BB6B4AD}"/>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F339CAF-92CA-4B7E-B5E3-120988D282E3}"/>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9003C93B-EF53-482E-8784-89AE2CD8CD8F}"/>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B27250A-1148-4895-AF6B-DE39EB5EFFA4}"/>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F3B82F7D-2FF3-40E6-AFF7-AFFCE31498D8}"/>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7E0AA51D-1FEA-4623-ADE4-63B6D89185B9}"/>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63824A5B-619C-4ECD-9322-9FD6E34D7AB4}"/>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B70C9875-F54B-4B6F-8C70-F91351664AAD}"/>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7" name="フリーフォーム: 図形 76">
              <a:extLst>
                <a:ext uri="{FF2B5EF4-FFF2-40B4-BE49-F238E27FC236}">
                  <a16:creationId xmlns:a16="http://schemas.microsoft.com/office/drawing/2014/main" id="{211524E0-5B61-4C73-84FF-88EE4CBE4569}"/>
                </a:ext>
              </a:extLst>
            </p:cNvPr>
            <p:cNvSpPr/>
            <p:nvPr/>
          </p:nvSpPr>
          <p:spPr>
            <a:xfrm>
              <a:off x="1517715" y="3016577"/>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ECF30B96-835A-4082-8001-87BC6170FDD8}"/>
                </a:ext>
              </a:extLst>
            </p:cNvPr>
            <p:cNvSpPr/>
            <p:nvPr/>
          </p:nvSpPr>
          <p:spPr>
            <a:xfrm>
              <a:off x="2213783" y="1319753"/>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図形 78">
              <a:extLst>
                <a:ext uri="{FF2B5EF4-FFF2-40B4-BE49-F238E27FC236}">
                  <a16:creationId xmlns:a16="http://schemas.microsoft.com/office/drawing/2014/main" id="{4980EF0C-E063-4975-9FB4-6FED49AD193A}"/>
                </a:ext>
              </a:extLst>
            </p:cNvPr>
            <p:cNvSpPr/>
            <p:nvPr/>
          </p:nvSpPr>
          <p:spPr>
            <a:xfrm>
              <a:off x="3478089" y="1668544"/>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4B42D2C0-3388-4E4F-A7EF-AA85C4EE72C3}"/>
              </a:ext>
            </a:extLst>
          </p:cNvPr>
          <p:cNvSpPr txBox="1"/>
          <p:nvPr/>
        </p:nvSpPr>
        <p:spPr>
          <a:xfrm>
            <a:off x="3357341" y="2564565"/>
            <a:ext cx="603035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各点からすべての重心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err="1">
                <a:latin typeface="メイリオ" panose="020B0604030504040204" pitchFamily="50" charset="-128"/>
                <a:ea typeface="メイリオ" panose="020B0604030504040204" pitchFamily="50" charset="-128"/>
              </a:rPr>
              <a:t>への</a:t>
            </a:r>
            <a:r>
              <a:rPr kumimoji="1" lang="ja-JP" altLang="en-US" sz="2400" dirty="0">
                <a:latin typeface="メイリオ" panose="020B0604030504040204" pitchFamily="50" charset="-128"/>
                <a:ea typeface="メイリオ" panose="020B0604030504040204" pitchFamily="50" charset="-128"/>
              </a:rPr>
              <a:t>距離を計算し、一番近い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にとりあえず分類させる</a:t>
            </a:r>
          </a:p>
        </p:txBody>
      </p:sp>
      <p:sp>
        <p:nvSpPr>
          <p:cNvPr id="13" name="テキスト ボックス 12">
            <a:extLst>
              <a:ext uri="{FF2B5EF4-FFF2-40B4-BE49-F238E27FC236}">
                <a16:creationId xmlns:a16="http://schemas.microsoft.com/office/drawing/2014/main" id="{DCEEA49A-C78D-46EE-8CFB-E568BA91C932}"/>
              </a:ext>
            </a:extLst>
          </p:cNvPr>
          <p:cNvSpPr txBox="1"/>
          <p:nvPr/>
        </p:nvSpPr>
        <p:spPr>
          <a:xfrm>
            <a:off x="2388705" y="296944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14" name="テキスト ボックス 13">
            <a:extLst>
              <a:ext uri="{FF2B5EF4-FFF2-40B4-BE49-F238E27FC236}">
                <a16:creationId xmlns:a16="http://schemas.microsoft.com/office/drawing/2014/main" id="{82F35A8F-E2EE-4E1A-8525-24850B62891D}"/>
              </a:ext>
            </a:extLst>
          </p:cNvPr>
          <p:cNvSpPr txBox="1"/>
          <p:nvPr/>
        </p:nvSpPr>
        <p:spPr>
          <a:xfrm>
            <a:off x="8654866" y="644052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日本酒</a:t>
            </a:r>
          </a:p>
        </p:txBody>
      </p:sp>
    </p:spTree>
    <p:extLst>
      <p:ext uri="{BB962C8B-B14F-4D97-AF65-F5344CB8AC3E}">
        <p14:creationId xmlns:p14="http://schemas.microsoft.com/office/powerpoint/2010/main" val="180649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xit" presetSubtype="0" fill="hold" grpId="1" nodeType="withEffect">
                                  <p:stCondLst>
                                    <p:cond delay="0"/>
                                  </p:stCondLst>
                                  <p:childTnLst>
                                    <p:animEffect transition="out" filter="fade">
                                      <p:cBhvr>
                                        <p:cTn id="17" dur="500"/>
                                        <p:tgtEl>
                                          <p:spTgt spid="61"/>
                                        </p:tgtEl>
                                      </p:cBhvr>
                                    </p:animEffect>
                                    <p:set>
                                      <p:cBhvr>
                                        <p:cTn id="18" dur="1" fill="hold">
                                          <p:stCondLst>
                                            <p:cond delay="499"/>
                                          </p:stCondLst>
                                        </p:cTn>
                                        <p:tgtEl>
                                          <p:spTgt spid="6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82D3C143-5EAD-488E-A7EC-DAE5A392A9F8}"/>
              </a:ext>
            </a:extLst>
          </p:cNvPr>
          <p:cNvCxnSpPr/>
          <p:nvPr/>
        </p:nvCxnSpPr>
        <p:spPr>
          <a:xfrm flipV="1">
            <a:off x="3004009" y="2969444"/>
            <a:ext cx="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80D38A6-6632-49F0-8ACF-1841DA374D6E}"/>
              </a:ext>
            </a:extLst>
          </p:cNvPr>
          <p:cNvCxnSpPr>
            <a:cxnSpLocks/>
          </p:cNvCxnSpPr>
          <p:nvPr/>
        </p:nvCxnSpPr>
        <p:spPr>
          <a:xfrm flipV="1">
            <a:off x="3004009" y="6569791"/>
            <a:ext cx="5674936" cy="5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2C9D56BB-6217-46B1-BC99-6B9D463CF458}"/>
              </a:ext>
            </a:extLst>
          </p:cNvPr>
          <p:cNvSpPr txBox="1"/>
          <p:nvPr/>
        </p:nvSpPr>
        <p:spPr>
          <a:xfrm>
            <a:off x="1621412" y="714172"/>
            <a:ext cx="8936610" cy="954107"/>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続き</a:t>
            </a:r>
            <a:endParaRPr kumimoji="1" lang="en-US" altLang="ja-JP" sz="3200" b="1"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p:txBody>
      </p:sp>
      <p:grpSp>
        <p:nvGrpSpPr>
          <p:cNvPr id="62" name="グループ化 61">
            <a:extLst>
              <a:ext uri="{FF2B5EF4-FFF2-40B4-BE49-F238E27FC236}">
                <a16:creationId xmlns:a16="http://schemas.microsoft.com/office/drawing/2014/main" id="{E078E38B-AE44-4399-B666-8B20AF36C3B3}"/>
              </a:ext>
            </a:extLst>
          </p:cNvPr>
          <p:cNvGrpSpPr/>
          <p:nvPr/>
        </p:nvGrpSpPr>
        <p:grpSpPr>
          <a:xfrm>
            <a:off x="3711019" y="3227865"/>
            <a:ext cx="4260916" cy="3233425"/>
            <a:chOff x="1517715" y="1319753"/>
            <a:chExt cx="4260916" cy="3233425"/>
          </a:xfrm>
        </p:grpSpPr>
        <p:sp>
          <p:nvSpPr>
            <p:cNvPr id="63" name="テキスト ボックス 62">
              <a:extLst>
                <a:ext uri="{FF2B5EF4-FFF2-40B4-BE49-F238E27FC236}">
                  <a16:creationId xmlns:a16="http://schemas.microsoft.com/office/drawing/2014/main" id="{280076C7-00F0-4E03-A433-D1A0053E3E8C}"/>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D257F090-B8C9-44BA-A49D-5BAAADFD9E2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86D0ED1C-C990-4422-B3FA-BEB162A9B0F6}"/>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B83E82AC-9EDE-4F19-84ED-A15C6D84EEBD}"/>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73A6643-FF34-4FD3-9343-39CA590F7522}"/>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3674C86-D6B7-409C-A677-456028A7C1CD}"/>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342B58A-39D2-4C40-B0E2-6FA98BB6B4AD}"/>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F339CAF-92CA-4B7E-B5E3-120988D282E3}"/>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9003C93B-EF53-482E-8784-89AE2CD8CD8F}"/>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B27250A-1148-4895-AF6B-DE39EB5EFFA4}"/>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F3B82F7D-2FF3-40E6-AFF7-AFFCE31498D8}"/>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7E0AA51D-1FEA-4623-ADE4-63B6D89185B9}"/>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63824A5B-619C-4ECD-9322-9FD6E34D7AB4}"/>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B70C9875-F54B-4B6F-8C70-F91351664AAD}"/>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7" name="フリーフォーム: 図形 76">
              <a:extLst>
                <a:ext uri="{FF2B5EF4-FFF2-40B4-BE49-F238E27FC236}">
                  <a16:creationId xmlns:a16="http://schemas.microsoft.com/office/drawing/2014/main" id="{211524E0-5B61-4C73-84FF-88EE4CBE4569}"/>
                </a:ext>
              </a:extLst>
            </p:cNvPr>
            <p:cNvSpPr/>
            <p:nvPr/>
          </p:nvSpPr>
          <p:spPr>
            <a:xfrm>
              <a:off x="1517715" y="3016577"/>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ECF30B96-835A-4082-8001-87BC6170FDD8}"/>
                </a:ext>
              </a:extLst>
            </p:cNvPr>
            <p:cNvSpPr/>
            <p:nvPr/>
          </p:nvSpPr>
          <p:spPr>
            <a:xfrm>
              <a:off x="2213783" y="1319753"/>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図形 78">
              <a:extLst>
                <a:ext uri="{FF2B5EF4-FFF2-40B4-BE49-F238E27FC236}">
                  <a16:creationId xmlns:a16="http://schemas.microsoft.com/office/drawing/2014/main" id="{4980EF0C-E063-4975-9FB4-6FED49AD193A}"/>
                </a:ext>
              </a:extLst>
            </p:cNvPr>
            <p:cNvSpPr/>
            <p:nvPr/>
          </p:nvSpPr>
          <p:spPr>
            <a:xfrm>
              <a:off x="3478089" y="1668544"/>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4B42D2C0-3388-4E4F-A7EF-AA85C4EE72C3}"/>
              </a:ext>
            </a:extLst>
          </p:cNvPr>
          <p:cNvSpPr txBox="1"/>
          <p:nvPr/>
        </p:nvSpPr>
        <p:spPr>
          <a:xfrm>
            <a:off x="3220735" y="2542096"/>
            <a:ext cx="60303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の位置が各分類領域の中心に来るように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再計算</a:t>
            </a:r>
          </a:p>
        </p:txBody>
      </p:sp>
      <p:grpSp>
        <p:nvGrpSpPr>
          <p:cNvPr id="81" name="グループ化 80">
            <a:extLst>
              <a:ext uri="{FF2B5EF4-FFF2-40B4-BE49-F238E27FC236}">
                <a16:creationId xmlns:a16="http://schemas.microsoft.com/office/drawing/2014/main" id="{A936100A-CEA5-4F71-A586-A2CCB321678A}"/>
              </a:ext>
            </a:extLst>
          </p:cNvPr>
          <p:cNvGrpSpPr/>
          <p:nvPr/>
        </p:nvGrpSpPr>
        <p:grpSpPr>
          <a:xfrm>
            <a:off x="3731526" y="3224444"/>
            <a:ext cx="4260916" cy="3233425"/>
            <a:chOff x="4367752" y="3245839"/>
            <a:chExt cx="4260916" cy="3233425"/>
          </a:xfrm>
        </p:grpSpPr>
        <p:sp>
          <p:nvSpPr>
            <p:cNvPr id="82" name="テキスト ボックス 81">
              <a:extLst>
                <a:ext uri="{FF2B5EF4-FFF2-40B4-BE49-F238E27FC236}">
                  <a16:creationId xmlns:a16="http://schemas.microsoft.com/office/drawing/2014/main" id="{3C490079-DED1-458A-8398-B4A0B763342A}"/>
                </a:ext>
              </a:extLst>
            </p:cNvPr>
            <p:cNvSpPr txBox="1"/>
            <p:nvPr/>
          </p:nvSpPr>
          <p:spPr>
            <a:xfrm>
              <a:off x="7117237" y="381760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DC744D4B-799A-465A-9623-22AE323437D0}"/>
                </a:ext>
              </a:extLst>
            </p:cNvPr>
            <p:cNvSpPr txBox="1"/>
            <p:nvPr/>
          </p:nvSpPr>
          <p:spPr>
            <a:xfrm>
              <a:off x="4553146" y="539134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AEFCDE9C-0415-4549-B2CC-FCA32C7051E6}"/>
                </a:ext>
              </a:extLst>
            </p:cNvPr>
            <p:cNvSpPr txBox="1"/>
            <p:nvPr/>
          </p:nvSpPr>
          <p:spPr>
            <a:xfrm>
              <a:off x="6256256" y="4536463"/>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EBB6E6F6-A565-4A0D-9C56-C89CB66043A6}"/>
                </a:ext>
              </a:extLst>
            </p:cNvPr>
            <p:cNvSpPr txBox="1"/>
            <p:nvPr/>
          </p:nvSpPr>
          <p:spPr>
            <a:xfrm>
              <a:off x="6169844" y="4929681"/>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058C79B2-3AB9-4B4E-84A3-B324579C45C6}"/>
                </a:ext>
              </a:extLst>
            </p:cNvPr>
            <p:cNvSpPr txBox="1"/>
            <p:nvPr/>
          </p:nvSpPr>
          <p:spPr>
            <a:xfrm>
              <a:off x="6872140" y="3355942"/>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66239C2F-31DE-4F4A-8541-9A55BF397421}"/>
                </a:ext>
              </a:extLst>
            </p:cNvPr>
            <p:cNvSpPr txBox="1"/>
            <p:nvPr/>
          </p:nvSpPr>
          <p:spPr>
            <a:xfrm>
              <a:off x="7085814" y="474093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6286046B-2D2E-4219-92D2-CF127879915B}"/>
                </a:ext>
              </a:extLst>
            </p:cNvPr>
            <p:cNvSpPr txBox="1"/>
            <p:nvPr/>
          </p:nvSpPr>
          <p:spPr>
            <a:xfrm>
              <a:off x="5181601" y="435324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0890DFF2-0C34-4B47-B0B9-94541CC056CE}"/>
                </a:ext>
              </a:extLst>
            </p:cNvPr>
            <p:cNvSpPr txBox="1"/>
            <p:nvPr/>
          </p:nvSpPr>
          <p:spPr>
            <a:xfrm>
              <a:off x="6614474" y="501898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6E20D32-2CC6-44D2-8670-3F01FFE1E308}"/>
                </a:ext>
              </a:extLst>
            </p:cNvPr>
            <p:cNvSpPr txBox="1"/>
            <p:nvPr/>
          </p:nvSpPr>
          <p:spPr>
            <a:xfrm>
              <a:off x="8000215" y="373471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87AB7E2E-C234-4548-A2F4-401FC18F569A}"/>
                </a:ext>
              </a:extLst>
            </p:cNvPr>
            <p:cNvSpPr txBox="1"/>
            <p:nvPr/>
          </p:nvSpPr>
          <p:spPr>
            <a:xfrm>
              <a:off x="5147036" y="525846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5CF10EEC-8242-408E-95C8-438FFD4F6F17}"/>
                </a:ext>
              </a:extLst>
            </p:cNvPr>
            <p:cNvSpPr txBox="1"/>
            <p:nvPr/>
          </p:nvSpPr>
          <p:spPr>
            <a:xfrm>
              <a:off x="4901939" y="598589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E146FB4F-4156-40E4-8C12-F5BC196F390B}"/>
                </a:ext>
              </a:extLst>
            </p:cNvPr>
            <p:cNvSpPr txBox="1"/>
            <p:nvPr/>
          </p:nvSpPr>
          <p:spPr>
            <a:xfrm>
              <a:off x="5514878" y="54017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94" name="テキスト ボックス 93">
              <a:extLst>
                <a:ext uri="{FF2B5EF4-FFF2-40B4-BE49-F238E27FC236}">
                  <a16:creationId xmlns:a16="http://schemas.microsoft.com/office/drawing/2014/main" id="{32EEA1E1-6A7F-4E8D-9DB7-C04EA6E72682}"/>
                </a:ext>
              </a:extLst>
            </p:cNvPr>
            <p:cNvSpPr txBox="1"/>
            <p:nvPr/>
          </p:nvSpPr>
          <p:spPr>
            <a:xfrm>
              <a:off x="7255890" y="414830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95" name="テキスト ボックス 94">
              <a:extLst>
                <a:ext uri="{FF2B5EF4-FFF2-40B4-BE49-F238E27FC236}">
                  <a16:creationId xmlns:a16="http://schemas.microsoft.com/office/drawing/2014/main" id="{F73710EB-C8C2-405F-ACB4-AB1C7B4907D2}"/>
                </a:ext>
              </a:extLst>
            </p:cNvPr>
            <p:cNvSpPr txBox="1"/>
            <p:nvPr/>
          </p:nvSpPr>
          <p:spPr>
            <a:xfrm>
              <a:off x="5930611" y="374266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96" name="フリーフォーム: 図形 95">
              <a:extLst>
                <a:ext uri="{FF2B5EF4-FFF2-40B4-BE49-F238E27FC236}">
                  <a16:creationId xmlns:a16="http://schemas.microsoft.com/office/drawing/2014/main" id="{A4595642-FE9F-45A4-A3AF-DB8403DC0C84}"/>
                </a:ext>
              </a:extLst>
            </p:cNvPr>
            <p:cNvSpPr/>
            <p:nvPr/>
          </p:nvSpPr>
          <p:spPr>
            <a:xfrm>
              <a:off x="4367752" y="4942663"/>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a:extLst>
                <a:ext uri="{FF2B5EF4-FFF2-40B4-BE49-F238E27FC236}">
                  <a16:creationId xmlns:a16="http://schemas.microsoft.com/office/drawing/2014/main" id="{54133504-30B2-41B4-BDD2-D1A83C08ECDC}"/>
                </a:ext>
              </a:extLst>
            </p:cNvPr>
            <p:cNvSpPr/>
            <p:nvPr/>
          </p:nvSpPr>
          <p:spPr>
            <a:xfrm>
              <a:off x="5063820" y="3245839"/>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a:extLst>
                <a:ext uri="{FF2B5EF4-FFF2-40B4-BE49-F238E27FC236}">
                  <a16:creationId xmlns:a16="http://schemas.microsoft.com/office/drawing/2014/main" id="{D7B60A3E-77B7-43A6-B083-C251CDFE9BC4}"/>
                </a:ext>
              </a:extLst>
            </p:cNvPr>
            <p:cNvSpPr/>
            <p:nvPr/>
          </p:nvSpPr>
          <p:spPr>
            <a:xfrm>
              <a:off x="6328126" y="3594630"/>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56BE2709-5E45-4FA4-9FAC-A76ADA42B5C1}"/>
              </a:ext>
            </a:extLst>
          </p:cNvPr>
          <p:cNvSpPr txBox="1"/>
          <p:nvPr/>
        </p:nvSpPr>
        <p:spPr>
          <a:xfrm>
            <a:off x="3582187" y="2542099"/>
            <a:ext cx="469769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重心を移動すると各点から最寄りの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が変わることに注意！</a:t>
            </a:r>
          </a:p>
        </p:txBody>
      </p:sp>
      <p:cxnSp>
        <p:nvCxnSpPr>
          <p:cNvPr id="15" name="直線矢印コネクタ 14">
            <a:extLst>
              <a:ext uri="{FF2B5EF4-FFF2-40B4-BE49-F238E27FC236}">
                <a16:creationId xmlns:a16="http://schemas.microsoft.com/office/drawing/2014/main" id="{74413E06-6F5D-4A71-B3DF-60AB56176CF2}"/>
              </a:ext>
            </a:extLst>
          </p:cNvPr>
          <p:cNvCxnSpPr/>
          <p:nvPr/>
        </p:nvCxnSpPr>
        <p:spPr>
          <a:xfrm>
            <a:off x="5619359" y="4224037"/>
            <a:ext cx="222118" cy="35394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0911D9C9-EA15-4568-9A62-51F05F586173}"/>
              </a:ext>
            </a:extLst>
          </p:cNvPr>
          <p:cNvCxnSpPr>
            <a:cxnSpLocks/>
          </p:cNvCxnSpPr>
          <p:nvPr/>
        </p:nvCxnSpPr>
        <p:spPr>
          <a:xfrm flipH="1">
            <a:off x="6281395" y="4562676"/>
            <a:ext cx="605421" cy="64019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DB4EC294-9792-46DC-AB3F-8D773BD67ED6}"/>
              </a:ext>
            </a:extLst>
          </p:cNvPr>
          <p:cNvSpPr txBox="1"/>
          <p:nvPr/>
        </p:nvSpPr>
        <p:spPr>
          <a:xfrm>
            <a:off x="3739383" y="2664818"/>
            <a:ext cx="4741682"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最寄りの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に全●を分類しなおす</a:t>
            </a:r>
          </a:p>
        </p:txBody>
      </p:sp>
      <p:grpSp>
        <p:nvGrpSpPr>
          <p:cNvPr id="136" name="グループ化 135">
            <a:extLst>
              <a:ext uri="{FF2B5EF4-FFF2-40B4-BE49-F238E27FC236}">
                <a16:creationId xmlns:a16="http://schemas.microsoft.com/office/drawing/2014/main" id="{FD39AAF2-D416-45C1-8267-3347D942560E}"/>
              </a:ext>
            </a:extLst>
          </p:cNvPr>
          <p:cNvGrpSpPr/>
          <p:nvPr/>
        </p:nvGrpSpPr>
        <p:grpSpPr>
          <a:xfrm>
            <a:off x="3780192" y="3204389"/>
            <a:ext cx="4169870" cy="3223595"/>
            <a:chOff x="4436882" y="3223967"/>
            <a:chExt cx="4169870" cy="3223595"/>
          </a:xfrm>
        </p:grpSpPr>
        <p:sp>
          <p:nvSpPr>
            <p:cNvPr id="137" name="テキスト ボックス 136">
              <a:extLst>
                <a:ext uri="{FF2B5EF4-FFF2-40B4-BE49-F238E27FC236}">
                  <a16:creationId xmlns:a16="http://schemas.microsoft.com/office/drawing/2014/main" id="{2A3ED5E0-6530-4E85-B277-C8C8B656DA9D}"/>
                </a:ext>
              </a:extLst>
            </p:cNvPr>
            <p:cNvSpPr txBox="1"/>
            <p:nvPr/>
          </p:nvSpPr>
          <p:spPr>
            <a:xfrm>
              <a:off x="7117237" y="381760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485453A0-D66C-45E4-9906-BFE866BF79AD}"/>
                </a:ext>
              </a:extLst>
            </p:cNvPr>
            <p:cNvSpPr txBox="1"/>
            <p:nvPr/>
          </p:nvSpPr>
          <p:spPr>
            <a:xfrm>
              <a:off x="4553146" y="539134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33BAEAA3-D3E5-4522-880D-334B40D2D8BD}"/>
                </a:ext>
              </a:extLst>
            </p:cNvPr>
            <p:cNvSpPr txBox="1"/>
            <p:nvPr/>
          </p:nvSpPr>
          <p:spPr>
            <a:xfrm>
              <a:off x="6256256" y="4536463"/>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B868EC89-A1F4-434C-91A1-6486139D1046}"/>
                </a:ext>
              </a:extLst>
            </p:cNvPr>
            <p:cNvSpPr txBox="1"/>
            <p:nvPr/>
          </p:nvSpPr>
          <p:spPr>
            <a:xfrm>
              <a:off x="6169844" y="4929681"/>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D30C617A-EE3B-469E-9F57-76AFF53BBB38}"/>
                </a:ext>
              </a:extLst>
            </p:cNvPr>
            <p:cNvSpPr txBox="1"/>
            <p:nvPr/>
          </p:nvSpPr>
          <p:spPr>
            <a:xfrm>
              <a:off x="6872140" y="3355942"/>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36D0AD34-19BE-4FD7-B11D-53EA97AC5ACF}"/>
                </a:ext>
              </a:extLst>
            </p:cNvPr>
            <p:cNvSpPr txBox="1"/>
            <p:nvPr/>
          </p:nvSpPr>
          <p:spPr>
            <a:xfrm>
              <a:off x="7085814" y="474093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DBD9DA97-A9FE-48C5-9E31-6A779F229B5F}"/>
                </a:ext>
              </a:extLst>
            </p:cNvPr>
            <p:cNvSpPr txBox="1"/>
            <p:nvPr/>
          </p:nvSpPr>
          <p:spPr>
            <a:xfrm>
              <a:off x="5181601" y="435324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D64DE0CB-69BE-4461-97F8-6EE66FBA443C}"/>
                </a:ext>
              </a:extLst>
            </p:cNvPr>
            <p:cNvSpPr txBox="1"/>
            <p:nvPr/>
          </p:nvSpPr>
          <p:spPr>
            <a:xfrm>
              <a:off x="6614474" y="501898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ED79F2C0-9A68-402D-995F-F924E12393FB}"/>
                </a:ext>
              </a:extLst>
            </p:cNvPr>
            <p:cNvSpPr txBox="1"/>
            <p:nvPr/>
          </p:nvSpPr>
          <p:spPr>
            <a:xfrm>
              <a:off x="8000215" y="373471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6" name="テキスト ボックス 145">
              <a:extLst>
                <a:ext uri="{FF2B5EF4-FFF2-40B4-BE49-F238E27FC236}">
                  <a16:creationId xmlns:a16="http://schemas.microsoft.com/office/drawing/2014/main" id="{3C638584-58AB-46CC-A8F2-C902892D05F8}"/>
                </a:ext>
              </a:extLst>
            </p:cNvPr>
            <p:cNvSpPr txBox="1"/>
            <p:nvPr/>
          </p:nvSpPr>
          <p:spPr>
            <a:xfrm>
              <a:off x="5147036" y="525846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7" name="テキスト ボックス 146">
              <a:extLst>
                <a:ext uri="{FF2B5EF4-FFF2-40B4-BE49-F238E27FC236}">
                  <a16:creationId xmlns:a16="http://schemas.microsoft.com/office/drawing/2014/main" id="{CDD13730-A680-47E7-955B-2F7CD9FA4CB3}"/>
                </a:ext>
              </a:extLst>
            </p:cNvPr>
            <p:cNvSpPr txBox="1"/>
            <p:nvPr/>
          </p:nvSpPr>
          <p:spPr>
            <a:xfrm>
              <a:off x="4901939" y="598589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8" name="テキスト ボックス 147">
              <a:extLst>
                <a:ext uri="{FF2B5EF4-FFF2-40B4-BE49-F238E27FC236}">
                  <a16:creationId xmlns:a16="http://schemas.microsoft.com/office/drawing/2014/main" id="{DBD56B11-FDBC-490A-BFDB-53E18D8BA75B}"/>
                </a:ext>
              </a:extLst>
            </p:cNvPr>
            <p:cNvSpPr txBox="1"/>
            <p:nvPr/>
          </p:nvSpPr>
          <p:spPr>
            <a:xfrm>
              <a:off x="5514878" y="54017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149" name="テキスト ボックス 148">
              <a:extLst>
                <a:ext uri="{FF2B5EF4-FFF2-40B4-BE49-F238E27FC236}">
                  <a16:creationId xmlns:a16="http://schemas.microsoft.com/office/drawing/2014/main" id="{ABC68ECA-6804-4FA3-9D1B-76CCA3C2E7B5}"/>
                </a:ext>
              </a:extLst>
            </p:cNvPr>
            <p:cNvSpPr txBox="1"/>
            <p:nvPr/>
          </p:nvSpPr>
          <p:spPr>
            <a:xfrm>
              <a:off x="7255890" y="414830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150" name="テキスト ボックス 149">
              <a:extLst>
                <a:ext uri="{FF2B5EF4-FFF2-40B4-BE49-F238E27FC236}">
                  <a16:creationId xmlns:a16="http://schemas.microsoft.com/office/drawing/2014/main" id="{1FF8CF6B-B35B-4149-80F4-DE3DE0B1F7B5}"/>
                </a:ext>
              </a:extLst>
            </p:cNvPr>
            <p:cNvSpPr txBox="1"/>
            <p:nvPr/>
          </p:nvSpPr>
          <p:spPr>
            <a:xfrm>
              <a:off x="5930611" y="374266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151" name="フリーフォーム: 図形 150">
              <a:extLst>
                <a:ext uri="{FF2B5EF4-FFF2-40B4-BE49-F238E27FC236}">
                  <a16:creationId xmlns:a16="http://schemas.microsoft.com/office/drawing/2014/main" id="{F997BF28-9D33-40C3-935A-A27A7B418C4B}"/>
                </a:ext>
              </a:extLst>
            </p:cNvPr>
            <p:cNvSpPr/>
            <p:nvPr/>
          </p:nvSpPr>
          <p:spPr>
            <a:xfrm>
              <a:off x="4986779" y="3223967"/>
              <a:ext cx="2491027" cy="1696825"/>
            </a:xfrm>
            <a:custGeom>
              <a:avLst/>
              <a:gdLst>
                <a:gd name="connsiteX0" fmla="*/ 0 w 2491027"/>
                <a:gd name="connsiteY0" fmla="*/ 989814 h 1696825"/>
                <a:gd name="connsiteX1" fmla="*/ 0 w 2491027"/>
                <a:gd name="connsiteY1" fmla="*/ 989814 h 1696825"/>
                <a:gd name="connsiteX2" fmla="*/ 18854 w 2491027"/>
                <a:gd name="connsiteY2" fmla="*/ 1168924 h 1696825"/>
                <a:gd name="connsiteX3" fmla="*/ 28281 w 2491027"/>
                <a:gd name="connsiteY3" fmla="*/ 1197204 h 1696825"/>
                <a:gd name="connsiteX4" fmla="*/ 37708 w 2491027"/>
                <a:gd name="connsiteY4" fmla="*/ 1234911 h 1696825"/>
                <a:gd name="connsiteX5" fmla="*/ 75415 w 2491027"/>
                <a:gd name="connsiteY5" fmla="*/ 1291472 h 1696825"/>
                <a:gd name="connsiteX6" fmla="*/ 94268 w 2491027"/>
                <a:gd name="connsiteY6" fmla="*/ 1357460 h 1696825"/>
                <a:gd name="connsiteX7" fmla="*/ 113122 w 2491027"/>
                <a:gd name="connsiteY7" fmla="*/ 1385740 h 1696825"/>
                <a:gd name="connsiteX8" fmla="*/ 160256 w 2491027"/>
                <a:gd name="connsiteY8" fmla="*/ 1451728 h 1696825"/>
                <a:gd name="connsiteX9" fmla="*/ 169683 w 2491027"/>
                <a:gd name="connsiteY9" fmla="*/ 1480008 h 1696825"/>
                <a:gd name="connsiteX10" fmla="*/ 216817 w 2491027"/>
                <a:gd name="connsiteY10" fmla="*/ 1527142 h 1696825"/>
                <a:gd name="connsiteX11" fmla="*/ 254524 w 2491027"/>
                <a:gd name="connsiteY11" fmla="*/ 1574276 h 1696825"/>
                <a:gd name="connsiteX12" fmla="*/ 348792 w 2491027"/>
                <a:gd name="connsiteY12" fmla="*/ 1593130 h 1696825"/>
                <a:gd name="connsiteX13" fmla="*/ 377073 w 2491027"/>
                <a:gd name="connsiteY13" fmla="*/ 1611984 h 1696825"/>
                <a:gd name="connsiteX14" fmla="*/ 414780 w 2491027"/>
                <a:gd name="connsiteY14" fmla="*/ 1621410 h 1696825"/>
                <a:gd name="connsiteX15" fmla="*/ 471341 w 2491027"/>
                <a:gd name="connsiteY15" fmla="*/ 1640264 h 1696825"/>
                <a:gd name="connsiteX16" fmla="*/ 509048 w 2491027"/>
                <a:gd name="connsiteY16" fmla="*/ 1649691 h 1696825"/>
                <a:gd name="connsiteX17" fmla="*/ 565609 w 2491027"/>
                <a:gd name="connsiteY17" fmla="*/ 1668544 h 1696825"/>
                <a:gd name="connsiteX18" fmla="*/ 603316 w 2491027"/>
                <a:gd name="connsiteY18" fmla="*/ 1677971 h 1696825"/>
                <a:gd name="connsiteX19" fmla="*/ 631596 w 2491027"/>
                <a:gd name="connsiteY19" fmla="*/ 1687398 h 1696825"/>
                <a:gd name="connsiteX20" fmla="*/ 678730 w 2491027"/>
                <a:gd name="connsiteY20" fmla="*/ 1696825 h 1696825"/>
                <a:gd name="connsiteX21" fmla="*/ 1451728 w 2491027"/>
                <a:gd name="connsiteY21" fmla="*/ 1687398 h 1696825"/>
                <a:gd name="connsiteX22" fmla="*/ 1508289 w 2491027"/>
                <a:gd name="connsiteY22" fmla="*/ 1649691 h 1696825"/>
                <a:gd name="connsiteX23" fmla="*/ 1536569 w 2491027"/>
                <a:gd name="connsiteY23" fmla="*/ 1630837 h 1696825"/>
                <a:gd name="connsiteX24" fmla="*/ 1564850 w 2491027"/>
                <a:gd name="connsiteY24" fmla="*/ 1602557 h 1696825"/>
                <a:gd name="connsiteX25" fmla="*/ 1583703 w 2491027"/>
                <a:gd name="connsiteY25" fmla="*/ 1574276 h 1696825"/>
                <a:gd name="connsiteX26" fmla="*/ 1611984 w 2491027"/>
                <a:gd name="connsiteY26" fmla="*/ 1564849 h 1696825"/>
                <a:gd name="connsiteX27" fmla="*/ 1630837 w 2491027"/>
                <a:gd name="connsiteY27" fmla="*/ 1536569 h 1696825"/>
                <a:gd name="connsiteX28" fmla="*/ 1687398 w 2491027"/>
                <a:gd name="connsiteY28" fmla="*/ 1508289 h 1696825"/>
                <a:gd name="connsiteX29" fmla="*/ 1706252 w 2491027"/>
                <a:gd name="connsiteY29" fmla="*/ 1480008 h 1696825"/>
                <a:gd name="connsiteX30" fmla="*/ 1725106 w 2491027"/>
                <a:gd name="connsiteY30" fmla="*/ 1423447 h 1696825"/>
                <a:gd name="connsiteX31" fmla="*/ 1781666 w 2491027"/>
                <a:gd name="connsiteY31" fmla="*/ 1329179 h 1696825"/>
                <a:gd name="connsiteX32" fmla="*/ 1800520 w 2491027"/>
                <a:gd name="connsiteY32" fmla="*/ 1282045 h 1696825"/>
                <a:gd name="connsiteX33" fmla="*/ 1809947 w 2491027"/>
                <a:gd name="connsiteY33" fmla="*/ 1234911 h 1696825"/>
                <a:gd name="connsiteX34" fmla="*/ 1838227 w 2491027"/>
                <a:gd name="connsiteY34" fmla="*/ 1197204 h 1696825"/>
                <a:gd name="connsiteX35" fmla="*/ 1866508 w 2491027"/>
                <a:gd name="connsiteY35" fmla="*/ 1131217 h 1696825"/>
                <a:gd name="connsiteX36" fmla="*/ 1885361 w 2491027"/>
                <a:gd name="connsiteY36" fmla="*/ 1084082 h 1696825"/>
                <a:gd name="connsiteX37" fmla="*/ 1894788 w 2491027"/>
                <a:gd name="connsiteY37" fmla="*/ 1027522 h 1696825"/>
                <a:gd name="connsiteX38" fmla="*/ 1904215 w 2491027"/>
                <a:gd name="connsiteY38" fmla="*/ 999241 h 1696825"/>
                <a:gd name="connsiteX39" fmla="*/ 1913642 w 2491027"/>
                <a:gd name="connsiteY39" fmla="*/ 942680 h 1696825"/>
                <a:gd name="connsiteX40" fmla="*/ 1960776 w 2491027"/>
                <a:gd name="connsiteY40" fmla="*/ 876693 h 1696825"/>
                <a:gd name="connsiteX41" fmla="*/ 2007910 w 2491027"/>
                <a:gd name="connsiteY41" fmla="*/ 838986 h 1696825"/>
                <a:gd name="connsiteX42" fmla="*/ 2083324 w 2491027"/>
                <a:gd name="connsiteY42" fmla="*/ 763571 h 1696825"/>
                <a:gd name="connsiteX43" fmla="*/ 2121031 w 2491027"/>
                <a:gd name="connsiteY43" fmla="*/ 725864 h 1696825"/>
                <a:gd name="connsiteX44" fmla="*/ 2168165 w 2491027"/>
                <a:gd name="connsiteY44" fmla="*/ 697584 h 1696825"/>
                <a:gd name="connsiteX45" fmla="*/ 2224726 w 2491027"/>
                <a:gd name="connsiteY45" fmla="*/ 631596 h 1696825"/>
                <a:gd name="connsiteX46" fmla="*/ 2253007 w 2491027"/>
                <a:gd name="connsiteY46" fmla="*/ 593889 h 1696825"/>
                <a:gd name="connsiteX47" fmla="*/ 2309567 w 2491027"/>
                <a:gd name="connsiteY47" fmla="*/ 556181 h 1696825"/>
                <a:gd name="connsiteX48" fmla="*/ 2337848 w 2491027"/>
                <a:gd name="connsiteY48" fmla="*/ 537328 h 1696825"/>
                <a:gd name="connsiteX49" fmla="*/ 2347275 w 2491027"/>
                <a:gd name="connsiteY49" fmla="*/ 509047 h 1696825"/>
                <a:gd name="connsiteX50" fmla="*/ 2460396 w 2491027"/>
                <a:gd name="connsiteY50" fmla="*/ 358219 h 1696825"/>
                <a:gd name="connsiteX51" fmla="*/ 2479250 w 2491027"/>
                <a:gd name="connsiteY51" fmla="*/ 329938 h 1696825"/>
                <a:gd name="connsiteX52" fmla="*/ 2488677 w 2491027"/>
                <a:gd name="connsiteY52" fmla="*/ 301658 h 1696825"/>
                <a:gd name="connsiteX53" fmla="*/ 2460396 w 2491027"/>
                <a:gd name="connsiteY53" fmla="*/ 122548 h 1696825"/>
                <a:gd name="connsiteX54" fmla="*/ 2403835 w 2491027"/>
                <a:gd name="connsiteY54" fmla="*/ 84841 h 1696825"/>
                <a:gd name="connsiteX55" fmla="*/ 2375555 w 2491027"/>
                <a:gd name="connsiteY55" fmla="*/ 65988 h 1696825"/>
                <a:gd name="connsiteX56" fmla="*/ 2347275 w 2491027"/>
                <a:gd name="connsiteY56" fmla="*/ 56561 h 1696825"/>
                <a:gd name="connsiteX57" fmla="*/ 2290714 w 2491027"/>
                <a:gd name="connsiteY57" fmla="*/ 18854 h 1696825"/>
                <a:gd name="connsiteX58" fmla="*/ 2262433 w 2491027"/>
                <a:gd name="connsiteY58" fmla="*/ 0 h 1696825"/>
                <a:gd name="connsiteX59" fmla="*/ 2017336 w 2491027"/>
                <a:gd name="connsiteY59" fmla="*/ 9427 h 1696825"/>
                <a:gd name="connsiteX60" fmla="*/ 1923068 w 2491027"/>
                <a:gd name="connsiteY60" fmla="*/ 18854 h 1696825"/>
                <a:gd name="connsiteX61" fmla="*/ 1894788 w 2491027"/>
                <a:gd name="connsiteY61" fmla="*/ 37707 h 1696825"/>
                <a:gd name="connsiteX62" fmla="*/ 1809947 w 2491027"/>
                <a:gd name="connsiteY62" fmla="*/ 65988 h 1696825"/>
                <a:gd name="connsiteX63" fmla="*/ 1762813 w 2491027"/>
                <a:gd name="connsiteY63" fmla="*/ 103695 h 1696825"/>
                <a:gd name="connsiteX64" fmla="*/ 1706252 w 2491027"/>
                <a:gd name="connsiteY64" fmla="*/ 122548 h 1696825"/>
                <a:gd name="connsiteX65" fmla="*/ 1649691 w 2491027"/>
                <a:gd name="connsiteY65" fmla="*/ 160256 h 1696825"/>
                <a:gd name="connsiteX66" fmla="*/ 1593130 w 2491027"/>
                <a:gd name="connsiteY66" fmla="*/ 179109 h 1696825"/>
                <a:gd name="connsiteX67" fmla="*/ 1527143 w 2491027"/>
                <a:gd name="connsiteY67" fmla="*/ 197963 h 1696825"/>
                <a:gd name="connsiteX68" fmla="*/ 1498862 w 2491027"/>
                <a:gd name="connsiteY68" fmla="*/ 216817 h 1696825"/>
                <a:gd name="connsiteX69" fmla="*/ 1414021 w 2491027"/>
                <a:gd name="connsiteY69" fmla="*/ 235670 h 1696825"/>
                <a:gd name="connsiteX70" fmla="*/ 1385741 w 2491027"/>
                <a:gd name="connsiteY70" fmla="*/ 245097 h 1696825"/>
                <a:gd name="connsiteX71" fmla="*/ 1348033 w 2491027"/>
                <a:gd name="connsiteY71" fmla="*/ 254524 h 1696825"/>
                <a:gd name="connsiteX72" fmla="*/ 1300899 w 2491027"/>
                <a:gd name="connsiteY72" fmla="*/ 282804 h 1696825"/>
                <a:gd name="connsiteX73" fmla="*/ 1263192 w 2491027"/>
                <a:gd name="connsiteY73" fmla="*/ 292231 h 1696825"/>
                <a:gd name="connsiteX74" fmla="*/ 1197205 w 2491027"/>
                <a:gd name="connsiteY74" fmla="*/ 311085 h 1696825"/>
                <a:gd name="connsiteX75" fmla="*/ 1140644 w 2491027"/>
                <a:gd name="connsiteY75" fmla="*/ 320511 h 1696825"/>
                <a:gd name="connsiteX76" fmla="*/ 1018095 w 2491027"/>
                <a:gd name="connsiteY76" fmla="*/ 386499 h 1696825"/>
                <a:gd name="connsiteX77" fmla="*/ 942681 w 2491027"/>
                <a:gd name="connsiteY77" fmla="*/ 424206 h 1696825"/>
                <a:gd name="connsiteX78" fmla="*/ 914400 w 2491027"/>
                <a:gd name="connsiteY78" fmla="*/ 433633 h 1696825"/>
                <a:gd name="connsiteX79" fmla="*/ 876693 w 2491027"/>
                <a:gd name="connsiteY79" fmla="*/ 461913 h 1696825"/>
                <a:gd name="connsiteX80" fmla="*/ 810706 w 2491027"/>
                <a:gd name="connsiteY80" fmla="*/ 509047 h 1696825"/>
                <a:gd name="connsiteX81" fmla="*/ 725864 w 2491027"/>
                <a:gd name="connsiteY81" fmla="*/ 584462 h 1696825"/>
                <a:gd name="connsiteX82" fmla="*/ 688157 w 2491027"/>
                <a:gd name="connsiteY82" fmla="*/ 593889 h 1696825"/>
                <a:gd name="connsiteX83" fmla="*/ 641023 w 2491027"/>
                <a:gd name="connsiteY83" fmla="*/ 631596 h 1696825"/>
                <a:gd name="connsiteX84" fmla="*/ 603316 w 2491027"/>
                <a:gd name="connsiteY84" fmla="*/ 650449 h 1696825"/>
                <a:gd name="connsiteX85" fmla="*/ 565609 w 2491027"/>
                <a:gd name="connsiteY85" fmla="*/ 678730 h 1696825"/>
                <a:gd name="connsiteX86" fmla="*/ 509048 w 2491027"/>
                <a:gd name="connsiteY86" fmla="*/ 716437 h 1696825"/>
                <a:gd name="connsiteX87" fmla="*/ 480767 w 2491027"/>
                <a:gd name="connsiteY87" fmla="*/ 744718 h 1696825"/>
                <a:gd name="connsiteX88" fmla="*/ 405353 w 2491027"/>
                <a:gd name="connsiteY88" fmla="*/ 791852 h 1696825"/>
                <a:gd name="connsiteX89" fmla="*/ 386499 w 2491027"/>
                <a:gd name="connsiteY89" fmla="*/ 820132 h 1696825"/>
                <a:gd name="connsiteX90" fmla="*/ 320512 w 2491027"/>
                <a:gd name="connsiteY90" fmla="*/ 857839 h 1696825"/>
                <a:gd name="connsiteX91" fmla="*/ 245097 w 2491027"/>
                <a:gd name="connsiteY91" fmla="*/ 876693 h 1696825"/>
                <a:gd name="connsiteX92" fmla="*/ 216817 w 2491027"/>
                <a:gd name="connsiteY92" fmla="*/ 886120 h 1696825"/>
                <a:gd name="connsiteX93" fmla="*/ 188536 w 2491027"/>
                <a:gd name="connsiteY93" fmla="*/ 904973 h 1696825"/>
                <a:gd name="connsiteX94" fmla="*/ 131976 w 2491027"/>
                <a:gd name="connsiteY94" fmla="*/ 923827 h 1696825"/>
                <a:gd name="connsiteX95" fmla="*/ 75415 w 2491027"/>
                <a:gd name="connsiteY95" fmla="*/ 961534 h 1696825"/>
                <a:gd name="connsiteX96" fmla="*/ 0 w 2491027"/>
                <a:gd name="connsiteY96" fmla="*/ 989814 h 169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491027" h="1696825">
                  <a:moveTo>
                    <a:pt x="0" y="989814"/>
                  </a:moveTo>
                  <a:lnTo>
                    <a:pt x="0" y="989814"/>
                  </a:lnTo>
                  <a:cubicBezTo>
                    <a:pt x="6285" y="1049517"/>
                    <a:pt x="10743" y="1109441"/>
                    <a:pt x="18854" y="1168924"/>
                  </a:cubicBezTo>
                  <a:cubicBezTo>
                    <a:pt x="20197" y="1178769"/>
                    <a:pt x="25551" y="1187650"/>
                    <a:pt x="28281" y="1197204"/>
                  </a:cubicBezTo>
                  <a:cubicBezTo>
                    <a:pt x="31840" y="1209661"/>
                    <a:pt x="31914" y="1223323"/>
                    <a:pt x="37708" y="1234911"/>
                  </a:cubicBezTo>
                  <a:cubicBezTo>
                    <a:pt x="47842" y="1255178"/>
                    <a:pt x="75415" y="1291472"/>
                    <a:pt x="75415" y="1291472"/>
                  </a:cubicBezTo>
                  <a:cubicBezTo>
                    <a:pt x="78433" y="1303545"/>
                    <a:pt x="87509" y="1343942"/>
                    <a:pt x="94268" y="1357460"/>
                  </a:cubicBezTo>
                  <a:cubicBezTo>
                    <a:pt x="99335" y="1367594"/>
                    <a:pt x="106837" y="1376313"/>
                    <a:pt x="113122" y="1385740"/>
                  </a:cubicBezTo>
                  <a:cubicBezTo>
                    <a:pt x="134422" y="1449639"/>
                    <a:pt x="104340" y="1373446"/>
                    <a:pt x="160256" y="1451728"/>
                  </a:cubicBezTo>
                  <a:cubicBezTo>
                    <a:pt x="166032" y="1459814"/>
                    <a:pt x="165239" y="1471120"/>
                    <a:pt x="169683" y="1480008"/>
                  </a:cubicBezTo>
                  <a:cubicBezTo>
                    <a:pt x="185395" y="1511433"/>
                    <a:pt x="188534" y="1508288"/>
                    <a:pt x="216817" y="1527142"/>
                  </a:cubicBezTo>
                  <a:cubicBezTo>
                    <a:pt x="225553" y="1553349"/>
                    <a:pt x="222849" y="1564530"/>
                    <a:pt x="254524" y="1574276"/>
                  </a:cubicBezTo>
                  <a:cubicBezTo>
                    <a:pt x="285152" y="1583700"/>
                    <a:pt x="348792" y="1593130"/>
                    <a:pt x="348792" y="1593130"/>
                  </a:cubicBezTo>
                  <a:cubicBezTo>
                    <a:pt x="358219" y="1599415"/>
                    <a:pt x="366659" y="1607521"/>
                    <a:pt x="377073" y="1611984"/>
                  </a:cubicBezTo>
                  <a:cubicBezTo>
                    <a:pt x="388981" y="1617087"/>
                    <a:pt x="402371" y="1617687"/>
                    <a:pt x="414780" y="1621410"/>
                  </a:cubicBezTo>
                  <a:cubicBezTo>
                    <a:pt x="433815" y="1627121"/>
                    <a:pt x="452061" y="1635444"/>
                    <a:pt x="471341" y="1640264"/>
                  </a:cubicBezTo>
                  <a:cubicBezTo>
                    <a:pt x="483910" y="1643406"/>
                    <a:pt x="496639" y="1645968"/>
                    <a:pt x="509048" y="1649691"/>
                  </a:cubicBezTo>
                  <a:cubicBezTo>
                    <a:pt x="528083" y="1655402"/>
                    <a:pt x="546329" y="1663724"/>
                    <a:pt x="565609" y="1668544"/>
                  </a:cubicBezTo>
                  <a:cubicBezTo>
                    <a:pt x="578178" y="1671686"/>
                    <a:pt x="590859" y="1674412"/>
                    <a:pt x="603316" y="1677971"/>
                  </a:cubicBezTo>
                  <a:cubicBezTo>
                    <a:pt x="612870" y="1680701"/>
                    <a:pt x="621956" y="1684988"/>
                    <a:pt x="631596" y="1687398"/>
                  </a:cubicBezTo>
                  <a:cubicBezTo>
                    <a:pt x="647140" y="1691284"/>
                    <a:pt x="663019" y="1693683"/>
                    <a:pt x="678730" y="1696825"/>
                  </a:cubicBezTo>
                  <a:lnTo>
                    <a:pt x="1451728" y="1687398"/>
                  </a:lnTo>
                  <a:cubicBezTo>
                    <a:pt x="1482415" y="1686676"/>
                    <a:pt x="1486723" y="1667663"/>
                    <a:pt x="1508289" y="1649691"/>
                  </a:cubicBezTo>
                  <a:cubicBezTo>
                    <a:pt x="1516993" y="1642438"/>
                    <a:pt x="1527865" y="1638090"/>
                    <a:pt x="1536569" y="1630837"/>
                  </a:cubicBezTo>
                  <a:cubicBezTo>
                    <a:pt x="1546811" y="1622302"/>
                    <a:pt x="1556315" y="1612799"/>
                    <a:pt x="1564850" y="1602557"/>
                  </a:cubicBezTo>
                  <a:cubicBezTo>
                    <a:pt x="1572103" y="1593853"/>
                    <a:pt x="1574856" y="1581354"/>
                    <a:pt x="1583703" y="1574276"/>
                  </a:cubicBezTo>
                  <a:cubicBezTo>
                    <a:pt x="1591462" y="1568068"/>
                    <a:pt x="1602557" y="1567991"/>
                    <a:pt x="1611984" y="1564849"/>
                  </a:cubicBezTo>
                  <a:cubicBezTo>
                    <a:pt x="1618268" y="1555422"/>
                    <a:pt x="1622826" y="1544580"/>
                    <a:pt x="1630837" y="1536569"/>
                  </a:cubicBezTo>
                  <a:cubicBezTo>
                    <a:pt x="1649112" y="1518294"/>
                    <a:pt x="1664396" y="1515956"/>
                    <a:pt x="1687398" y="1508289"/>
                  </a:cubicBezTo>
                  <a:cubicBezTo>
                    <a:pt x="1693683" y="1498862"/>
                    <a:pt x="1701650" y="1490361"/>
                    <a:pt x="1706252" y="1480008"/>
                  </a:cubicBezTo>
                  <a:cubicBezTo>
                    <a:pt x="1714323" y="1461847"/>
                    <a:pt x="1714082" y="1439983"/>
                    <a:pt x="1725106" y="1423447"/>
                  </a:cubicBezTo>
                  <a:cubicBezTo>
                    <a:pt x="1748324" y="1388620"/>
                    <a:pt x="1760001" y="1372508"/>
                    <a:pt x="1781666" y="1329179"/>
                  </a:cubicBezTo>
                  <a:cubicBezTo>
                    <a:pt x="1789234" y="1314044"/>
                    <a:pt x="1795657" y="1298253"/>
                    <a:pt x="1800520" y="1282045"/>
                  </a:cubicBezTo>
                  <a:cubicBezTo>
                    <a:pt x="1805124" y="1266698"/>
                    <a:pt x="1803440" y="1249553"/>
                    <a:pt x="1809947" y="1234911"/>
                  </a:cubicBezTo>
                  <a:cubicBezTo>
                    <a:pt x="1816328" y="1220554"/>
                    <a:pt x="1829900" y="1210527"/>
                    <a:pt x="1838227" y="1197204"/>
                  </a:cubicBezTo>
                  <a:cubicBezTo>
                    <a:pt x="1858917" y="1164101"/>
                    <a:pt x="1854481" y="1163289"/>
                    <a:pt x="1866508" y="1131217"/>
                  </a:cubicBezTo>
                  <a:cubicBezTo>
                    <a:pt x="1872450" y="1115373"/>
                    <a:pt x="1879077" y="1099794"/>
                    <a:pt x="1885361" y="1084082"/>
                  </a:cubicBezTo>
                  <a:cubicBezTo>
                    <a:pt x="1888503" y="1065229"/>
                    <a:pt x="1890642" y="1046180"/>
                    <a:pt x="1894788" y="1027522"/>
                  </a:cubicBezTo>
                  <a:cubicBezTo>
                    <a:pt x="1896944" y="1017822"/>
                    <a:pt x="1902059" y="1008941"/>
                    <a:pt x="1904215" y="999241"/>
                  </a:cubicBezTo>
                  <a:cubicBezTo>
                    <a:pt x="1908361" y="980582"/>
                    <a:pt x="1907598" y="960813"/>
                    <a:pt x="1913642" y="942680"/>
                  </a:cubicBezTo>
                  <a:cubicBezTo>
                    <a:pt x="1916420" y="934346"/>
                    <a:pt x="1960076" y="877673"/>
                    <a:pt x="1960776" y="876693"/>
                  </a:cubicBezTo>
                  <a:cubicBezTo>
                    <a:pt x="1987426" y="839382"/>
                    <a:pt x="1966876" y="852663"/>
                    <a:pt x="2007910" y="838986"/>
                  </a:cubicBezTo>
                  <a:lnTo>
                    <a:pt x="2083324" y="763571"/>
                  </a:lnTo>
                  <a:cubicBezTo>
                    <a:pt x="2095893" y="751002"/>
                    <a:pt x="2105789" y="735009"/>
                    <a:pt x="2121031" y="725864"/>
                  </a:cubicBezTo>
                  <a:lnTo>
                    <a:pt x="2168165" y="697584"/>
                  </a:lnTo>
                  <a:cubicBezTo>
                    <a:pt x="2208534" y="637031"/>
                    <a:pt x="2160723" y="704742"/>
                    <a:pt x="2224726" y="631596"/>
                  </a:cubicBezTo>
                  <a:cubicBezTo>
                    <a:pt x="2235072" y="619772"/>
                    <a:pt x="2241264" y="604327"/>
                    <a:pt x="2253007" y="593889"/>
                  </a:cubicBezTo>
                  <a:cubicBezTo>
                    <a:pt x="2269943" y="578835"/>
                    <a:pt x="2290713" y="568750"/>
                    <a:pt x="2309567" y="556181"/>
                  </a:cubicBezTo>
                  <a:lnTo>
                    <a:pt x="2337848" y="537328"/>
                  </a:lnTo>
                  <a:cubicBezTo>
                    <a:pt x="2340990" y="527901"/>
                    <a:pt x="2342162" y="517568"/>
                    <a:pt x="2347275" y="509047"/>
                  </a:cubicBezTo>
                  <a:cubicBezTo>
                    <a:pt x="2386601" y="443504"/>
                    <a:pt x="2415764" y="425167"/>
                    <a:pt x="2460396" y="358219"/>
                  </a:cubicBezTo>
                  <a:cubicBezTo>
                    <a:pt x="2466681" y="348792"/>
                    <a:pt x="2474183" y="340072"/>
                    <a:pt x="2479250" y="329938"/>
                  </a:cubicBezTo>
                  <a:cubicBezTo>
                    <a:pt x="2483694" y="321050"/>
                    <a:pt x="2485535" y="311085"/>
                    <a:pt x="2488677" y="301658"/>
                  </a:cubicBezTo>
                  <a:cubicBezTo>
                    <a:pt x="2487141" y="277086"/>
                    <a:pt x="2505259" y="161803"/>
                    <a:pt x="2460396" y="122548"/>
                  </a:cubicBezTo>
                  <a:cubicBezTo>
                    <a:pt x="2443343" y="107627"/>
                    <a:pt x="2422689" y="97410"/>
                    <a:pt x="2403835" y="84841"/>
                  </a:cubicBezTo>
                  <a:cubicBezTo>
                    <a:pt x="2394408" y="78557"/>
                    <a:pt x="2386303" y="69571"/>
                    <a:pt x="2375555" y="65988"/>
                  </a:cubicBezTo>
                  <a:cubicBezTo>
                    <a:pt x="2366128" y="62846"/>
                    <a:pt x="2355961" y="61387"/>
                    <a:pt x="2347275" y="56561"/>
                  </a:cubicBezTo>
                  <a:cubicBezTo>
                    <a:pt x="2327467" y="45557"/>
                    <a:pt x="2309568" y="31423"/>
                    <a:pt x="2290714" y="18854"/>
                  </a:cubicBezTo>
                  <a:lnTo>
                    <a:pt x="2262433" y="0"/>
                  </a:lnTo>
                  <a:lnTo>
                    <a:pt x="2017336" y="9427"/>
                  </a:lnTo>
                  <a:cubicBezTo>
                    <a:pt x="1985805" y="11179"/>
                    <a:pt x="1953839" y="11753"/>
                    <a:pt x="1923068" y="18854"/>
                  </a:cubicBezTo>
                  <a:cubicBezTo>
                    <a:pt x="1912029" y="21401"/>
                    <a:pt x="1905246" y="33350"/>
                    <a:pt x="1894788" y="37707"/>
                  </a:cubicBezTo>
                  <a:cubicBezTo>
                    <a:pt x="1867271" y="49172"/>
                    <a:pt x="1809947" y="65988"/>
                    <a:pt x="1809947" y="65988"/>
                  </a:cubicBezTo>
                  <a:cubicBezTo>
                    <a:pt x="1794236" y="78557"/>
                    <a:pt x="1780477" y="94060"/>
                    <a:pt x="1762813" y="103695"/>
                  </a:cubicBezTo>
                  <a:cubicBezTo>
                    <a:pt x="1745366" y="113211"/>
                    <a:pt x="1706252" y="122548"/>
                    <a:pt x="1706252" y="122548"/>
                  </a:cubicBezTo>
                  <a:cubicBezTo>
                    <a:pt x="1687398" y="135117"/>
                    <a:pt x="1671188" y="153091"/>
                    <a:pt x="1649691" y="160256"/>
                  </a:cubicBezTo>
                  <a:cubicBezTo>
                    <a:pt x="1630837" y="166540"/>
                    <a:pt x="1612410" y="174289"/>
                    <a:pt x="1593130" y="179109"/>
                  </a:cubicBezTo>
                  <a:cubicBezTo>
                    <a:pt x="1581048" y="182130"/>
                    <a:pt x="1540667" y="191201"/>
                    <a:pt x="1527143" y="197963"/>
                  </a:cubicBezTo>
                  <a:cubicBezTo>
                    <a:pt x="1517009" y="203030"/>
                    <a:pt x="1509276" y="212354"/>
                    <a:pt x="1498862" y="216817"/>
                  </a:cubicBezTo>
                  <a:cubicBezTo>
                    <a:pt x="1485320" y="222620"/>
                    <a:pt x="1424750" y="232988"/>
                    <a:pt x="1414021" y="235670"/>
                  </a:cubicBezTo>
                  <a:cubicBezTo>
                    <a:pt x="1404381" y="238080"/>
                    <a:pt x="1395295" y="242367"/>
                    <a:pt x="1385741" y="245097"/>
                  </a:cubicBezTo>
                  <a:cubicBezTo>
                    <a:pt x="1373283" y="248656"/>
                    <a:pt x="1360602" y="251382"/>
                    <a:pt x="1348033" y="254524"/>
                  </a:cubicBezTo>
                  <a:cubicBezTo>
                    <a:pt x="1332322" y="263951"/>
                    <a:pt x="1317642" y="275363"/>
                    <a:pt x="1300899" y="282804"/>
                  </a:cubicBezTo>
                  <a:cubicBezTo>
                    <a:pt x="1289060" y="288066"/>
                    <a:pt x="1275649" y="288672"/>
                    <a:pt x="1263192" y="292231"/>
                  </a:cubicBezTo>
                  <a:cubicBezTo>
                    <a:pt x="1221269" y="304209"/>
                    <a:pt x="1246315" y="301263"/>
                    <a:pt x="1197205" y="311085"/>
                  </a:cubicBezTo>
                  <a:cubicBezTo>
                    <a:pt x="1178462" y="314833"/>
                    <a:pt x="1159498" y="317369"/>
                    <a:pt x="1140644" y="320511"/>
                  </a:cubicBezTo>
                  <a:cubicBezTo>
                    <a:pt x="1069406" y="363255"/>
                    <a:pt x="1109904" y="340594"/>
                    <a:pt x="1018095" y="386499"/>
                  </a:cubicBezTo>
                  <a:cubicBezTo>
                    <a:pt x="1018088" y="386503"/>
                    <a:pt x="942689" y="424203"/>
                    <a:pt x="942681" y="424206"/>
                  </a:cubicBezTo>
                  <a:lnTo>
                    <a:pt x="914400" y="433633"/>
                  </a:lnTo>
                  <a:cubicBezTo>
                    <a:pt x="901831" y="443060"/>
                    <a:pt x="889478" y="452781"/>
                    <a:pt x="876693" y="461913"/>
                  </a:cubicBezTo>
                  <a:cubicBezTo>
                    <a:pt x="851984" y="479563"/>
                    <a:pt x="834397" y="487725"/>
                    <a:pt x="810706" y="509047"/>
                  </a:cubicBezTo>
                  <a:cubicBezTo>
                    <a:pt x="792417" y="525507"/>
                    <a:pt x="756663" y="571262"/>
                    <a:pt x="725864" y="584462"/>
                  </a:cubicBezTo>
                  <a:cubicBezTo>
                    <a:pt x="713956" y="589566"/>
                    <a:pt x="700726" y="590747"/>
                    <a:pt x="688157" y="593889"/>
                  </a:cubicBezTo>
                  <a:cubicBezTo>
                    <a:pt x="672446" y="606458"/>
                    <a:pt x="657764" y="620435"/>
                    <a:pt x="641023" y="631596"/>
                  </a:cubicBezTo>
                  <a:cubicBezTo>
                    <a:pt x="629331" y="639391"/>
                    <a:pt x="615232" y="643001"/>
                    <a:pt x="603316" y="650449"/>
                  </a:cubicBezTo>
                  <a:cubicBezTo>
                    <a:pt x="589993" y="658776"/>
                    <a:pt x="578480" y="669720"/>
                    <a:pt x="565609" y="678730"/>
                  </a:cubicBezTo>
                  <a:cubicBezTo>
                    <a:pt x="547046" y="691724"/>
                    <a:pt x="525070" y="700415"/>
                    <a:pt x="509048" y="716437"/>
                  </a:cubicBezTo>
                  <a:cubicBezTo>
                    <a:pt x="499621" y="725864"/>
                    <a:pt x="491549" y="736877"/>
                    <a:pt x="480767" y="744718"/>
                  </a:cubicBezTo>
                  <a:cubicBezTo>
                    <a:pt x="456793" y="762154"/>
                    <a:pt x="405353" y="791852"/>
                    <a:pt x="405353" y="791852"/>
                  </a:cubicBezTo>
                  <a:cubicBezTo>
                    <a:pt x="399068" y="801279"/>
                    <a:pt x="394510" y="812121"/>
                    <a:pt x="386499" y="820132"/>
                  </a:cubicBezTo>
                  <a:cubicBezTo>
                    <a:pt x="376153" y="830478"/>
                    <a:pt x="331605" y="854141"/>
                    <a:pt x="320512" y="857839"/>
                  </a:cubicBezTo>
                  <a:cubicBezTo>
                    <a:pt x="295930" y="866033"/>
                    <a:pt x="269679" y="868499"/>
                    <a:pt x="245097" y="876693"/>
                  </a:cubicBezTo>
                  <a:cubicBezTo>
                    <a:pt x="235670" y="879835"/>
                    <a:pt x="225705" y="881676"/>
                    <a:pt x="216817" y="886120"/>
                  </a:cubicBezTo>
                  <a:cubicBezTo>
                    <a:pt x="206683" y="891187"/>
                    <a:pt x="198889" y="900372"/>
                    <a:pt x="188536" y="904973"/>
                  </a:cubicBezTo>
                  <a:cubicBezTo>
                    <a:pt x="170376" y="913044"/>
                    <a:pt x="148512" y="912803"/>
                    <a:pt x="131976" y="923827"/>
                  </a:cubicBezTo>
                  <a:lnTo>
                    <a:pt x="75415" y="961534"/>
                  </a:lnTo>
                  <a:lnTo>
                    <a:pt x="0" y="98981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フリーフォーム: 図形 151">
              <a:extLst>
                <a:ext uri="{FF2B5EF4-FFF2-40B4-BE49-F238E27FC236}">
                  <a16:creationId xmlns:a16="http://schemas.microsoft.com/office/drawing/2014/main" id="{A6EDFF94-3449-413C-A17C-7822E4C7DEBB}"/>
                </a:ext>
              </a:extLst>
            </p:cNvPr>
            <p:cNvSpPr/>
            <p:nvPr/>
          </p:nvSpPr>
          <p:spPr>
            <a:xfrm>
              <a:off x="6679961" y="3648173"/>
              <a:ext cx="1926791" cy="1875934"/>
            </a:xfrm>
            <a:custGeom>
              <a:avLst/>
              <a:gdLst>
                <a:gd name="connsiteX0" fmla="*/ 691800 w 1926791"/>
                <a:gd name="connsiteY0" fmla="*/ 169683 h 1875934"/>
                <a:gd name="connsiteX1" fmla="*/ 691800 w 1926791"/>
                <a:gd name="connsiteY1" fmla="*/ 169683 h 1875934"/>
                <a:gd name="connsiteX2" fmla="*/ 569251 w 1926791"/>
                <a:gd name="connsiteY2" fmla="*/ 273378 h 1875934"/>
                <a:gd name="connsiteX3" fmla="*/ 540971 w 1926791"/>
                <a:gd name="connsiteY3" fmla="*/ 301658 h 1875934"/>
                <a:gd name="connsiteX4" fmla="*/ 531544 w 1926791"/>
                <a:gd name="connsiteY4" fmla="*/ 329938 h 1875934"/>
                <a:gd name="connsiteX5" fmla="*/ 503264 w 1926791"/>
                <a:gd name="connsiteY5" fmla="*/ 348792 h 1875934"/>
                <a:gd name="connsiteX6" fmla="*/ 484410 w 1926791"/>
                <a:gd name="connsiteY6" fmla="*/ 377072 h 1875934"/>
                <a:gd name="connsiteX7" fmla="*/ 446703 w 1926791"/>
                <a:gd name="connsiteY7" fmla="*/ 414780 h 1875934"/>
                <a:gd name="connsiteX8" fmla="*/ 437276 w 1926791"/>
                <a:gd name="connsiteY8" fmla="*/ 443060 h 1875934"/>
                <a:gd name="connsiteX9" fmla="*/ 418423 w 1926791"/>
                <a:gd name="connsiteY9" fmla="*/ 471340 h 1875934"/>
                <a:gd name="connsiteX10" fmla="*/ 399569 w 1926791"/>
                <a:gd name="connsiteY10" fmla="*/ 565608 h 1875934"/>
                <a:gd name="connsiteX11" fmla="*/ 371288 w 1926791"/>
                <a:gd name="connsiteY11" fmla="*/ 593889 h 1875934"/>
                <a:gd name="connsiteX12" fmla="*/ 361862 w 1926791"/>
                <a:gd name="connsiteY12" fmla="*/ 622169 h 1875934"/>
                <a:gd name="connsiteX13" fmla="*/ 352435 w 1926791"/>
                <a:gd name="connsiteY13" fmla="*/ 659876 h 1875934"/>
                <a:gd name="connsiteX14" fmla="*/ 314728 w 1926791"/>
                <a:gd name="connsiteY14" fmla="*/ 716437 h 1875934"/>
                <a:gd name="connsiteX15" fmla="*/ 267594 w 1926791"/>
                <a:gd name="connsiteY15" fmla="*/ 772998 h 1875934"/>
                <a:gd name="connsiteX16" fmla="*/ 239313 w 1926791"/>
                <a:gd name="connsiteY16" fmla="*/ 857839 h 1875934"/>
                <a:gd name="connsiteX17" fmla="*/ 229886 w 1926791"/>
                <a:gd name="connsiteY17" fmla="*/ 886120 h 1875934"/>
                <a:gd name="connsiteX18" fmla="*/ 211033 w 1926791"/>
                <a:gd name="connsiteY18" fmla="*/ 914400 h 1875934"/>
                <a:gd name="connsiteX19" fmla="*/ 201606 w 1926791"/>
                <a:gd name="connsiteY19" fmla="*/ 942681 h 1875934"/>
                <a:gd name="connsiteX20" fmla="*/ 163899 w 1926791"/>
                <a:gd name="connsiteY20" fmla="*/ 999241 h 1875934"/>
                <a:gd name="connsiteX21" fmla="*/ 126192 w 1926791"/>
                <a:gd name="connsiteY21" fmla="*/ 1055802 h 1875934"/>
                <a:gd name="connsiteX22" fmla="*/ 97911 w 1926791"/>
                <a:gd name="connsiteY22" fmla="*/ 1140643 h 1875934"/>
                <a:gd name="connsiteX23" fmla="*/ 88484 w 1926791"/>
                <a:gd name="connsiteY23" fmla="*/ 1168924 h 1875934"/>
                <a:gd name="connsiteX24" fmla="*/ 79058 w 1926791"/>
                <a:gd name="connsiteY24" fmla="*/ 1319753 h 1875934"/>
                <a:gd name="connsiteX25" fmla="*/ 69631 w 1926791"/>
                <a:gd name="connsiteY25" fmla="*/ 1357460 h 1875934"/>
                <a:gd name="connsiteX26" fmla="*/ 50777 w 1926791"/>
                <a:gd name="connsiteY26" fmla="*/ 1385740 h 1875934"/>
                <a:gd name="connsiteX27" fmla="*/ 41350 w 1926791"/>
                <a:gd name="connsiteY27" fmla="*/ 1414021 h 1875934"/>
                <a:gd name="connsiteX28" fmla="*/ 13070 w 1926791"/>
                <a:gd name="connsiteY28" fmla="*/ 1470582 h 1875934"/>
                <a:gd name="connsiteX29" fmla="*/ 13070 w 1926791"/>
                <a:gd name="connsiteY29" fmla="*/ 1809947 h 1875934"/>
                <a:gd name="connsiteX30" fmla="*/ 79058 w 1926791"/>
                <a:gd name="connsiteY30" fmla="*/ 1875934 h 1875934"/>
                <a:gd name="connsiteX31" fmla="*/ 399569 w 1926791"/>
                <a:gd name="connsiteY31" fmla="*/ 1866507 h 1875934"/>
                <a:gd name="connsiteX32" fmla="*/ 427849 w 1926791"/>
                <a:gd name="connsiteY32" fmla="*/ 1857081 h 1875934"/>
                <a:gd name="connsiteX33" fmla="*/ 503264 w 1926791"/>
                <a:gd name="connsiteY33" fmla="*/ 1819373 h 1875934"/>
                <a:gd name="connsiteX34" fmla="*/ 569251 w 1926791"/>
                <a:gd name="connsiteY34" fmla="*/ 1791093 h 1875934"/>
                <a:gd name="connsiteX35" fmla="*/ 597532 w 1926791"/>
                <a:gd name="connsiteY35" fmla="*/ 1772239 h 1875934"/>
                <a:gd name="connsiteX36" fmla="*/ 625812 w 1926791"/>
                <a:gd name="connsiteY36" fmla="*/ 1743959 h 1875934"/>
                <a:gd name="connsiteX37" fmla="*/ 663519 w 1926791"/>
                <a:gd name="connsiteY37" fmla="*/ 1734532 h 1875934"/>
                <a:gd name="connsiteX38" fmla="*/ 701227 w 1926791"/>
                <a:gd name="connsiteY38" fmla="*/ 1706252 h 1875934"/>
                <a:gd name="connsiteX39" fmla="*/ 729507 w 1926791"/>
                <a:gd name="connsiteY39" fmla="*/ 1687398 h 1875934"/>
                <a:gd name="connsiteX40" fmla="*/ 748361 w 1926791"/>
                <a:gd name="connsiteY40" fmla="*/ 1659118 h 1875934"/>
                <a:gd name="connsiteX41" fmla="*/ 842629 w 1926791"/>
                <a:gd name="connsiteY41" fmla="*/ 1602557 h 1875934"/>
                <a:gd name="connsiteX42" fmla="*/ 889763 w 1926791"/>
                <a:gd name="connsiteY42" fmla="*/ 1564850 h 1875934"/>
                <a:gd name="connsiteX43" fmla="*/ 908616 w 1926791"/>
                <a:gd name="connsiteY43" fmla="*/ 1536569 h 1875934"/>
                <a:gd name="connsiteX44" fmla="*/ 984031 w 1926791"/>
                <a:gd name="connsiteY44" fmla="*/ 1480008 h 1875934"/>
                <a:gd name="connsiteX45" fmla="*/ 1021738 w 1926791"/>
                <a:gd name="connsiteY45" fmla="*/ 1461155 h 1875934"/>
                <a:gd name="connsiteX46" fmla="*/ 1031165 w 1926791"/>
                <a:gd name="connsiteY46" fmla="*/ 1432874 h 1875934"/>
                <a:gd name="connsiteX47" fmla="*/ 1068872 w 1926791"/>
                <a:gd name="connsiteY47" fmla="*/ 1414021 h 1875934"/>
                <a:gd name="connsiteX48" fmla="*/ 1097152 w 1926791"/>
                <a:gd name="connsiteY48" fmla="*/ 1395167 h 1875934"/>
                <a:gd name="connsiteX49" fmla="*/ 1144286 w 1926791"/>
                <a:gd name="connsiteY49" fmla="*/ 1329180 h 1875934"/>
                <a:gd name="connsiteX50" fmla="*/ 1181994 w 1926791"/>
                <a:gd name="connsiteY50" fmla="*/ 1300899 h 1875934"/>
                <a:gd name="connsiteX51" fmla="*/ 1295115 w 1926791"/>
                <a:gd name="connsiteY51" fmla="*/ 1206631 h 1875934"/>
                <a:gd name="connsiteX52" fmla="*/ 1342249 w 1926791"/>
                <a:gd name="connsiteY52" fmla="*/ 1187778 h 1875934"/>
                <a:gd name="connsiteX53" fmla="*/ 1370530 w 1926791"/>
                <a:gd name="connsiteY53" fmla="*/ 1159497 h 1875934"/>
                <a:gd name="connsiteX54" fmla="*/ 1398810 w 1926791"/>
                <a:gd name="connsiteY54" fmla="*/ 1140643 h 1875934"/>
                <a:gd name="connsiteX55" fmla="*/ 1511932 w 1926791"/>
                <a:gd name="connsiteY55" fmla="*/ 1036949 h 1875934"/>
                <a:gd name="connsiteX56" fmla="*/ 1709895 w 1926791"/>
                <a:gd name="connsiteY56" fmla="*/ 791852 h 1875934"/>
                <a:gd name="connsiteX57" fmla="*/ 1728748 w 1926791"/>
                <a:gd name="connsiteY57" fmla="*/ 716437 h 1875934"/>
                <a:gd name="connsiteX58" fmla="*/ 1747602 w 1926791"/>
                <a:gd name="connsiteY58" fmla="*/ 659876 h 1875934"/>
                <a:gd name="connsiteX59" fmla="*/ 1757029 w 1926791"/>
                <a:gd name="connsiteY59" fmla="*/ 631596 h 1875934"/>
                <a:gd name="connsiteX60" fmla="*/ 1785309 w 1926791"/>
                <a:gd name="connsiteY60" fmla="*/ 575035 h 1875934"/>
                <a:gd name="connsiteX61" fmla="*/ 1832443 w 1926791"/>
                <a:gd name="connsiteY61" fmla="*/ 490194 h 1875934"/>
                <a:gd name="connsiteX62" fmla="*/ 1841870 w 1926791"/>
                <a:gd name="connsiteY62" fmla="*/ 461914 h 1875934"/>
                <a:gd name="connsiteX63" fmla="*/ 1860724 w 1926791"/>
                <a:gd name="connsiteY63" fmla="*/ 377072 h 1875934"/>
                <a:gd name="connsiteX64" fmla="*/ 1889004 w 1926791"/>
                <a:gd name="connsiteY64" fmla="*/ 329938 h 1875934"/>
                <a:gd name="connsiteX65" fmla="*/ 1917284 w 1926791"/>
                <a:gd name="connsiteY65" fmla="*/ 245097 h 1875934"/>
                <a:gd name="connsiteX66" fmla="*/ 1917284 w 1926791"/>
                <a:gd name="connsiteY66" fmla="*/ 28281 h 1875934"/>
                <a:gd name="connsiteX67" fmla="*/ 1832443 w 1926791"/>
                <a:gd name="connsiteY67" fmla="*/ 0 h 1875934"/>
                <a:gd name="connsiteX68" fmla="*/ 1427091 w 1926791"/>
                <a:gd name="connsiteY68" fmla="*/ 9427 h 1875934"/>
                <a:gd name="connsiteX69" fmla="*/ 1285688 w 1926791"/>
                <a:gd name="connsiteY69" fmla="*/ 18854 h 1875934"/>
                <a:gd name="connsiteX70" fmla="*/ 1116006 w 1926791"/>
                <a:gd name="connsiteY70" fmla="*/ 47134 h 1875934"/>
                <a:gd name="connsiteX71" fmla="*/ 1059445 w 1926791"/>
                <a:gd name="connsiteY71" fmla="*/ 84841 h 1875934"/>
                <a:gd name="connsiteX72" fmla="*/ 814348 w 1926791"/>
                <a:gd name="connsiteY72" fmla="*/ 103695 h 1875934"/>
                <a:gd name="connsiteX73" fmla="*/ 786068 w 1926791"/>
                <a:gd name="connsiteY73" fmla="*/ 122549 h 1875934"/>
                <a:gd name="connsiteX74" fmla="*/ 767214 w 1926791"/>
                <a:gd name="connsiteY74" fmla="*/ 150829 h 1875934"/>
                <a:gd name="connsiteX75" fmla="*/ 710653 w 1926791"/>
                <a:gd name="connsiteY75" fmla="*/ 169683 h 1875934"/>
                <a:gd name="connsiteX76" fmla="*/ 691800 w 1926791"/>
                <a:gd name="connsiteY76" fmla="*/ 169683 h 1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26791" h="1875934">
                  <a:moveTo>
                    <a:pt x="691800" y="169683"/>
                  </a:moveTo>
                  <a:lnTo>
                    <a:pt x="691800" y="169683"/>
                  </a:lnTo>
                  <a:cubicBezTo>
                    <a:pt x="604115" y="232315"/>
                    <a:pt x="644926" y="197703"/>
                    <a:pt x="569251" y="273378"/>
                  </a:cubicBezTo>
                  <a:lnTo>
                    <a:pt x="540971" y="301658"/>
                  </a:lnTo>
                  <a:cubicBezTo>
                    <a:pt x="537829" y="311085"/>
                    <a:pt x="537751" y="322179"/>
                    <a:pt x="531544" y="329938"/>
                  </a:cubicBezTo>
                  <a:cubicBezTo>
                    <a:pt x="524466" y="338785"/>
                    <a:pt x="511275" y="340781"/>
                    <a:pt x="503264" y="348792"/>
                  </a:cubicBezTo>
                  <a:cubicBezTo>
                    <a:pt x="495253" y="356803"/>
                    <a:pt x="490695" y="367645"/>
                    <a:pt x="484410" y="377072"/>
                  </a:cubicBezTo>
                  <a:cubicBezTo>
                    <a:pt x="459272" y="452487"/>
                    <a:pt x="496979" y="364504"/>
                    <a:pt x="446703" y="414780"/>
                  </a:cubicBezTo>
                  <a:cubicBezTo>
                    <a:pt x="439677" y="421806"/>
                    <a:pt x="441720" y="434172"/>
                    <a:pt x="437276" y="443060"/>
                  </a:cubicBezTo>
                  <a:cubicBezTo>
                    <a:pt x="432209" y="453193"/>
                    <a:pt x="424707" y="461913"/>
                    <a:pt x="418423" y="471340"/>
                  </a:cubicBezTo>
                  <a:cubicBezTo>
                    <a:pt x="417625" y="476929"/>
                    <a:pt x="411535" y="547659"/>
                    <a:pt x="399569" y="565608"/>
                  </a:cubicBezTo>
                  <a:cubicBezTo>
                    <a:pt x="392174" y="576701"/>
                    <a:pt x="380715" y="584462"/>
                    <a:pt x="371288" y="593889"/>
                  </a:cubicBezTo>
                  <a:cubicBezTo>
                    <a:pt x="368146" y="603316"/>
                    <a:pt x="364592" y="612615"/>
                    <a:pt x="361862" y="622169"/>
                  </a:cubicBezTo>
                  <a:cubicBezTo>
                    <a:pt x="358303" y="634626"/>
                    <a:pt x="358229" y="648288"/>
                    <a:pt x="352435" y="659876"/>
                  </a:cubicBezTo>
                  <a:cubicBezTo>
                    <a:pt x="342301" y="680143"/>
                    <a:pt x="327297" y="697583"/>
                    <a:pt x="314728" y="716437"/>
                  </a:cubicBezTo>
                  <a:cubicBezTo>
                    <a:pt x="288480" y="755810"/>
                    <a:pt x="303885" y="736707"/>
                    <a:pt x="267594" y="772998"/>
                  </a:cubicBezTo>
                  <a:lnTo>
                    <a:pt x="239313" y="857839"/>
                  </a:lnTo>
                  <a:cubicBezTo>
                    <a:pt x="236171" y="867266"/>
                    <a:pt x="235398" y="877852"/>
                    <a:pt x="229886" y="886120"/>
                  </a:cubicBezTo>
                  <a:cubicBezTo>
                    <a:pt x="223602" y="895547"/>
                    <a:pt x="216100" y="904267"/>
                    <a:pt x="211033" y="914400"/>
                  </a:cubicBezTo>
                  <a:cubicBezTo>
                    <a:pt x="206589" y="923288"/>
                    <a:pt x="206432" y="933995"/>
                    <a:pt x="201606" y="942681"/>
                  </a:cubicBezTo>
                  <a:cubicBezTo>
                    <a:pt x="190602" y="962488"/>
                    <a:pt x="171064" y="977745"/>
                    <a:pt x="163899" y="999241"/>
                  </a:cubicBezTo>
                  <a:cubicBezTo>
                    <a:pt x="150256" y="1040169"/>
                    <a:pt x="161498" y="1020496"/>
                    <a:pt x="126192" y="1055802"/>
                  </a:cubicBezTo>
                  <a:lnTo>
                    <a:pt x="97911" y="1140643"/>
                  </a:lnTo>
                  <a:lnTo>
                    <a:pt x="88484" y="1168924"/>
                  </a:lnTo>
                  <a:cubicBezTo>
                    <a:pt x="85342" y="1219200"/>
                    <a:pt x="84070" y="1269629"/>
                    <a:pt x="79058" y="1319753"/>
                  </a:cubicBezTo>
                  <a:cubicBezTo>
                    <a:pt x="77769" y="1332645"/>
                    <a:pt x="74735" y="1345552"/>
                    <a:pt x="69631" y="1357460"/>
                  </a:cubicBezTo>
                  <a:cubicBezTo>
                    <a:pt x="65168" y="1367873"/>
                    <a:pt x="57062" y="1376313"/>
                    <a:pt x="50777" y="1385740"/>
                  </a:cubicBezTo>
                  <a:cubicBezTo>
                    <a:pt x="47635" y="1395167"/>
                    <a:pt x="45794" y="1405133"/>
                    <a:pt x="41350" y="1414021"/>
                  </a:cubicBezTo>
                  <a:cubicBezTo>
                    <a:pt x="4802" y="1487118"/>
                    <a:pt x="36765" y="1399496"/>
                    <a:pt x="13070" y="1470582"/>
                  </a:cubicBezTo>
                  <a:cubicBezTo>
                    <a:pt x="1743" y="1595176"/>
                    <a:pt x="-9564" y="1669614"/>
                    <a:pt x="13070" y="1809947"/>
                  </a:cubicBezTo>
                  <a:cubicBezTo>
                    <a:pt x="21665" y="1863234"/>
                    <a:pt x="44465" y="1864403"/>
                    <a:pt x="79058" y="1875934"/>
                  </a:cubicBezTo>
                  <a:cubicBezTo>
                    <a:pt x="185895" y="1872792"/>
                    <a:pt x="292842" y="1872276"/>
                    <a:pt x="399569" y="1866507"/>
                  </a:cubicBezTo>
                  <a:cubicBezTo>
                    <a:pt x="409491" y="1865971"/>
                    <a:pt x="418803" y="1861193"/>
                    <a:pt x="427849" y="1857081"/>
                  </a:cubicBezTo>
                  <a:cubicBezTo>
                    <a:pt x="453435" y="1845451"/>
                    <a:pt x="476601" y="1828260"/>
                    <a:pt x="503264" y="1819373"/>
                  </a:cubicBezTo>
                  <a:cubicBezTo>
                    <a:pt x="534994" y="1808797"/>
                    <a:pt x="536632" y="1809733"/>
                    <a:pt x="569251" y="1791093"/>
                  </a:cubicBezTo>
                  <a:cubicBezTo>
                    <a:pt x="579088" y="1785472"/>
                    <a:pt x="588828" y="1779492"/>
                    <a:pt x="597532" y="1772239"/>
                  </a:cubicBezTo>
                  <a:cubicBezTo>
                    <a:pt x="607773" y="1763705"/>
                    <a:pt x="614237" y="1750573"/>
                    <a:pt x="625812" y="1743959"/>
                  </a:cubicBezTo>
                  <a:cubicBezTo>
                    <a:pt x="637061" y="1737531"/>
                    <a:pt x="650950" y="1737674"/>
                    <a:pt x="663519" y="1734532"/>
                  </a:cubicBezTo>
                  <a:cubicBezTo>
                    <a:pt x="676088" y="1725105"/>
                    <a:pt x="688442" y="1715384"/>
                    <a:pt x="701227" y="1706252"/>
                  </a:cubicBezTo>
                  <a:cubicBezTo>
                    <a:pt x="710446" y="1699667"/>
                    <a:pt x="721496" y="1695409"/>
                    <a:pt x="729507" y="1687398"/>
                  </a:cubicBezTo>
                  <a:cubicBezTo>
                    <a:pt x="737518" y="1679387"/>
                    <a:pt x="739835" y="1666579"/>
                    <a:pt x="748361" y="1659118"/>
                  </a:cubicBezTo>
                  <a:cubicBezTo>
                    <a:pt x="823145" y="1593682"/>
                    <a:pt x="780604" y="1643907"/>
                    <a:pt x="842629" y="1602557"/>
                  </a:cubicBezTo>
                  <a:cubicBezTo>
                    <a:pt x="859370" y="1591396"/>
                    <a:pt x="875536" y="1579077"/>
                    <a:pt x="889763" y="1564850"/>
                  </a:cubicBezTo>
                  <a:cubicBezTo>
                    <a:pt x="897774" y="1556839"/>
                    <a:pt x="900605" y="1544580"/>
                    <a:pt x="908616" y="1536569"/>
                  </a:cubicBezTo>
                  <a:cubicBezTo>
                    <a:pt x="920704" y="1524481"/>
                    <a:pt x="963726" y="1491611"/>
                    <a:pt x="984031" y="1480008"/>
                  </a:cubicBezTo>
                  <a:cubicBezTo>
                    <a:pt x="996232" y="1473036"/>
                    <a:pt x="1009169" y="1467439"/>
                    <a:pt x="1021738" y="1461155"/>
                  </a:cubicBezTo>
                  <a:cubicBezTo>
                    <a:pt x="1024880" y="1451728"/>
                    <a:pt x="1024139" y="1439900"/>
                    <a:pt x="1031165" y="1432874"/>
                  </a:cubicBezTo>
                  <a:cubicBezTo>
                    <a:pt x="1041102" y="1422937"/>
                    <a:pt x="1056671" y="1420993"/>
                    <a:pt x="1068872" y="1414021"/>
                  </a:cubicBezTo>
                  <a:cubicBezTo>
                    <a:pt x="1078709" y="1408400"/>
                    <a:pt x="1087725" y="1401452"/>
                    <a:pt x="1097152" y="1395167"/>
                  </a:cubicBezTo>
                  <a:cubicBezTo>
                    <a:pt x="1107855" y="1379112"/>
                    <a:pt x="1132597" y="1340869"/>
                    <a:pt x="1144286" y="1329180"/>
                  </a:cubicBezTo>
                  <a:cubicBezTo>
                    <a:pt x="1155396" y="1318070"/>
                    <a:pt x="1170316" y="1311410"/>
                    <a:pt x="1181994" y="1300899"/>
                  </a:cubicBezTo>
                  <a:cubicBezTo>
                    <a:pt x="1243372" y="1245659"/>
                    <a:pt x="1225891" y="1244389"/>
                    <a:pt x="1295115" y="1206631"/>
                  </a:cubicBezTo>
                  <a:cubicBezTo>
                    <a:pt x="1309970" y="1198528"/>
                    <a:pt x="1326538" y="1194062"/>
                    <a:pt x="1342249" y="1187778"/>
                  </a:cubicBezTo>
                  <a:cubicBezTo>
                    <a:pt x="1351676" y="1178351"/>
                    <a:pt x="1360288" y="1168032"/>
                    <a:pt x="1370530" y="1159497"/>
                  </a:cubicBezTo>
                  <a:cubicBezTo>
                    <a:pt x="1379234" y="1152244"/>
                    <a:pt x="1390799" y="1148654"/>
                    <a:pt x="1398810" y="1140643"/>
                  </a:cubicBezTo>
                  <a:cubicBezTo>
                    <a:pt x="1504737" y="1034716"/>
                    <a:pt x="1420866" y="1091588"/>
                    <a:pt x="1511932" y="1036949"/>
                  </a:cubicBezTo>
                  <a:cubicBezTo>
                    <a:pt x="1650418" y="852300"/>
                    <a:pt x="1583012" y="932832"/>
                    <a:pt x="1709895" y="791852"/>
                  </a:cubicBezTo>
                  <a:cubicBezTo>
                    <a:pt x="1738505" y="706012"/>
                    <a:pt x="1694608" y="841615"/>
                    <a:pt x="1728748" y="716437"/>
                  </a:cubicBezTo>
                  <a:cubicBezTo>
                    <a:pt x="1733977" y="697264"/>
                    <a:pt x="1741317" y="678730"/>
                    <a:pt x="1747602" y="659876"/>
                  </a:cubicBezTo>
                  <a:cubicBezTo>
                    <a:pt x="1750744" y="650449"/>
                    <a:pt x="1752585" y="640484"/>
                    <a:pt x="1757029" y="631596"/>
                  </a:cubicBezTo>
                  <a:cubicBezTo>
                    <a:pt x="1766456" y="612742"/>
                    <a:pt x="1776586" y="594225"/>
                    <a:pt x="1785309" y="575035"/>
                  </a:cubicBezTo>
                  <a:cubicBezTo>
                    <a:pt x="1818543" y="501921"/>
                    <a:pt x="1786077" y="552016"/>
                    <a:pt x="1832443" y="490194"/>
                  </a:cubicBezTo>
                  <a:cubicBezTo>
                    <a:pt x="1835585" y="480767"/>
                    <a:pt x="1839460" y="471554"/>
                    <a:pt x="1841870" y="461914"/>
                  </a:cubicBezTo>
                  <a:cubicBezTo>
                    <a:pt x="1848897" y="433808"/>
                    <a:pt x="1850980" y="404355"/>
                    <a:pt x="1860724" y="377072"/>
                  </a:cubicBezTo>
                  <a:cubicBezTo>
                    <a:pt x="1866886" y="359817"/>
                    <a:pt x="1880810" y="346326"/>
                    <a:pt x="1889004" y="329938"/>
                  </a:cubicBezTo>
                  <a:cubicBezTo>
                    <a:pt x="1906755" y="294436"/>
                    <a:pt x="1908283" y="281105"/>
                    <a:pt x="1917284" y="245097"/>
                  </a:cubicBezTo>
                  <a:cubicBezTo>
                    <a:pt x="1918331" y="228352"/>
                    <a:pt x="1938143" y="75214"/>
                    <a:pt x="1917284" y="28281"/>
                  </a:cubicBezTo>
                  <a:cubicBezTo>
                    <a:pt x="1906680" y="4421"/>
                    <a:pt x="1843529" y="1848"/>
                    <a:pt x="1832443" y="0"/>
                  </a:cubicBezTo>
                  <a:lnTo>
                    <a:pt x="1427091" y="9427"/>
                  </a:lnTo>
                  <a:cubicBezTo>
                    <a:pt x="1379880" y="11055"/>
                    <a:pt x="1332584" y="13170"/>
                    <a:pt x="1285688" y="18854"/>
                  </a:cubicBezTo>
                  <a:cubicBezTo>
                    <a:pt x="1228764" y="25754"/>
                    <a:pt x="1116006" y="47134"/>
                    <a:pt x="1116006" y="47134"/>
                  </a:cubicBezTo>
                  <a:cubicBezTo>
                    <a:pt x="1097152" y="59703"/>
                    <a:pt x="1081992" y="82586"/>
                    <a:pt x="1059445" y="84841"/>
                  </a:cubicBezTo>
                  <a:cubicBezTo>
                    <a:pt x="915053" y="99281"/>
                    <a:pt x="996695" y="92298"/>
                    <a:pt x="814348" y="103695"/>
                  </a:cubicBezTo>
                  <a:cubicBezTo>
                    <a:pt x="804921" y="109980"/>
                    <a:pt x="794079" y="114538"/>
                    <a:pt x="786068" y="122549"/>
                  </a:cubicBezTo>
                  <a:cubicBezTo>
                    <a:pt x="778057" y="130560"/>
                    <a:pt x="776821" y="144824"/>
                    <a:pt x="767214" y="150829"/>
                  </a:cubicBezTo>
                  <a:cubicBezTo>
                    <a:pt x="750361" y="161362"/>
                    <a:pt x="728429" y="160796"/>
                    <a:pt x="710653" y="169683"/>
                  </a:cubicBezTo>
                  <a:lnTo>
                    <a:pt x="691800" y="16968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フリーフォーム: 図形 152">
              <a:extLst>
                <a:ext uri="{FF2B5EF4-FFF2-40B4-BE49-F238E27FC236}">
                  <a16:creationId xmlns:a16="http://schemas.microsoft.com/office/drawing/2014/main" id="{15122E50-D113-494D-8CF6-0E4B6B7BC959}"/>
                </a:ext>
              </a:extLst>
            </p:cNvPr>
            <p:cNvSpPr/>
            <p:nvPr/>
          </p:nvSpPr>
          <p:spPr>
            <a:xfrm>
              <a:off x="4436882" y="4977353"/>
              <a:ext cx="2161881" cy="1404593"/>
            </a:xfrm>
            <a:custGeom>
              <a:avLst/>
              <a:gdLst>
                <a:gd name="connsiteX0" fmla="*/ 21996 w 2161881"/>
                <a:gd name="connsiteY0" fmla="*/ 480767 h 1404593"/>
                <a:gd name="connsiteX1" fmla="*/ 21996 w 2161881"/>
                <a:gd name="connsiteY1" fmla="*/ 480767 h 1404593"/>
                <a:gd name="connsiteX2" fmla="*/ 59704 w 2161881"/>
                <a:gd name="connsiteY2" fmla="*/ 565608 h 1404593"/>
                <a:gd name="connsiteX3" fmla="*/ 116264 w 2161881"/>
                <a:gd name="connsiteY3" fmla="*/ 641022 h 1404593"/>
                <a:gd name="connsiteX4" fmla="*/ 135118 w 2161881"/>
                <a:gd name="connsiteY4" fmla="*/ 669303 h 1404593"/>
                <a:gd name="connsiteX5" fmla="*/ 144545 w 2161881"/>
                <a:gd name="connsiteY5" fmla="*/ 782424 h 1404593"/>
                <a:gd name="connsiteX6" fmla="*/ 153972 w 2161881"/>
                <a:gd name="connsiteY6" fmla="*/ 810705 h 1404593"/>
                <a:gd name="connsiteX7" fmla="*/ 163398 w 2161881"/>
                <a:gd name="connsiteY7" fmla="*/ 867266 h 1404593"/>
                <a:gd name="connsiteX8" fmla="*/ 191679 w 2161881"/>
                <a:gd name="connsiteY8" fmla="*/ 895546 h 1404593"/>
                <a:gd name="connsiteX9" fmla="*/ 238813 w 2161881"/>
                <a:gd name="connsiteY9" fmla="*/ 961534 h 1404593"/>
                <a:gd name="connsiteX10" fmla="*/ 257666 w 2161881"/>
                <a:gd name="connsiteY10" fmla="*/ 1027521 h 1404593"/>
                <a:gd name="connsiteX11" fmla="*/ 267093 w 2161881"/>
                <a:gd name="connsiteY11" fmla="*/ 1065228 h 1404593"/>
                <a:gd name="connsiteX12" fmla="*/ 323654 w 2161881"/>
                <a:gd name="connsiteY12" fmla="*/ 1178350 h 1404593"/>
                <a:gd name="connsiteX13" fmla="*/ 351934 w 2161881"/>
                <a:gd name="connsiteY13" fmla="*/ 1206631 h 1404593"/>
                <a:gd name="connsiteX14" fmla="*/ 380215 w 2161881"/>
                <a:gd name="connsiteY14" fmla="*/ 1216057 h 1404593"/>
                <a:gd name="connsiteX15" fmla="*/ 399069 w 2161881"/>
                <a:gd name="connsiteY15" fmla="*/ 1244338 h 1404593"/>
                <a:gd name="connsiteX16" fmla="*/ 427349 w 2161881"/>
                <a:gd name="connsiteY16" fmla="*/ 1263191 h 1404593"/>
                <a:gd name="connsiteX17" fmla="*/ 436776 w 2161881"/>
                <a:gd name="connsiteY17" fmla="*/ 1291472 h 1404593"/>
                <a:gd name="connsiteX18" fmla="*/ 493337 w 2161881"/>
                <a:gd name="connsiteY18" fmla="*/ 1329179 h 1404593"/>
                <a:gd name="connsiteX19" fmla="*/ 559324 w 2161881"/>
                <a:gd name="connsiteY19" fmla="*/ 1376313 h 1404593"/>
                <a:gd name="connsiteX20" fmla="*/ 672446 w 2161881"/>
                <a:gd name="connsiteY20" fmla="*/ 1404593 h 1404593"/>
                <a:gd name="connsiteX21" fmla="*/ 983530 w 2161881"/>
                <a:gd name="connsiteY21" fmla="*/ 1395167 h 1404593"/>
                <a:gd name="connsiteX22" fmla="*/ 1011811 w 2161881"/>
                <a:gd name="connsiteY22" fmla="*/ 1385740 h 1404593"/>
                <a:gd name="connsiteX23" fmla="*/ 1040091 w 2161881"/>
                <a:gd name="connsiteY23" fmla="*/ 1366886 h 1404593"/>
                <a:gd name="connsiteX24" fmla="*/ 1172066 w 2161881"/>
                <a:gd name="connsiteY24" fmla="*/ 1291472 h 1404593"/>
                <a:gd name="connsiteX25" fmla="*/ 1200347 w 2161881"/>
                <a:gd name="connsiteY25" fmla="*/ 1263191 h 1404593"/>
                <a:gd name="connsiteX26" fmla="*/ 1238054 w 2161881"/>
                <a:gd name="connsiteY26" fmla="*/ 1234911 h 1404593"/>
                <a:gd name="connsiteX27" fmla="*/ 1332322 w 2161881"/>
                <a:gd name="connsiteY27" fmla="*/ 1178350 h 1404593"/>
                <a:gd name="connsiteX28" fmla="*/ 1398310 w 2161881"/>
                <a:gd name="connsiteY28" fmla="*/ 1159496 h 1404593"/>
                <a:gd name="connsiteX29" fmla="*/ 1445444 w 2161881"/>
                <a:gd name="connsiteY29" fmla="*/ 1131216 h 1404593"/>
                <a:gd name="connsiteX30" fmla="*/ 1502005 w 2161881"/>
                <a:gd name="connsiteY30" fmla="*/ 1102936 h 1404593"/>
                <a:gd name="connsiteX31" fmla="*/ 1530285 w 2161881"/>
                <a:gd name="connsiteY31" fmla="*/ 1074655 h 1404593"/>
                <a:gd name="connsiteX32" fmla="*/ 1558565 w 2161881"/>
                <a:gd name="connsiteY32" fmla="*/ 1036948 h 1404593"/>
                <a:gd name="connsiteX33" fmla="*/ 1586846 w 2161881"/>
                <a:gd name="connsiteY33" fmla="*/ 1027521 h 1404593"/>
                <a:gd name="connsiteX34" fmla="*/ 1605699 w 2161881"/>
                <a:gd name="connsiteY34" fmla="*/ 999241 h 1404593"/>
                <a:gd name="connsiteX35" fmla="*/ 1737675 w 2161881"/>
                <a:gd name="connsiteY35" fmla="*/ 876692 h 1404593"/>
                <a:gd name="connsiteX36" fmla="*/ 1775382 w 2161881"/>
                <a:gd name="connsiteY36" fmla="*/ 820132 h 1404593"/>
                <a:gd name="connsiteX37" fmla="*/ 1822516 w 2161881"/>
                <a:gd name="connsiteY37" fmla="*/ 763571 h 1404593"/>
                <a:gd name="connsiteX38" fmla="*/ 1888504 w 2161881"/>
                <a:gd name="connsiteY38" fmla="*/ 716437 h 1404593"/>
                <a:gd name="connsiteX39" fmla="*/ 1954491 w 2161881"/>
                <a:gd name="connsiteY39" fmla="*/ 650449 h 1404593"/>
                <a:gd name="connsiteX40" fmla="*/ 1982772 w 2161881"/>
                <a:gd name="connsiteY40" fmla="*/ 622169 h 1404593"/>
                <a:gd name="connsiteX41" fmla="*/ 2048759 w 2161881"/>
                <a:gd name="connsiteY41" fmla="*/ 546754 h 1404593"/>
                <a:gd name="connsiteX42" fmla="*/ 2077040 w 2161881"/>
                <a:gd name="connsiteY42" fmla="*/ 499620 h 1404593"/>
                <a:gd name="connsiteX43" fmla="*/ 2105320 w 2161881"/>
                <a:gd name="connsiteY43" fmla="*/ 471340 h 1404593"/>
                <a:gd name="connsiteX44" fmla="*/ 2114747 w 2161881"/>
                <a:gd name="connsiteY44" fmla="*/ 443059 h 1404593"/>
                <a:gd name="connsiteX45" fmla="*/ 2133600 w 2161881"/>
                <a:gd name="connsiteY45" fmla="*/ 414779 h 1404593"/>
                <a:gd name="connsiteX46" fmla="*/ 2143027 w 2161881"/>
                <a:gd name="connsiteY46" fmla="*/ 348791 h 1404593"/>
                <a:gd name="connsiteX47" fmla="*/ 2161881 w 2161881"/>
                <a:gd name="connsiteY47" fmla="*/ 273377 h 1404593"/>
                <a:gd name="connsiteX48" fmla="*/ 2114747 w 2161881"/>
                <a:gd name="connsiteY48" fmla="*/ 37707 h 1404593"/>
                <a:gd name="connsiteX49" fmla="*/ 2067613 w 2161881"/>
                <a:gd name="connsiteY49" fmla="*/ 0 h 1404593"/>
                <a:gd name="connsiteX50" fmla="*/ 1831943 w 2161881"/>
                <a:gd name="connsiteY50" fmla="*/ 9426 h 1404593"/>
                <a:gd name="connsiteX51" fmla="*/ 1794236 w 2161881"/>
                <a:gd name="connsiteY51" fmla="*/ 28280 h 1404593"/>
                <a:gd name="connsiteX52" fmla="*/ 1728248 w 2161881"/>
                <a:gd name="connsiteY52" fmla="*/ 37707 h 1404593"/>
                <a:gd name="connsiteX53" fmla="*/ 1502005 w 2161881"/>
                <a:gd name="connsiteY53" fmla="*/ 47134 h 1404593"/>
                <a:gd name="connsiteX54" fmla="*/ 1436017 w 2161881"/>
                <a:gd name="connsiteY54" fmla="*/ 56560 h 1404593"/>
                <a:gd name="connsiteX55" fmla="*/ 1341749 w 2161881"/>
                <a:gd name="connsiteY55" fmla="*/ 65987 h 1404593"/>
                <a:gd name="connsiteX56" fmla="*/ 1294615 w 2161881"/>
                <a:gd name="connsiteY56" fmla="*/ 75414 h 1404593"/>
                <a:gd name="connsiteX57" fmla="*/ 1181493 w 2161881"/>
                <a:gd name="connsiteY57" fmla="*/ 84841 h 1404593"/>
                <a:gd name="connsiteX58" fmla="*/ 1143786 w 2161881"/>
                <a:gd name="connsiteY58" fmla="*/ 94268 h 1404593"/>
                <a:gd name="connsiteX59" fmla="*/ 1115506 w 2161881"/>
                <a:gd name="connsiteY59" fmla="*/ 103694 h 1404593"/>
                <a:gd name="connsiteX60" fmla="*/ 1030664 w 2161881"/>
                <a:gd name="connsiteY60" fmla="*/ 122548 h 1404593"/>
                <a:gd name="connsiteX61" fmla="*/ 964677 w 2161881"/>
                <a:gd name="connsiteY61" fmla="*/ 141402 h 1404593"/>
                <a:gd name="connsiteX62" fmla="*/ 860982 w 2161881"/>
                <a:gd name="connsiteY62" fmla="*/ 179109 h 1404593"/>
                <a:gd name="connsiteX63" fmla="*/ 785567 w 2161881"/>
                <a:gd name="connsiteY63" fmla="*/ 197962 h 1404593"/>
                <a:gd name="connsiteX64" fmla="*/ 738433 w 2161881"/>
                <a:gd name="connsiteY64" fmla="*/ 207389 h 1404593"/>
                <a:gd name="connsiteX65" fmla="*/ 710153 w 2161881"/>
                <a:gd name="connsiteY65" fmla="*/ 226243 h 1404593"/>
                <a:gd name="connsiteX66" fmla="*/ 653592 w 2161881"/>
                <a:gd name="connsiteY66" fmla="*/ 235670 h 1404593"/>
                <a:gd name="connsiteX67" fmla="*/ 606458 w 2161881"/>
                <a:gd name="connsiteY67" fmla="*/ 245096 h 1404593"/>
                <a:gd name="connsiteX68" fmla="*/ 549897 w 2161881"/>
                <a:gd name="connsiteY68" fmla="*/ 263950 h 1404593"/>
                <a:gd name="connsiteX69" fmla="*/ 314227 w 2161881"/>
                <a:gd name="connsiteY69" fmla="*/ 282804 h 1404593"/>
                <a:gd name="connsiteX70" fmla="*/ 248240 w 2161881"/>
                <a:gd name="connsiteY70" fmla="*/ 301657 h 1404593"/>
                <a:gd name="connsiteX71" fmla="*/ 182252 w 2161881"/>
                <a:gd name="connsiteY71" fmla="*/ 320511 h 1404593"/>
                <a:gd name="connsiteX72" fmla="*/ 153972 w 2161881"/>
                <a:gd name="connsiteY72" fmla="*/ 339365 h 1404593"/>
                <a:gd name="connsiteX73" fmla="*/ 97411 w 2161881"/>
                <a:gd name="connsiteY73" fmla="*/ 358218 h 1404593"/>
                <a:gd name="connsiteX74" fmla="*/ 78557 w 2161881"/>
                <a:gd name="connsiteY74" fmla="*/ 386499 h 1404593"/>
                <a:gd name="connsiteX75" fmla="*/ 59704 w 2161881"/>
                <a:gd name="connsiteY75" fmla="*/ 424206 h 1404593"/>
                <a:gd name="connsiteX76" fmla="*/ 3143 w 2161881"/>
                <a:gd name="connsiteY76" fmla="*/ 461913 h 1404593"/>
                <a:gd name="connsiteX77" fmla="*/ 21996 w 2161881"/>
                <a:gd name="connsiteY77" fmla="*/ 480767 h 1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61881" h="1404593">
                  <a:moveTo>
                    <a:pt x="21996" y="480767"/>
                  </a:moveTo>
                  <a:lnTo>
                    <a:pt x="21996" y="480767"/>
                  </a:lnTo>
                  <a:cubicBezTo>
                    <a:pt x="34565" y="509047"/>
                    <a:pt x="45864" y="537928"/>
                    <a:pt x="59704" y="565608"/>
                  </a:cubicBezTo>
                  <a:cubicBezTo>
                    <a:pt x="70361" y="586921"/>
                    <a:pt x="105856" y="627145"/>
                    <a:pt x="116264" y="641022"/>
                  </a:cubicBezTo>
                  <a:cubicBezTo>
                    <a:pt x="123062" y="650086"/>
                    <a:pt x="128833" y="659876"/>
                    <a:pt x="135118" y="669303"/>
                  </a:cubicBezTo>
                  <a:cubicBezTo>
                    <a:pt x="138260" y="707010"/>
                    <a:pt x="139544" y="744918"/>
                    <a:pt x="144545" y="782424"/>
                  </a:cubicBezTo>
                  <a:cubicBezTo>
                    <a:pt x="145858" y="792274"/>
                    <a:pt x="151816" y="801005"/>
                    <a:pt x="153972" y="810705"/>
                  </a:cubicBezTo>
                  <a:cubicBezTo>
                    <a:pt x="158118" y="829364"/>
                    <a:pt x="155635" y="849800"/>
                    <a:pt x="163398" y="867266"/>
                  </a:cubicBezTo>
                  <a:cubicBezTo>
                    <a:pt x="168812" y="879449"/>
                    <a:pt x="183003" y="885424"/>
                    <a:pt x="191679" y="895546"/>
                  </a:cubicBezTo>
                  <a:cubicBezTo>
                    <a:pt x="209216" y="916005"/>
                    <a:pt x="223893" y="939154"/>
                    <a:pt x="238813" y="961534"/>
                  </a:cubicBezTo>
                  <a:cubicBezTo>
                    <a:pt x="268284" y="1079414"/>
                    <a:pt x="230619" y="932855"/>
                    <a:pt x="257666" y="1027521"/>
                  </a:cubicBezTo>
                  <a:cubicBezTo>
                    <a:pt x="261225" y="1039978"/>
                    <a:pt x="263370" y="1052819"/>
                    <a:pt x="267093" y="1065228"/>
                  </a:cubicBezTo>
                  <a:cubicBezTo>
                    <a:pt x="280237" y="1109040"/>
                    <a:pt x="289604" y="1144298"/>
                    <a:pt x="323654" y="1178350"/>
                  </a:cubicBezTo>
                  <a:cubicBezTo>
                    <a:pt x="333081" y="1187777"/>
                    <a:pt x="340841" y="1199236"/>
                    <a:pt x="351934" y="1206631"/>
                  </a:cubicBezTo>
                  <a:cubicBezTo>
                    <a:pt x="360202" y="1212143"/>
                    <a:pt x="370788" y="1212915"/>
                    <a:pt x="380215" y="1216057"/>
                  </a:cubicBezTo>
                  <a:cubicBezTo>
                    <a:pt x="386500" y="1225484"/>
                    <a:pt x="391058" y="1236327"/>
                    <a:pt x="399069" y="1244338"/>
                  </a:cubicBezTo>
                  <a:cubicBezTo>
                    <a:pt x="407080" y="1252349"/>
                    <a:pt x="420272" y="1254344"/>
                    <a:pt x="427349" y="1263191"/>
                  </a:cubicBezTo>
                  <a:cubicBezTo>
                    <a:pt x="433557" y="1270950"/>
                    <a:pt x="431264" y="1283204"/>
                    <a:pt x="436776" y="1291472"/>
                  </a:cubicBezTo>
                  <a:cubicBezTo>
                    <a:pt x="456951" y="1321735"/>
                    <a:pt x="463688" y="1319296"/>
                    <a:pt x="493337" y="1329179"/>
                  </a:cubicBezTo>
                  <a:cubicBezTo>
                    <a:pt x="508047" y="1373313"/>
                    <a:pt x="495336" y="1360316"/>
                    <a:pt x="559324" y="1376313"/>
                  </a:cubicBezTo>
                  <a:lnTo>
                    <a:pt x="672446" y="1404593"/>
                  </a:lnTo>
                  <a:cubicBezTo>
                    <a:pt x="776141" y="1401451"/>
                    <a:pt x="879947" y="1400921"/>
                    <a:pt x="983530" y="1395167"/>
                  </a:cubicBezTo>
                  <a:cubicBezTo>
                    <a:pt x="993452" y="1394616"/>
                    <a:pt x="1002923" y="1390184"/>
                    <a:pt x="1011811" y="1385740"/>
                  </a:cubicBezTo>
                  <a:cubicBezTo>
                    <a:pt x="1021944" y="1380673"/>
                    <a:pt x="1030254" y="1372507"/>
                    <a:pt x="1040091" y="1366886"/>
                  </a:cubicBezTo>
                  <a:cubicBezTo>
                    <a:pt x="1084272" y="1341640"/>
                    <a:pt x="1134338" y="1329200"/>
                    <a:pt x="1172066" y="1291472"/>
                  </a:cubicBezTo>
                  <a:cubicBezTo>
                    <a:pt x="1181493" y="1282045"/>
                    <a:pt x="1190225" y="1271867"/>
                    <a:pt x="1200347" y="1263191"/>
                  </a:cubicBezTo>
                  <a:cubicBezTo>
                    <a:pt x="1212276" y="1252966"/>
                    <a:pt x="1225183" y="1243921"/>
                    <a:pt x="1238054" y="1234911"/>
                  </a:cubicBezTo>
                  <a:cubicBezTo>
                    <a:pt x="1273322" y="1210224"/>
                    <a:pt x="1294805" y="1194429"/>
                    <a:pt x="1332322" y="1178350"/>
                  </a:cubicBezTo>
                  <a:cubicBezTo>
                    <a:pt x="1351254" y="1170236"/>
                    <a:pt x="1379177" y="1164279"/>
                    <a:pt x="1398310" y="1159496"/>
                  </a:cubicBezTo>
                  <a:cubicBezTo>
                    <a:pt x="1414021" y="1150069"/>
                    <a:pt x="1429056" y="1139410"/>
                    <a:pt x="1445444" y="1131216"/>
                  </a:cubicBezTo>
                  <a:cubicBezTo>
                    <a:pt x="1487954" y="1109961"/>
                    <a:pt x="1461486" y="1136702"/>
                    <a:pt x="1502005" y="1102936"/>
                  </a:cubicBezTo>
                  <a:cubicBezTo>
                    <a:pt x="1512247" y="1094401"/>
                    <a:pt x="1521609" y="1084777"/>
                    <a:pt x="1530285" y="1074655"/>
                  </a:cubicBezTo>
                  <a:cubicBezTo>
                    <a:pt x="1540510" y="1062726"/>
                    <a:pt x="1546495" y="1047006"/>
                    <a:pt x="1558565" y="1036948"/>
                  </a:cubicBezTo>
                  <a:cubicBezTo>
                    <a:pt x="1566199" y="1030587"/>
                    <a:pt x="1577419" y="1030663"/>
                    <a:pt x="1586846" y="1027521"/>
                  </a:cubicBezTo>
                  <a:cubicBezTo>
                    <a:pt x="1593130" y="1018094"/>
                    <a:pt x="1597688" y="1007252"/>
                    <a:pt x="1605699" y="999241"/>
                  </a:cubicBezTo>
                  <a:cubicBezTo>
                    <a:pt x="1653488" y="951452"/>
                    <a:pt x="1697175" y="937442"/>
                    <a:pt x="1737675" y="876692"/>
                  </a:cubicBezTo>
                  <a:lnTo>
                    <a:pt x="1775382" y="820132"/>
                  </a:lnTo>
                  <a:cubicBezTo>
                    <a:pt x="1791221" y="772614"/>
                    <a:pt x="1774576" y="804663"/>
                    <a:pt x="1822516" y="763571"/>
                  </a:cubicBezTo>
                  <a:cubicBezTo>
                    <a:pt x="1876020" y="717710"/>
                    <a:pt x="1822757" y="749309"/>
                    <a:pt x="1888504" y="716437"/>
                  </a:cubicBezTo>
                  <a:lnTo>
                    <a:pt x="1954491" y="650449"/>
                  </a:lnTo>
                  <a:lnTo>
                    <a:pt x="1982772" y="622169"/>
                  </a:lnTo>
                  <a:cubicBezTo>
                    <a:pt x="2025695" y="536319"/>
                    <a:pt x="1969072" y="636401"/>
                    <a:pt x="2048759" y="546754"/>
                  </a:cubicBezTo>
                  <a:cubicBezTo>
                    <a:pt x="2060932" y="533060"/>
                    <a:pt x="2066046" y="514278"/>
                    <a:pt x="2077040" y="499620"/>
                  </a:cubicBezTo>
                  <a:cubicBezTo>
                    <a:pt x="2085039" y="488955"/>
                    <a:pt x="2095893" y="480767"/>
                    <a:pt x="2105320" y="471340"/>
                  </a:cubicBezTo>
                  <a:cubicBezTo>
                    <a:pt x="2108462" y="461913"/>
                    <a:pt x="2110303" y="451947"/>
                    <a:pt x="2114747" y="443059"/>
                  </a:cubicBezTo>
                  <a:cubicBezTo>
                    <a:pt x="2119814" y="432926"/>
                    <a:pt x="2130345" y="425631"/>
                    <a:pt x="2133600" y="414779"/>
                  </a:cubicBezTo>
                  <a:cubicBezTo>
                    <a:pt x="2139985" y="393497"/>
                    <a:pt x="2139374" y="370708"/>
                    <a:pt x="2143027" y="348791"/>
                  </a:cubicBezTo>
                  <a:cubicBezTo>
                    <a:pt x="2150611" y="303289"/>
                    <a:pt x="2149739" y="309803"/>
                    <a:pt x="2161881" y="273377"/>
                  </a:cubicBezTo>
                  <a:cubicBezTo>
                    <a:pt x="2151263" y="71641"/>
                    <a:pt x="2185617" y="144012"/>
                    <a:pt x="2114747" y="37707"/>
                  </a:cubicBezTo>
                  <a:cubicBezTo>
                    <a:pt x="2090381" y="1158"/>
                    <a:pt x="2106641" y="13009"/>
                    <a:pt x="2067613" y="0"/>
                  </a:cubicBezTo>
                  <a:cubicBezTo>
                    <a:pt x="1989056" y="3142"/>
                    <a:pt x="1910145" y="1336"/>
                    <a:pt x="1831943" y="9426"/>
                  </a:cubicBezTo>
                  <a:cubicBezTo>
                    <a:pt x="1817965" y="10872"/>
                    <a:pt x="1807793" y="24582"/>
                    <a:pt x="1794236" y="28280"/>
                  </a:cubicBezTo>
                  <a:cubicBezTo>
                    <a:pt x="1772800" y="34126"/>
                    <a:pt x="1750421" y="36276"/>
                    <a:pt x="1728248" y="37707"/>
                  </a:cubicBezTo>
                  <a:cubicBezTo>
                    <a:pt x="1652925" y="42567"/>
                    <a:pt x="1577419" y="43992"/>
                    <a:pt x="1502005" y="47134"/>
                  </a:cubicBezTo>
                  <a:cubicBezTo>
                    <a:pt x="1480009" y="50276"/>
                    <a:pt x="1458084" y="53964"/>
                    <a:pt x="1436017" y="56560"/>
                  </a:cubicBezTo>
                  <a:cubicBezTo>
                    <a:pt x="1404654" y="60250"/>
                    <a:pt x="1373051" y="61813"/>
                    <a:pt x="1341749" y="65987"/>
                  </a:cubicBezTo>
                  <a:cubicBezTo>
                    <a:pt x="1325867" y="68105"/>
                    <a:pt x="1310528" y="73542"/>
                    <a:pt x="1294615" y="75414"/>
                  </a:cubicBezTo>
                  <a:cubicBezTo>
                    <a:pt x="1257036" y="79835"/>
                    <a:pt x="1219200" y="81699"/>
                    <a:pt x="1181493" y="84841"/>
                  </a:cubicBezTo>
                  <a:cubicBezTo>
                    <a:pt x="1168924" y="87983"/>
                    <a:pt x="1156243" y="90709"/>
                    <a:pt x="1143786" y="94268"/>
                  </a:cubicBezTo>
                  <a:cubicBezTo>
                    <a:pt x="1134232" y="96998"/>
                    <a:pt x="1125146" y="101284"/>
                    <a:pt x="1115506" y="103694"/>
                  </a:cubicBezTo>
                  <a:cubicBezTo>
                    <a:pt x="1037780" y="123125"/>
                    <a:pt x="1098380" y="103200"/>
                    <a:pt x="1030664" y="122548"/>
                  </a:cubicBezTo>
                  <a:cubicBezTo>
                    <a:pt x="935986" y="149599"/>
                    <a:pt x="1082571" y="111928"/>
                    <a:pt x="964677" y="141402"/>
                  </a:cubicBezTo>
                  <a:cubicBezTo>
                    <a:pt x="914836" y="174628"/>
                    <a:pt x="947387" y="157507"/>
                    <a:pt x="860982" y="179109"/>
                  </a:cubicBezTo>
                  <a:lnTo>
                    <a:pt x="785567" y="197962"/>
                  </a:lnTo>
                  <a:lnTo>
                    <a:pt x="738433" y="207389"/>
                  </a:lnTo>
                  <a:cubicBezTo>
                    <a:pt x="729006" y="213674"/>
                    <a:pt x="720901" y="222660"/>
                    <a:pt x="710153" y="226243"/>
                  </a:cubicBezTo>
                  <a:cubicBezTo>
                    <a:pt x="692020" y="232287"/>
                    <a:pt x="672397" y="232251"/>
                    <a:pt x="653592" y="235670"/>
                  </a:cubicBezTo>
                  <a:cubicBezTo>
                    <a:pt x="637828" y="238536"/>
                    <a:pt x="621916" y="240880"/>
                    <a:pt x="606458" y="245096"/>
                  </a:cubicBezTo>
                  <a:cubicBezTo>
                    <a:pt x="587285" y="250325"/>
                    <a:pt x="569649" y="261755"/>
                    <a:pt x="549897" y="263950"/>
                  </a:cubicBezTo>
                  <a:cubicBezTo>
                    <a:pt x="414990" y="278940"/>
                    <a:pt x="493455" y="271602"/>
                    <a:pt x="314227" y="282804"/>
                  </a:cubicBezTo>
                  <a:cubicBezTo>
                    <a:pt x="196332" y="312278"/>
                    <a:pt x="342918" y="274607"/>
                    <a:pt x="248240" y="301657"/>
                  </a:cubicBezTo>
                  <a:cubicBezTo>
                    <a:pt x="234145" y="305684"/>
                    <a:pt x="197320" y="312977"/>
                    <a:pt x="182252" y="320511"/>
                  </a:cubicBezTo>
                  <a:cubicBezTo>
                    <a:pt x="172119" y="325578"/>
                    <a:pt x="164325" y="334764"/>
                    <a:pt x="153972" y="339365"/>
                  </a:cubicBezTo>
                  <a:cubicBezTo>
                    <a:pt x="135811" y="347436"/>
                    <a:pt x="97411" y="358218"/>
                    <a:pt x="97411" y="358218"/>
                  </a:cubicBezTo>
                  <a:cubicBezTo>
                    <a:pt x="91126" y="367645"/>
                    <a:pt x="84178" y="376662"/>
                    <a:pt x="78557" y="386499"/>
                  </a:cubicBezTo>
                  <a:cubicBezTo>
                    <a:pt x="71585" y="398700"/>
                    <a:pt x="69641" y="414269"/>
                    <a:pt x="59704" y="424206"/>
                  </a:cubicBezTo>
                  <a:cubicBezTo>
                    <a:pt x="43682" y="440228"/>
                    <a:pt x="3143" y="461913"/>
                    <a:pt x="3143" y="461913"/>
                  </a:cubicBezTo>
                  <a:cubicBezTo>
                    <a:pt x="-9265" y="499136"/>
                    <a:pt x="18854" y="477625"/>
                    <a:pt x="21996" y="48076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9021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2"/>
                                        </p:tgtEl>
                                      </p:cBhvr>
                                    </p:animEffect>
                                    <p:set>
                                      <p:cBhvr>
                                        <p:cTn id="7" dur="1" fill="hold">
                                          <p:stCondLst>
                                            <p:cond delay="499"/>
                                          </p:stCondLst>
                                        </p:cTn>
                                        <p:tgtEl>
                                          <p:spTgt spid="6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0"/>
                                        </p:tgtEl>
                                      </p:cBhvr>
                                    </p:animEffect>
                                    <p:set>
                                      <p:cBhvr>
                                        <p:cTn id="15" dur="1" fill="hold">
                                          <p:stCondLst>
                                            <p:cond delay="499"/>
                                          </p:stCondLst>
                                        </p:cTn>
                                        <p:tgtEl>
                                          <p:spTgt spid="80"/>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80"/>
                                        </p:tgtEl>
                                      </p:cBhvr>
                                    </p:animEffect>
                                    <p:set>
                                      <p:cBhvr>
                                        <p:cTn id="29" dur="1" fill="hold">
                                          <p:stCondLst>
                                            <p:cond delay="499"/>
                                          </p:stCondLst>
                                        </p:cTn>
                                        <p:tgtEl>
                                          <p:spTgt spid="80"/>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99"/>
                                        </p:tgtEl>
                                      </p:cBhvr>
                                    </p:animEffect>
                                    <p:set>
                                      <p:cBhvr>
                                        <p:cTn id="41" dur="1" fill="hold">
                                          <p:stCondLst>
                                            <p:cond delay="499"/>
                                          </p:stCondLst>
                                        </p:cTn>
                                        <p:tgtEl>
                                          <p:spTgt spid="9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1"/>
                                        </p:tgtEl>
                                      </p:cBhvr>
                                    </p:animEffect>
                                    <p:set>
                                      <p:cBhvr>
                                        <p:cTn id="44" dur="1" fill="hold">
                                          <p:stCondLst>
                                            <p:cond delay="499"/>
                                          </p:stCondLst>
                                        </p:cTn>
                                        <p:tgtEl>
                                          <p:spTgt spid="81"/>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fade">
                                      <p:cBhvr>
                                        <p:cTn id="4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0" grpId="1"/>
      <p:bldP spid="13" grpId="0"/>
      <p:bldP spid="13" grpId="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326B3CD-3E5E-4E98-81B4-7E75465BE57F}"/>
              </a:ext>
            </a:extLst>
          </p:cNvPr>
          <p:cNvPicPr>
            <a:picLocks noChangeAspect="1"/>
          </p:cNvPicPr>
          <p:nvPr/>
        </p:nvPicPr>
        <p:blipFill>
          <a:blip r:embed="rId2"/>
          <a:stretch>
            <a:fillRect/>
          </a:stretch>
        </p:blipFill>
        <p:spPr>
          <a:xfrm>
            <a:off x="1604808" y="1414021"/>
            <a:ext cx="4236669" cy="2999534"/>
          </a:xfrm>
          <a:prstGeom prst="rect">
            <a:avLst/>
          </a:prstGeom>
        </p:spPr>
      </p:pic>
      <p:pic>
        <p:nvPicPr>
          <p:cNvPr id="3" name="図 2">
            <a:extLst>
              <a:ext uri="{FF2B5EF4-FFF2-40B4-BE49-F238E27FC236}">
                <a16:creationId xmlns:a16="http://schemas.microsoft.com/office/drawing/2014/main" id="{0066FC7F-5295-4BB0-8091-FA7A375ED5B7}"/>
              </a:ext>
            </a:extLst>
          </p:cNvPr>
          <p:cNvPicPr>
            <a:picLocks noChangeAspect="1"/>
          </p:cNvPicPr>
          <p:nvPr/>
        </p:nvPicPr>
        <p:blipFill>
          <a:blip r:embed="rId3"/>
          <a:stretch>
            <a:fillRect/>
          </a:stretch>
        </p:blipFill>
        <p:spPr>
          <a:xfrm>
            <a:off x="6173679" y="1414022"/>
            <a:ext cx="4260061" cy="2988297"/>
          </a:xfrm>
          <a:prstGeom prst="rect">
            <a:avLst/>
          </a:prstGeom>
        </p:spPr>
      </p:pic>
      <p:sp>
        <p:nvSpPr>
          <p:cNvPr id="4" name="テキスト ボックス 3">
            <a:extLst>
              <a:ext uri="{FF2B5EF4-FFF2-40B4-BE49-F238E27FC236}">
                <a16:creationId xmlns:a16="http://schemas.microsoft.com/office/drawing/2014/main" id="{9A27C255-0AA9-46BF-94D5-352F0224C3EA}"/>
              </a:ext>
            </a:extLst>
          </p:cNvPr>
          <p:cNvSpPr txBox="1"/>
          <p:nvPr/>
        </p:nvSpPr>
        <p:spPr>
          <a:xfrm>
            <a:off x="1604807" y="444444"/>
            <a:ext cx="8936610" cy="584775"/>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　続き</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97DF058D-ECF2-4E56-8CE8-123B6A0552FD}"/>
              </a:ext>
            </a:extLst>
          </p:cNvPr>
          <p:cNvSpPr txBox="1"/>
          <p:nvPr/>
        </p:nvSpPr>
        <p:spPr>
          <a:xfrm>
            <a:off x="2740058" y="5789729"/>
            <a:ext cx="2469822"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重心の再更新</a:t>
            </a:r>
          </a:p>
        </p:txBody>
      </p:sp>
      <p:sp>
        <p:nvSpPr>
          <p:cNvPr id="6" name="テキスト ボックス 5">
            <a:extLst>
              <a:ext uri="{FF2B5EF4-FFF2-40B4-BE49-F238E27FC236}">
                <a16:creationId xmlns:a16="http://schemas.microsoft.com/office/drawing/2014/main" id="{92CB7D3F-2115-43C0-B0AF-C73284864EC5}"/>
              </a:ext>
            </a:extLst>
          </p:cNvPr>
          <p:cNvSpPr txBox="1"/>
          <p:nvPr/>
        </p:nvSpPr>
        <p:spPr>
          <a:xfrm>
            <a:off x="7123521" y="5789729"/>
            <a:ext cx="208332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分類しなおし</a:t>
            </a:r>
          </a:p>
        </p:txBody>
      </p:sp>
      <p:sp>
        <p:nvSpPr>
          <p:cNvPr id="9" name="矢印: 上カーブ 8">
            <a:extLst>
              <a:ext uri="{FF2B5EF4-FFF2-40B4-BE49-F238E27FC236}">
                <a16:creationId xmlns:a16="http://schemas.microsoft.com/office/drawing/2014/main" id="{E723421C-D717-451A-9A39-7514D5A18F92}"/>
              </a:ext>
            </a:extLst>
          </p:cNvPr>
          <p:cNvSpPr/>
          <p:nvPr/>
        </p:nvSpPr>
        <p:spPr>
          <a:xfrm flipH="1" flipV="1">
            <a:off x="3974970" y="5171924"/>
            <a:ext cx="3930977" cy="565758"/>
          </a:xfrm>
          <a:prstGeom prst="curvedUpArrow">
            <a:avLst>
              <a:gd name="adj1" fmla="val 40752"/>
              <a:gd name="adj2" fmla="val 99251"/>
              <a:gd name="adj3" fmla="val 466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上カーブ 9">
            <a:extLst>
              <a:ext uri="{FF2B5EF4-FFF2-40B4-BE49-F238E27FC236}">
                <a16:creationId xmlns:a16="http://schemas.microsoft.com/office/drawing/2014/main" id="{398DA684-EBF7-4568-B395-1F271A82CFC5}"/>
              </a:ext>
            </a:extLst>
          </p:cNvPr>
          <p:cNvSpPr/>
          <p:nvPr/>
        </p:nvSpPr>
        <p:spPr>
          <a:xfrm>
            <a:off x="4174503" y="6251393"/>
            <a:ext cx="3930977" cy="565758"/>
          </a:xfrm>
          <a:prstGeom prst="curvedUpArrow">
            <a:avLst>
              <a:gd name="adj1" fmla="val 40752"/>
              <a:gd name="adj2" fmla="val 99251"/>
              <a:gd name="adj3" fmla="val 466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下 10">
            <a:extLst>
              <a:ext uri="{FF2B5EF4-FFF2-40B4-BE49-F238E27FC236}">
                <a16:creationId xmlns:a16="http://schemas.microsoft.com/office/drawing/2014/main" id="{9409A147-6047-467C-8E62-5B792F322613}"/>
              </a:ext>
            </a:extLst>
          </p:cNvPr>
          <p:cNvSpPr/>
          <p:nvPr/>
        </p:nvSpPr>
        <p:spPr>
          <a:xfrm>
            <a:off x="4999347" y="4535179"/>
            <a:ext cx="2281287" cy="414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0197D43-7BB4-4D62-A08A-DA06F7A5514C}"/>
              </a:ext>
            </a:extLst>
          </p:cNvPr>
          <p:cNvSpPr txBox="1"/>
          <p:nvPr/>
        </p:nvSpPr>
        <p:spPr>
          <a:xfrm>
            <a:off x="4884656" y="5758950"/>
            <a:ext cx="2630078" cy="523220"/>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キリがない？</a:t>
            </a:r>
          </a:p>
        </p:txBody>
      </p:sp>
    </p:spTree>
    <p:extLst>
      <p:ext uri="{BB962C8B-B14F-4D97-AF65-F5344CB8AC3E}">
        <p14:creationId xmlns:p14="http://schemas.microsoft.com/office/powerpoint/2010/main" val="159118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144013-AD6E-4541-87BF-835217D09D3E}"/>
              </a:ext>
            </a:extLst>
          </p:cNvPr>
          <p:cNvSpPr txBox="1"/>
          <p:nvPr/>
        </p:nvSpPr>
        <p:spPr>
          <a:xfrm>
            <a:off x="1774150" y="1836213"/>
            <a:ext cx="8893850" cy="4093428"/>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クラスタ数を決めて、各クラスタの重心を適当に決める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各データとすべてのクラスタ重心との距離を計算して距離最小の重心クラスタに各データを所属させる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クラスタが決まるともとの重心が本当の重心でなくなる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各クラスタの重心を再計算する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もう一度距離計算を各データと重心との間で行い、クラスタリングを</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更新する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６．３，４，５を繰り返すと，重心の位置が動かなくなる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（このとき、各クラスタのレシピと重心との距離の総和が最小になる）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７．</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個のデータを</a:t>
            </a:r>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で</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クラスタに分類したとき、</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回のイテレー</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ションで収束するとすると計算量は？</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N x K x M </a:t>
            </a:r>
            <a:r>
              <a:rPr kumimoji="1" lang="ja-JP" altLang="en-US" sz="2000" dirty="0">
                <a:latin typeface="メイリオ" panose="020B0604030504040204" pitchFamily="50" charset="-128"/>
                <a:ea typeface="メイリオ" panose="020B0604030504040204" pitchFamily="50" charset="-128"/>
              </a:rPr>
              <a:t>計算量が多い</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なにか計算量を抑える方法はないか？</a:t>
            </a:r>
          </a:p>
        </p:txBody>
      </p:sp>
      <p:sp>
        <p:nvSpPr>
          <p:cNvPr id="3" name="テキスト ボックス 2">
            <a:extLst>
              <a:ext uri="{FF2B5EF4-FFF2-40B4-BE49-F238E27FC236}">
                <a16:creationId xmlns:a16="http://schemas.microsoft.com/office/drawing/2014/main" id="{0F1B2BD3-A72A-4F16-9A1F-FBC390C5657E}"/>
              </a:ext>
            </a:extLst>
          </p:cNvPr>
          <p:cNvSpPr txBox="1"/>
          <p:nvPr/>
        </p:nvSpPr>
        <p:spPr>
          <a:xfrm>
            <a:off x="428307" y="506085"/>
            <a:ext cx="6545382"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K-means</a:t>
            </a:r>
            <a:r>
              <a:rPr kumimoji="1" lang="ja-JP" altLang="en-US" sz="2800" b="1" dirty="0">
                <a:latin typeface="メイリオ" panose="020B0604030504040204" pitchFamily="50" charset="-128"/>
                <a:ea typeface="メイリオ" panose="020B0604030504040204" pitchFamily="50" charset="-128"/>
              </a:rPr>
              <a:t>のアルゴリズムをまとめると</a:t>
            </a:r>
          </a:p>
        </p:txBody>
      </p:sp>
    </p:spTree>
    <p:extLst>
      <p:ext uri="{BB962C8B-B14F-4D97-AF65-F5344CB8AC3E}">
        <p14:creationId xmlns:p14="http://schemas.microsoft.com/office/powerpoint/2010/main" val="143735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8CA681B-E75C-461C-BF35-DACF6CA24119}"/>
              </a:ext>
            </a:extLst>
          </p:cNvPr>
          <p:cNvSpPr txBox="1"/>
          <p:nvPr/>
        </p:nvSpPr>
        <p:spPr>
          <a:xfrm>
            <a:off x="3022862" y="414779"/>
            <a:ext cx="6551629" cy="584775"/>
          </a:xfrm>
          <a:prstGeom prst="rect">
            <a:avLst/>
          </a:prstGeom>
          <a:noFill/>
        </p:spPr>
        <p:txBody>
          <a:bodyPr wrap="square" rtlCol="0">
            <a:spAutoFit/>
          </a:bodyPr>
          <a:lstStyle/>
          <a:p>
            <a:pPr algn="ctr"/>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アルゴリズム</a:t>
            </a:r>
          </a:p>
        </p:txBody>
      </p:sp>
      <p:sp>
        <p:nvSpPr>
          <p:cNvPr id="3" name="四角形: 角を丸くする 2">
            <a:extLst>
              <a:ext uri="{FF2B5EF4-FFF2-40B4-BE49-F238E27FC236}">
                <a16:creationId xmlns:a16="http://schemas.microsoft.com/office/drawing/2014/main" id="{4A82C5D0-22B1-441A-870B-652FC440CDE8}"/>
              </a:ext>
            </a:extLst>
          </p:cNvPr>
          <p:cNvSpPr/>
          <p:nvPr/>
        </p:nvSpPr>
        <p:spPr>
          <a:xfrm>
            <a:off x="3494203" y="1084084"/>
            <a:ext cx="5279009" cy="970960"/>
          </a:xfrm>
          <a:prstGeom prst="roundRect">
            <a:avLst>
              <a:gd name="adj" fmla="val 39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latin typeface="メイリオ" panose="020B0604030504040204" pitchFamily="50" charset="-128"/>
                <a:ea typeface="メイリオ" panose="020B0604030504040204" pitchFamily="50" charset="-128"/>
              </a:rPr>
              <a:t>分類数</a:t>
            </a:r>
            <a:r>
              <a:rPr kumimoji="1" lang="en-US" altLang="ja-JP" b="1" dirty="0">
                <a:latin typeface="メイリオ" panose="020B0604030504040204" pitchFamily="50" charset="-128"/>
                <a:ea typeface="メイリオ" panose="020B0604030504040204" pitchFamily="50" charset="-128"/>
              </a:rPr>
              <a:t>k</a:t>
            </a:r>
            <a:r>
              <a:rPr kumimoji="1" lang="ja-JP" altLang="en-US" b="1" dirty="0">
                <a:latin typeface="メイリオ" panose="020B0604030504040204" pitchFamily="50" charset="-128"/>
                <a:ea typeface="メイリオ" panose="020B0604030504040204" pitchFamily="50" charset="-128"/>
              </a:rPr>
              <a:t>を適当に決める</a:t>
            </a:r>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対象データ集合に</a:t>
            </a:r>
            <a:r>
              <a:rPr kumimoji="1" lang="ja-JP" altLang="en-US" b="1" dirty="0" err="1">
                <a:latin typeface="メイリオ" panose="020B0604030504040204" pitchFamily="50" charset="-128"/>
                <a:ea typeface="メイリオ" panose="020B0604030504040204" pitchFamily="50" charset="-128"/>
              </a:rPr>
              <a:t>ｋ</a:t>
            </a:r>
            <a:r>
              <a:rPr kumimoji="1" lang="ja-JP" altLang="en-US" b="1" dirty="0">
                <a:latin typeface="メイリオ" panose="020B0604030504040204" pitchFamily="50" charset="-128"/>
                <a:ea typeface="メイリオ" panose="020B0604030504040204" pitchFamily="50" charset="-128"/>
              </a:rPr>
              <a:t>個の仮重心をプロットする</a:t>
            </a:r>
          </a:p>
        </p:txBody>
      </p:sp>
      <p:sp>
        <p:nvSpPr>
          <p:cNvPr id="4" name="正方形/長方形 3">
            <a:extLst>
              <a:ext uri="{FF2B5EF4-FFF2-40B4-BE49-F238E27FC236}">
                <a16:creationId xmlns:a16="http://schemas.microsoft.com/office/drawing/2014/main" id="{38CE6E51-4836-4367-9D50-36A6361BFC0C}"/>
              </a:ext>
            </a:extLst>
          </p:cNvPr>
          <p:cNvSpPr/>
          <p:nvPr/>
        </p:nvSpPr>
        <p:spPr>
          <a:xfrm>
            <a:off x="3503629" y="2347274"/>
            <a:ext cx="5269583" cy="961534"/>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rPr>
              <a:t>対象データと重心との距離を計算して一番近い重心に各点を分類する</a:t>
            </a:r>
          </a:p>
        </p:txBody>
      </p:sp>
      <p:sp>
        <p:nvSpPr>
          <p:cNvPr id="5" name="正方形/長方形 4">
            <a:extLst>
              <a:ext uri="{FF2B5EF4-FFF2-40B4-BE49-F238E27FC236}">
                <a16:creationId xmlns:a16="http://schemas.microsoft.com/office/drawing/2014/main" id="{3958A508-4D51-4F69-BE4B-6BAE8B4F82BD}"/>
              </a:ext>
            </a:extLst>
          </p:cNvPr>
          <p:cNvSpPr/>
          <p:nvPr/>
        </p:nvSpPr>
        <p:spPr>
          <a:xfrm>
            <a:off x="3494203" y="3610466"/>
            <a:ext cx="5269583" cy="782425"/>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rPr>
              <a:t>K</a:t>
            </a:r>
            <a:r>
              <a:rPr kumimoji="1" lang="ja-JP" altLang="en-US" b="1" dirty="0">
                <a:latin typeface="メイリオ" panose="020B0604030504040204" pitchFamily="50" charset="-128"/>
                <a:ea typeface="メイリオ" panose="020B0604030504040204" pitchFamily="50" charset="-128"/>
              </a:rPr>
              <a:t>種類に分類した各データ集合の重心を計算</a:t>
            </a:r>
          </a:p>
        </p:txBody>
      </p:sp>
      <p:sp>
        <p:nvSpPr>
          <p:cNvPr id="6" name="フローチャート: 判断 5">
            <a:extLst>
              <a:ext uri="{FF2B5EF4-FFF2-40B4-BE49-F238E27FC236}">
                <a16:creationId xmlns:a16="http://schemas.microsoft.com/office/drawing/2014/main" id="{4829B88A-F27B-4C75-83D2-E3E939998275}"/>
              </a:ext>
            </a:extLst>
          </p:cNvPr>
          <p:cNvSpPr/>
          <p:nvPr/>
        </p:nvSpPr>
        <p:spPr>
          <a:xfrm>
            <a:off x="4189428" y="4784100"/>
            <a:ext cx="3893270" cy="980388"/>
          </a:xfrm>
          <a:prstGeom prst="flowChartDecision">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rPr>
              <a:t>重心の移動距離</a:t>
            </a:r>
            <a:r>
              <a:rPr kumimoji="1" lang="en-US" altLang="ja-JP" b="1" dirty="0">
                <a:latin typeface="メイリオ" panose="020B0604030504040204" pitchFamily="50" charset="-128"/>
                <a:ea typeface="メイリオ" panose="020B0604030504040204" pitchFamily="50" charset="-128"/>
              </a:rPr>
              <a:t>&lt; α</a:t>
            </a:r>
            <a:endParaRPr kumimoji="1" lang="ja-JP" altLang="en-US" b="1" dirty="0">
              <a:latin typeface="メイリオ" panose="020B0604030504040204" pitchFamily="50" charset="-128"/>
              <a:ea typeface="メイリオ" panose="020B0604030504040204" pitchFamily="50" charset="-128"/>
            </a:endParaRPr>
          </a:p>
        </p:txBody>
      </p:sp>
      <p:cxnSp>
        <p:nvCxnSpPr>
          <p:cNvPr id="8" name="直線矢印コネクタ 7">
            <a:extLst>
              <a:ext uri="{FF2B5EF4-FFF2-40B4-BE49-F238E27FC236}">
                <a16:creationId xmlns:a16="http://schemas.microsoft.com/office/drawing/2014/main" id="{27567AD5-1706-49D1-AE33-951D997E80F1}"/>
              </a:ext>
            </a:extLst>
          </p:cNvPr>
          <p:cNvCxnSpPr>
            <a:stCxn id="3" idx="2"/>
            <a:endCxn id="4" idx="0"/>
          </p:cNvCxnSpPr>
          <p:nvPr/>
        </p:nvCxnSpPr>
        <p:spPr>
          <a:xfrm>
            <a:off x="6133708" y="2055044"/>
            <a:ext cx="4713" cy="29223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70021A5-744D-4343-89FF-C12F2D588D00}"/>
              </a:ext>
            </a:extLst>
          </p:cNvPr>
          <p:cNvCxnSpPr>
            <a:stCxn id="4" idx="2"/>
            <a:endCxn id="5" idx="0"/>
          </p:cNvCxnSpPr>
          <p:nvPr/>
        </p:nvCxnSpPr>
        <p:spPr>
          <a:xfrm flipH="1">
            <a:off x="6128994" y="3308809"/>
            <a:ext cx="9426" cy="30165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E9D88744-FBAF-436E-B36A-3F886BC6241E}"/>
              </a:ext>
            </a:extLst>
          </p:cNvPr>
          <p:cNvCxnSpPr>
            <a:cxnSpLocks/>
            <a:stCxn id="5" idx="2"/>
            <a:endCxn id="6" idx="0"/>
          </p:cNvCxnSpPr>
          <p:nvPr/>
        </p:nvCxnSpPr>
        <p:spPr>
          <a:xfrm>
            <a:off x="6128995" y="4392890"/>
            <a:ext cx="7069" cy="39121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277BAF94-A811-4E20-AC23-6F611B01126F}"/>
              </a:ext>
            </a:extLst>
          </p:cNvPr>
          <p:cNvCxnSpPr>
            <a:cxnSpLocks/>
            <a:stCxn id="6" idx="1"/>
            <a:endCxn id="4" idx="1"/>
          </p:cNvCxnSpPr>
          <p:nvPr/>
        </p:nvCxnSpPr>
        <p:spPr>
          <a:xfrm rot="10800000">
            <a:off x="3503628" y="2828043"/>
            <a:ext cx="685800" cy="2446253"/>
          </a:xfrm>
          <a:prstGeom prst="bentConnector3">
            <a:avLst>
              <a:gd name="adj1" fmla="val 263917"/>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四角形: 角を丸くする 21">
            <a:extLst>
              <a:ext uri="{FF2B5EF4-FFF2-40B4-BE49-F238E27FC236}">
                <a16:creationId xmlns:a16="http://schemas.microsoft.com/office/drawing/2014/main" id="{517F89F5-3AF6-473F-98DC-33379CC2220E}"/>
              </a:ext>
            </a:extLst>
          </p:cNvPr>
          <p:cNvSpPr/>
          <p:nvPr/>
        </p:nvSpPr>
        <p:spPr>
          <a:xfrm>
            <a:off x="4418028" y="6127422"/>
            <a:ext cx="3450210"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分類完了</a:t>
            </a:r>
          </a:p>
        </p:txBody>
      </p:sp>
      <p:cxnSp>
        <p:nvCxnSpPr>
          <p:cNvPr id="46" name="直線矢印コネクタ 45">
            <a:extLst>
              <a:ext uri="{FF2B5EF4-FFF2-40B4-BE49-F238E27FC236}">
                <a16:creationId xmlns:a16="http://schemas.microsoft.com/office/drawing/2014/main" id="{3415F4F2-D7DB-4099-BA35-0E75549ABF9A}"/>
              </a:ext>
            </a:extLst>
          </p:cNvPr>
          <p:cNvCxnSpPr>
            <a:stCxn id="6" idx="2"/>
            <a:endCxn id="22" idx="0"/>
          </p:cNvCxnSpPr>
          <p:nvPr/>
        </p:nvCxnSpPr>
        <p:spPr>
          <a:xfrm>
            <a:off x="6136063" y="5764489"/>
            <a:ext cx="7070" cy="36293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1010386-9F84-45BE-BBE6-1934CC882F7A}"/>
              </a:ext>
            </a:extLst>
          </p:cNvPr>
          <p:cNvSpPr txBox="1"/>
          <p:nvPr/>
        </p:nvSpPr>
        <p:spPr>
          <a:xfrm>
            <a:off x="6482240" y="5650466"/>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つまり重心が収束すると終了</a:t>
            </a:r>
          </a:p>
        </p:txBody>
      </p:sp>
    </p:spTree>
    <p:extLst>
      <p:ext uri="{BB962C8B-B14F-4D97-AF65-F5344CB8AC3E}">
        <p14:creationId xmlns:p14="http://schemas.microsoft.com/office/powerpoint/2010/main" val="213766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B1E7620-4B24-4D86-9BA0-634DC1FEAC3C}"/>
              </a:ext>
            </a:extLst>
          </p:cNvPr>
          <p:cNvSpPr txBox="1"/>
          <p:nvPr/>
        </p:nvSpPr>
        <p:spPr>
          <a:xfrm>
            <a:off x="418045" y="199059"/>
            <a:ext cx="4583306"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を式で表すと</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D3CF091-F250-4937-910A-5648B496B529}"/>
                  </a:ext>
                </a:extLst>
              </p:cNvPr>
              <p:cNvSpPr txBox="1"/>
              <p:nvPr/>
            </p:nvSpPr>
            <p:spPr>
              <a:xfrm>
                <a:off x="502021" y="878693"/>
                <a:ext cx="10112913" cy="1027589"/>
              </a:xfrm>
              <a:prstGeom prst="rect">
                <a:avLst/>
              </a:prstGeom>
              <a:noFill/>
            </p:spPr>
            <p:txBody>
              <a:bodyPr wrap="square" rtlCol="0">
                <a:spAutoFit/>
              </a:bodyPr>
              <a:lstStyle/>
              <a:p>
                <a:pPr algn="l"/>
                <a:r>
                  <a:rPr kumimoji="1" lang="ja-JP" altLang="en-US" sz="2000" b="1" u="sng" dirty="0">
                    <a:latin typeface="メイリオ" panose="020B0604030504040204" pitchFamily="50" charset="-128"/>
                    <a:ea typeface="メイリオ" panose="020B0604030504040204" pitchFamily="50" charset="-128"/>
                  </a:rPr>
                  <a:t>意味的には。</a:t>
                </a:r>
                <a:endParaRPr kumimoji="1" lang="en-US" altLang="ja-JP" sz="20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全ての観測サンプル</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r>
                      <a:rPr kumimoji="1" lang="ja-JP" altLang="en-US" sz="2000" i="1">
                        <a:latin typeface="Cambria Math" panose="02040503050406030204" pitchFamily="18" charset="0"/>
                        <a:ea typeface="メイリオ" panose="020B0604030504040204" pitchFamily="50" charset="-128"/>
                      </a:rPr>
                      <m:t>が</m:t>
                    </m:r>
                    <m:r>
                      <a:rPr kumimoji="1" lang="en-US" altLang="ja-JP" sz="2000" i="1">
                        <a:latin typeface="Cambria Math" panose="02040503050406030204" pitchFamily="18" charset="0"/>
                        <a:ea typeface="メイリオ" panose="020B0604030504040204" pitchFamily="50" charset="-128"/>
                      </a:rPr>
                      <m:t>𝐾</m:t>
                    </m:r>
                    <m:r>
                      <a:rPr kumimoji="1" lang="ja-JP" altLang="en-US" sz="2000" i="1">
                        <a:latin typeface="Cambria Math" panose="02040503050406030204" pitchFamily="18" charset="0"/>
                        <a:ea typeface="メイリオ" panose="020B0604030504040204" pitchFamily="50" charset="-128"/>
                      </a:rPr>
                      <m:t>個</m:t>
                    </m:r>
                    <m:r>
                      <a:rPr kumimoji="1" lang="ja-JP" altLang="en-US" sz="2000" i="1" dirty="0">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クラスタ重心</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と最も近くなるような</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見つけ出す。結果として</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r>
                      <a:rPr kumimoji="1" lang="ja-JP" altLang="en-US" sz="2000" i="1">
                        <a:latin typeface="Cambria Math" panose="02040503050406030204" pitchFamily="18" charset="0"/>
                        <a:ea typeface="メイリオ" panose="020B0604030504040204" pitchFamily="50" charset="-128"/>
                      </a:rPr>
                      <m:t>が</m:t>
                    </m:r>
                    <m:r>
                      <a:rPr kumimoji="1" lang="en-US" altLang="ja-JP" sz="2000" i="1">
                        <a:latin typeface="Cambria Math" panose="02040503050406030204" pitchFamily="18" charset="0"/>
                        <a:ea typeface="メイリオ" panose="020B0604030504040204" pitchFamily="50" charset="-128"/>
                      </a:rPr>
                      <m:t>𝐾</m:t>
                    </m:r>
                  </m:oMath>
                </a14:m>
                <a:r>
                  <a:rPr kumimoji="1" lang="ja-JP" altLang="en-US" sz="2000" dirty="0">
                    <a:latin typeface="メイリオ" panose="020B0604030504040204" pitchFamily="50" charset="-128"/>
                    <a:ea typeface="メイリオ" panose="020B0604030504040204" pitchFamily="50" charset="-128"/>
                  </a:rPr>
                  <a:t>個のクラスタに分類される</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D3CF091-F250-4937-910A-5648B496B529}"/>
                  </a:ext>
                </a:extLst>
              </p:cNvPr>
              <p:cNvSpPr txBox="1">
                <a:spLocks noRot="1" noChangeAspect="1" noMove="1" noResize="1" noEditPoints="1" noAdjustHandles="1" noChangeArrowheads="1" noChangeShapeType="1" noTextEdit="1"/>
              </p:cNvSpPr>
              <p:nvPr/>
            </p:nvSpPr>
            <p:spPr>
              <a:xfrm>
                <a:off x="502021" y="878693"/>
                <a:ext cx="10112913" cy="1027589"/>
              </a:xfrm>
              <a:prstGeom prst="rect">
                <a:avLst/>
              </a:prstGeom>
              <a:blipFill>
                <a:blip r:embed="rId2"/>
                <a:stretch>
                  <a:fillRect l="-603" t="-3550" r="-301" b="-10059"/>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C8744BC0-0432-493C-95C4-229C119189F0}"/>
              </a:ext>
            </a:extLst>
          </p:cNvPr>
          <p:cNvSpPr/>
          <p:nvPr/>
        </p:nvSpPr>
        <p:spPr>
          <a:xfrm>
            <a:off x="6122978" y="3273725"/>
            <a:ext cx="211120" cy="248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27AD590-DF64-48B0-9192-F9B25AB29659}"/>
                  </a:ext>
                </a:extLst>
              </p:cNvPr>
              <p:cNvSpPr txBox="1"/>
              <p:nvPr/>
            </p:nvSpPr>
            <p:spPr>
              <a:xfrm>
                <a:off x="6450313" y="3121721"/>
                <a:ext cx="2220416" cy="461665"/>
              </a:xfrm>
              <a:prstGeom prst="rect">
                <a:avLst/>
              </a:prstGeom>
              <a:noFill/>
            </p:spPr>
            <p:txBody>
              <a:bodyPr wrap="none" rtlCol="0">
                <a:spAutoFit/>
              </a:bodyPr>
              <a:lstStyle/>
              <a:p>
                <a:pPr algn="l"/>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𝐿</m:t>
                        </m:r>
                      </m:e>
                      <m:sub>
                        <m:r>
                          <a:rPr kumimoji="1" lang="en-US" altLang="ja-JP" sz="2400" i="1">
                            <a:latin typeface="Cambria Math" panose="02040503050406030204" pitchFamily="18" charset="0"/>
                            <a:ea typeface="メイリオ" panose="020B0604030504040204" pitchFamily="50" charset="-128"/>
                          </a:rPr>
                          <m:t>2</m:t>
                        </m:r>
                      </m:sub>
                    </m:sSub>
                    <m:r>
                      <a:rPr kumimoji="1" lang="ja-JP" altLang="en-US" sz="2400" i="1">
                        <a:latin typeface="Cambria Math" panose="02040503050406030204" pitchFamily="18" charset="0"/>
                        <a:ea typeface="メイリオ" panose="020B0604030504040204" pitchFamily="50" charset="-128"/>
                      </a:rPr>
                      <m:t>ノルム</m:t>
                    </m:r>
                  </m:oMath>
                </a14:m>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乗</a:t>
                </a:r>
              </a:p>
            </p:txBody>
          </p:sp>
        </mc:Choice>
        <mc:Fallback xmlns="">
          <p:sp>
            <p:nvSpPr>
              <p:cNvPr id="9" name="テキスト ボックス 8">
                <a:extLst>
                  <a:ext uri="{FF2B5EF4-FFF2-40B4-BE49-F238E27FC236}">
                    <a16:creationId xmlns:a16="http://schemas.microsoft.com/office/drawing/2014/main" id="{427AD590-DF64-48B0-9192-F9B25AB29659}"/>
                  </a:ext>
                </a:extLst>
              </p:cNvPr>
              <p:cNvSpPr txBox="1">
                <a:spLocks noRot="1" noChangeAspect="1" noMove="1" noResize="1" noEditPoints="1" noAdjustHandles="1" noChangeArrowheads="1" noChangeShapeType="1" noTextEdit="1"/>
              </p:cNvSpPr>
              <p:nvPr/>
            </p:nvSpPr>
            <p:spPr>
              <a:xfrm>
                <a:off x="6450313" y="3121721"/>
                <a:ext cx="2220416" cy="461665"/>
              </a:xfrm>
              <a:prstGeom prst="rect">
                <a:avLst/>
              </a:prstGeom>
              <a:blipFill>
                <a:blip r:embed="rId3"/>
                <a:stretch>
                  <a:fillRect l="-549" t="-7895" r="-3571" b="-31579"/>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103D870A-D6F4-BDA8-A105-ECF854E704CB}"/>
              </a:ext>
            </a:extLst>
          </p:cNvPr>
          <p:cNvSpPr/>
          <p:nvPr/>
        </p:nvSpPr>
        <p:spPr>
          <a:xfrm>
            <a:off x="1892324" y="4765041"/>
            <a:ext cx="561627" cy="3696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95DA65-5614-3F94-12C5-B8A5A8A83478}"/>
                  </a:ext>
                </a:extLst>
              </p:cNvPr>
              <p:cNvSpPr txBox="1"/>
              <p:nvPr/>
            </p:nvSpPr>
            <p:spPr>
              <a:xfrm>
                <a:off x="2202025" y="2762048"/>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C95DA65-5614-3F94-12C5-B8A5A8A83478}"/>
                  </a:ext>
                </a:extLst>
              </p:cNvPr>
              <p:cNvSpPr txBox="1">
                <a:spLocks noRot="1" noChangeAspect="1" noMove="1" noResize="1" noEditPoints="1" noAdjustHandles="1" noChangeArrowheads="1" noChangeShapeType="1" noTextEdit="1"/>
              </p:cNvSpPr>
              <p:nvPr/>
            </p:nvSpPr>
            <p:spPr>
              <a:xfrm>
                <a:off x="2202025" y="2762048"/>
                <a:ext cx="3645742" cy="1038489"/>
              </a:xfrm>
              <a:prstGeom prst="rect">
                <a:avLst/>
              </a:prstGeom>
              <a:blipFill>
                <a:blip r:embed="rId4"/>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3E1C9795-D443-02ED-6F98-C9EB099CC6BF}"/>
              </a:ext>
            </a:extLst>
          </p:cNvPr>
          <p:cNvSpPr txBox="1"/>
          <p:nvPr/>
        </p:nvSpPr>
        <p:spPr>
          <a:xfrm>
            <a:off x="4343025" y="3588757"/>
            <a:ext cx="1620957" cy="584775"/>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太字</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ベクトル</a:t>
            </a:r>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普通：スカラー</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581D927-5BB1-C455-1AD4-3F45BDF188D9}"/>
                  </a:ext>
                </a:extLst>
              </p:cNvPr>
              <p:cNvSpPr txBox="1"/>
              <p:nvPr/>
            </p:nvSpPr>
            <p:spPr>
              <a:xfrm>
                <a:off x="950222" y="4598479"/>
                <a:ext cx="111270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oMath>
                </a14:m>
                <a:r>
                  <a:rPr kumimoji="1" lang="ja-JP" altLang="en-US" sz="2400" dirty="0">
                    <a:latin typeface="メイリオ" panose="020B0604030504040204" pitchFamily="50" charset="-128"/>
                    <a:ea typeface="メイリオ" panose="020B0604030504040204" pitchFamily="50" charset="-128"/>
                  </a:rPr>
                  <a:t>に対して，対応する</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値指示変数</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{0,1}(</m:t>
                    </m:r>
                    <m:r>
                      <a:rPr kumimoji="1" lang="en-US" altLang="ja-JP" sz="2400" b="0" i="1" smtClean="0">
                        <a:latin typeface="Cambria Math" panose="02040503050406030204" pitchFamily="18" charset="0"/>
                        <a:ea typeface="Cambria Math" panose="02040503050406030204" pitchFamily="18" charset="0"/>
                      </a:rPr>
                      <m:t>𝑘</m:t>
                    </m:r>
                    <m:r>
                      <a:rPr kumimoji="1" lang="en-US" altLang="ja-JP" sz="2400" b="0" i="1" smtClean="0">
                        <a:latin typeface="Cambria Math" panose="02040503050406030204" pitchFamily="18" charset="0"/>
                        <a:ea typeface="Cambria Math" panose="02040503050406030204" pitchFamily="18" charset="0"/>
                      </a:rPr>
                      <m:t>=1,…</m:t>
                    </m:r>
                    <m:r>
                      <a:rPr kumimoji="1" lang="en-US" altLang="ja-JP" sz="2400" b="0" i="1" smtClean="0">
                        <a:latin typeface="Cambria Math" panose="02040503050406030204" pitchFamily="18" charset="0"/>
                        <a:ea typeface="Cambria Math" panose="02040503050406030204" pitchFamily="18" charset="0"/>
                      </a:rPr>
                      <m:t>𝐾</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を割り当てる</a:t>
                </a:r>
              </a:p>
            </p:txBody>
          </p:sp>
        </mc:Choice>
        <mc:Fallback xmlns="">
          <p:sp>
            <p:nvSpPr>
              <p:cNvPr id="16" name="テキスト ボックス 15">
                <a:extLst>
                  <a:ext uri="{FF2B5EF4-FFF2-40B4-BE49-F238E27FC236}">
                    <a16:creationId xmlns:a16="http://schemas.microsoft.com/office/drawing/2014/main" id="{2581D927-5BB1-C455-1AD4-3F45BDF188D9}"/>
                  </a:ext>
                </a:extLst>
              </p:cNvPr>
              <p:cNvSpPr txBox="1">
                <a:spLocks noRot="1" noChangeAspect="1" noMove="1" noResize="1" noEditPoints="1" noAdjustHandles="1" noChangeArrowheads="1" noChangeShapeType="1" noTextEdit="1"/>
              </p:cNvSpPr>
              <p:nvPr/>
            </p:nvSpPr>
            <p:spPr>
              <a:xfrm>
                <a:off x="950222" y="4598479"/>
                <a:ext cx="11127085" cy="461665"/>
              </a:xfrm>
              <a:prstGeom prst="rect">
                <a:avLst/>
              </a:prstGeom>
              <a:blipFill>
                <a:blip r:embed="rId5"/>
                <a:stretch>
                  <a:fillRect l="-877"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8AD65B3-034B-17BD-9CFA-A5CB5B8CE236}"/>
                  </a:ext>
                </a:extLst>
              </p:cNvPr>
              <p:cNvSpPr txBox="1"/>
              <p:nvPr/>
            </p:nvSpPr>
            <p:spPr>
              <a:xfrm>
                <a:off x="1547827" y="5077798"/>
                <a:ext cx="6843476" cy="830997"/>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がクラスター</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に割り当てられる場合：</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en-US" altLang="ja-JP" sz="2400" dirty="0">
                    <a:latin typeface="メイリオ" panose="020B0604030504040204" pitchFamily="50" charset="-128"/>
                    <a:ea typeface="メイリオ" panose="020B0604030504040204" pitchFamily="50" charset="-128"/>
                  </a:rPr>
                  <a:t>=1</a:t>
                </a:r>
              </a:p>
              <a:p>
                <a:r>
                  <a:rPr kumimoji="1" lang="ja-JP" altLang="en-US" sz="2400" dirty="0">
                    <a:latin typeface="メイリオ" panose="020B0604030504040204" pitchFamily="50" charset="-128"/>
                    <a:ea typeface="メイリオ" panose="020B0604030504040204" pitchFamily="50" charset="-128"/>
                  </a:rPr>
                  <a:t>そうでない場合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𝑘</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C8AD65B3-034B-17BD-9CFA-A5CB5B8CE236}"/>
                  </a:ext>
                </a:extLst>
              </p:cNvPr>
              <p:cNvSpPr txBox="1">
                <a:spLocks noRot="1" noChangeAspect="1" noMove="1" noResize="1" noEditPoints="1" noAdjustHandles="1" noChangeArrowheads="1" noChangeShapeType="1" noTextEdit="1"/>
              </p:cNvSpPr>
              <p:nvPr/>
            </p:nvSpPr>
            <p:spPr>
              <a:xfrm>
                <a:off x="1547827" y="5077798"/>
                <a:ext cx="6843476" cy="830997"/>
              </a:xfrm>
              <a:prstGeom prst="rect">
                <a:avLst/>
              </a:prstGeom>
              <a:blipFill>
                <a:blip r:embed="rId6"/>
                <a:stretch>
                  <a:fillRect l="-1425" t="-4412" r="-356"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EC543DC-B138-78DD-29E9-4B95F9D99620}"/>
                  </a:ext>
                </a:extLst>
              </p:cNvPr>
              <p:cNvSpPr txBox="1"/>
              <p:nvPr/>
            </p:nvSpPr>
            <p:spPr>
              <a:xfrm>
                <a:off x="1401762" y="6011898"/>
                <a:ext cx="8313430" cy="83099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つまり各</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について</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個のクラスターのうち１つだけ</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en-US" altLang="ja-JP" sz="2400" dirty="0">
                    <a:latin typeface="メイリオ" panose="020B0604030504040204" pitchFamily="50" charset="-128"/>
                    <a:ea typeface="メイリオ" panose="020B0604030504040204" pitchFamily="50" charset="-128"/>
                  </a:rPr>
                  <a:t>=1</a:t>
                </a: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EEC543DC-B138-78DD-29E9-4B95F9D99620}"/>
                  </a:ext>
                </a:extLst>
              </p:cNvPr>
              <p:cNvSpPr txBox="1">
                <a:spLocks noRot="1" noChangeAspect="1" noMove="1" noResize="1" noEditPoints="1" noAdjustHandles="1" noChangeArrowheads="1" noChangeShapeType="1" noTextEdit="1"/>
              </p:cNvSpPr>
              <p:nvPr/>
            </p:nvSpPr>
            <p:spPr>
              <a:xfrm>
                <a:off x="1401762" y="6011898"/>
                <a:ext cx="8313430" cy="830997"/>
              </a:xfrm>
              <a:prstGeom prst="rect">
                <a:avLst/>
              </a:prstGeom>
              <a:blipFill>
                <a:blip r:embed="rId7"/>
                <a:stretch>
                  <a:fillRect l="-1173" t="-4380" r="-1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FC094B6-87AD-D601-8369-BBAF84CBC9F2}"/>
                  </a:ext>
                </a:extLst>
              </p:cNvPr>
              <p:cNvSpPr txBox="1"/>
              <p:nvPr/>
            </p:nvSpPr>
            <p:spPr>
              <a:xfrm>
                <a:off x="544898" y="2035946"/>
                <a:ext cx="11599650" cy="738664"/>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損失関数</a:t>
                </a:r>
                <a:r>
                  <a:rPr kumimoji="1" lang="en-US" altLang="ja-JP" sz="2400" b="1" dirty="0">
                    <a:latin typeface="メイリオ" panose="020B0604030504040204" pitchFamily="50" charset="-128"/>
                    <a:ea typeface="メイリオ" panose="020B0604030504040204" pitchFamily="50" charset="-128"/>
                  </a:rPr>
                  <a:t>J</a:t>
                </a:r>
                <a:r>
                  <a:rPr kumimoji="1" lang="ja-JP" altLang="en-US" sz="2400" b="1" dirty="0">
                    <a:latin typeface="メイリオ" panose="020B0604030504040204" pitchFamily="50" charset="-128"/>
                    <a:ea typeface="メイリオ" panose="020B0604030504040204" pitchFamily="50" charset="-128"/>
                  </a:rPr>
                  <a:t>を最小化する</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𝒓</m:t>
                        </m:r>
                      </m:e>
                      <m:sub>
                        <m:r>
                          <a:rPr kumimoji="1" lang="en-US" altLang="ja-JP" sz="2400" b="1" i="1" smtClean="0">
                            <a:latin typeface="Cambria Math" panose="02040503050406030204" pitchFamily="18" charset="0"/>
                            <a:ea typeface="メイリオ" panose="020B0604030504040204" pitchFamily="50" charset="-128"/>
                          </a:rPr>
                          <m:t>𝒏𝒌</m:t>
                        </m:r>
                      </m:sub>
                    </m:sSub>
                  </m:oMath>
                </a14:m>
                <a:r>
                  <a:rPr kumimoji="1" lang="ja-JP" altLang="en-US" sz="2400" b="1" dirty="0">
                    <a:ea typeface="メイリオ" panose="020B0604030504040204" pitchFamily="50" charset="-128"/>
                  </a:rPr>
                  <a:t>（クラスタ変数）</a:t>
                </a:r>
                <a:r>
                  <a:rPr kumimoji="1" lang="en-US" altLang="ja-JP" sz="2400" b="1" dirty="0">
                    <a:ea typeface="メイリオ" panose="020B0604030504040204" pitchFamily="50" charset="-128"/>
                  </a:rPr>
                  <a:t>,</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b="1" dirty="0">
                    <a:latin typeface="メイリオ" panose="020B0604030504040204" pitchFamily="50" charset="-128"/>
                    <a:ea typeface="メイリオ" panose="020B0604030504040204" pitchFamily="50" charset="-128"/>
                  </a:rPr>
                  <a:t>（重心）を求める</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（パラメータを何かの関数で表現し，関数を最大化</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最小化するパラメータの値を求めることを最適化と言う）</a:t>
                </a:r>
              </a:p>
            </p:txBody>
          </p:sp>
        </mc:Choice>
        <mc:Fallback xmlns="">
          <p:sp>
            <p:nvSpPr>
              <p:cNvPr id="20" name="テキスト ボックス 19">
                <a:extLst>
                  <a:ext uri="{FF2B5EF4-FFF2-40B4-BE49-F238E27FC236}">
                    <a16:creationId xmlns:a16="http://schemas.microsoft.com/office/drawing/2014/main" id="{AFC094B6-87AD-D601-8369-BBAF84CBC9F2}"/>
                  </a:ext>
                </a:extLst>
              </p:cNvPr>
              <p:cNvSpPr txBox="1">
                <a:spLocks noRot="1" noChangeAspect="1" noMove="1" noResize="1" noEditPoints="1" noAdjustHandles="1" noChangeArrowheads="1" noChangeShapeType="1" noTextEdit="1"/>
              </p:cNvSpPr>
              <p:nvPr/>
            </p:nvSpPr>
            <p:spPr>
              <a:xfrm>
                <a:off x="544898" y="2035946"/>
                <a:ext cx="11599650" cy="738664"/>
              </a:xfrm>
              <a:prstGeom prst="rect">
                <a:avLst/>
              </a:prstGeom>
              <a:blipFill>
                <a:blip r:embed="rId8"/>
                <a:stretch>
                  <a:fillRect l="-788" t="-9091" b="-13223"/>
                </a:stretch>
              </a:blipFill>
            </p:spPr>
            <p:txBody>
              <a:bodyPr/>
              <a:lstStyle/>
              <a:p>
                <a:r>
                  <a:rPr lang="ja-JP" altLang="en-US">
                    <a:noFill/>
                  </a:rPr>
                  <a:t> </a:t>
                </a:r>
              </a:p>
            </p:txBody>
          </p:sp>
        </mc:Fallback>
      </mc:AlternateContent>
      <p:sp>
        <p:nvSpPr>
          <p:cNvPr id="21" name="左中かっこ 20">
            <a:extLst>
              <a:ext uri="{FF2B5EF4-FFF2-40B4-BE49-F238E27FC236}">
                <a16:creationId xmlns:a16="http://schemas.microsoft.com/office/drawing/2014/main" id="{A71DD119-32B1-3D73-BFD5-FACE4459AE3E}"/>
              </a:ext>
            </a:extLst>
          </p:cNvPr>
          <p:cNvSpPr/>
          <p:nvPr/>
        </p:nvSpPr>
        <p:spPr>
          <a:xfrm>
            <a:off x="1262077" y="5077798"/>
            <a:ext cx="271477" cy="8309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31F12D1-8AED-55EC-4606-9696C0A6F97C}"/>
                  </a:ext>
                </a:extLst>
              </p:cNvPr>
              <p:cNvSpPr txBox="1"/>
              <p:nvPr/>
            </p:nvSpPr>
            <p:spPr>
              <a:xfrm>
                <a:off x="924007" y="4032339"/>
                <a:ext cx="954044" cy="461665"/>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𝒓</m:t>
                        </m:r>
                      </m:e>
                      <m:sub>
                        <m:r>
                          <a:rPr kumimoji="1" lang="en-US" altLang="ja-JP" sz="2400" b="1" i="1" smtClean="0">
                            <a:latin typeface="Cambria Math" panose="02040503050406030204" pitchFamily="18" charset="0"/>
                            <a:ea typeface="メイリオ" panose="020B0604030504040204" pitchFamily="50" charset="-128"/>
                          </a:rPr>
                          <m:t>𝒏𝒌</m:t>
                        </m:r>
                      </m:sub>
                    </m:sSub>
                  </m:oMath>
                </a14:m>
                <a:r>
                  <a:rPr kumimoji="1" lang="ja-JP" altLang="en-US" sz="2400" dirty="0">
                    <a:latin typeface="メイリオ" panose="020B0604030504040204" pitchFamily="50" charset="-128"/>
                    <a:ea typeface="メイリオ" panose="020B0604030504040204" pitchFamily="50" charset="-128"/>
                  </a:rPr>
                  <a:t>：</a:t>
                </a:r>
              </a:p>
            </p:txBody>
          </p:sp>
        </mc:Choice>
        <mc:Fallback xmlns="">
          <p:sp>
            <p:nvSpPr>
              <p:cNvPr id="22" name="テキスト ボックス 21">
                <a:extLst>
                  <a:ext uri="{FF2B5EF4-FFF2-40B4-BE49-F238E27FC236}">
                    <a16:creationId xmlns:a16="http://schemas.microsoft.com/office/drawing/2014/main" id="{931F12D1-8AED-55EC-4606-9696C0A6F97C}"/>
                  </a:ext>
                </a:extLst>
              </p:cNvPr>
              <p:cNvSpPr txBox="1">
                <a:spLocks noRot="1" noChangeAspect="1" noMove="1" noResize="1" noEditPoints="1" noAdjustHandles="1" noChangeArrowheads="1" noChangeShapeType="1" noTextEdit="1"/>
              </p:cNvSpPr>
              <p:nvPr/>
            </p:nvSpPr>
            <p:spPr>
              <a:xfrm>
                <a:off x="924007" y="4032339"/>
                <a:ext cx="954044" cy="461665"/>
              </a:xfrm>
              <a:prstGeom prst="rect">
                <a:avLst/>
              </a:prstGeom>
              <a:blipFill>
                <a:blip r:embed="rId9"/>
                <a:stretch>
                  <a:fillRect t="-7895" r="-8974"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255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84A47B1-1030-853D-B207-DA009A80B023}"/>
              </a:ext>
            </a:extLst>
          </p:cNvPr>
          <p:cNvSpPr txBox="1"/>
          <p:nvPr/>
        </p:nvSpPr>
        <p:spPr>
          <a:xfrm>
            <a:off x="345233" y="233264"/>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前回（前期）にやったこと。</a:t>
            </a:r>
            <a:endParaRPr kumimoji="1" lang="en-US" altLang="ja-JP" sz="32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D08CD923-65B5-C982-0419-26D5B06E064A}"/>
              </a:ext>
            </a:extLst>
          </p:cNvPr>
          <p:cNvPicPr>
            <a:picLocks noChangeAspect="1"/>
          </p:cNvPicPr>
          <p:nvPr/>
        </p:nvPicPr>
        <p:blipFill>
          <a:blip r:embed="rId2"/>
          <a:stretch>
            <a:fillRect/>
          </a:stretch>
        </p:blipFill>
        <p:spPr>
          <a:xfrm>
            <a:off x="1999810" y="1348298"/>
            <a:ext cx="7729766" cy="5276438"/>
          </a:xfrm>
          <a:prstGeom prst="rect">
            <a:avLst/>
          </a:prstGeom>
        </p:spPr>
      </p:pic>
      <p:sp>
        <p:nvSpPr>
          <p:cNvPr id="6" name="テキスト ボックス 5">
            <a:extLst>
              <a:ext uri="{FF2B5EF4-FFF2-40B4-BE49-F238E27FC236}">
                <a16:creationId xmlns:a16="http://schemas.microsoft.com/office/drawing/2014/main" id="{08D66BBC-AB39-E181-714C-1862E7F00BB8}"/>
              </a:ext>
            </a:extLst>
          </p:cNvPr>
          <p:cNvSpPr txBox="1"/>
          <p:nvPr/>
        </p:nvSpPr>
        <p:spPr>
          <a:xfrm>
            <a:off x="197513" y="6396335"/>
            <a:ext cx="260943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cookpad_pca.py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C9878D67-D3D2-B345-984D-90256C1073BC}"/>
              </a:ext>
            </a:extLst>
          </p:cNvPr>
          <p:cNvSpPr txBox="1"/>
          <p:nvPr/>
        </p:nvSpPr>
        <p:spPr>
          <a:xfrm>
            <a:off x="345233" y="761091"/>
            <a:ext cx="8597225" cy="707886"/>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主成分分析でレシピ（つくれぽ）の特徴を</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次元平面に描いた</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何のレシピかがわかっているので色分けして特徴を解釈できたが。</a:t>
            </a:r>
          </a:p>
        </p:txBody>
      </p:sp>
      <p:pic>
        <p:nvPicPr>
          <p:cNvPr id="1026" name="Picture 2" descr="Project Jupyter - Wikipedia">
            <a:extLst>
              <a:ext uri="{FF2B5EF4-FFF2-40B4-BE49-F238E27FC236}">
                <a16:creationId xmlns:a16="http://schemas.microsoft.com/office/drawing/2014/main" id="{F89FFE13-304C-7E24-A3CD-74D532964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2964" y="335903"/>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935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AB6229E4-BF0B-4386-956A-B1CC8C1EAD87}"/>
              </a:ext>
            </a:extLst>
          </p:cNvPr>
          <p:cNvSpPr txBox="1"/>
          <p:nvPr/>
        </p:nvSpPr>
        <p:spPr>
          <a:xfrm>
            <a:off x="4167427" y="200423"/>
            <a:ext cx="3762568"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の最適化</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1A2ECFD-0D4D-E801-EA87-0E78219F1063}"/>
                  </a:ext>
                </a:extLst>
              </p:cNvPr>
              <p:cNvSpPr txBox="1"/>
              <p:nvPr/>
            </p:nvSpPr>
            <p:spPr>
              <a:xfrm>
                <a:off x="3783175" y="915570"/>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1A2ECFD-0D4D-E801-EA87-0E78219F1063}"/>
                  </a:ext>
                </a:extLst>
              </p:cNvPr>
              <p:cNvSpPr txBox="1">
                <a:spLocks noRot="1" noChangeAspect="1" noMove="1" noResize="1" noEditPoints="1" noAdjustHandles="1" noChangeArrowheads="1" noChangeShapeType="1" noTextEdit="1"/>
              </p:cNvSpPr>
              <p:nvPr/>
            </p:nvSpPr>
            <p:spPr>
              <a:xfrm>
                <a:off x="3783175" y="915570"/>
                <a:ext cx="3645742"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3BB90BC-4852-3D12-FE42-00A242B40FED}"/>
                  </a:ext>
                </a:extLst>
              </p:cNvPr>
              <p:cNvSpPr txBox="1"/>
              <p:nvPr/>
            </p:nvSpPr>
            <p:spPr>
              <a:xfrm>
                <a:off x="1568063" y="2463282"/>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14" name="テキスト ボックス 13">
                <a:extLst>
                  <a:ext uri="{FF2B5EF4-FFF2-40B4-BE49-F238E27FC236}">
                    <a16:creationId xmlns:a16="http://schemas.microsoft.com/office/drawing/2014/main" id="{93BB90BC-4852-3D12-FE42-00A242B40FED}"/>
                  </a:ext>
                </a:extLst>
              </p:cNvPr>
              <p:cNvSpPr txBox="1">
                <a:spLocks noRot="1" noChangeAspect="1" noMove="1" noResize="1" noEditPoints="1" noAdjustHandles="1" noChangeArrowheads="1" noChangeShapeType="1" noTextEdit="1"/>
              </p:cNvSpPr>
              <p:nvPr/>
            </p:nvSpPr>
            <p:spPr>
              <a:xfrm>
                <a:off x="1568063" y="2463282"/>
                <a:ext cx="3155031" cy="461665"/>
              </a:xfrm>
              <a:prstGeom prst="rect">
                <a:avLst/>
              </a:prstGeom>
              <a:blipFill>
                <a:blip r:embed="rId3"/>
                <a:stretch>
                  <a:fillRect l="-2896" t="-7895" r="-193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DAF31AE-02B1-C762-1858-8D12F78E0ADA}"/>
                  </a:ext>
                </a:extLst>
              </p:cNvPr>
              <p:cNvSpPr txBox="1"/>
              <p:nvPr/>
            </p:nvSpPr>
            <p:spPr>
              <a:xfrm>
                <a:off x="1866123" y="2964129"/>
                <a:ext cx="9134669" cy="1203535"/>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ja-JP" altLang="en-US" sz="2400" i="1">
                        <a:latin typeface="Cambria Math" panose="02040503050406030204" pitchFamily="18" charset="0"/>
                        <a:ea typeface="メイリオ" panose="020B0604030504040204" pitchFamily="50" charset="-128"/>
                      </a:rPr>
                      <m:t>毎に</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としたときに</m:t>
                    </m:r>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e>
                    </m:d>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が最小になるような</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を求める（</a:t>
                </a:r>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dirty="0">
                    <a:latin typeface="メイリオ" panose="020B0604030504040204" pitchFamily="50" charset="-128"/>
                    <a:ea typeface="メイリオ" panose="020B0604030504040204" pitchFamily="50" charset="-128"/>
                  </a:rPr>
                  <a:t>は固定）</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 </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を一番最寄りの中心</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ja-JP" altLang="en-US" sz="2400" b="1" i="1" smtClean="0">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割り当てることを意味する</a:t>
                </a:r>
              </a:p>
            </p:txBody>
          </p:sp>
        </mc:Choice>
        <mc:Fallback xmlns="">
          <p:sp>
            <p:nvSpPr>
              <p:cNvPr id="15" name="テキスト ボックス 14">
                <a:extLst>
                  <a:ext uri="{FF2B5EF4-FFF2-40B4-BE49-F238E27FC236}">
                    <a16:creationId xmlns:a16="http://schemas.microsoft.com/office/drawing/2014/main" id="{FDAF31AE-02B1-C762-1858-8D12F78E0ADA}"/>
                  </a:ext>
                </a:extLst>
              </p:cNvPr>
              <p:cNvSpPr txBox="1">
                <a:spLocks noRot="1" noChangeAspect="1" noMove="1" noResize="1" noEditPoints="1" noAdjustHandles="1" noChangeArrowheads="1" noChangeShapeType="1" noTextEdit="1"/>
              </p:cNvSpPr>
              <p:nvPr/>
            </p:nvSpPr>
            <p:spPr>
              <a:xfrm>
                <a:off x="1866123" y="2964129"/>
                <a:ext cx="9134669" cy="1203535"/>
              </a:xfrm>
              <a:prstGeom prst="rect">
                <a:avLst/>
              </a:prstGeom>
              <a:blipFill>
                <a:blip r:embed="rId4"/>
                <a:stretch>
                  <a:fillRect l="-1001" t="-2525"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CDC31C3-B73B-4526-FA0A-B1FCA33B53E2}"/>
                  </a:ext>
                </a:extLst>
              </p:cNvPr>
              <p:cNvSpPr txBox="1"/>
              <p:nvPr/>
            </p:nvSpPr>
            <p:spPr>
              <a:xfrm>
                <a:off x="2192694" y="4932377"/>
                <a:ext cx="70243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FCDC31C3-B73B-4526-FA0A-B1FCA33B53E2}"/>
                  </a:ext>
                </a:extLst>
              </p:cNvPr>
              <p:cNvSpPr txBox="1">
                <a:spLocks noRot="1" noChangeAspect="1" noMove="1" noResize="1" noEditPoints="1" noAdjustHandles="1" noChangeArrowheads="1" noChangeShapeType="1" noTextEdit="1"/>
              </p:cNvSpPr>
              <p:nvPr/>
            </p:nvSpPr>
            <p:spPr>
              <a:xfrm>
                <a:off x="2192694" y="4932377"/>
                <a:ext cx="702436" cy="461665"/>
              </a:xfrm>
              <a:prstGeom prst="rect">
                <a:avLst/>
              </a:prstGeom>
              <a:blipFill>
                <a:blip r:embed="rId5"/>
                <a:stretch>
                  <a:fillRect/>
                </a:stretch>
              </a:blipFill>
            </p:spPr>
            <p:txBody>
              <a:bodyPr/>
              <a:lstStyle/>
              <a:p>
                <a:r>
                  <a:rPr lang="ja-JP" altLang="en-US">
                    <a:noFill/>
                  </a:rPr>
                  <a:t> </a:t>
                </a:r>
              </a:p>
            </p:txBody>
          </p:sp>
        </mc:Fallback>
      </mc:AlternateContent>
      <p:sp>
        <p:nvSpPr>
          <p:cNvPr id="17" name="左中かっこ 16">
            <a:extLst>
              <a:ext uri="{FF2B5EF4-FFF2-40B4-BE49-F238E27FC236}">
                <a16:creationId xmlns:a16="http://schemas.microsoft.com/office/drawing/2014/main" id="{92104607-D5F7-4B5C-4144-8AEBF6D679B2}"/>
              </a:ext>
            </a:extLst>
          </p:cNvPr>
          <p:cNvSpPr/>
          <p:nvPr/>
        </p:nvSpPr>
        <p:spPr>
          <a:xfrm>
            <a:off x="2930974" y="4421425"/>
            <a:ext cx="391886" cy="14835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368A464-C225-0D35-026B-E73D569FA55A}"/>
              </a:ext>
            </a:extLst>
          </p:cNvPr>
          <p:cNvSpPr txBox="1"/>
          <p:nvPr/>
        </p:nvSpPr>
        <p:spPr>
          <a:xfrm>
            <a:off x="3389090" y="4421425"/>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FE58D66E-D102-C3D9-7C35-26D545829D24}"/>
                  </a:ext>
                </a:extLst>
              </p:cNvPr>
              <p:cNvSpPr txBox="1"/>
              <p:nvPr/>
            </p:nvSpPr>
            <p:spPr>
              <a:xfrm>
                <a:off x="4148766" y="4421425"/>
                <a:ext cx="4396716" cy="430759"/>
              </a:xfrm>
              <a:prstGeom prst="rect">
                <a:avLst/>
              </a:prstGeom>
              <a:noFill/>
            </p:spPr>
            <p:txBody>
              <a:bodyPr wrap="none" lIns="0" tIns="0" rIns="0" bIns="0"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𝑎𝑟𝑔𝑚𝑖</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𝑗</m:t>
                        </m:r>
                      </m:sub>
                    </m:sSub>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𝒋</m:t>
                            </m:r>
                          </m:sub>
                        </m:sSub>
                      </m:e>
                    </m:d>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 のとき</a:t>
                </a:r>
              </a:p>
            </p:txBody>
          </p:sp>
        </mc:Choice>
        <mc:Fallback xmlns="">
          <p:sp>
            <p:nvSpPr>
              <p:cNvPr id="19" name="テキスト ボックス 18">
                <a:extLst>
                  <a:ext uri="{FF2B5EF4-FFF2-40B4-BE49-F238E27FC236}">
                    <a16:creationId xmlns:a16="http://schemas.microsoft.com/office/drawing/2014/main" id="{FE58D66E-D102-C3D9-7C35-26D545829D24}"/>
                  </a:ext>
                </a:extLst>
              </p:cNvPr>
              <p:cNvSpPr txBox="1">
                <a:spLocks noRot="1" noChangeAspect="1" noMove="1" noResize="1" noEditPoints="1" noAdjustHandles="1" noChangeArrowheads="1" noChangeShapeType="1" noTextEdit="1"/>
              </p:cNvSpPr>
              <p:nvPr/>
            </p:nvSpPr>
            <p:spPr>
              <a:xfrm>
                <a:off x="4148766" y="4421425"/>
                <a:ext cx="4396716" cy="430759"/>
              </a:xfrm>
              <a:prstGeom prst="rect">
                <a:avLst/>
              </a:prstGeom>
              <a:blipFill>
                <a:blip r:embed="rId6"/>
                <a:stretch>
                  <a:fillRect t="-14085" r="-3190" b="-42254"/>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1B6C9B68-76DF-1754-EFF0-6A1F04096FA3}"/>
              </a:ext>
            </a:extLst>
          </p:cNvPr>
          <p:cNvSpPr txBox="1"/>
          <p:nvPr/>
        </p:nvSpPr>
        <p:spPr>
          <a:xfrm>
            <a:off x="3389090" y="5520205"/>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61498AD-C8DA-024A-A8D8-B54AA5B7A0F1}"/>
              </a:ext>
            </a:extLst>
          </p:cNvPr>
          <p:cNvSpPr txBox="1"/>
          <p:nvPr/>
        </p:nvSpPr>
        <p:spPr>
          <a:xfrm>
            <a:off x="4148766" y="5520205"/>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それ以外</a:t>
            </a:r>
          </a:p>
        </p:txBody>
      </p:sp>
      <p:sp>
        <p:nvSpPr>
          <p:cNvPr id="23" name="テキスト ボックス 22">
            <a:extLst>
              <a:ext uri="{FF2B5EF4-FFF2-40B4-BE49-F238E27FC236}">
                <a16:creationId xmlns:a16="http://schemas.microsoft.com/office/drawing/2014/main" id="{010B2F6E-49D5-6CA5-2B42-E6171224F6B4}"/>
              </a:ext>
            </a:extLst>
          </p:cNvPr>
          <p:cNvSpPr txBox="1"/>
          <p:nvPr/>
        </p:nvSpPr>
        <p:spPr>
          <a:xfrm>
            <a:off x="8757175" y="5163208"/>
            <a:ext cx="264527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データ毎に</a:t>
            </a:r>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回計算する</a:t>
            </a:r>
          </a:p>
        </p:txBody>
      </p:sp>
    </p:spTree>
    <p:extLst>
      <p:ext uri="{BB962C8B-B14F-4D97-AF65-F5344CB8AC3E}">
        <p14:creationId xmlns:p14="http://schemas.microsoft.com/office/powerpoint/2010/main" val="120674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E34E815-6542-FFEB-B6FA-A9F0A4451974}"/>
              </a:ext>
            </a:extLst>
          </p:cNvPr>
          <p:cNvSpPr txBox="1"/>
          <p:nvPr/>
        </p:nvSpPr>
        <p:spPr>
          <a:xfrm>
            <a:off x="1184988" y="45720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3186A0A-F345-6E5E-B448-43311AC51802}"/>
                  </a:ext>
                </a:extLst>
              </p:cNvPr>
              <p:cNvSpPr txBox="1"/>
              <p:nvPr/>
            </p:nvSpPr>
            <p:spPr>
              <a:xfrm>
                <a:off x="3783175" y="915570"/>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3186A0A-F345-6E5E-B448-43311AC51802}"/>
                  </a:ext>
                </a:extLst>
              </p:cNvPr>
              <p:cNvSpPr txBox="1">
                <a:spLocks noRot="1" noChangeAspect="1" noMove="1" noResize="1" noEditPoints="1" noAdjustHandles="1" noChangeArrowheads="1" noChangeShapeType="1" noTextEdit="1"/>
              </p:cNvSpPr>
              <p:nvPr/>
            </p:nvSpPr>
            <p:spPr>
              <a:xfrm>
                <a:off x="3783175" y="915570"/>
                <a:ext cx="3645742"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F9800A3-9544-E908-C8DD-6B344212F673}"/>
                  </a:ext>
                </a:extLst>
              </p:cNvPr>
              <p:cNvSpPr txBox="1"/>
              <p:nvPr/>
            </p:nvSpPr>
            <p:spPr>
              <a:xfrm>
                <a:off x="1082352" y="2551218"/>
                <a:ext cx="3424464"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についての最適化</a:t>
                </a:r>
              </a:p>
            </p:txBody>
          </p:sp>
        </mc:Choice>
        <mc:Fallback xmlns="">
          <p:sp>
            <p:nvSpPr>
              <p:cNvPr id="4" name="テキスト ボックス 3">
                <a:extLst>
                  <a:ext uri="{FF2B5EF4-FFF2-40B4-BE49-F238E27FC236}">
                    <a16:creationId xmlns:a16="http://schemas.microsoft.com/office/drawing/2014/main" id="{DF9800A3-9544-E908-C8DD-6B344212F673}"/>
                  </a:ext>
                </a:extLst>
              </p:cNvPr>
              <p:cNvSpPr txBox="1">
                <a:spLocks noRot="1" noChangeAspect="1" noMove="1" noResize="1" noEditPoints="1" noAdjustHandles="1" noChangeArrowheads="1" noChangeShapeType="1" noTextEdit="1"/>
              </p:cNvSpPr>
              <p:nvPr/>
            </p:nvSpPr>
            <p:spPr>
              <a:xfrm>
                <a:off x="1082352" y="2551218"/>
                <a:ext cx="3424464" cy="461665"/>
              </a:xfrm>
              <a:prstGeom prst="rect">
                <a:avLst/>
              </a:prstGeom>
              <a:blipFill>
                <a:blip r:embed="rId3"/>
                <a:stretch>
                  <a:fillRect l="-2852" t="-14667" r="-1961"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7ECBCD5-DE37-E919-59D3-A9B240DE7CD2}"/>
                  </a:ext>
                </a:extLst>
              </p:cNvPr>
              <p:cNvSpPr txBox="1"/>
              <p:nvPr/>
            </p:nvSpPr>
            <p:spPr>
              <a:xfrm>
                <a:off x="1585097" y="3124747"/>
                <a:ext cx="7636899" cy="461665"/>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固定して</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dirty="0">
                    <a:latin typeface="メイリオ" panose="020B0604030504040204" pitchFamily="50" charset="-128"/>
                    <a:ea typeface="メイリオ" panose="020B0604030504040204" pitchFamily="50" charset="-128"/>
                  </a:rPr>
                  <a:t>について偏微分が</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dirty="0">
                    <a:latin typeface="メイリオ" panose="020B0604030504040204" pitchFamily="50" charset="-128"/>
                    <a:ea typeface="メイリオ" panose="020B0604030504040204" pitchFamily="50" charset="-128"/>
                  </a:rPr>
                  <a:t>を求める</a:t>
                </a:r>
              </a:p>
            </p:txBody>
          </p:sp>
        </mc:Choice>
        <mc:Fallback xmlns="">
          <p:sp>
            <p:nvSpPr>
              <p:cNvPr id="5" name="テキスト ボックス 4">
                <a:extLst>
                  <a:ext uri="{FF2B5EF4-FFF2-40B4-BE49-F238E27FC236}">
                    <a16:creationId xmlns:a16="http://schemas.microsoft.com/office/drawing/2014/main" id="{47ECBCD5-DE37-E919-59D3-A9B240DE7CD2}"/>
                  </a:ext>
                </a:extLst>
              </p:cNvPr>
              <p:cNvSpPr txBox="1">
                <a:spLocks noRot="1" noChangeAspect="1" noMove="1" noResize="1" noEditPoints="1" noAdjustHandles="1" noChangeArrowheads="1" noChangeShapeType="1" noTextEdit="1"/>
              </p:cNvSpPr>
              <p:nvPr/>
            </p:nvSpPr>
            <p:spPr>
              <a:xfrm>
                <a:off x="1585097" y="3124747"/>
                <a:ext cx="7636899" cy="461665"/>
              </a:xfrm>
              <a:prstGeom prst="rect">
                <a:avLst/>
              </a:prstGeom>
              <a:blipFill>
                <a:blip r:embed="rId4"/>
                <a:stretch>
                  <a:fillRect t="-8000" r="-239"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9B9147F-3E92-2F0F-64D9-BCCAB01174C4}"/>
                  </a:ext>
                </a:extLst>
              </p:cNvPr>
              <p:cNvSpPr txBox="1"/>
              <p:nvPr/>
            </p:nvSpPr>
            <p:spPr>
              <a:xfrm>
                <a:off x="2379306" y="3834881"/>
                <a:ext cx="3359125"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2</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9B9147F-3E92-2F0F-64D9-BCCAB01174C4}"/>
                  </a:ext>
                </a:extLst>
              </p:cNvPr>
              <p:cNvSpPr txBox="1">
                <a:spLocks noRot="1" noChangeAspect="1" noMove="1" noResize="1" noEditPoints="1" noAdjustHandles="1" noChangeArrowheads="1" noChangeShapeType="1" noTextEdit="1"/>
              </p:cNvSpPr>
              <p:nvPr/>
            </p:nvSpPr>
            <p:spPr>
              <a:xfrm>
                <a:off x="2379306" y="3834881"/>
                <a:ext cx="3359125" cy="1130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384A9F5-6D4B-4BF8-B9B9-6E887BAE2C33}"/>
                  </a:ext>
                </a:extLst>
              </p:cNvPr>
              <p:cNvSpPr txBox="1"/>
              <p:nvPr/>
            </p:nvSpPr>
            <p:spPr>
              <a:xfrm>
                <a:off x="6064898" y="4134706"/>
                <a:ext cx="5483290" cy="830997"/>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を固定するので，値が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だけが残って</a:t>
                </a:r>
                <a14:m>
                  <m:oMath xmlns:m="http://schemas.openxmlformats.org/officeDocument/2006/math">
                    <m:nary>
                      <m:naryPr>
                        <m:chr m:val="∑"/>
                        <m:limLoc m:val="subSup"/>
                        <m:supHide m:val="on"/>
                        <m:ctrlPr>
                          <a:rPr kumimoji="1" lang="ja-JP" altLang="en-US" sz="2400" i="1" smtClean="0">
                            <a:latin typeface="Cambria Math" panose="02040503050406030204" pitchFamily="18" charset="0"/>
                            <a:ea typeface="メイリオ" panose="020B0604030504040204" pitchFamily="50" charset="-128"/>
                          </a:rPr>
                        </m:ctrlPr>
                      </m:naryPr>
                      <m:sub>
                        <m:r>
                          <m:rPr>
                            <m:brk m:alnAt="9"/>
                          </m:rPr>
                          <a:rPr kumimoji="1" lang="en-US" altLang="ja-JP" sz="2400" b="0" i="1" smtClean="0">
                            <a:latin typeface="Cambria Math" panose="02040503050406030204" pitchFamily="18" charset="0"/>
                            <a:ea typeface="メイリオ" panose="020B0604030504040204" pitchFamily="50" charset="-128"/>
                          </a:rPr>
                          <m:t>𝑘</m:t>
                        </m:r>
                      </m:sub>
                      <m:sup/>
                      <m:e/>
                    </m:nary>
                  </m:oMath>
                </a14:m>
                <a:r>
                  <a:rPr kumimoji="1" lang="ja-JP" altLang="en-US" sz="2400" dirty="0">
                    <a:latin typeface="メイリオ" panose="020B0604030504040204" pitchFamily="50" charset="-128"/>
                    <a:ea typeface="メイリオ" panose="020B0604030504040204" pitchFamily="50" charset="-128"/>
                  </a:rPr>
                  <a:t>が消える</a:t>
                </a:r>
              </a:p>
            </p:txBody>
          </p:sp>
        </mc:Choice>
        <mc:Fallback xmlns="">
          <p:sp>
            <p:nvSpPr>
              <p:cNvPr id="7" name="テキスト ボックス 6">
                <a:extLst>
                  <a:ext uri="{FF2B5EF4-FFF2-40B4-BE49-F238E27FC236}">
                    <a16:creationId xmlns:a16="http://schemas.microsoft.com/office/drawing/2014/main" id="{A384A9F5-6D4B-4BF8-B9B9-6E887BAE2C33}"/>
                  </a:ext>
                </a:extLst>
              </p:cNvPr>
              <p:cNvSpPr txBox="1">
                <a:spLocks noRot="1" noChangeAspect="1" noMove="1" noResize="1" noEditPoints="1" noAdjustHandles="1" noChangeArrowheads="1" noChangeShapeType="1" noTextEdit="1"/>
              </p:cNvSpPr>
              <p:nvPr/>
            </p:nvSpPr>
            <p:spPr>
              <a:xfrm>
                <a:off x="6064898" y="4134706"/>
                <a:ext cx="5483290" cy="830997"/>
              </a:xfrm>
              <a:prstGeom prst="rect">
                <a:avLst/>
              </a:prstGeom>
              <a:blipFill>
                <a:blip r:embed="rId6"/>
                <a:stretch>
                  <a:fillRect l="-1780" t="-30657" r="-1224" b="-105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150D04-91E5-64BB-C32D-41AC36367014}"/>
                  </a:ext>
                </a:extLst>
              </p:cNvPr>
              <p:cNvSpPr txBox="1"/>
              <p:nvPr/>
            </p:nvSpPr>
            <p:spPr>
              <a:xfrm>
                <a:off x="2455504" y="5531235"/>
                <a:ext cx="2200602" cy="868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smtClean="0">
                          <a:latin typeface="Cambria Math" panose="02040503050406030204" pitchFamily="18" charset="0"/>
                          <a:ea typeface="メイリオ" panose="020B0604030504040204" pitchFamily="50" charset="-128"/>
                        </a:rPr>
                        <m:t>=</m:t>
                      </m:r>
                      <m:f>
                        <m:fPr>
                          <m:ctrlPr>
                            <a:rPr kumimoji="1" lang="en-US" altLang="ja-JP" sz="2400" b="1" i="1" smtClean="0">
                              <a:latin typeface="Cambria Math" panose="02040503050406030204" pitchFamily="18" charset="0"/>
                              <a:ea typeface="メイリオ" panose="020B0604030504040204" pitchFamily="50" charset="-128"/>
                            </a:rPr>
                          </m:ctrlPr>
                        </m:fPr>
                        <m:num>
                          <m:nary>
                            <m:naryPr>
                              <m:chr m:val="∑"/>
                              <m:limLoc m:val="subSup"/>
                              <m:supHide m:val="on"/>
                              <m:ctrlPr>
                                <a:rPr kumimoji="1" lang="en-US" altLang="ja-JP" sz="2400" b="1" i="1">
                                  <a:latin typeface="Cambria Math" panose="02040503050406030204" pitchFamily="18" charset="0"/>
                                  <a:ea typeface="メイリオ" panose="020B0604030504040204" pitchFamily="50" charset="-128"/>
                                </a:rPr>
                              </m:ctrlPr>
                            </m:naryPr>
                            <m:sub>
                              <m:r>
                                <m:rPr>
                                  <m:brk m:alnAt="9"/>
                                </m:rPr>
                                <a:rPr kumimoji="1" lang="en-US" altLang="ja-JP" sz="2400" b="1" i="1">
                                  <a:latin typeface="Cambria Math" panose="02040503050406030204" pitchFamily="18" charset="0"/>
                                  <a:ea typeface="メイリオ" panose="020B0604030504040204" pitchFamily="50" charset="-128"/>
                                </a:rPr>
                                <m:t>𝒏</m:t>
                              </m:r>
                            </m:sub>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e>
                          </m:nary>
                        </m:num>
                        <m:den>
                          <m:nary>
                            <m:naryPr>
                              <m:chr m:val="∑"/>
                              <m:limLoc m:val="subSup"/>
                              <m:supHide m:val="on"/>
                              <m:ctrlPr>
                                <a:rPr kumimoji="1" lang="en-US" altLang="ja-JP" sz="2400" b="1" i="1" smtClean="0">
                                  <a:latin typeface="Cambria Math" panose="02040503050406030204" pitchFamily="18" charset="0"/>
                                  <a:ea typeface="メイリオ" panose="020B0604030504040204" pitchFamily="50" charset="-128"/>
                                </a:rPr>
                              </m:ctrlPr>
                            </m:naryPr>
                            <m:sub>
                              <m:r>
                                <m:rPr>
                                  <m:brk m:alnAt="9"/>
                                </m:rPr>
                                <a:rPr kumimoji="1" lang="en-US" altLang="ja-JP" sz="2400" b="1" i="1" smtClean="0">
                                  <a:latin typeface="Cambria Math" panose="02040503050406030204" pitchFamily="18" charset="0"/>
                                  <a:ea typeface="メイリオ" panose="020B0604030504040204" pitchFamily="50" charset="-128"/>
                                </a:rPr>
                                <m:t>𝒏</m:t>
                              </m:r>
                            </m:sub>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EE150D04-91E5-64BB-C32D-41AC36367014}"/>
                  </a:ext>
                </a:extLst>
              </p:cNvPr>
              <p:cNvSpPr txBox="1">
                <a:spLocks noRot="1" noChangeAspect="1" noMove="1" noResize="1" noEditPoints="1" noAdjustHandles="1" noChangeArrowheads="1" noChangeShapeType="1" noTextEdit="1"/>
              </p:cNvSpPr>
              <p:nvPr/>
            </p:nvSpPr>
            <p:spPr>
              <a:xfrm>
                <a:off x="2455504" y="5531235"/>
                <a:ext cx="2200602" cy="868892"/>
              </a:xfrm>
              <a:prstGeom prst="rect">
                <a:avLst/>
              </a:prstGeom>
              <a:blipFill>
                <a:blip r:embed="rId7"/>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0EB9FDA6-98FB-4C8A-2BE9-6B671AE06036}"/>
              </a:ext>
            </a:extLst>
          </p:cNvPr>
          <p:cNvSpPr/>
          <p:nvPr/>
        </p:nvSpPr>
        <p:spPr>
          <a:xfrm>
            <a:off x="3406515" y="5094514"/>
            <a:ext cx="782930" cy="3079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6BF363D-610A-B297-5EF7-16F32874BB01}"/>
              </a:ext>
            </a:extLst>
          </p:cNvPr>
          <p:cNvSpPr txBox="1"/>
          <p:nvPr/>
        </p:nvSpPr>
        <p:spPr>
          <a:xfrm>
            <a:off x="5085184" y="5965681"/>
            <a:ext cx="515878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番目のクラスターに割り当てられたデータの数</a:t>
            </a:r>
          </a:p>
        </p:txBody>
      </p:sp>
      <p:cxnSp>
        <p:nvCxnSpPr>
          <p:cNvPr id="13" name="直線矢印コネクタ 12">
            <a:extLst>
              <a:ext uri="{FF2B5EF4-FFF2-40B4-BE49-F238E27FC236}">
                <a16:creationId xmlns:a16="http://schemas.microsoft.com/office/drawing/2014/main" id="{7C8E0090-1073-AC01-0C4A-81D023B42060}"/>
              </a:ext>
            </a:extLst>
          </p:cNvPr>
          <p:cNvCxnSpPr/>
          <p:nvPr/>
        </p:nvCxnSpPr>
        <p:spPr>
          <a:xfrm>
            <a:off x="4590661" y="6148873"/>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B5B805E-56AC-270C-BE20-95E0558EC5BA}"/>
                  </a:ext>
                </a:extLst>
              </p:cNvPr>
              <p:cNvSpPr txBox="1"/>
              <p:nvPr/>
            </p:nvSpPr>
            <p:spPr>
              <a:xfrm>
                <a:off x="5085184" y="6309926"/>
                <a:ext cx="4252959" cy="461665"/>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ja-JP" altLang="en-US" sz="2400" b="1" i="1">
                            <a:latin typeface="Cambria Math" panose="02040503050406030204" pitchFamily="18" charset="0"/>
                            <a:ea typeface="メイリオ" panose="020B0604030504040204" pitchFamily="50" charset="-128"/>
                          </a:rPr>
                          <m:t>は</m:t>
                        </m:r>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の単なる平均ベクトル</a:t>
                </a:r>
              </a:p>
            </p:txBody>
          </p:sp>
        </mc:Choice>
        <mc:Fallback xmlns="">
          <p:sp>
            <p:nvSpPr>
              <p:cNvPr id="15" name="テキスト ボックス 14">
                <a:extLst>
                  <a:ext uri="{FF2B5EF4-FFF2-40B4-BE49-F238E27FC236}">
                    <a16:creationId xmlns:a16="http://schemas.microsoft.com/office/drawing/2014/main" id="{0B5B805E-56AC-270C-BE20-95E0558EC5BA}"/>
                  </a:ext>
                </a:extLst>
              </p:cNvPr>
              <p:cNvSpPr txBox="1">
                <a:spLocks noRot="1" noChangeAspect="1" noMove="1" noResize="1" noEditPoints="1" noAdjustHandles="1" noChangeArrowheads="1" noChangeShapeType="1" noTextEdit="1"/>
              </p:cNvSpPr>
              <p:nvPr/>
            </p:nvSpPr>
            <p:spPr>
              <a:xfrm>
                <a:off x="5085184" y="6309926"/>
                <a:ext cx="4252959" cy="461665"/>
              </a:xfrm>
              <a:prstGeom prst="rect">
                <a:avLst/>
              </a:prstGeom>
              <a:blipFill>
                <a:blip r:embed="rId8"/>
                <a:stretch>
                  <a:fillRect l="-430" t="-7895" r="-1289"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030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301F688-1F40-9C48-09B6-31A1F233BF2A}"/>
                  </a:ext>
                </a:extLst>
              </p:cNvPr>
              <p:cNvSpPr txBox="1"/>
              <p:nvPr/>
            </p:nvSpPr>
            <p:spPr>
              <a:xfrm>
                <a:off x="4459119" y="4332095"/>
                <a:ext cx="3116687"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2" name="テキスト ボックス 1">
                <a:extLst>
                  <a:ext uri="{FF2B5EF4-FFF2-40B4-BE49-F238E27FC236}">
                    <a16:creationId xmlns:a16="http://schemas.microsoft.com/office/drawing/2014/main" id="{6301F688-1F40-9C48-09B6-31A1F233BF2A}"/>
                  </a:ext>
                </a:extLst>
              </p:cNvPr>
              <p:cNvSpPr txBox="1">
                <a:spLocks noRot="1" noChangeAspect="1" noMove="1" noResize="1" noEditPoints="1" noAdjustHandles="1" noChangeArrowheads="1" noChangeShapeType="1" noTextEdit="1"/>
              </p:cNvSpPr>
              <p:nvPr/>
            </p:nvSpPr>
            <p:spPr>
              <a:xfrm>
                <a:off x="4459119" y="4332095"/>
                <a:ext cx="3116687" cy="461665"/>
              </a:xfrm>
              <a:prstGeom prst="rect">
                <a:avLst/>
              </a:prstGeom>
              <a:blipFill>
                <a:blip r:embed="rId2"/>
                <a:stretch>
                  <a:fillRect l="-2930" t="-14667" r="-2148"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9EC8614-BC87-7EFE-AA80-C1603953E727}"/>
                  </a:ext>
                </a:extLst>
              </p:cNvPr>
              <p:cNvSpPr txBox="1"/>
              <p:nvPr/>
            </p:nvSpPr>
            <p:spPr>
              <a:xfrm>
                <a:off x="4439948" y="2237173"/>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3" name="テキスト ボックス 2">
                <a:extLst>
                  <a:ext uri="{FF2B5EF4-FFF2-40B4-BE49-F238E27FC236}">
                    <a16:creationId xmlns:a16="http://schemas.microsoft.com/office/drawing/2014/main" id="{19EC8614-BC87-7EFE-AA80-C1603953E727}"/>
                  </a:ext>
                </a:extLst>
              </p:cNvPr>
              <p:cNvSpPr txBox="1">
                <a:spLocks noRot="1" noChangeAspect="1" noMove="1" noResize="1" noEditPoints="1" noAdjustHandles="1" noChangeArrowheads="1" noChangeShapeType="1" noTextEdit="1"/>
              </p:cNvSpPr>
              <p:nvPr/>
            </p:nvSpPr>
            <p:spPr>
              <a:xfrm>
                <a:off x="4439948" y="2237173"/>
                <a:ext cx="3155031" cy="461665"/>
              </a:xfrm>
              <a:prstGeom prst="rect">
                <a:avLst/>
              </a:prstGeom>
              <a:blipFill>
                <a:blip r:embed="rId3"/>
                <a:stretch>
                  <a:fillRect l="-2896" t="-7895" r="-1931" b="-31579"/>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DA11022-2542-6EB5-3A13-7C15673FFBD2}"/>
              </a:ext>
            </a:extLst>
          </p:cNvPr>
          <p:cNvSpPr txBox="1"/>
          <p:nvPr/>
        </p:nvSpPr>
        <p:spPr>
          <a:xfrm>
            <a:off x="643812" y="335902"/>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アルゴリズム</a:t>
            </a:r>
          </a:p>
        </p:txBody>
      </p:sp>
      <p:sp>
        <p:nvSpPr>
          <p:cNvPr id="6" name="矢印: 右カーブ 5">
            <a:extLst>
              <a:ext uri="{FF2B5EF4-FFF2-40B4-BE49-F238E27FC236}">
                <a16:creationId xmlns:a16="http://schemas.microsoft.com/office/drawing/2014/main" id="{541AB641-4348-6176-CE6B-D747971E6F72}"/>
              </a:ext>
            </a:extLst>
          </p:cNvPr>
          <p:cNvSpPr/>
          <p:nvPr/>
        </p:nvSpPr>
        <p:spPr>
          <a:xfrm>
            <a:off x="3469044" y="2468005"/>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左カーブ 6">
            <a:extLst>
              <a:ext uri="{FF2B5EF4-FFF2-40B4-BE49-F238E27FC236}">
                <a16:creationId xmlns:a16="http://schemas.microsoft.com/office/drawing/2014/main" id="{F24499F3-A258-5FDE-4931-153BB21B33AF}"/>
              </a:ext>
            </a:extLst>
          </p:cNvPr>
          <p:cNvSpPr/>
          <p:nvPr/>
        </p:nvSpPr>
        <p:spPr>
          <a:xfrm flipV="1">
            <a:off x="7686675" y="2308034"/>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AA623A8F-EA47-7FB4-030F-30FC09797D21}"/>
              </a:ext>
            </a:extLst>
          </p:cNvPr>
          <p:cNvSpPr txBox="1"/>
          <p:nvPr/>
        </p:nvSpPr>
        <p:spPr>
          <a:xfrm>
            <a:off x="736144" y="1044808"/>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交互に最適化を繰り返すと収束する</a:t>
            </a:r>
          </a:p>
        </p:txBody>
      </p:sp>
    </p:spTree>
    <p:extLst>
      <p:ext uri="{BB962C8B-B14F-4D97-AF65-F5344CB8AC3E}">
        <p14:creationId xmlns:p14="http://schemas.microsoft.com/office/powerpoint/2010/main" val="3415862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CC8890-7A7C-4EA1-B0F5-426A6C8AF9E9}"/>
              </a:ext>
            </a:extLst>
          </p:cNvPr>
          <p:cNvSpPr txBox="1"/>
          <p:nvPr/>
        </p:nvSpPr>
        <p:spPr>
          <a:xfrm>
            <a:off x="4545496" y="496957"/>
            <a:ext cx="264687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参考　ノルム</a:t>
            </a:r>
          </a:p>
        </p:txBody>
      </p:sp>
      <p:pic>
        <p:nvPicPr>
          <p:cNvPr id="3" name="図 2">
            <a:extLst>
              <a:ext uri="{FF2B5EF4-FFF2-40B4-BE49-F238E27FC236}">
                <a16:creationId xmlns:a16="http://schemas.microsoft.com/office/drawing/2014/main" id="{627ACD1B-5EE6-4F8B-BABA-1744BCCB74BA}"/>
              </a:ext>
            </a:extLst>
          </p:cNvPr>
          <p:cNvPicPr>
            <a:picLocks noChangeAspect="1"/>
          </p:cNvPicPr>
          <p:nvPr/>
        </p:nvPicPr>
        <p:blipFill>
          <a:blip r:embed="rId2"/>
          <a:stretch>
            <a:fillRect/>
          </a:stretch>
        </p:blipFill>
        <p:spPr>
          <a:xfrm>
            <a:off x="1755954" y="1081732"/>
            <a:ext cx="8680092" cy="2640289"/>
          </a:xfrm>
          <a:prstGeom prst="rect">
            <a:avLst/>
          </a:prstGeom>
        </p:spPr>
      </p:pic>
      <p:pic>
        <p:nvPicPr>
          <p:cNvPr id="4" name="図 3">
            <a:extLst>
              <a:ext uri="{FF2B5EF4-FFF2-40B4-BE49-F238E27FC236}">
                <a16:creationId xmlns:a16="http://schemas.microsoft.com/office/drawing/2014/main" id="{C464EB36-B607-4F2A-A0D5-CEFD650CD863}"/>
              </a:ext>
            </a:extLst>
          </p:cNvPr>
          <p:cNvPicPr>
            <a:picLocks noChangeAspect="1"/>
          </p:cNvPicPr>
          <p:nvPr/>
        </p:nvPicPr>
        <p:blipFill>
          <a:blip r:embed="rId3"/>
          <a:stretch>
            <a:fillRect/>
          </a:stretch>
        </p:blipFill>
        <p:spPr>
          <a:xfrm>
            <a:off x="2249557" y="3473543"/>
            <a:ext cx="7692887" cy="3496767"/>
          </a:xfrm>
          <a:prstGeom prst="rect">
            <a:avLst/>
          </a:prstGeom>
        </p:spPr>
      </p:pic>
      <p:sp>
        <p:nvSpPr>
          <p:cNvPr id="5" name="テキスト ボックス 4">
            <a:extLst>
              <a:ext uri="{FF2B5EF4-FFF2-40B4-BE49-F238E27FC236}">
                <a16:creationId xmlns:a16="http://schemas.microsoft.com/office/drawing/2014/main" id="{462BD2F6-5F16-4E29-9C44-46273DDB5C9E}"/>
              </a:ext>
            </a:extLst>
          </p:cNvPr>
          <p:cNvSpPr txBox="1"/>
          <p:nvPr/>
        </p:nvSpPr>
        <p:spPr>
          <a:xfrm>
            <a:off x="2448339" y="1081732"/>
            <a:ext cx="6981078" cy="646331"/>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hlinkClick r:id="rId4"/>
              </a:rPr>
              <a:t>https://www.iwanttobeacat.com/entry/2018/01/07/215801</a:t>
            </a:r>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5965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9F76E4-2A07-B0A7-7EB7-664E125FCEFB}"/>
              </a:ext>
            </a:extLst>
          </p:cNvPr>
          <p:cNvSpPr txBox="1"/>
          <p:nvPr/>
        </p:nvSpPr>
        <p:spPr>
          <a:xfrm>
            <a:off x="485192" y="630589"/>
            <a:ext cx="549862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 </a:t>
            </a:r>
            <a:r>
              <a:rPr kumimoji="1" lang="ja-JP" altLang="en-US" sz="3200" dirty="0">
                <a:latin typeface="メイリオ" panose="020B0604030504040204" pitchFamily="50" charset="-128"/>
                <a:ea typeface="メイリオ" panose="020B0604030504040204" pitchFamily="50" charset="-128"/>
              </a:rPr>
              <a:t>損失関数・尤度関数</a:t>
            </a:r>
          </a:p>
        </p:txBody>
      </p:sp>
      <p:sp>
        <p:nvSpPr>
          <p:cNvPr id="3" name="テキスト ボックス 2">
            <a:extLst>
              <a:ext uri="{FF2B5EF4-FFF2-40B4-BE49-F238E27FC236}">
                <a16:creationId xmlns:a16="http://schemas.microsoft.com/office/drawing/2014/main" id="{F26949B2-76F5-E659-3AE3-4722C6DF44EB}"/>
              </a:ext>
            </a:extLst>
          </p:cNvPr>
          <p:cNvSpPr txBox="1"/>
          <p:nvPr/>
        </p:nvSpPr>
        <p:spPr>
          <a:xfrm>
            <a:off x="2080726" y="1343608"/>
            <a:ext cx="818685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いずれも最適化してパラメータ推定するための関数</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最適化という場合、損失関数は最小化、尤度関数は最大化</a:t>
            </a:r>
          </a:p>
        </p:txBody>
      </p:sp>
      <p:sp>
        <p:nvSpPr>
          <p:cNvPr id="4" name="テキスト ボックス 3">
            <a:extLst>
              <a:ext uri="{FF2B5EF4-FFF2-40B4-BE49-F238E27FC236}">
                <a16:creationId xmlns:a16="http://schemas.microsoft.com/office/drawing/2014/main" id="{08C07AC3-3D6A-F973-D3AF-9058B1265CF9}"/>
              </a:ext>
            </a:extLst>
          </p:cNvPr>
          <p:cNvSpPr txBox="1"/>
          <p:nvPr/>
        </p:nvSpPr>
        <p:spPr>
          <a:xfrm>
            <a:off x="1903445" y="2425959"/>
            <a:ext cx="8741496" cy="341632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損失関数：教師データとの誤差を関数にしたもの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例：ソフトマックス関数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クロスエントロピー誤差</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Deep </a:t>
            </a:r>
            <a:r>
              <a:rPr kumimoji="1" lang="en-US" altLang="ja-JP" sz="2400" dirty="0" err="1">
                <a:latin typeface="メイリオ" panose="020B0604030504040204" pitchFamily="50" charset="-128"/>
                <a:ea typeface="メイリオ" panose="020B0604030504040204" pitchFamily="50" charset="-128"/>
              </a:rPr>
              <a:t>Learing</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尤度関数：確率分布モデルでパラメータを未知数とするもの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例：混合ガウス分布</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混合ガウス分布クラスタリング</a:t>
            </a:r>
          </a:p>
        </p:txBody>
      </p:sp>
    </p:spTree>
    <p:extLst>
      <p:ext uri="{BB962C8B-B14F-4D97-AF65-F5344CB8AC3E}">
        <p14:creationId xmlns:p14="http://schemas.microsoft.com/office/powerpoint/2010/main" val="40585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0B6A95-63D9-6B03-424D-6F605EF05ED6}"/>
              </a:ext>
            </a:extLst>
          </p:cNvPr>
          <p:cNvSpPr txBox="1"/>
          <p:nvPr/>
        </p:nvSpPr>
        <p:spPr>
          <a:xfrm>
            <a:off x="681135" y="503854"/>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クラスタは重心の初期値に依存するか？</a:t>
            </a:r>
          </a:p>
        </p:txBody>
      </p:sp>
      <p:pic>
        <p:nvPicPr>
          <p:cNvPr id="3" name="Picture 2" descr="equ_0001.png">
            <a:extLst>
              <a:ext uri="{FF2B5EF4-FFF2-40B4-BE49-F238E27FC236}">
                <a16:creationId xmlns:a16="http://schemas.microsoft.com/office/drawing/2014/main" id="{687BCC6A-58DD-87A5-88AD-07C37AB62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10" y="1696153"/>
            <a:ext cx="4436776" cy="198457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D07B2BC-9A38-1E3C-2694-56FFB76E425C}"/>
              </a:ext>
            </a:extLst>
          </p:cNvPr>
          <p:cNvSpPr txBox="1"/>
          <p:nvPr/>
        </p:nvSpPr>
        <p:spPr>
          <a:xfrm>
            <a:off x="1049403" y="6268296"/>
            <a:ext cx="775488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https://zenn.dev/zawawa/articles/ff27d8f07f1264</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55117F0-14C7-91D4-A4D9-99380E197FFA}"/>
              </a:ext>
            </a:extLst>
          </p:cNvPr>
          <p:cNvSpPr txBox="1"/>
          <p:nvPr/>
        </p:nvSpPr>
        <p:spPr>
          <a:xfrm>
            <a:off x="765110" y="1234488"/>
            <a:ext cx="8323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は凸関数ではないので、大域的な極値を捉える保証はない</a:t>
            </a:r>
          </a:p>
        </p:txBody>
      </p:sp>
      <p:sp>
        <p:nvSpPr>
          <p:cNvPr id="6" name="楕円 5">
            <a:extLst>
              <a:ext uri="{FF2B5EF4-FFF2-40B4-BE49-F238E27FC236}">
                <a16:creationId xmlns:a16="http://schemas.microsoft.com/office/drawing/2014/main" id="{64558D0B-EB63-E712-903B-F1F9550B7872}"/>
              </a:ext>
            </a:extLst>
          </p:cNvPr>
          <p:cNvSpPr/>
          <p:nvPr/>
        </p:nvSpPr>
        <p:spPr>
          <a:xfrm>
            <a:off x="4254759" y="2286000"/>
            <a:ext cx="947127"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29347E8A-4F83-6CCE-C341-B5C8489DAF3C}"/>
              </a:ext>
            </a:extLst>
          </p:cNvPr>
          <p:cNvCxnSpPr>
            <a:endCxn id="6" idx="5"/>
          </p:cNvCxnSpPr>
          <p:nvPr/>
        </p:nvCxnSpPr>
        <p:spPr>
          <a:xfrm flipH="1" flipV="1">
            <a:off x="5063182" y="3066489"/>
            <a:ext cx="647153" cy="460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05AC0C0-1943-E974-732A-EE6C8DB855D0}"/>
              </a:ext>
            </a:extLst>
          </p:cNvPr>
          <p:cNvSpPr txBox="1"/>
          <p:nvPr/>
        </p:nvSpPr>
        <p:spPr>
          <a:xfrm>
            <a:off x="4928451" y="3566726"/>
            <a:ext cx="726352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初期値を変えるとクラスタが変わることがある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（次元数が大きいほどそのチャンスが大きくなる）</a:t>
            </a:r>
          </a:p>
        </p:txBody>
      </p:sp>
      <p:sp>
        <p:nvSpPr>
          <p:cNvPr id="10" name="テキスト ボックス 9">
            <a:extLst>
              <a:ext uri="{FF2B5EF4-FFF2-40B4-BE49-F238E27FC236}">
                <a16:creationId xmlns:a16="http://schemas.microsoft.com/office/drawing/2014/main" id="{BAE15223-BC69-34A9-70B5-B5B04230C067}"/>
              </a:ext>
            </a:extLst>
          </p:cNvPr>
          <p:cNvSpPr txBox="1"/>
          <p:nvPr/>
        </p:nvSpPr>
        <p:spPr>
          <a:xfrm>
            <a:off x="1049403" y="4799721"/>
            <a:ext cx="8304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のコーディング上ではどこにも初期値の設定がない</a:t>
            </a:r>
          </a:p>
        </p:txBody>
      </p:sp>
      <p:sp>
        <p:nvSpPr>
          <p:cNvPr id="11" name="テキスト ボックス 10">
            <a:extLst>
              <a:ext uri="{FF2B5EF4-FFF2-40B4-BE49-F238E27FC236}">
                <a16:creationId xmlns:a16="http://schemas.microsoft.com/office/drawing/2014/main" id="{8C9CCE10-0A0D-E585-A585-B62A67CE1A1C}"/>
              </a:ext>
            </a:extLst>
          </p:cNvPr>
          <p:cNvSpPr txBox="1"/>
          <p:nvPr/>
        </p:nvSpPr>
        <p:spPr>
          <a:xfrm>
            <a:off x="1119673" y="5949507"/>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実はパラメータで設定できる</a:t>
            </a:r>
          </a:p>
        </p:txBody>
      </p:sp>
    </p:spTree>
    <p:extLst>
      <p:ext uri="{BB962C8B-B14F-4D97-AF65-F5344CB8AC3E}">
        <p14:creationId xmlns:p14="http://schemas.microsoft.com/office/powerpoint/2010/main" val="363526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EF6D2EC-9EE7-4C64-9588-EB992E1266F3}"/>
              </a:ext>
            </a:extLst>
          </p:cNvPr>
          <p:cNvSpPr txBox="1"/>
          <p:nvPr/>
        </p:nvSpPr>
        <p:spPr>
          <a:xfrm>
            <a:off x="3094383" y="406897"/>
            <a:ext cx="634019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クラスタ重心で特徴を可視化する</a:t>
            </a:r>
          </a:p>
        </p:txBody>
      </p:sp>
      <p:pic>
        <p:nvPicPr>
          <p:cNvPr id="4" name="図 3">
            <a:extLst>
              <a:ext uri="{FF2B5EF4-FFF2-40B4-BE49-F238E27FC236}">
                <a16:creationId xmlns:a16="http://schemas.microsoft.com/office/drawing/2014/main" id="{B79EE7AD-F2DB-4894-9D9E-723AD032CB64}"/>
              </a:ext>
            </a:extLst>
          </p:cNvPr>
          <p:cNvPicPr>
            <a:picLocks noChangeAspect="1"/>
          </p:cNvPicPr>
          <p:nvPr/>
        </p:nvPicPr>
        <p:blipFill>
          <a:blip r:embed="rId2"/>
          <a:stretch>
            <a:fillRect/>
          </a:stretch>
        </p:blipFill>
        <p:spPr>
          <a:xfrm>
            <a:off x="3094383" y="1409525"/>
            <a:ext cx="5826369" cy="4087012"/>
          </a:xfrm>
          <a:prstGeom prst="rect">
            <a:avLst/>
          </a:prstGeom>
        </p:spPr>
      </p:pic>
      <p:sp>
        <p:nvSpPr>
          <p:cNvPr id="6" name="テキスト ボックス 5">
            <a:extLst>
              <a:ext uri="{FF2B5EF4-FFF2-40B4-BE49-F238E27FC236}">
                <a16:creationId xmlns:a16="http://schemas.microsoft.com/office/drawing/2014/main" id="{BF44B9B7-0AF6-4110-AD35-3FC347A015DD}"/>
              </a:ext>
            </a:extLst>
          </p:cNvPr>
          <p:cNvSpPr txBox="1"/>
          <p:nvPr/>
        </p:nvSpPr>
        <p:spPr>
          <a:xfrm>
            <a:off x="3423946" y="1361464"/>
            <a:ext cx="6135013" cy="461665"/>
          </a:xfrm>
          <a:prstGeom prst="rect">
            <a:avLst/>
          </a:prstGeom>
          <a:solidFill>
            <a:schemeClr val="bg1"/>
          </a:solid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は、内部的に重心を計算している</a:t>
            </a:r>
          </a:p>
        </p:txBody>
      </p:sp>
    </p:spTree>
    <p:extLst>
      <p:ext uri="{BB962C8B-B14F-4D97-AF65-F5344CB8AC3E}">
        <p14:creationId xmlns:p14="http://schemas.microsoft.com/office/powerpoint/2010/main" val="120041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866D20F6-32E4-7A75-6A12-1FD42C0C3B21}"/>
              </a:ext>
            </a:extLst>
          </p:cNvPr>
          <p:cNvPicPr>
            <a:picLocks noChangeAspect="1"/>
          </p:cNvPicPr>
          <p:nvPr/>
        </p:nvPicPr>
        <p:blipFill>
          <a:blip r:embed="rId2"/>
          <a:stretch>
            <a:fillRect/>
          </a:stretch>
        </p:blipFill>
        <p:spPr>
          <a:xfrm>
            <a:off x="4807175" y="2384051"/>
            <a:ext cx="6921405" cy="4473949"/>
          </a:xfrm>
          <a:prstGeom prst="rect">
            <a:avLst/>
          </a:prstGeom>
        </p:spPr>
      </p:pic>
      <p:sp>
        <p:nvSpPr>
          <p:cNvPr id="2" name="テキスト ボックス 1">
            <a:extLst>
              <a:ext uri="{FF2B5EF4-FFF2-40B4-BE49-F238E27FC236}">
                <a16:creationId xmlns:a16="http://schemas.microsoft.com/office/drawing/2014/main" id="{F9395CE2-9680-4ABC-BDEB-8F56B405FBCA}"/>
              </a:ext>
            </a:extLst>
          </p:cNvPr>
          <p:cNvSpPr txBox="1"/>
          <p:nvPr/>
        </p:nvSpPr>
        <p:spPr>
          <a:xfrm>
            <a:off x="365414" y="258865"/>
            <a:ext cx="592982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宿題（任意）：クラスタの重心</a:t>
            </a:r>
          </a:p>
        </p:txBody>
      </p:sp>
      <p:sp>
        <p:nvSpPr>
          <p:cNvPr id="10" name="テキスト ボックス 9">
            <a:extLst>
              <a:ext uri="{FF2B5EF4-FFF2-40B4-BE49-F238E27FC236}">
                <a16:creationId xmlns:a16="http://schemas.microsoft.com/office/drawing/2014/main" id="{1285EFAA-E418-4C30-ADC7-981769CCCB4E}"/>
              </a:ext>
            </a:extLst>
          </p:cNvPr>
          <p:cNvSpPr txBox="1"/>
          <p:nvPr/>
        </p:nvSpPr>
        <p:spPr>
          <a:xfrm>
            <a:off x="707408" y="2320483"/>
            <a:ext cx="3129383"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[[69.25     64.25]</a:t>
            </a:r>
          </a:p>
          <a:p>
            <a:pPr algn="l"/>
            <a:r>
              <a:rPr kumimoji="1" lang="en-US" altLang="ja-JP" sz="2400" dirty="0">
                <a:latin typeface="メイリオ" panose="020B0604030504040204" pitchFamily="50" charset="-128"/>
                <a:ea typeface="メイリオ" panose="020B0604030504040204" pitchFamily="50" charset="-128"/>
              </a:rPr>
              <a:t> [29.         84.66]</a:t>
            </a:r>
          </a:p>
          <a:p>
            <a:pPr algn="l"/>
            <a:r>
              <a:rPr kumimoji="1" lang="en-US" altLang="ja-JP" sz="2400" dirty="0">
                <a:latin typeface="メイリオ" panose="020B0604030504040204" pitchFamily="50" charset="-128"/>
                <a:ea typeface="メイリオ" panose="020B0604030504040204" pitchFamily="50" charset="-128"/>
              </a:rPr>
              <a:t> [89.         34.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F765FFDA-A215-4151-8391-5E6761779382}"/>
              </a:ext>
            </a:extLst>
          </p:cNvPr>
          <p:cNvSpPr txBox="1"/>
          <p:nvPr/>
        </p:nvSpPr>
        <p:spPr>
          <a:xfrm>
            <a:off x="543385" y="1531289"/>
            <a:ext cx="252986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重心は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p>
        </p:txBody>
      </p:sp>
      <p:sp>
        <p:nvSpPr>
          <p:cNvPr id="12" name="テキスト ボックス 11">
            <a:extLst>
              <a:ext uri="{FF2B5EF4-FFF2-40B4-BE49-F238E27FC236}">
                <a16:creationId xmlns:a16="http://schemas.microsoft.com/office/drawing/2014/main" id="{5A3AFF80-31E8-499F-9C77-619FA3E19B15}"/>
              </a:ext>
            </a:extLst>
          </p:cNvPr>
          <p:cNvSpPr txBox="1"/>
          <p:nvPr/>
        </p:nvSpPr>
        <p:spPr>
          <a:xfrm>
            <a:off x="1020489" y="2006736"/>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算数</a:t>
            </a:r>
          </a:p>
        </p:txBody>
      </p:sp>
      <p:sp>
        <p:nvSpPr>
          <p:cNvPr id="13" name="テキスト ボックス 12">
            <a:extLst>
              <a:ext uri="{FF2B5EF4-FFF2-40B4-BE49-F238E27FC236}">
                <a16:creationId xmlns:a16="http://schemas.microsoft.com/office/drawing/2014/main" id="{E441033A-D0D2-4DB8-B8D3-4A89DD60470A}"/>
              </a:ext>
            </a:extLst>
          </p:cNvPr>
          <p:cNvSpPr txBox="1"/>
          <p:nvPr/>
        </p:nvSpPr>
        <p:spPr>
          <a:xfrm>
            <a:off x="2558304" y="2006736"/>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国語</a:t>
            </a:r>
          </a:p>
        </p:txBody>
      </p:sp>
      <p:sp>
        <p:nvSpPr>
          <p:cNvPr id="14" name="テキスト ボックス 13">
            <a:extLst>
              <a:ext uri="{FF2B5EF4-FFF2-40B4-BE49-F238E27FC236}">
                <a16:creationId xmlns:a16="http://schemas.microsoft.com/office/drawing/2014/main" id="{888E15B0-1FBC-4BB5-A230-6010DC14A840}"/>
              </a:ext>
            </a:extLst>
          </p:cNvPr>
          <p:cNvSpPr txBox="1"/>
          <p:nvPr/>
        </p:nvSpPr>
        <p:spPr>
          <a:xfrm>
            <a:off x="3520945" y="2320482"/>
            <a:ext cx="136928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a:t>
            </a:r>
            <a:r>
              <a:rPr kumimoji="1" lang="en-US" altLang="ja-JP" sz="2000" dirty="0">
                <a:latin typeface="メイリオ" panose="020B0604030504040204" pitchFamily="50" charset="-128"/>
                <a:ea typeface="メイリオ" panose="020B0604030504040204" pitchFamily="50" charset="-128"/>
              </a:rPr>
              <a:t>0</a:t>
            </a:r>
            <a:endParaRPr kumimoji="1" lang="ja-JP" altLang="en-US" sz="20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07B3A1A2-0130-4DBB-9AC7-AD7AAE972FDD}"/>
              </a:ext>
            </a:extLst>
          </p:cNvPr>
          <p:cNvSpPr txBox="1"/>
          <p:nvPr/>
        </p:nvSpPr>
        <p:spPr>
          <a:xfrm>
            <a:off x="3520945" y="2680495"/>
            <a:ext cx="136928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4FFFB14A-F848-4192-A5DD-29E93B1563FF}"/>
              </a:ext>
            </a:extLst>
          </p:cNvPr>
          <p:cNvSpPr txBox="1"/>
          <p:nvPr/>
        </p:nvSpPr>
        <p:spPr>
          <a:xfrm>
            <a:off x="3543959" y="3074094"/>
            <a:ext cx="136928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a:t>
            </a:r>
            <a:r>
              <a:rPr kumimoji="1" lang="en-US" altLang="ja-JP" sz="2000" dirty="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9BFC58-306B-497F-7BDA-FC35F04569EF}"/>
                  </a:ext>
                </a:extLst>
              </p:cNvPr>
              <p:cNvSpPr txBox="1"/>
              <p:nvPr/>
            </p:nvSpPr>
            <p:spPr>
              <a:xfrm>
                <a:off x="438842" y="916352"/>
                <a:ext cx="119490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は、式が示す通り内部的に各クラスタの重心</a:t>
                </a:r>
                <a:r>
                  <a:rPr kumimoji="1" lang="en-US" altLang="ja-JP" sz="2400" dirty="0">
                    <a:latin typeface="メイリオ" panose="020B0604030504040204" pitchFamily="50" charset="-128"/>
                    <a:ea typeface="メイリオ" panose="020B0604030504040204" pitchFamily="50" charset="-128"/>
                  </a:rPr>
                  <a:t>(centroid):</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を計算している</a:t>
                </a:r>
              </a:p>
            </p:txBody>
          </p:sp>
        </mc:Choice>
        <mc:Fallback xmlns="">
          <p:sp>
            <p:nvSpPr>
              <p:cNvPr id="4" name="テキスト ボックス 3">
                <a:extLst>
                  <a:ext uri="{FF2B5EF4-FFF2-40B4-BE49-F238E27FC236}">
                    <a16:creationId xmlns:a16="http://schemas.microsoft.com/office/drawing/2014/main" id="{B89BFC58-306B-497F-7BDA-FC35F04569EF}"/>
                  </a:ext>
                </a:extLst>
              </p:cNvPr>
              <p:cNvSpPr txBox="1">
                <a:spLocks noRot="1" noChangeAspect="1" noMove="1" noResize="1" noEditPoints="1" noAdjustHandles="1" noChangeArrowheads="1" noChangeShapeType="1" noTextEdit="1"/>
              </p:cNvSpPr>
              <p:nvPr/>
            </p:nvSpPr>
            <p:spPr>
              <a:xfrm>
                <a:off x="438842" y="916352"/>
                <a:ext cx="11949040" cy="461665"/>
              </a:xfrm>
              <a:prstGeom prst="rect">
                <a:avLst/>
              </a:prstGeom>
              <a:blipFill>
                <a:blip r:embed="rId3"/>
                <a:stretch>
                  <a:fillRect l="-816" t="-7895" b="-31579"/>
                </a:stretch>
              </a:blipFill>
            </p:spPr>
            <p:txBody>
              <a:bodyPr/>
              <a:lstStyle/>
              <a:p>
                <a:r>
                  <a:rPr lang="ja-JP" altLang="en-US">
                    <a:noFill/>
                  </a:rPr>
                  <a:t> </a:t>
                </a:r>
              </a:p>
            </p:txBody>
          </p:sp>
        </mc:Fallback>
      </mc:AlternateContent>
      <p:pic>
        <p:nvPicPr>
          <p:cNvPr id="5" name="Picture 2" descr="Project Jupyter - Wikipedia">
            <a:extLst>
              <a:ext uri="{FF2B5EF4-FFF2-40B4-BE49-F238E27FC236}">
                <a16:creationId xmlns:a16="http://schemas.microsoft.com/office/drawing/2014/main" id="{1C9420DD-92A3-0C85-BAC1-0D468BB10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9690" y="1378017"/>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235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0FA912-B54F-464D-912E-2352C2E485C1}"/>
              </a:ext>
            </a:extLst>
          </p:cNvPr>
          <p:cNvSpPr txBox="1"/>
          <p:nvPr/>
        </p:nvSpPr>
        <p:spPr>
          <a:xfrm>
            <a:off x="623602" y="2228671"/>
            <a:ext cx="3129383"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[[69.25     64.25]</a:t>
            </a:r>
          </a:p>
          <a:p>
            <a:pPr algn="l"/>
            <a:r>
              <a:rPr kumimoji="1" lang="en-US" altLang="ja-JP" sz="2400" dirty="0">
                <a:latin typeface="メイリオ" panose="020B0604030504040204" pitchFamily="50" charset="-128"/>
                <a:ea typeface="メイリオ" panose="020B0604030504040204" pitchFamily="50" charset="-128"/>
              </a:rPr>
              <a:t> [29.         84.66]</a:t>
            </a:r>
          </a:p>
          <a:p>
            <a:pPr algn="l"/>
            <a:r>
              <a:rPr kumimoji="1" lang="en-US" altLang="ja-JP" sz="2400" dirty="0">
                <a:latin typeface="メイリオ" panose="020B0604030504040204" pitchFamily="50" charset="-128"/>
                <a:ea typeface="メイリオ" panose="020B0604030504040204" pitchFamily="50" charset="-128"/>
              </a:rPr>
              <a:t> [89.         34.    ]]</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386B9A65-1D3B-4ED0-9680-6E6256486C17}"/>
              </a:ext>
            </a:extLst>
          </p:cNvPr>
          <p:cNvSpPr txBox="1"/>
          <p:nvPr/>
        </p:nvSpPr>
        <p:spPr>
          <a:xfrm>
            <a:off x="936683" y="1914924"/>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算数</a:t>
            </a:r>
          </a:p>
        </p:txBody>
      </p:sp>
      <p:sp>
        <p:nvSpPr>
          <p:cNvPr id="4" name="テキスト ボックス 3">
            <a:extLst>
              <a:ext uri="{FF2B5EF4-FFF2-40B4-BE49-F238E27FC236}">
                <a16:creationId xmlns:a16="http://schemas.microsoft.com/office/drawing/2014/main" id="{DA4EB4F6-0D51-45EF-A446-39AC7114C0FC}"/>
              </a:ext>
            </a:extLst>
          </p:cNvPr>
          <p:cNvSpPr txBox="1"/>
          <p:nvPr/>
        </p:nvSpPr>
        <p:spPr>
          <a:xfrm>
            <a:off x="2474498" y="1914924"/>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国語</a:t>
            </a:r>
          </a:p>
        </p:txBody>
      </p:sp>
      <p:sp>
        <p:nvSpPr>
          <p:cNvPr id="5" name="テキスト ボックス 4">
            <a:extLst>
              <a:ext uri="{FF2B5EF4-FFF2-40B4-BE49-F238E27FC236}">
                <a16:creationId xmlns:a16="http://schemas.microsoft.com/office/drawing/2014/main" id="{9145A486-29C2-4D35-8A2E-25AE178C6F74}"/>
              </a:ext>
            </a:extLst>
          </p:cNvPr>
          <p:cNvSpPr txBox="1"/>
          <p:nvPr/>
        </p:nvSpPr>
        <p:spPr>
          <a:xfrm>
            <a:off x="3437139" y="2228670"/>
            <a:ext cx="136928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a:t>
            </a:r>
            <a:r>
              <a:rPr kumimoji="1" lang="en-US" altLang="ja-JP" sz="2000" dirty="0">
                <a:latin typeface="メイリオ" panose="020B0604030504040204" pitchFamily="50" charset="-128"/>
                <a:ea typeface="メイリオ" panose="020B0604030504040204" pitchFamily="50" charset="-128"/>
              </a:rPr>
              <a:t>0</a:t>
            </a:r>
            <a:endParaRPr kumimoji="1" lang="ja-JP" altLang="en-US" sz="20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4CBCFB9-4355-43B0-B98B-CD1030391D32}"/>
              </a:ext>
            </a:extLst>
          </p:cNvPr>
          <p:cNvSpPr txBox="1"/>
          <p:nvPr/>
        </p:nvSpPr>
        <p:spPr>
          <a:xfrm>
            <a:off x="3437139" y="2588683"/>
            <a:ext cx="136928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F268F082-EF4D-4F4E-8CEC-957A444A36E4}"/>
              </a:ext>
            </a:extLst>
          </p:cNvPr>
          <p:cNvSpPr txBox="1"/>
          <p:nvPr/>
        </p:nvSpPr>
        <p:spPr>
          <a:xfrm>
            <a:off x="3460153" y="2982282"/>
            <a:ext cx="136928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a:t>
            </a:r>
            <a:r>
              <a:rPr kumimoji="1" lang="en-US" altLang="ja-JP" sz="2000" dirty="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26BBA66-EAD6-4150-952C-8CEF60D02BBF}"/>
              </a:ext>
            </a:extLst>
          </p:cNvPr>
          <p:cNvSpPr txBox="1"/>
          <p:nvPr/>
        </p:nvSpPr>
        <p:spPr>
          <a:xfrm>
            <a:off x="335901" y="854266"/>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クラスタ重心を棒グラフにする</a:t>
            </a:r>
          </a:p>
        </p:txBody>
      </p:sp>
      <p:sp>
        <p:nvSpPr>
          <p:cNvPr id="9" name="テキスト ボックス 8">
            <a:extLst>
              <a:ext uri="{FF2B5EF4-FFF2-40B4-BE49-F238E27FC236}">
                <a16:creationId xmlns:a16="http://schemas.microsoft.com/office/drawing/2014/main" id="{3728C08B-0F72-FBEA-3542-DE928C93E0E6}"/>
              </a:ext>
            </a:extLst>
          </p:cNvPr>
          <p:cNvSpPr txBox="1"/>
          <p:nvPr/>
        </p:nvSpPr>
        <p:spPr>
          <a:xfrm>
            <a:off x="335901" y="253402"/>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各クラスタの特徴を意味解釈する方法</a:t>
            </a:r>
          </a:p>
        </p:txBody>
      </p:sp>
      <p:pic>
        <p:nvPicPr>
          <p:cNvPr id="12" name="Picture 2" descr="Project Jupyter - Wikipedia">
            <a:extLst>
              <a:ext uri="{FF2B5EF4-FFF2-40B4-BE49-F238E27FC236}">
                <a16:creationId xmlns:a16="http://schemas.microsoft.com/office/drawing/2014/main" id="{2318263A-5B4C-F9BE-3FCC-B60BF34FF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582" y="483220"/>
            <a:ext cx="1038517" cy="1203755"/>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a:extLst>
              <a:ext uri="{FF2B5EF4-FFF2-40B4-BE49-F238E27FC236}">
                <a16:creationId xmlns:a16="http://schemas.microsoft.com/office/drawing/2014/main" id="{626FDA4D-08D3-E88F-9D86-37118A4AA621}"/>
              </a:ext>
            </a:extLst>
          </p:cNvPr>
          <p:cNvPicPr>
            <a:picLocks noChangeAspect="1"/>
          </p:cNvPicPr>
          <p:nvPr/>
        </p:nvPicPr>
        <p:blipFill>
          <a:blip r:embed="rId3"/>
          <a:stretch>
            <a:fillRect/>
          </a:stretch>
        </p:blipFill>
        <p:spPr>
          <a:xfrm>
            <a:off x="5973522" y="1064004"/>
            <a:ext cx="3891481" cy="5612580"/>
          </a:xfrm>
          <a:prstGeom prst="rect">
            <a:avLst/>
          </a:prstGeom>
        </p:spPr>
      </p:pic>
    </p:spTree>
    <p:extLst>
      <p:ext uri="{BB962C8B-B14F-4D97-AF65-F5344CB8AC3E}">
        <p14:creationId xmlns:p14="http://schemas.microsoft.com/office/powerpoint/2010/main" val="378739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9E7231-5BAD-B16B-CDE1-90A7510ACBC7}"/>
              </a:ext>
            </a:extLst>
          </p:cNvPr>
          <p:cNvSpPr txBox="1"/>
          <p:nvPr/>
        </p:nvSpPr>
        <p:spPr>
          <a:xfrm>
            <a:off x="727788" y="51318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5" name="テキスト ボックス 4">
            <a:extLst>
              <a:ext uri="{FF2B5EF4-FFF2-40B4-BE49-F238E27FC236}">
                <a16:creationId xmlns:a16="http://schemas.microsoft.com/office/drawing/2014/main" id="{12355EDC-6250-8100-041A-F29E8C8906B5}"/>
              </a:ext>
            </a:extLst>
          </p:cNvPr>
          <p:cNvSpPr txBox="1"/>
          <p:nvPr/>
        </p:nvSpPr>
        <p:spPr>
          <a:xfrm>
            <a:off x="5768845" y="2506241"/>
            <a:ext cx="5742341" cy="1938992"/>
          </a:xfrm>
          <a:prstGeom prst="rect">
            <a:avLst/>
          </a:prstGeom>
          <a:noFill/>
        </p:spPr>
        <p:txBody>
          <a:bodyPr wrap="none" rtlCol="0">
            <a:spAutoFit/>
          </a:bodyPr>
          <a:lstStyle/>
          <a:p>
            <a:pPr algn="l"/>
            <a:r>
              <a:rPr kumimoji="1" lang="en-US" altLang="ja-JP" sz="2000" dirty="0" err="1">
                <a:latin typeface="メイリオ" panose="020B0604030504040204" pitchFamily="50" charset="-128"/>
                <a:ea typeface="メイリオ" panose="020B0604030504040204" pitchFamily="50" charset="-128"/>
              </a:rPr>
              <a:t>test_df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pd.read_csv</a:t>
            </a:r>
            <a:r>
              <a:rPr kumimoji="1" lang="en-US" altLang="ja-JP" sz="2000" dirty="0">
                <a:latin typeface="メイリオ" panose="020B0604030504040204" pitchFamily="50" charset="-128"/>
                <a:ea typeface="メイリオ" panose="020B0604030504040204" pitchFamily="50" charset="-128"/>
              </a:rPr>
              <a:t>('test_score.csv’)</a:t>
            </a: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err="1">
                <a:latin typeface="メイリオ" panose="020B0604030504040204" pitchFamily="50" charset="-128"/>
                <a:ea typeface="メイリオ" panose="020B0604030504040204" pitchFamily="50" charset="-128"/>
              </a:rPr>
              <a:t>k_means</a:t>
            </a:r>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KMeans</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n_clusters</a:t>
            </a:r>
            <a:r>
              <a:rPr kumimoji="1" lang="en-US" altLang="ja-JP" sz="2000" dirty="0">
                <a:latin typeface="メイリオ" panose="020B0604030504040204" pitchFamily="50" charset="-128"/>
                <a:ea typeface="メイリオ" panose="020B0604030504040204" pitchFamily="50" charset="-128"/>
              </a:rPr>
              <a:t>=3)</a:t>
            </a:r>
          </a:p>
          <a:p>
            <a:pPr algn="l"/>
            <a:r>
              <a:rPr kumimoji="1" lang="en-US" altLang="ja-JP" sz="2000" dirty="0" err="1">
                <a:latin typeface="メイリオ" panose="020B0604030504040204" pitchFamily="50" charset="-128"/>
                <a:ea typeface="メイリオ" panose="020B0604030504040204" pitchFamily="50" charset="-128"/>
              </a:rPr>
              <a:t>k_means.fit</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test_df.loc</a:t>
            </a:r>
            <a:r>
              <a:rPr kumimoji="1" lang="en-US" altLang="ja-JP" sz="2000" dirty="0">
                <a:latin typeface="メイリオ" panose="020B0604030504040204" pitchFamily="50" charset="-128"/>
                <a:ea typeface="メイリオ" panose="020B0604030504040204" pitchFamily="50" charset="-128"/>
              </a:rPr>
              <a:t>[:'H',:])</a:t>
            </a:r>
          </a:p>
          <a:p>
            <a:pPr algn="l"/>
            <a:r>
              <a:rPr kumimoji="1" lang="en-US" altLang="ja-JP" sz="2000" dirty="0">
                <a:latin typeface="メイリオ" panose="020B0604030504040204" pitchFamily="50" charset="-128"/>
                <a:ea typeface="メイリオ" panose="020B0604030504040204" pitchFamily="50" charset="-128"/>
              </a:rPr>
              <a:t>centers = </a:t>
            </a:r>
            <a:r>
              <a:rPr kumimoji="1" lang="en-US" altLang="ja-JP" sz="2000" dirty="0" err="1">
                <a:latin typeface="メイリオ" panose="020B0604030504040204" pitchFamily="50" charset="-128"/>
                <a:ea typeface="メイリオ" panose="020B0604030504040204" pitchFamily="50" charset="-128"/>
              </a:rPr>
              <a:t>vec.cluster_centers</a:t>
            </a:r>
            <a:r>
              <a:rPr kumimoji="1" lang="en-US" altLang="ja-JP" sz="2000" dirty="0">
                <a:latin typeface="メイリオ" panose="020B0604030504040204" pitchFamily="50" charset="-128"/>
                <a:ea typeface="メイリオ" panose="020B0604030504040204" pitchFamily="50" charset="-128"/>
              </a:rPr>
              <a:t>_</a:t>
            </a:r>
          </a:p>
          <a:p>
            <a:pPr algn="l"/>
            <a:r>
              <a:rPr kumimoji="1" lang="en-US" altLang="ja-JP" sz="2000" dirty="0">
                <a:latin typeface="メイリオ" panose="020B0604030504040204" pitchFamily="50" charset="-128"/>
                <a:ea typeface="メイリオ" panose="020B0604030504040204" pitchFamily="50" charset="-128"/>
              </a:rPr>
              <a:t>pred=</a:t>
            </a:r>
            <a:r>
              <a:rPr kumimoji="1" lang="en-US" altLang="ja-JP" sz="2000" dirty="0" err="1">
                <a:latin typeface="メイリオ" panose="020B0604030504040204" pitchFamily="50" charset="-128"/>
                <a:ea typeface="メイリオ" panose="020B0604030504040204" pitchFamily="50" charset="-128"/>
              </a:rPr>
              <a:t>k_means.predict</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test_df.loc</a:t>
            </a:r>
            <a:r>
              <a:rPr kumimoji="1" lang="en-US" altLang="ja-JP" sz="2000" dirty="0">
                <a:latin typeface="メイリオ" panose="020B0604030504040204" pitchFamily="50" charset="-128"/>
                <a:ea typeface="メイリオ" panose="020B0604030504040204" pitchFamily="50" charset="-128"/>
              </a:rPr>
              <a:t>[['I','J'],:])</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1872AB2-F064-D0F7-427D-591F77994221}"/>
                  </a:ext>
                </a:extLst>
              </p:cNvPr>
              <p:cNvSpPr txBox="1"/>
              <p:nvPr/>
            </p:nvSpPr>
            <p:spPr>
              <a:xfrm>
                <a:off x="1127897" y="2640750"/>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21872AB2-F064-D0F7-427D-591F77994221}"/>
                  </a:ext>
                </a:extLst>
              </p:cNvPr>
              <p:cNvSpPr txBox="1">
                <a:spLocks noRot="1" noChangeAspect="1" noMove="1" noResize="1" noEditPoints="1" noAdjustHandles="1" noChangeArrowheads="1" noChangeShapeType="1" noTextEdit="1"/>
              </p:cNvSpPr>
              <p:nvPr/>
            </p:nvSpPr>
            <p:spPr>
              <a:xfrm>
                <a:off x="1127897" y="2640750"/>
                <a:ext cx="3645742" cy="1038489"/>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DD12D6F-0FDD-1037-2B7A-A599679FBB8E}"/>
              </a:ext>
            </a:extLst>
          </p:cNvPr>
          <p:cNvSpPr txBox="1"/>
          <p:nvPr/>
        </p:nvSpPr>
        <p:spPr>
          <a:xfrm>
            <a:off x="773334" y="111530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左右を対比して、以下の対応について答えよ</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B917317-F66B-7B2B-9936-6EA8002A20D6}"/>
                  </a:ext>
                </a:extLst>
              </p:cNvPr>
              <p:cNvSpPr txBox="1"/>
              <p:nvPr/>
            </p:nvSpPr>
            <p:spPr>
              <a:xfrm>
                <a:off x="727788" y="4957868"/>
                <a:ext cx="10680553" cy="1323439"/>
              </a:xfrm>
              <a:prstGeom prst="rect">
                <a:avLst/>
              </a:prstGeom>
              <a:noFill/>
            </p:spPr>
            <p:txBody>
              <a:bodyPr wrap="non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はコーディング上のどれに対応するか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ea typeface="メイリオ" panose="020B0604030504040204" pitchFamily="50" charset="-128"/>
                  </a:rPr>
                  <a:t>収束後</a:t>
                </a:r>
                <a14:m>
                  <m:oMath xmlns:m="http://schemas.openxmlformats.org/officeDocument/2006/math">
                    <m:r>
                      <a:rPr kumimoji="1" lang="ja-JP" altLang="en-US" sz="2000" b="0" i="1" smtClean="0">
                        <a:latin typeface="Cambria Math" panose="02040503050406030204" pitchFamily="18" charset="0"/>
                        <a:ea typeface="メイリオ" panose="020B0604030504040204" pitchFamily="50" charset="-128"/>
                      </a:rPr>
                      <m:t>の</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𝑟</m:t>
                        </m:r>
                      </m:e>
                      <m:sub>
                        <m:r>
                          <a:rPr kumimoji="1" lang="en-US" altLang="ja-JP" sz="2000" b="0" i="1" smtClean="0">
                            <a:latin typeface="Cambria Math" panose="02040503050406030204" pitchFamily="18" charset="0"/>
                            <a:ea typeface="メイリオ" panose="020B0604030504040204" pitchFamily="50" charset="-128"/>
                          </a:rPr>
                          <m:t>𝑛𝑘</m:t>
                        </m:r>
                      </m:sub>
                    </m:sSub>
                  </m:oMath>
                </a14:m>
                <a:r>
                  <a:rPr kumimoji="1" lang="ja-JP" altLang="en-US" sz="2000" dirty="0">
                    <a:latin typeface="メイリオ" panose="020B0604030504040204" pitchFamily="50" charset="-128"/>
                    <a:ea typeface="メイリオ" panose="020B0604030504040204" pitchFamily="50" charset="-128"/>
                  </a:rPr>
                  <a:t>はコーディング上どこで推定しているか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ea typeface="メイリオ" panose="020B0604030504040204" pitchFamily="50" charset="-128"/>
                  </a:rPr>
                  <a:t>収束後</a:t>
                </a:r>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の</m:t>
                    </m:r>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𝒌</m:t>
                        </m:r>
                      </m:sub>
                    </m:sSub>
                  </m:oMath>
                </a14:m>
                <a:r>
                  <a:rPr kumimoji="1" lang="ja-JP" altLang="en-US" sz="2000" dirty="0">
                    <a:latin typeface="メイリオ" panose="020B0604030504040204" pitchFamily="50" charset="-128"/>
                    <a:ea typeface="メイリオ" panose="020B0604030504040204" pitchFamily="50" charset="-128"/>
                  </a:rPr>
                  <a:t>はコーディング上どこで推定しているか、またそれを表示できるのはどこか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コーディングの</a:t>
                </a:r>
                <a:r>
                  <a:rPr kumimoji="1" lang="en-US" altLang="ja-JP" sz="2000" dirty="0" err="1">
                    <a:latin typeface="メイリオ" panose="020B0604030504040204" pitchFamily="50" charset="-128"/>
                    <a:ea typeface="メイリオ" panose="020B0604030504040204" pitchFamily="50" charset="-128"/>
                  </a:rPr>
                  <a:t>k_means.predict</a:t>
                </a:r>
                <a:r>
                  <a:rPr kumimoji="1" lang="ja-JP" altLang="en-US" sz="2000" dirty="0">
                    <a:latin typeface="メイリオ" panose="020B0604030504040204" pitchFamily="50" charset="-128"/>
                    <a:ea typeface="メイリオ" panose="020B0604030504040204" pitchFamily="50" charset="-128"/>
                  </a:rPr>
                  <a:t>は損失関数上対応する変数はあるか</a:t>
                </a:r>
              </a:p>
            </p:txBody>
          </p:sp>
        </mc:Choice>
        <mc:Fallback xmlns="">
          <p:sp>
            <p:nvSpPr>
              <p:cNvPr id="8" name="テキスト ボックス 7">
                <a:extLst>
                  <a:ext uri="{FF2B5EF4-FFF2-40B4-BE49-F238E27FC236}">
                    <a16:creationId xmlns:a16="http://schemas.microsoft.com/office/drawing/2014/main" id="{9B917317-F66B-7B2B-9936-6EA8002A20D6}"/>
                  </a:ext>
                </a:extLst>
              </p:cNvPr>
              <p:cNvSpPr txBox="1">
                <a:spLocks noRot="1" noChangeAspect="1" noMove="1" noResize="1" noEditPoints="1" noAdjustHandles="1" noChangeArrowheads="1" noChangeShapeType="1" noTextEdit="1"/>
              </p:cNvSpPr>
              <p:nvPr/>
            </p:nvSpPr>
            <p:spPr>
              <a:xfrm>
                <a:off x="727788" y="4957868"/>
                <a:ext cx="10680553" cy="1323439"/>
              </a:xfrm>
              <a:prstGeom prst="rect">
                <a:avLst/>
              </a:prstGeom>
              <a:blipFill>
                <a:blip r:embed="rId3"/>
                <a:stretch>
                  <a:fillRect l="-970" t="-8295" b="-119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3570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E77DF06-3A3F-4CD9-8CEB-7AA0CA799B50}"/>
              </a:ext>
            </a:extLst>
          </p:cNvPr>
          <p:cNvSpPr txBox="1"/>
          <p:nvPr/>
        </p:nvSpPr>
        <p:spPr>
          <a:xfrm>
            <a:off x="438538" y="1687970"/>
            <a:ext cx="7588120" cy="646331"/>
          </a:xfrm>
          <a:prstGeom prst="rect">
            <a:avLst/>
          </a:prstGeom>
          <a:noFill/>
        </p:spPr>
        <p:txBody>
          <a:bodyPr wrap="square">
            <a:spAutoFit/>
          </a:bodyPr>
          <a:lstStyle/>
          <a:p>
            <a:r>
              <a:rPr lang="ja-JP" altLang="en-US" dirty="0">
                <a:hlinkClick r:id="rId2"/>
              </a:rPr>
              <a:t>https://4travel.jp/search/review/dm?sa=%E7%A7%8B%E7%94%B0</a:t>
            </a:r>
            <a:endParaRPr lang="en-US" altLang="ja-JP" dirty="0"/>
          </a:p>
          <a:p>
            <a:endParaRPr lang="ja-JP" altLang="en-US" dirty="0"/>
          </a:p>
        </p:txBody>
      </p:sp>
      <p:sp>
        <p:nvSpPr>
          <p:cNvPr id="4" name="テキスト ボックス 3">
            <a:extLst>
              <a:ext uri="{FF2B5EF4-FFF2-40B4-BE49-F238E27FC236}">
                <a16:creationId xmlns:a16="http://schemas.microsoft.com/office/drawing/2014/main" id="{0CB5B9E9-07F3-C182-6F85-A91690D2C6D3}"/>
              </a:ext>
            </a:extLst>
          </p:cNvPr>
          <p:cNvSpPr txBox="1"/>
          <p:nvPr/>
        </p:nvSpPr>
        <p:spPr>
          <a:xfrm>
            <a:off x="363894" y="263027"/>
            <a:ext cx="4698722" cy="584775"/>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旅行口コミサイトの場合</a:t>
            </a:r>
          </a:p>
        </p:txBody>
      </p:sp>
      <p:pic>
        <p:nvPicPr>
          <p:cNvPr id="7" name="図 6">
            <a:extLst>
              <a:ext uri="{FF2B5EF4-FFF2-40B4-BE49-F238E27FC236}">
                <a16:creationId xmlns:a16="http://schemas.microsoft.com/office/drawing/2014/main" id="{E043F7F5-75C3-1163-0771-3CE99D3BB213}"/>
              </a:ext>
            </a:extLst>
          </p:cNvPr>
          <p:cNvPicPr>
            <a:picLocks noChangeAspect="1"/>
          </p:cNvPicPr>
          <p:nvPr/>
        </p:nvPicPr>
        <p:blipFill>
          <a:blip r:embed="rId3"/>
          <a:stretch>
            <a:fillRect/>
          </a:stretch>
        </p:blipFill>
        <p:spPr>
          <a:xfrm>
            <a:off x="1000708" y="2059534"/>
            <a:ext cx="9220200" cy="4943475"/>
          </a:xfrm>
          <a:prstGeom prst="rect">
            <a:avLst/>
          </a:prstGeom>
        </p:spPr>
      </p:pic>
      <p:sp>
        <p:nvSpPr>
          <p:cNvPr id="8" name="テキスト ボックス 7">
            <a:extLst>
              <a:ext uri="{FF2B5EF4-FFF2-40B4-BE49-F238E27FC236}">
                <a16:creationId xmlns:a16="http://schemas.microsoft.com/office/drawing/2014/main" id="{6195612E-FEAB-5D0A-4D04-D125843A403B}"/>
              </a:ext>
            </a:extLst>
          </p:cNvPr>
          <p:cNvSpPr txBox="1"/>
          <p:nvPr/>
        </p:nvSpPr>
        <p:spPr>
          <a:xfrm>
            <a:off x="363894" y="865423"/>
            <a:ext cx="11828106" cy="707886"/>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どういう話題が書き込まれているのか想像がつかないので、キーワードでラベル付けしにくい</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温泉、ホテルなど典型的なキーワードで収集する口コミは、それら以外の話題も混在する</a:t>
            </a:r>
          </a:p>
        </p:txBody>
      </p:sp>
      <p:pic>
        <p:nvPicPr>
          <p:cNvPr id="2" name="Picture 2" descr="Project Jupyter - Wikipedia">
            <a:extLst>
              <a:ext uri="{FF2B5EF4-FFF2-40B4-BE49-F238E27FC236}">
                <a16:creationId xmlns:a16="http://schemas.microsoft.com/office/drawing/2014/main" id="{1DB4FB7B-F541-03C7-330E-09EBF4AD4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2033" y="1635059"/>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47474C6-3598-49E7-BB99-52A536542CCA}"/>
              </a:ext>
            </a:extLst>
          </p:cNvPr>
          <p:cNvSpPr txBox="1"/>
          <p:nvPr/>
        </p:nvSpPr>
        <p:spPr>
          <a:xfrm>
            <a:off x="375173" y="70758"/>
            <a:ext cx="7397281"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Fortravel </a:t>
            </a:r>
            <a:r>
              <a:rPr kumimoji="1" lang="ja-JP" altLang="en-US" sz="2800" b="1" dirty="0">
                <a:latin typeface="メイリオ" panose="020B0604030504040204" pitchFamily="50" charset="-128"/>
                <a:ea typeface="メイリオ" panose="020B0604030504040204" pitchFamily="50" charset="-128"/>
              </a:rPr>
              <a:t>口コミをクラスタリングしてみる</a:t>
            </a:r>
          </a:p>
        </p:txBody>
      </p:sp>
      <p:sp>
        <p:nvSpPr>
          <p:cNvPr id="5" name="テキスト ボックス 4">
            <a:extLst>
              <a:ext uri="{FF2B5EF4-FFF2-40B4-BE49-F238E27FC236}">
                <a16:creationId xmlns:a16="http://schemas.microsoft.com/office/drawing/2014/main" id="{EBBC8EC7-E05E-493C-820E-C3B62B1F8863}"/>
              </a:ext>
            </a:extLst>
          </p:cNvPr>
          <p:cNvSpPr txBox="1"/>
          <p:nvPr/>
        </p:nvSpPr>
        <p:spPr>
          <a:xfrm>
            <a:off x="523108" y="593978"/>
            <a:ext cx="10599376" cy="1200329"/>
          </a:xfrm>
          <a:prstGeom prst="rect">
            <a:avLst/>
          </a:prstGeom>
          <a:noFill/>
        </p:spPr>
        <p:txBody>
          <a:bodyPr wrap="none" rtlCol="0">
            <a:spAutoFit/>
          </a:bodyPr>
          <a:lstStyle/>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Fortravel </a:t>
            </a:r>
            <a:r>
              <a:rPr kumimoji="1" lang="ja-JP" altLang="en-US" sz="2400" dirty="0">
                <a:latin typeface="メイリオ" panose="020B0604030504040204" pitchFamily="50" charset="-128"/>
                <a:ea typeface="メイリオ" panose="020B0604030504040204" pitchFamily="50" charset="-128"/>
              </a:rPr>
              <a:t>秋田で検索した結果のデータセットをクラスタリング</a:t>
            </a:r>
            <a:endParaRPr kumimoji="1" lang="en-US" altLang="ja-JP" sz="2400" dirty="0">
              <a:latin typeface="メイリオ" panose="020B0604030504040204" pitchFamily="50" charset="-128"/>
              <a:ea typeface="メイリオ" panose="020B0604030504040204" pitchFamily="50" charset="-128"/>
            </a:endParaRPr>
          </a:p>
          <a:p>
            <a:pPr marL="457200" indent="-457200">
              <a:buAutoNum type="arabicPeriod" startAt="2"/>
            </a:pPr>
            <a:r>
              <a:rPr kumimoji="1" lang="ja-JP" altLang="en-US" sz="2400" dirty="0">
                <a:latin typeface="メイリオ" panose="020B0604030504040204" pitchFamily="50" charset="-128"/>
                <a:ea typeface="メイリオ" panose="020B0604030504040204" pitchFamily="50" charset="-128"/>
              </a:rPr>
              <a:t>クラスタ重心を計算</a:t>
            </a:r>
            <a:endParaRPr kumimoji="1" lang="en-US" altLang="ja-JP" sz="2400" dirty="0">
              <a:latin typeface="メイリオ" panose="020B0604030504040204" pitchFamily="50" charset="-128"/>
              <a:ea typeface="メイリオ" panose="020B0604030504040204" pitchFamily="50" charset="-128"/>
            </a:endParaRPr>
          </a:p>
          <a:p>
            <a:pPr marL="457200" indent="-457200">
              <a:buAutoNum type="arabicPeriod" startAt="2"/>
            </a:pPr>
            <a:r>
              <a:rPr kumimoji="1" lang="ja-JP" altLang="en-US" sz="2400" dirty="0">
                <a:latin typeface="メイリオ" panose="020B0604030504040204" pitchFamily="50" charset="-128"/>
                <a:ea typeface="メイリオ" panose="020B0604030504040204" pitchFamily="50" charset="-128"/>
              </a:rPr>
              <a:t>重心の棒グラフを描画（多次元すぎて不明）➡ 重心を要約する（演習）</a:t>
            </a:r>
          </a:p>
        </p:txBody>
      </p:sp>
      <p:sp>
        <p:nvSpPr>
          <p:cNvPr id="8" name="テキスト ボックス 7">
            <a:extLst>
              <a:ext uri="{FF2B5EF4-FFF2-40B4-BE49-F238E27FC236}">
                <a16:creationId xmlns:a16="http://schemas.microsoft.com/office/drawing/2014/main" id="{849246D1-C614-4BC1-B67A-436BF9C1C691}"/>
              </a:ext>
            </a:extLst>
          </p:cNvPr>
          <p:cNvSpPr txBox="1"/>
          <p:nvPr/>
        </p:nvSpPr>
        <p:spPr>
          <a:xfrm>
            <a:off x="763852" y="1794307"/>
            <a:ext cx="106642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r>
              <a:rPr kumimoji="1" lang="en-US" altLang="ja-JP" sz="2400" dirty="0">
                <a:latin typeface="メイリオ" panose="020B0604030504040204" pitchFamily="50" charset="-128"/>
                <a:ea typeface="メイリオ" panose="020B0604030504040204" pitchFamily="50" charset="-128"/>
              </a:rPr>
              <a:t>fortravel_bow.csv</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クラスタに分類した場合、重心は何行何列</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の配列か</a:t>
            </a:r>
          </a:p>
        </p:txBody>
      </p:sp>
      <p:pic>
        <p:nvPicPr>
          <p:cNvPr id="10" name="図 9">
            <a:extLst>
              <a:ext uri="{FF2B5EF4-FFF2-40B4-BE49-F238E27FC236}">
                <a16:creationId xmlns:a16="http://schemas.microsoft.com/office/drawing/2014/main" id="{445561E3-2B0B-7772-AA56-7400BD086ED6}"/>
              </a:ext>
            </a:extLst>
          </p:cNvPr>
          <p:cNvPicPr>
            <a:picLocks noChangeAspect="1"/>
          </p:cNvPicPr>
          <p:nvPr/>
        </p:nvPicPr>
        <p:blipFill>
          <a:blip r:embed="rId2"/>
          <a:stretch>
            <a:fillRect/>
          </a:stretch>
        </p:blipFill>
        <p:spPr>
          <a:xfrm>
            <a:off x="2164701" y="2474037"/>
            <a:ext cx="8198311" cy="4480245"/>
          </a:xfrm>
          <a:prstGeom prst="rect">
            <a:avLst/>
          </a:prstGeom>
        </p:spPr>
      </p:pic>
      <p:pic>
        <p:nvPicPr>
          <p:cNvPr id="12" name="Picture 2" descr="Project Jupyter - Wikipedia">
            <a:extLst>
              <a:ext uri="{FF2B5EF4-FFF2-40B4-BE49-F238E27FC236}">
                <a16:creationId xmlns:a16="http://schemas.microsoft.com/office/drawing/2014/main" id="{426264F8-4B80-490D-297A-D7416ADBB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7582" y="483220"/>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26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6C0901-302A-4D45-B859-06DA1E1FCC51}"/>
              </a:ext>
            </a:extLst>
          </p:cNvPr>
          <p:cNvSpPr txBox="1"/>
          <p:nvPr/>
        </p:nvSpPr>
        <p:spPr>
          <a:xfrm>
            <a:off x="334145" y="227243"/>
            <a:ext cx="716093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ユークリッド距離だけが距離じゃない</a:t>
            </a:r>
          </a:p>
        </p:txBody>
      </p:sp>
      <p:sp>
        <p:nvSpPr>
          <p:cNvPr id="3" name="テキスト ボックス 2">
            <a:extLst>
              <a:ext uri="{FF2B5EF4-FFF2-40B4-BE49-F238E27FC236}">
                <a16:creationId xmlns:a16="http://schemas.microsoft.com/office/drawing/2014/main" id="{7D9DFA21-ECED-490C-9394-13953C0FD593}"/>
              </a:ext>
            </a:extLst>
          </p:cNvPr>
          <p:cNvSpPr txBox="1"/>
          <p:nvPr/>
        </p:nvSpPr>
        <p:spPr>
          <a:xfrm>
            <a:off x="2816087" y="838788"/>
            <a:ext cx="4255396" cy="461665"/>
          </a:xfrm>
          <a:prstGeom prst="rect">
            <a:avLst/>
          </a:prstGeom>
          <a:noFill/>
        </p:spPr>
        <p:txBody>
          <a:bodyPr wrap="none" rtlCol="0">
            <a:spAutoFit/>
          </a:bodyPr>
          <a:lstStyle/>
          <a:p>
            <a:r>
              <a:rPr lang="en-US" altLang="ja-JP" sz="2400" dirty="0">
                <a:hlinkClick r:id="rId2"/>
              </a:rPr>
              <a:t>https://mathtrain.jp/cosdistance</a:t>
            </a:r>
            <a:endParaRPr kumimoji="1" lang="ja-JP" altLang="en-US"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95D035B3-2A70-4BBA-B205-200DC7FDB855}"/>
              </a:ext>
            </a:extLst>
          </p:cNvPr>
          <p:cNvPicPr>
            <a:picLocks noChangeAspect="1"/>
          </p:cNvPicPr>
          <p:nvPr/>
        </p:nvPicPr>
        <p:blipFill>
          <a:blip r:embed="rId3"/>
          <a:stretch>
            <a:fillRect/>
          </a:stretch>
        </p:blipFill>
        <p:spPr>
          <a:xfrm>
            <a:off x="2219739" y="2550632"/>
            <a:ext cx="6311132" cy="4626044"/>
          </a:xfrm>
          <a:prstGeom prst="rect">
            <a:avLst/>
          </a:prstGeom>
        </p:spPr>
      </p:pic>
      <p:sp>
        <p:nvSpPr>
          <p:cNvPr id="6" name="楕円 5">
            <a:extLst>
              <a:ext uri="{FF2B5EF4-FFF2-40B4-BE49-F238E27FC236}">
                <a16:creationId xmlns:a16="http://schemas.microsoft.com/office/drawing/2014/main" id="{8C9E427F-FC03-4E28-BDEB-155DEBA61994}"/>
              </a:ext>
            </a:extLst>
          </p:cNvPr>
          <p:cNvSpPr/>
          <p:nvPr/>
        </p:nvSpPr>
        <p:spPr>
          <a:xfrm rot="1796891">
            <a:off x="4475120" y="4487007"/>
            <a:ext cx="1878496" cy="94675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B4E16AD0-5D76-4193-9144-FDEA667A619C}"/>
              </a:ext>
            </a:extLst>
          </p:cNvPr>
          <p:cNvSpPr/>
          <p:nvPr/>
        </p:nvSpPr>
        <p:spPr>
          <a:xfrm rot="1796891">
            <a:off x="5499004" y="3016556"/>
            <a:ext cx="2430956" cy="110324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8A833AF-51A0-4500-9BB9-351E7B5BC6E3}"/>
              </a:ext>
            </a:extLst>
          </p:cNvPr>
          <p:cNvSpPr txBox="1"/>
          <p:nvPr/>
        </p:nvSpPr>
        <p:spPr>
          <a:xfrm rot="2312378">
            <a:off x="4934197" y="4148780"/>
            <a:ext cx="2441694" cy="461665"/>
          </a:xfrm>
          <a:prstGeom prst="rect">
            <a:avLst/>
          </a:prstGeom>
          <a:noFill/>
        </p:spPr>
        <p:txBody>
          <a:bodyPr wrap="none" rtlCol="0">
            <a:spAutoFit/>
          </a:bodyPr>
          <a:lstStyle/>
          <a:p>
            <a:pPr algn="l"/>
            <a:r>
              <a:rPr kumimoji="1" lang="en-US" altLang="ja-JP" sz="2400" dirty="0">
                <a:solidFill>
                  <a:srgbClr val="0070C0"/>
                </a:solidFill>
                <a:latin typeface="メイリオ" panose="020B0604030504040204" pitchFamily="50" charset="-128"/>
                <a:ea typeface="メイリオ" panose="020B0604030504040204" pitchFamily="50" charset="-128"/>
              </a:rPr>
              <a:t>K-means</a:t>
            </a:r>
            <a:r>
              <a:rPr kumimoji="1" lang="ja-JP" altLang="en-US" sz="2400" dirty="0">
                <a:solidFill>
                  <a:srgbClr val="0070C0"/>
                </a:solidFill>
                <a:latin typeface="メイリオ" panose="020B0604030504040204" pitchFamily="50" charset="-128"/>
                <a:ea typeface="メイリオ" panose="020B0604030504040204" pitchFamily="50" charset="-128"/>
              </a:rPr>
              <a:t>すると</a:t>
            </a:r>
          </a:p>
        </p:txBody>
      </p:sp>
      <p:sp>
        <p:nvSpPr>
          <p:cNvPr id="11" name="楕円 10">
            <a:extLst>
              <a:ext uri="{FF2B5EF4-FFF2-40B4-BE49-F238E27FC236}">
                <a16:creationId xmlns:a16="http://schemas.microsoft.com/office/drawing/2014/main" id="{8B093F5A-A28B-48A9-84BE-8E387A92395A}"/>
              </a:ext>
            </a:extLst>
          </p:cNvPr>
          <p:cNvSpPr/>
          <p:nvPr/>
        </p:nvSpPr>
        <p:spPr>
          <a:xfrm rot="1923441">
            <a:off x="5426305" y="2193188"/>
            <a:ext cx="622781" cy="32713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34ACC65-5935-46D9-9A1E-F71E0ADD8A60}"/>
              </a:ext>
            </a:extLst>
          </p:cNvPr>
          <p:cNvSpPr/>
          <p:nvPr/>
        </p:nvSpPr>
        <p:spPr>
          <a:xfrm rot="2871304">
            <a:off x="6091135" y="2645817"/>
            <a:ext cx="622781" cy="32713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DA1E084-5672-41EB-8C8F-DA0C630A8D81}"/>
              </a:ext>
            </a:extLst>
          </p:cNvPr>
          <p:cNvSpPr txBox="1"/>
          <p:nvPr/>
        </p:nvSpPr>
        <p:spPr>
          <a:xfrm>
            <a:off x="7307823" y="2336347"/>
            <a:ext cx="4006683" cy="830997"/>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意味的にはこのクラスタリングの方が解釈しやすい</a:t>
            </a:r>
          </a:p>
        </p:txBody>
      </p:sp>
      <p:sp>
        <p:nvSpPr>
          <p:cNvPr id="15" name="正方形/長方形 14">
            <a:extLst>
              <a:ext uri="{FF2B5EF4-FFF2-40B4-BE49-F238E27FC236}">
                <a16:creationId xmlns:a16="http://schemas.microsoft.com/office/drawing/2014/main" id="{E7C83C60-791E-43BB-9D2C-2B15AD3DEE3B}"/>
              </a:ext>
            </a:extLst>
          </p:cNvPr>
          <p:cNvSpPr/>
          <p:nvPr/>
        </p:nvSpPr>
        <p:spPr>
          <a:xfrm>
            <a:off x="447997" y="1417075"/>
            <a:ext cx="9854615" cy="707886"/>
          </a:xfrm>
          <a:prstGeom prst="rect">
            <a:avLst/>
          </a:prstGeom>
        </p:spPr>
        <p:txBody>
          <a:bodyPr wrap="square">
            <a:spAutoFit/>
          </a:bodyPr>
          <a:lstStyle/>
          <a:p>
            <a:r>
              <a:rPr kumimoji="1" lang="ja-JP" altLang="en-US" sz="2000" dirty="0">
                <a:latin typeface="メイリオ" panose="020B0604030504040204" pitchFamily="50" charset="-128"/>
                <a:ea typeface="メイリオ" panose="020B0604030504040204" pitchFamily="50" charset="-128"/>
              </a:rPr>
              <a:t>例えば各点が「ポジティブな単語とネガティブな単語が混ざった文書」を表すとしましょう。文書のポジティブ度合いで分類すると </a:t>
            </a:r>
            <a:r>
              <a:rPr kumimoji="1" lang="en-US" altLang="ja-JP" sz="2000" dirty="0">
                <a:latin typeface="メイリオ" panose="020B0604030504040204" pitchFamily="50" charset="-128"/>
                <a:ea typeface="メイリオ" panose="020B0604030504040204" pitchFamily="50" charset="-128"/>
              </a:rPr>
              <a:t>{A,D} </a:t>
            </a:r>
            <a:r>
              <a:rPr kumimoji="1" lang="ja-JP" altLang="en-US" sz="2000" dirty="0">
                <a:latin typeface="メイリオ" panose="020B0604030504040204" pitchFamily="50" charset="-128"/>
                <a:ea typeface="メイリオ" panose="020B0604030504040204" pitchFamily="50" charset="-128"/>
              </a:rPr>
              <a:t>と </a:t>
            </a:r>
            <a:r>
              <a:rPr kumimoji="1" lang="en-US" altLang="ja-JP" sz="2000" dirty="0">
                <a:latin typeface="メイリオ" panose="020B0604030504040204" pitchFamily="50" charset="-128"/>
                <a:ea typeface="メイリオ" panose="020B0604030504040204" pitchFamily="50" charset="-128"/>
              </a:rPr>
              <a:t>{B,C} </a:t>
            </a:r>
            <a:r>
              <a:rPr kumimoji="1" lang="ja-JP" altLang="en-US" sz="2000" dirty="0">
                <a:latin typeface="メイリオ" panose="020B0604030504040204" pitchFamily="50" charset="-128"/>
                <a:ea typeface="メイリオ" panose="020B0604030504040204" pitchFamily="50" charset="-128"/>
              </a:rPr>
              <a:t>が適切でしょう。</a:t>
            </a:r>
          </a:p>
        </p:txBody>
      </p:sp>
    </p:spTree>
    <p:extLst>
      <p:ext uri="{BB962C8B-B14F-4D97-AF65-F5344CB8AC3E}">
        <p14:creationId xmlns:p14="http://schemas.microsoft.com/office/powerpoint/2010/main" val="3090880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6C0901-302A-4D45-B859-06DA1E1FCC51}"/>
              </a:ext>
            </a:extLst>
          </p:cNvPr>
          <p:cNvSpPr txBox="1"/>
          <p:nvPr/>
        </p:nvSpPr>
        <p:spPr>
          <a:xfrm>
            <a:off x="357335" y="328782"/>
            <a:ext cx="4490332"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Cosine</a:t>
            </a:r>
            <a:r>
              <a:rPr kumimoji="1" lang="ja-JP" altLang="en-US" sz="3200" b="1" dirty="0">
                <a:latin typeface="メイリオ" panose="020B0604030504040204" pitchFamily="50" charset="-128"/>
                <a:ea typeface="メイリオ" panose="020B0604030504040204" pitchFamily="50" charset="-128"/>
              </a:rPr>
              <a:t>類似度の考え方</a:t>
            </a:r>
          </a:p>
        </p:txBody>
      </p:sp>
      <p:sp>
        <p:nvSpPr>
          <p:cNvPr id="3" name="テキスト ボックス 2">
            <a:extLst>
              <a:ext uri="{FF2B5EF4-FFF2-40B4-BE49-F238E27FC236}">
                <a16:creationId xmlns:a16="http://schemas.microsoft.com/office/drawing/2014/main" id="{7D9DFA21-ECED-490C-9394-13953C0FD593}"/>
              </a:ext>
            </a:extLst>
          </p:cNvPr>
          <p:cNvSpPr txBox="1"/>
          <p:nvPr/>
        </p:nvSpPr>
        <p:spPr>
          <a:xfrm>
            <a:off x="380797" y="969004"/>
            <a:ext cx="4255396" cy="461665"/>
          </a:xfrm>
          <a:prstGeom prst="rect">
            <a:avLst/>
          </a:prstGeom>
          <a:noFill/>
        </p:spPr>
        <p:txBody>
          <a:bodyPr wrap="none" rtlCol="0">
            <a:spAutoFit/>
          </a:bodyPr>
          <a:lstStyle/>
          <a:p>
            <a:r>
              <a:rPr lang="en-US" altLang="ja-JP" sz="2400" dirty="0">
                <a:hlinkClick r:id="rId2"/>
              </a:rPr>
              <a:t>https://mathtrain.jp/cosdistance</a:t>
            </a:r>
            <a:endParaRPr kumimoji="1" lang="ja-JP" altLang="en-US"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95D035B3-2A70-4BBA-B205-200DC7FDB855}"/>
              </a:ext>
            </a:extLst>
          </p:cNvPr>
          <p:cNvPicPr>
            <a:picLocks noChangeAspect="1"/>
          </p:cNvPicPr>
          <p:nvPr/>
        </p:nvPicPr>
        <p:blipFill>
          <a:blip r:embed="rId3"/>
          <a:stretch>
            <a:fillRect/>
          </a:stretch>
        </p:blipFill>
        <p:spPr>
          <a:xfrm>
            <a:off x="2816087" y="1423562"/>
            <a:ext cx="6311132" cy="4626044"/>
          </a:xfrm>
          <a:prstGeom prst="rect">
            <a:avLst/>
          </a:prstGeom>
        </p:spPr>
      </p:pic>
      <p:sp>
        <p:nvSpPr>
          <p:cNvPr id="5" name="テキスト ボックス 4">
            <a:extLst>
              <a:ext uri="{FF2B5EF4-FFF2-40B4-BE49-F238E27FC236}">
                <a16:creationId xmlns:a16="http://schemas.microsoft.com/office/drawing/2014/main" id="{27AB97F1-B5D0-46A5-80F5-C3F409592E3A}"/>
              </a:ext>
            </a:extLst>
          </p:cNvPr>
          <p:cNvSpPr txBox="1"/>
          <p:nvPr/>
        </p:nvSpPr>
        <p:spPr>
          <a:xfrm>
            <a:off x="2815347" y="5731059"/>
            <a:ext cx="8378687"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原点からの向きの近さ（コサイン類似度）に注目すると </a:t>
            </a:r>
            <a:r>
              <a:rPr kumimoji="1" lang="en-US" altLang="ja-JP" sz="2400" dirty="0">
                <a:latin typeface="メイリオ" panose="020B0604030504040204" pitchFamily="50" charset="-128"/>
                <a:ea typeface="メイリオ" panose="020B0604030504040204" pitchFamily="50" charset="-128"/>
              </a:rPr>
              <a:t>{A,D} </a:t>
            </a:r>
            <a:r>
              <a:rPr kumimoji="1" lang="ja-JP" altLang="en-US" sz="2400" dirty="0">
                <a:latin typeface="メイリオ" panose="020B0604030504040204" pitchFamily="50" charset="-128"/>
                <a:ea typeface="メイリオ" panose="020B0604030504040204" pitchFamily="50" charset="-128"/>
              </a:rPr>
              <a:t>と </a:t>
            </a:r>
            <a:r>
              <a:rPr kumimoji="1" lang="en-US" altLang="ja-JP" sz="2400" dirty="0">
                <a:latin typeface="メイリオ" panose="020B0604030504040204" pitchFamily="50" charset="-128"/>
                <a:ea typeface="メイリオ" panose="020B0604030504040204" pitchFamily="50" charset="-128"/>
              </a:rPr>
              <a:t>{B,C} </a:t>
            </a:r>
            <a:r>
              <a:rPr kumimoji="1" lang="ja-JP" altLang="en-US" sz="2400" dirty="0">
                <a:latin typeface="メイリオ" panose="020B0604030504040204" pitchFamily="50" charset="-128"/>
                <a:ea typeface="メイリオ" panose="020B0604030504040204" pitchFamily="50" charset="-128"/>
              </a:rPr>
              <a:t>というクラスタになる。</a:t>
            </a:r>
          </a:p>
          <a:p>
            <a:endParaRPr kumimoji="1" lang="ja-JP" altLang="en-US" sz="2400" dirty="0">
              <a:latin typeface="メイリオ" panose="020B0604030504040204" pitchFamily="50" charset="-128"/>
              <a:ea typeface="メイリオ" panose="020B0604030504040204" pitchFamily="50" charset="-128"/>
            </a:endParaRPr>
          </a:p>
        </p:txBody>
      </p:sp>
      <p:cxnSp>
        <p:nvCxnSpPr>
          <p:cNvPr id="15" name="直線矢印コネクタ 14">
            <a:extLst>
              <a:ext uri="{FF2B5EF4-FFF2-40B4-BE49-F238E27FC236}">
                <a16:creationId xmlns:a16="http://schemas.microsoft.com/office/drawing/2014/main" id="{349A99B0-C9A4-4A00-A9D5-FAE4981C35BE}"/>
              </a:ext>
            </a:extLst>
          </p:cNvPr>
          <p:cNvCxnSpPr>
            <a:cxnSpLocks/>
          </p:cNvCxnSpPr>
          <p:nvPr/>
        </p:nvCxnSpPr>
        <p:spPr>
          <a:xfrm flipV="1">
            <a:off x="5141843" y="2097158"/>
            <a:ext cx="1600200" cy="250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E7B1808-E776-4F53-AD2E-3DDE2E9B7257}"/>
              </a:ext>
            </a:extLst>
          </p:cNvPr>
          <p:cNvCxnSpPr/>
          <p:nvPr/>
        </p:nvCxnSpPr>
        <p:spPr>
          <a:xfrm flipV="1">
            <a:off x="5141844" y="3826565"/>
            <a:ext cx="566531" cy="77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398D794-62AC-4A34-B790-F4D3AB9EF7DA}"/>
              </a:ext>
            </a:extLst>
          </p:cNvPr>
          <p:cNvCxnSpPr/>
          <p:nvPr/>
        </p:nvCxnSpPr>
        <p:spPr>
          <a:xfrm flipV="1">
            <a:off x="5141843" y="3975653"/>
            <a:ext cx="824948" cy="62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B44FBEB-9CAF-4E66-9442-41FB11334D75}"/>
              </a:ext>
            </a:extLst>
          </p:cNvPr>
          <p:cNvSpPr txBox="1"/>
          <p:nvPr/>
        </p:nvSpPr>
        <p:spPr>
          <a:xfrm>
            <a:off x="7882454" y="3468228"/>
            <a:ext cx="210987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 &gt; A</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465550DF-8D4B-42DA-8205-2DA323AFF44E}"/>
              </a:ext>
            </a:extLst>
          </p:cNvPr>
          <p:cNvSpPr txBox="1"/>
          <p:nvPr/>
        </p:nvSpPr>
        <p:spPr>
          <a:xfrm>
            <a:off x="8442311" y="3867918"/>
            <a:ext cx="172354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・なす角度</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31993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14D0A6C-8423-4A8C-A180-9AE44B6B5F45}"/>
              </a:ext>
            </a:extLst>
          </p:cNvPr>
          <p:cNvPicPr>
            <a:picLocks noChangeAspect="1"/>
          </p:cNvPicPr>
          <p:nvPr/>
        </p:nvPicPr>
        <p:blipFill>
          <a:blip r:embed="rId2"/>
          <a:stretch>
            <a:fillRect/>
          </a:stretch>
        </p:blipFill>
        <p:spPr>
          <a:xfrm>
            <a:off x="3400265" y="454164"/>
            <a:ext cx="5922672" cy="2774651"/>
          </a:xfrm>
          <a:prstGeom prst="rect">
            <a:avLst/>
          </a:prstGeom>
        </p:spPr>
      </p:pic>
      <p:sp>
        <p:nvSpPr>
          <p:cNvPr id="4" name="四角形: 角を丸くする 3">
            <a:extLst>
              <a:ext uri="{FF2B5EF4-FFF2-40B4-BE49-F238E27FC236}">
                <a16:creationId xmlns:a16="http://schemas.microsoft.com/office/drawing/2014/main" id="{027F0763-BFBE-4B4E-9B24-AC64251A5808}"/>
              </a:ext>
            </a:extLst>
          </p:cNvPr>
          <p:cNvSpPr/>
          <p:nvPr/>
        </p:nvSpPr>
        <p:spPr>
          <a:xfrm>
            <a:off x="7358751" y="454164"/>
            <a:ext cx="2620409" cy="71561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2973BEB-67C6-49C5-9FDF-0720042FAF78}"/>
              </a:ext>
            </a:extLst>
          </p:cNvPr>
          <p:cNvSpPr txBox="1"/>
          <p:nvPr/>
        </p:nvSpPr>
        <p:spPr>
          <a:xfrm>
            <a:off x="1824532" y="6240690"/>
            <a:ext cx="7251922" cy="461665"/>
          </a:xfrm>
          <a:prstGeom prst="rect">
            <a:avLst/>
          </a:prstGeom>
          <a:noFill/>
        </p:spPr>
        <p:txBody>
          <a:bodyPr wrap="none" rtlCol="0">
            <a:spAutoFit/>
          </a:bodyPr>
          <a:lstStyle/>
          <a:p>
            <a:r>
              <a:rPr lang="en-US" altLang="ja-JP" sz="2400" dirty="0">
                <a:hlinkClick r:id="rId3"/>
              </a:rPr>
              <a:t>https://www.irohabook.com/sankakuhi</a:t>
            </a:r>
            <a:r>
              <a:rPr lang="ja-JP" altLang="en-US" sz="2400" dirty="0"/>
              <a:t>　からパクった</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80BC4681-5429-4170-A336-12B532639CF6}"/>
              </a:ext>
            </a:extLst>
          </p:cNvPr>
          <p:cNvPicPr>
            <a:picLocks noChangeAspect="1"/>
          </p:cNvPicPr>
          <p:nvPr/>
        </p:nvPicPr>
        <p:blipFill>
          <a:blip r:embed="rId4"/>
          <a:stretch>
            <a:fillRect/>
          </a:stretch>
        </p:blipFill>
        <p:spPr>
          <a:xfrm>
            <a:off x="796708" y="2056055"/>
            <a:ext cx="2295525" cy="657225"/>
          </a:xfrm>
          <a:prstGeom prst="rect">
            <a:avLst/>
          </a:prstGeom>
        </p:spPr>
      </p:pic>
      <p:pic>
        <p:nvPicPr>
          <p:cNvPr id="7" name="図 6">
            <a:extLst>
              <a:ext uri="{FF2B5EF4-FFF2-40B4-BE49-F238E27FC236}">
                <a16:creationId xmlns:a16="http://schemas.microsoft.com/office/drawing/2014/main" id="{2FC3E308-5180-4BCE-AF35-CA3FC95571B0}"/>
              </a:ext>
            </a:extLst>
          </p:cNvPr>
          <p:cNvPicPr>
            <a:picLocks noChangeAspect="1"/>
          </p:cNvPicPr>
          <p:nvPr/>
        </p:nvPicPr>
        <p:blipFill>
          <a:blip r:embed="rId5"/>
          <a:stretch>
            <a:fillRect/>
          </a:stretch>
        </p:blipFill>
        <p:spPr>
          <a:xfrm>
            <a:off x="1292053" y="3709475"/>
            <a:ext cx="2014120" cy="1253626"/>
          </a:xfrm>
          <a:prstGeom prst="rect">
            <a:avLst/>
          </a:prstGeom>
        </p:spPr>
      </p:pic>
      <p:pic>
        <p:nvPicPr>
          <p:cNvPr id="8" name="図 7">
            <a:extLst>
              <a:ext uri="{FF2B5EF4-FFF2-40B4-BE49-F238E27FC236}">
                <a16:creationId xmlns:a16="http://schemas.microsoft.com/office/drawing/2014/main" id="{9FF782FE-C5A2-4029-9664-6BC308533FAF}"/>
              </a:ext>
            </a:extLst>
          </p:cNvPr>
          <p:cNvPicPr>
            <a:picLocks noChangeAspect="1"/>
          </p:cNvPicPr>
          <p:nvPr/>
        </p:nvPicPr>
        <p:blipFill>
          <a:blip r:embed="rId6"/>
          <a:stretch>
            <a:fillRect/>
          </a:stretch>
        </p:blipFill>
        <p:spPr>
          <a:xfrm>
            <a:off x="3306173" y="3302802"/>
            <a:ext cx="1952416" cy="1763255"/>
          </a:xfrm>
          <a:prstGeom prst="rect">
            <a:avLst/>
          </a:prstGeom>
        </p:spPr>
      </p:pic>
      <p:pic>
        <p:nvPicPr>
          <p:cNvPr id="9" name="図 8">
            <a:extLst>
              <a:ext uri="{FF2B5EF4-FFF2-40B4-BE49-F238E27FC236}">
                <a16:creationId xmlns:a16="http://schemas.microsoft.com/office/drawing/2014/main" id="{20312AFE-6006-49E4-8F78-FE17480FB744}"/>
              </a:ext>
            </a:extLst>
          </p:cNvPr>
          <p:cNvPicPr>
            <a:picLocks noChangeAspect="1"/>
          </p:cNvPicPr>
          <p:nvPr/>
        </p:nvPicPr>
        <p:blipFill>
          <a:blip r:embed="rId7"/>
          <a:stretch>
            <a:fillRect/>
          </a:stretch>
        </p:blipFill>
        <p:spPr>
          <a:xfrm>
            <a:off x="5450493" y="3079960"/>
            <a:ext cx="1822217" cy="1922260"/>
          </a:xfrm>
          <a:prstGeom prst="rect">
            <a:avLst/>
          </a:prstGeom>
        </p:spPr>
      </p:pic>
      <p:pic>
        <p:nvPicPr>
          <p:cNvPr id="10" name="図 9">
            <a:extLst>
              <a:ext uri="{FF2B5EF4-FFF2-40B4-BE49-F238E27FC236}">
                <a16:creationId xmlns:a16="http://schemas.microsoft.com/office/drawing/2014/main" id="{2F897DA8-1705-4968-AB9A-D6BD64E4FE3D}"/>
              </a:ext>
            </a:extLst>
          </p:cNvPr>
          <p:cNvPicPr>
            <a:picLocks noChangeAspect="1"/>
          </p:cNvPicPr>
          <p:nvPr/>
        </p:nvPicPr>
        <p:blipFill>
          <a:blip r:embed="rId8"/>
          <a:stretch>
            <a:fillRect/>
          </a:stretch>
        </p:blipFill>
        <p:spPr>
          <a:xfrm>
            <a:off x="1334818" y="5029843"/>
            <a:ext cx="1923843" cy="673692"/>
          </a:xfrm>
          <a:prstGeom prst="rect">
            <a:avLst/>
          </a:prstGeom>
        </p:spPr>
      </p:pic>
      <p:pic>
        <p:nvPicPr>
          <p:cNvPr id="11" name="図 10">
            <a:extLst>
              <a:ext uri="{FF2B5EF4-FFF2-40B4-BE49-F238E27FC236}">
                <a16:creationId xmlns:a16="http://schemas.microsoft.com/office/drawing/2014/main" id="{A561490B-B728-43E4-A6F4-8186AFB774C3}"/>
              </a:ext>
            </a:extLst>
          </p:cNvPr>
          <p:cNvPicPr>
            <a:picLocks noChangeAspect="1"/>
          </p:cNvPicPr>
          <p:nvPr/>
        </p:nvPicPr>
        <p:blipFill>
          <a:blip r:embed="rId9"/>
          <a:stretch>
            <a:fillRect/>
          </a:stretch>
        </p:blipFill>
        <p:spPr>
          <a:xfrm>
            <a:off x="3473127" y="5062306"/>
            <a:ext cx="1785463" cy="665866"/>
          </a:xfrm>
          <a:prstGeom prst="rect">
            <a:avLst/>
          </a:prstGeom>
        </p:spPr>
      </p:pic>
      <p:pic>
        <p:nvPicPr>
          <p:cNvPr id="12" name="図 11">
            <a:extLst>
              <a:ext uri="{FF2B5EF4-FFF2-40B4-BE49-F238E27FC236}">
                <a16:creationId xmlns:a16="http://schemas.microsoft.com/office/drawing/2014/main" id="{E3AAE367-BB63-417C-B083-8B93C2E676FF}"/>
              </a:ext>
            </a:extLst>
          </p:cNvPr>
          <p:cNvPicPr>
            <a:picLocks noChangeAspect="1"/>
          </p:cNvPicPr>
          <p:nvPr/>
        </p:nvPicPr>
        <p:blipFill>
          <a:blip r:embed="rId10"/>
          <a:stretch>
            <a:fillRect/>
          </a:stretch>
        </p:blipFill>
        <p:spPr>
          <a:xfrm>
            <a:off x="5513208" y="4999122"/>
            <a:ext cx="1951404" cy="698329"/>
          </a:xfrm>
          <a:prstGeom prst="rect">
            <a:avLst/>
          </a:prstGeom>
        </p:spPr>
      </p:pic>
      <p:sp>
        <p:nvSpPr>
          <p:cNvPr id="14" name="テキスト ボックス 13">
            <a:extLst>
              <a:ext uri="{FF2B5EF4-FFF2-40B4-BE49-F238E27FC236}">
                <a16:creationId xmlns:a16="http://schemas.microsoft.com/office/drawing/2014/main" id="{D3A5C0C3-50F2-442E-846D-62B650368B2B}"/>
              </a:ext>
            </a:extLst>
          </p:cNvPr>
          <p:cNvSpPr txBox="1"/>
          <p:nvPr/>
        </p:nvSpPr>
        <p:spPr>
          <a:xfrm>
            <a:off x="7834914" y="3429000"/>
            <a:ext cx="4154923" cy="132343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b="1" dirty="0">
                <a:latin typeface="メイリオ" panose="020B0604030504040204" pitchFamily="50" charset="-128"/>
                <a:ea typeface="メイリオ" panose="020B0604030504040204" pitchFamily="50" charset="-128"/>
              </a:rPr>
              <a:t>θ</a:t>
            </a:r>
            <a:r>
              <a:rPr kumimoji="1" lang="ja-JP" altLang="en-US" sz="2000" b="1" dirty="0">
                <a:latin typeface="メイリオ" panose="020B0604030504040204" pitchFamily="50" charset="-128"/>
                <a:ea typeface="メイリオ" panose="020B0604030504040204" pitchFamily="50" charset="-128"/>
              </a:rPr>
              <a:t>が大きくなるほど</a:t>
            </a:r>
            <a:r>
              <a:rPr kumimoji="1" lang="en-US" altLang="ja-JP" sz="2000" b="1" dirty="0">
                <a:latin typeface="メイリオ" panose="020B0604030504040204" pitchFamily="50" charset="-128"/>
                <a:ea typeface="メイリオ" panose="020B0604030504040204" pitchFamily="50" charset="-128"/>
              </a:rPr>
              <a:t>cos θ</a:t>
            </a:r>
            <a:r>
              <a:rPr kumimoji="1" lang="ja-JP" altLang="en-US" sz="2000" b="1" dirty="0">
                <a:latin typeface="メイリオ" panose="020B0604030504040204" pitchFamily="50" charset="-128"/>
                <a:ea typeface="メイリオ" panose="020B0604030504040204" pitchFamily="50" charset="-128"/>
              </a:rPr>
              <a:t>は小さくなる模様</a:t>
            </a:r>
            <a:endParaRPr kumimoji="1" lang="en-US" altLang="ja-JP" sz="20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b="1" dirty="0">
                <a:latin typeface="メイリオ" panose="020B0604030504040204" pitchFamily="50" charset="-128"/>
                <a:ea typeface="メイリオ" panose="020B0604030504040204" pitchFamily="50" charset="-128"/>
              </a:rPr>
              <a:t>θ=0 </a:t>
            </a:r>
            <a:r>
              <a:rPr kumimoji="1" lang="ja-JP" altLang="en-US" sz="2000" b="1" dirty="0">
                <a:latin typeface="メイリオ" panose="020B0604030504040204" pitchFamily="50" charset="-128"/>
                <a:ea typeface="メイリオ" panose="020B0604030504040204" pitchFamily="50" charset="-128"/>
              </a:rPr>
              <a:t>なら</a:t>
            </a:r>
            <a:r>
              <a:rPr kumimoji="1" lang="en-US" altLang="ja-JP" sz="2000" b="1" dirty="0">
                <a:latin typeface="メイリオ" panose="020B0604030504040204" pitchFamily="50" charset="-128"/>
                <a:ea typeface="メイリオ" panose="020B0604030504040204" pitchFamily="50" charset="-128"/>
              </a:rPr>
              <a:t>cos θ=1</a:t>
            </a:r>
            <a:r>
              <a:rPr kumimoji="1" lang="ja-JP" altLang="en-US" sz="2000" b="1" dirty="0">
                <a:latin typeface="メイリオ" panose="020B0604030504040204" pitchFamily="50" charset="-128"/>
                <a:ea typeface="メイリオ" panose="020B0604030504040204" pitchFamily="50" charset="-128"/>
              </a:rPr>
              <a:t>（最大値）</a:t>
            </a:r>
            <a:endParaRPr kumimoji="1" lang="en-US" altLang="ja-JP" sz="20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b="1" dirty="0">
                <a:latin typeface="メイリオ" panose="020B0604030504040204" pitchFamily="50" charset="-128"/>
                <a:ea typeface="メイリオ" panose="020B0604030504040204" pitchFamily="50" charset="-128"/>
              </a:rPr>
              <a:t>θ=90 </a:t>
            </a:r>
            <a:r>
              <a:rPr kumimoji="1" lang="ja-JP" altLang="en-US" sz="2000" b="1" dirty="0">
                <a:latin typeface="メイリオ" panose="020B0604030504040204" pitchFamily="50" charset="-128"/>
                <a:ea typeface="メイリオ" panose="020B0604030504040204" pitchFamily="50" charset="-128"/>
              </a:rPr>
              <a:t>なら</a:t>
            </a:r>
            <a:r>
              <a:rPr kumimoji="1" lang="en-US" altLang="ja-JP" sz="2000" b="1" dirty="0">
                <a:latin typeface="メイリオ" panose="020B0604030504040204" pitchFamily="50" charset="-128"/>
                <a:ea typeface="メイリオ" panose="020B0604030504040204" pitchFamily="50" charset="-128"/>
              </a:rPr>
              <a:t>cos θ=0</a:t>
            </a:r>
          </a:p>
        </p:txBody>
      </p:sp>
      <p:sp>
        <p:nvSpPr>
          <p:cNvPr id="2" name="テキスト ボックス 1">
            <a:extLst>
              <a:ext uri="{FF2B5EF4-FFF2-40B4-BE49-F238E27FC236}">
                <a16:creationId xmlns:a16="http://schemas.microsoft.com/office/drawing/2014/main" id="{623D2840-14E8-4843-865F-764E292AAD68}"/>
              </a:ext>
            </a:extLst>
          </p:cNvPr>
          <p:cNvSpPr txBox="1"/>
          <p:nvPr/>
        </p:nvSpPr>
        <p:spPr>
          <a:xfrm>
            <a:off x="357888" y="308899"/>
            <a:ext cx="4900701"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Cosine</a:t>
            </a:r>
            <a:r>
              <a:rPr kumimoji="1" lang="ja-JP" altLang="en-US" sz="3200" b="1" dirty="0">
                <a:latin typeface="メイリオ" panose="020B0604030504040204" pitchFamily="50" charset="-128"/>
                <a:ea typeface="メイリオ" panose="020B0604030504040204" pitchFamily="50" charset="-128"/>
              </a:rPr>
              <a:t>ってなんだっけ？</a:t>
            </a:r>
          </a:p>
        </p:txBody>
      </p:sp>
    </p:spTree>
    <p:extLst>
      <p:ext uri="{BB962C8B-B14F-4D97-AF65-F5344CB8AC3E}">
        <p14:creationId xmlns:p14="http://schemas.microsoft.com/office/powerpoint/2010/main" val="2731772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389F27-5771-4CF7-B7A3-47888EB4092A}"/>
              </a:ext>
            </a:extLst>
          </p:cNvPr>
          <p:cNvSpPr txBox="1"/>
          <p:nvPr/>
        </p:nvSpPr>
        <p:spPr>
          <a:xfrm>
            <a:off x="332521" y="272305"/>
            <a:ext cx="387798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もう少し一般化する</a:t>
            </a:r>
          </a:p>
        </p:txBody>
      </p:sp>
      <p:pic>
        <p:nvPicPr>
          <p:cNvPr id="18" name="図 17">
            <a:extLst>
              <a:ext uri="{FF2B5EF4-FFF2-40B4-BE49-F238E27FC236}">
                <a16:creationId xmlns:a16="http://schemas.microsoft.com/office/drawing/2014/main" id="{23867A8F-0312-48CF-8CA4-C2C1EE049BFA}"/>
              </a:ext>
            </a:extLst>
          </p:cNvPr>
          <p:cNvPicPr>
            <a:picLocks noChangeAspect="1"/>
          </p:cNvPicPr>
          <p:nvPr/>
        </p:nvPicPr>
        <p:blipFill>
          <a:blip r:embed="rId2"/>
          <a:stretch>
            <a:fillRect/>
          </a:stretch>
        </p:blipFill>
        <p:spPr>
          <a:xfrm>
            <a:off x="2557671" y="1421717"/>
            <a:ext cx="4300951" cy="4089212"/>
          </a:xfrm>
          <a:prstGeom prst="rect">
            <a:avLst/>
          </a:prstGeom>
        </p:spPr>
      </p:pic>
      <p:cxnSp>
        <p:nvCxnSpPr>
          <p:cNvPr id="20" name="直線矢印コネクタ 19">
            <a:extLst>
              <a:ext uri="{FF2B5EF4-FFF2-40B4-BE49-F238E27FC236}">
                <a16:creationId xmlns:a16="http://schemas.microsoft.com/office/drawing/2014/main" id="{4C2C37D1-3F4F-4022-AA14-34B3756AAB39}"/>
              </a:ext>
            </a:extLst>
          </p:cNvPr>
          <p:cNvCxnSpPr/>
          <p:nvPr/>
        </p:nvCxnSpPr>
        <p:spPr>
          <a:xfrm flipV="1">
            <a:off x="2786270" y="3061253"/>
            <a:ext cx="2484782" cy="22263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5F248ED-4FDE-496B-9FEE-CCB8B58293A3}"/>
              </a:ext>
            </a:extLst>
          </p:cNvPr>
          <p:cNvCxnSpPr>
            <a:cxnSpLocks/>
          </p:cNvCxnSpPr>
          <p:nvPr/>
        </p:nvCxnSpPr>
        <p:spPr>
          <a:xfrm flipV="1">
            <a:off x="2786271" y="2176671"/>
            <a:ext cx="964095" cy="3110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8D27BD1-8DFD-495F-83CE-2AE18812E9F4}"/>
              </a:ext>
            </a:extLst>
          </p:cNvPr>
          <p:cNvCxnSpPr/>
          <p:nvPr/>
        </p:nvCxnSpPr>
        <p:spPr>
          <a:xfrm>
            <a:off x="3750365" y="2176671"/>
            <a:ext cx="0" cy="311094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64EF567-234E-407A-B486-17E50B3CF3CB}"/>
              </a:ext>
            </a:extLst>
          </p:cNvPr>
          <p:cNvCxnSpPr>
            <a:cxnSpLocks/>
          </p:cNvCxnSpPr>
          <p:nvPr/>
        </p:nvCxnSpPr>
        <p:spPr>
          <a:xfrm>
            <a:off x="5271052" y="3135797"/>
            <a:ext cx="0" cy="215182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8CC475E-E29D-4723-842F-C0D17D73671E}"/>
              </a:ext>
            </a:extLst>
          </p:cNvPr>
          <p:cNvCxnSpPr/>
          <p:nvPr/>
        </p:nvCxnSpPr>
        <p:spPr>
          <a:xfrm>
            <a:off x="2786271" y="5257800"/>
            <a:ext cx="9640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5FA3E74-228C-4760-86E9-22F490CFECD3}"/>
              </a:ext>
            </a:extLst>
          </p:cNvPr>
          <p:cNvCxnSpPr>
            <a:cxnSpLocks/>
          </p:cNvCxnSpPr>
          <p:nvPr/>
        </p:nvCxnSpPr>
        <p:spPr>
          <a:xfrm>
            <a:off x="2786270" y="5330687"/>
            <a:ext cx="24847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2F676C9-9666-4725-849A-36BC4E19F9B9}"/>
                  </a:ext>
                </a:extLst>
              </p:cNvPr>
              <p:cNvSpPr txBox="1"/>
              <p:nvPr/>
            </p:nvSpPr>
            <p:spPr>
              <a:xfrm>
                <a:off x="3161558" y="2691921"/>
                <a:ext cx="49930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1</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8" name="テキスト ボックス 37">
                <a:extLst>
                  <a:ext uri="{FF2B5EF4-FFF2-40B4-BE49-F238E27FC236}">
                    <a16:creationId xmlns:a16="http://schemas.microsoft.com/office/drawing/2014/main" id="{52F676C9-9666-4725-849A-36BC4E19F9B9}"/>
                  </a:ext>
                </a:extLst>
              </p:cNvPr>
              <p:cNvSpPr txBox="1">
                <a:spLocks noRot="1" noChangeAspect="1" noMove="1" noResize="1" noEditPoints="1" noAdjustHandles="1" noChangeArrowheads="1" noChangeShapeType="1" noTextEdit="1"/>
              </p:cNvSpPr>
              <p:nvPr/>
            </p:nvSpPr>
            <p:spPr>
              <a:xfrm>
                <a:off x="3161558" y="2691921"/>
                <a:ext cx="499303"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F21DC208-58EA-493B-9AF9-E685BCBB7BF1}"/>
                  </a:ext>
                </a:extLst>
              </p:cNvPr>
              <p:cNvSpPr txBox="1"/>
              <p:nvPr/>
            </p:nvSpPr>
            <p:spPr>
              <a:xfrm>
                <a:off x="4124041" y="3341133"/>
                <a:ext cx="50879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2</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F21DC208-58EA-493B-9AF9-E685BCBB7BF1}"/>
                  </a:ext>
                </a:extLst>
              </p:cNvPr>
              <p:cNvSpPr txBox="1">
                <a:spLocks noRot="1" noChangeAspect="1" noMove="1" noResize="1" noEditPoints="1" noAdjustHandles="1" noChangeArrowheads="1" noChangeShapeType="1" noTextEdit="1"/>
              </p:cNvSpPr>
              <p:nvPr/>
            </p:nvSpPr>
            <p:spPr>
              <a:xfrm>
                <a:off x="4124041" y="3341133"/>
                <a:ext cx="50879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25593B2-8E6F-41D6-B02E-ECBD6A849054}"/>
                  </a:ext>
                </a:extLst>
              </p:cNvPr>
              <p:cNvSpPr txBox="1"/>
              <p:nvPr/>
            </p:nvSpPr>
            <p:spPr>
              <a:xfrm>
                <a:off x="3097644" y="5196246"/>
                <a:ext cx="463268"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1</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B25593B2-8E6F-41D6-B02E-ECBD6A849054}"/>
                  </a:ext>
                </a:extLst>
              </p:cNvPr>
              <p:cNvSpPr txBox="1">
                <a:spLocks noRot="1" noChangeAspect="1" noMove="1" noResize="1" noEditPoints="1" noAdjustHandles="1" noChangeArrowheads="1" noChangeShapeType="1" noTextEdit="1"/>
              </p:cNvSpPr>
              <p:nvPr/>
            </p:nvSpPr>
            <p:spPr>
              <a:xfrm>
                <a:off x="3097644" y="5196246"/>
                <a:ext cx="463268" cy="430887"/>
              </a:xfrm>
              <a:prstGeom prst="rect">
                <a:avLst/>
              </a:prstGeom>
              <a:blipFill>
                <a:blip r:embed="rId5"/>
                <a:stretch>
                  <a:fillRect l="-14474"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EC3836E-BBE9-49B3-98D0-A9C6ABCC2DCD}"/>
                  </a:ext>
                </a:extLst>
              </p:cNvPr>
              <p:cNvSpPr txBox="1"/>
              <p:nvPr/>
            </p:nvSpPr>
            <p:spPr>
              <a:xfrm>
                <a:off x="4685214" y="5287618"/>
                <a:ext cx="471539"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2</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9EC3836E-BBE9-49B3-98D0-A9C6ABCC2DCD}"/>
                  </a:ext>
                </a:extLst>
              </p:cNvPr>
              <p:cNvSpPr txBox="1">
                <a:spLocks noRot="1" noChangeAspect="1" noMove="1" noResize="1" noEditPoints="1" noAdjustHandles="1" noChangeArrowheads="1" noChangeShapeType="1" noTextEdit="1"/>
              </p:cNvSpPr>
              <p:nvPr/>
            </p:nvSpPr>
            <p:spPr>
              <a:xfrm>
                <a:off x="4685214" y="5287618"/>
                <a:ext cx="471539" cy="430887"/>
              </a:xfrm>
              <a:prstGeom prst="rect">
                <a:avLst/>
              </a:prstGeom>
              <a:blipFill>
                <a:blip r:embed="rId6"/>
                <a:stretch>
                  <a:fillRect l="-14286" r="-1299" b="-8451"/>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76B0BB5E-FBC4-48C5-9380-EAEC3FBA389B}"/>
              </a:ext>
            </a:extLst>
          </p:cNvPr>
          <p:cNvSpPr txBox="1"/>
          <p:nvPr/>
        </p:nvSpPr>
        <p:spPr>
          <a:xfrm>
            <a:off x="6813807" y="5180856"/>
            <a:ext cx="3561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40EA38A5-DB42-4B0D-8DBA-A400BC2BC440}"/>
              </a:ext>
            </a:extLst>
          </p:cNvPr>
          <p:cNvSpPr txBox="1"/>
          <p:nvPr/>
        </p:nvSpPr>
        <p:spPr>
          <a:xfrm>
            <a:off x="2468217" y="1272210"/>
            <a:ext cx="3593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7A98B66-1475-4658-8E87-739881047964}"/>
                  </a:ext>
                </a:extLst>
              </p:cNvPr>
              <p:cNvSpPr txBox="1"/>
              <p:nvPr/>
            </p:nvSpPr>
            <p:spPr>
              <a:xfrm>
                <a:off x="5804253" y="2200604"/>
                <a:ext cx="1790683" cy="93519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sz="3200" i="1">
                              <a:latin typeface="Cambria Math" panose="02040503050406030204" pitchFamily="18" charset="0"/>
                              <a:ea typeface="メイリオ" panose="020B0604030504040204" pitchFamily="50" charset="-128"/>
                            </a:rPr>
                          </m:ctrlPr>
                        </m:funcPr>
                        <m:fName>
                          <m:r>
                            <m:rPr>
                              <m:sty m:val="p"/>
                            </m:rPr>
                            <a:rPr kumimoji="1" lang="en-US" altLang="ja-JP" sz="3200">
                              <a:latin typeface="Cambria Math" panose="02040503050406030204" pitchFamily="18" charset="0"/>
                              <a:ea typeface="メイリオ" panose="020B0604030504040204" pitchFamily="50" charset="-128"/>
                            </a:rPr>
                            <m:t>cos</m:t>
                          </m:r>
                        </m:fName>
                        <m:e>
                          <m:r>
                            <a:rPr kumimoji="1" lang="ja-JP" altLang="en-US" sz="3200" i="1">
                              <a:latin typeface="Cambria Math" panose="02040503050406030204" pitchFamily="18" charset="0"/>
                              <a:ea typeface="メイリオ" panose="020B0604030504040204" pitchFamily="50" charset="-128"/>
                            </a:rPr>
                            <m:t>𝜃</m:t>
                          </m:r>
                          <m:r>
                            <a:rPr kumimoji="1" lang="en-US" altLang="ja-JP" sz="3200" i="1">
                              <a:latin typeface="Cambria Math" panose="02040503050406030204" pitchFamily="18" charset="0"/>
                              <a:ea typeface="メイリオ" panose="020B0604030504040204" pitchFamily="50" charset="-128"/>
                            </a:rPr>
                            <m:t>=</m:t>
                          </m:r>
                          <m:f>
                            <m:fPr>
                              <m:ctrlPr>
                                <a:rPr kumimoji="1" lang="en-US" altLang="ja-JP" sz="3200" i="1">
                                  <a:latin typeface="Cambria Math" panose="02040503050406030204" pitchFamily="18" charset="0"/>
                                  <a:ea typeface="メイリオ" panose="020B0604030504040204" pitchFamily="50" charset="-128"/>
                                </a:rPr>
                              </m:ctrlPr>
                            </m:fPr>
                            <m:num>
                              <m:r>
                                <a:rPr kumimoji="1" lang="en-US" altLang="ja-JP" sz="3200" i="1">
                                  <a:latin typeface="Cambria Math" panose="02040503050406030204" pitchFamily="18" charset="0"/>
                                  <a:ea typeface="メイリオ" panose="020B0604030504040204" pitchFamily="50" charset="-128"/>
                                </a:rPr>
                                <m:t>𝑏</m:t>
                              </m:r>
                            </m:num>
                            <m:den>
                              <m:r>
                                <a:rPr kumimoji="1" lang="en-US" altLang="ja-JP" sz="3200" i="1">
                                  <a:latin typeface="Cambria Math" panose="02040503050406030204" pitchFamily="18" charset="0"/>
                                  <a:ea typeface="メイリオ" panose="020B0604030504040204" pitchFamily="50" charset="-128"/>
                                </a:rPr>
                                <m:t>𝑐</m:t>
                              </m:r>
                            </m:den>
                          </m:f>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27A98B66-1475-4658-8E87-739881047964}"/>
                  </a:ext>
                </a:extLst>
              </p:cNvPr>
              <p:cNvSpPr txBox="1">
                <a:spLocks noRot="1" noChangeAspect="1" noMove="1" noResize="1" noEditPoints="1" noAdjustHandles="1" noChangeArrowheads="1" noChangeShapeType="1" noTextEdit="1"/>
              </p:cNvSpPr>
              <p:nvPr/>
            </p:nvSpPr>
            <p:spPr>
              <a:xfrm>
                <a:off x="5804253" y="2200604"/>
                <a:ext cx="1790683" cy="93519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1702ABE-154F-45CA-BE63-1431915ED30C}"/>
                  </a:ext>
                </a:extLst>
              </p:cNvPr>
              <p:cNvSpPr txBox="1"/>
              <p:nvPr/>
            </p:nvSpPr>
            <p:spPr>
              <a:xfrm>
                <a:off x="1979326" y="6172200"/>
                <a:ext cx="8233344" cy="46903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c,b</a:t>
                </a:r>
                <a:r>
                  <a:rPr kumimoji="1" lang="ja-JP" altLang="en-US" sz="2400" dirty="0">
                    <a:latin typeface="メイリオ" panose="020B0604030504040204" pitchFamily="50" charset="-128"/>
                    <a:ea typeface="メイリオ" panose="020B0604030504040204" pitchFamily="50" charset="-128"/>
                  </a:rPr>
                  <a:t>のなす角度が大きい（似てない）ほど</a:t>
                </a:r>
                <a14:m>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cos</m:t>
                        </m:r>
                      </m:fName>
                      <m:e>
                        <m:r>
                          <a:rPr kumimoji="1" lang="ja-JP" altLang="en-US" sz="2400" i="1">
                            <a:latin typeface="Cambria Math" panose="02040503050406030204" pitchFamily="18" charset="0"/>
                            <a:ea typeface="メイリオ" panose="020B0604030504040204" pitchFamily="50" charset="-128"/>
                          </a:rPr>
                          <m:t>𝜃</m:t>
                        </m:r>
                        <m:r>
                          <a:rPr kumimoji="1" lang="ja-JP" altLang="en-US" sz="2400" i="1">
                            <a:latin typeface="Cambria Math" panose="02040503050406030204" pitchFamily="18" charset="0"/>
                            <a:ea typeface="メイリオ" panose="020B0604030504040204" pitchFamily="50" charset="-128"/>
                          </a:rPr>
                          <m:t>は</m:t>
                        </m:r>
                        <m:r>
                          <a:rPr kumimoji="1" lang="en-US" altLang="ja-JP" sz="2400" i="1">
                            <a:latin typeface="Cambria Math" panose="02040503050406030204" pitchFamily="18" charset="0"/>
                            <a:ea typeface="メイリオ" panose="020B0604030504040204" pitchFamily="50" charset="-128"/>
                          </a:rPr>
                          <m:t>0</m:t>
                        </m:r>
                        <m:r>
                          <a:rPr kumimoji="1" lang="ja-JP" altLang="en-US" sz="2400" i="1">
                            <a:latin typeface="Cambria Math" panose="02040503050406030204" pitchFamily="18" charset="0"/>
                            <a:ea typeface="メイリオ" panose="020B0604030504040204" pitchFamily="50" charset="-128"/>
                          </a:rPr>
                          <m:t>に近づく</m:t>
                        </m:r>
                      </m:e>
                    </m:func>
                  </m:oMath>
                </a14:m>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D1702ABE-154F-45CA-BE63-1431915ED30C}"/>
                  </a:ext>
                </a:extLst>
              </p:cNvPr>
              <p:cNvSpPr txBox="1">
                <a:spLocks noRot="1" noChangeAspect="1" noMove="1" noResize="1" noEditPoints="1" noAdjustHandles="1" noChangeArrowheads="1" noChangeShapeType="1" noTextEdit="1"/>
              </p:cNvSpPr>
              <p:nvPr/>
            </p:nvSpPr>
            <p:spPr>
              <a:xfrm>
                <a:off x="1979326" y="6172200"/>
                <a:ext cx="8233344" cy="469039"/>
              </a:xfrm>
              <a:prstGeom prst="rect">
                <a:avLst/>
              </a:prstGeom>
              <a:blipFill>
                <a:blip r:embed="rId8"/>
                <a:stretch>
                  <a:fillRect l="-1185" t="-6579" b="-31579"/>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AEEFFE32-DB98-48F7-8086-7F01C2839CD6}"/>
              </a:ext>
            </a:extLst>
          </p:cNvPr>
          <p:cNvSpPr txBox="1"/>
          <p:nvPr/>
        </p:nvSpPr>
        <p:spPr>
          <a:xfrm>
            <a:off x="444916" y="847969"/>
            <a:ext cx="654698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軸に降ろした垂線の原点からの長さが</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95B352E1-4FF5-4E27-ABC4-FF53A31BE8E9}"/>
                  </a:ext>
                </a:extLst>
              </p:cNvPr>
              <p:cNvSpPr txBox="1"/>
              <p:nvPr/>
            </p:nvSpPr>
            <p:spPr>
              <a:xfrm>
                <a:off x="1979327" y="5725773"/>
                <a:ext cx="8541121" cy="46903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c,b</a:t>
                </a:r>
                <a:r>
                  <a:rPr kumimoji="1" lang="ja-JP" altLang="en-US" sz="2400" dirty="0">
                    <a:latin typeface="メイリオ" panose="020B0604030504040204" pitchFamily="50" charset="-128"/>
                    <a:ea typeface="メイリオ" panose="020B0604030504040204" pitchFamily="50" charset="-128"/>
                  </a:rPr>
                  <a:t>のなす角度が小さい（似ている）ほど</a:t>
                </a:r>
                <a14:m>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cos</m:t>
                        </m:r>
                      </m:fName>
                      <m:e>
                        <m:r>
                          <a:rPr kumimoji="1" lang="ja-JP" altLang="en-US" sz="2400" i="1">
                            <a:latin typeface="Cambria Math" panose="02040503050406030204" pitchFamily="18" charset="0"/>
                            <a:ea typeface="メイリオ" panose="020B0604030504040204" pitchFamily="50" charset="-128"/>
                          </a:rPr>
                          <m:t>𝜃</m:t>
                        </m:r>
                        <m:r>
                          <a:rPr kumimoji="1" lang="ja-JP" altLang="en-US" sz="2400" i="1">
                            <a:latin typeface="Cambria Math" panose="02040503050406030204" pitchFamily="18" charset="0"/>
                            <a:ea typeface="メイリオ" panose="020B0604030504040204" pitchFamily="50" charset="-128"/>
                          </a:rPr>
                          <m:t>は</m:t>
                        </m:r>
                        <m:r>
                          <a:rPr kumimoji="1" lang="en-US" altLang="ja-JP" sz="2400" i="1">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に近づく</m:t>
                        </m:r>
                      </m:e>
                    </m:func>
                  </m:oMath>
                </a14:m>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95B352E1-4FF5-4E27-ABC4-FF53A31BE8E9}"/>
                  </a:ext>
                </a:extLst>
              </p:cNvPr>
              <p:cNvSpPr txBox="1">
                <a:spLocks noRot="1" noChangeAspect="1" noMove="1" noResize="1" noEditPoints="1" noAdjustHandles="1" noChangeArrowheads="1" noChangeShapeType="1" noTextEdit="1"/>
              </p:cNvSpPr>
              <p:nvPr/>
            </p:nvSpPr>
            <p:spPr>
              <a:xfrm>
                <a:off x="1979327" y="5725773"/>
                <a:ext cx="8541121" cy="469039"/>
              </a:xfrm>
              <a:prstGeom prst="rect">
                <a:avLst/>
              </a:prstGeom>
              <a:blipFill>
                <a:blip r:embed="rId9"/>
                <a:stretch>
                  <a:fillRect l="-1142" t="-6494" b="-3116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31720845-D772-436D-BA22-539F937E85F8}"/>
              </a:ext>
            </a:extLst>
          </p:cNvPr>
          <p:cNvSpPr txBox="1"/>
          <p:nvPr/>
        </p:nvSpPr>
        <p:spPr>
          <a:xfrm>
            <a:off x="6473153" y="3807946"/>
            <a:ext cx="4270721"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 </a:t>
            </a:r>
            <a:r>
              <a:rPr kumimoji="1" lang="ja-JP" altLang="en-US" sz="2400">
                <a:latin typeface="メイリオ" panose="020B0604030504040204" pitchFamily="50" charset="-128"/>
                <a:ea typeface="メイリオ" panose="020B0604030504040204" pitchFamily="50" charset="-128"/>
              </a:rPr>
              <a:t>座標（成分）</a:t>
            </a:r>
          </a:p>
          <a:p>
            <a:pPr algn="l"/>
            <a:r>
              <a:rPr kumimoji="1" lang="en-US" altLang="ja-JP" sz="2400">
                <a:latin typeface="メイリオ" panose="020B0604030504040204" pitchFamily="50" charset="-128"/>
                <a:ea typeface="メイリオ" panose="020B0604030504040204" pitchFamily="50" charset="-128"/>
              </a:rPr>
              <a: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ベクトルの長さ（ノルム）</a:t>
            </a:r>
            <a:endParaRPr kumimoji="1" lang="en-US" altLang="ja-JP"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40D0C6-C65D-48C8-93AB-0EFED277C245}"/>
              </a:ext>
            </a:extLst>
          </p:cNvPr>
          <p:cNvSpPr txBox="1"/>
          <p:nvPr/>
        </p:nvSpPr>
        <p:spPr>
          <a:xfrm>
            <a:off x="6473153" y="3340956"/>
            <a:ext cx="493962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b,c</a:t>
            </a:r>
            <a:r>
              <a:rPr kumimoji="1" lang="ja-JP" altLang="en-US" sz="2400" dirty="0">
                <a:latin typeface="メイリオ" panose="020B0604030504040204" pitchFamily="50" charset="-128"/>
                <a:ea typeface="メイリオ" panose="020B0604030504040204" pitchFamily="50" charset="-128"/>
              </a:rPr>
              <a:t>は多次元ベクトルでも成り立つ</a:t>
            </a:r>
          </a:p>
        </p:txBody>
      </p:sp>
    </p:spTree>
    <p:extLst>
      <p:ext uri="{BB962C8B-B14F-4D97-AF65-F5344CB8AC3E}">
        <p14:creationId xmlns:p14="http://schemas.microsoft.com/office/powerpoint/2010/main" val="3649553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D172803-33F9-4502-B084-2FE2F0EB1CC3}"/>
              </a:ext>
            </a:extLst>
          </p:cNvPr>
          <p:cNvPicPr>
            <a:picLocks noChangeAspect="1"/>
          </p:cNvPicPr>
          <p:nvPr/>
        </p:nvPicPr>
        <p:blipFill>
          <a:blip r:embed="rId2"/>
          <a:stretch>
            <a:fillRect/>
          </a:stretch>
        </p:blipFill>
        <p:spPr>
          <a:xfrm>
            <a:off x="1901697" y="1384394"/>
            <a:ext cx="4300951" cy="4089212"/>
          </a:xfrm>
          <a:prstGeom prst="rect">
            <a:avLst/>
          </a:prstGeom>
        </p:spPr>
      </p:pic>
      <p:cxnSp>
        <p:nvCxnSpPr>
          <p:cNvPr id="3" name="直線矢印コネクタ 2">
            <a:extLst>
              <a:ext uri="{FF2B5EF4-FFF2-40B4-BE49-F238E27FC236}">
                <a16:creationId xmlns:a16="http://schemas.microsoft.com/office/drawing/2014/main" id="{78C63EB8-EF64-4370-AEA0-9FA502A294D0}"/>
              </a:ext>
            </a:extLst>
          </p:cNvPr>
          <p:cNvCxnSpPr/>
          <p:nvPr/>
        </p:nvCxnSpPr>
        <p:spPr>
          <a:xfrm flipV="1">
            <a:off x="2130296" y="3061253"/>
            <a:ext cx="2484782" cy="22263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6F588CF5-86BC-4C1B-AE40-919FE541CFD8}"/>
              </a:ext>
            </a:extLst>
          </p:cNvPr>
          <p:cNvCxnSpPr>
            <a:cxnSpLocks/>
          </p:cNvCxnSpPr>
          <p:nvPr/>
        </p:nvCxnSpPr>
        <p:spPr>
          <a:xfrm flipV="1">
            <a:off x="2130297" y="2176671"/>
            <a:ext cx="964095" cy="3110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3E946A75-B2DC-4028-AD45-12ED2B128CCA}"/>
              </a:ext>
            </a:extLst>
          </p:cNvPr>
          <p:cNvCxnSpPr/>
          <p:nvPr/>
        </p:nvCxnSpPr>
        <p:spPr>
          <a:xfrm>
            <a:off x="3094391" y="2176671"/>
            <a:ext cx="0" cy="311094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786FB8C-6130-4019-9E11-8617E8AD382D}"/>
              </a:ext>
            </a:extLst>
          </p:cNvPr>
          <p:cNvCxnSpPr>
            <a:cxnSpLocks/>
          </p:cNvCxnSpPr>
          <p:nvPr/>
        </p:nvCxnSpPr>
        <p:spPr>
          <a:xfrm>
            <a:off x="4615078" y="3135797"/>
            <a:ext cx="0" cy="215182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D50489B0-5769-410A-95D1-AE6B826F7169}"/>
              </a:ext>
            </a:extLst>
          </p:cNvPr>
          <p:cNvCxnSpPr/>
          <p:nvPr/>
        </p:nvCxnSpPr>
        <p:spPr>
          <a:xfrm>
            <a:off x="2130297" y="5257800"/>
            <a:ext cx="9640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CEEEDD3-8F41-4F49-8088-19C1E58859CD}"/>
              </a:ext>
            </a:extLst>
          </p:cNvPr>
          <p:cNvCxnSpPr>
            <a:cxnSpLocks/>
          </p:cNvCxnSpPr>
          <p:nvPr/>
        </p:nvCxnSpPr>
        <p:spPr>
          <a:xfrm>
            <a:off x="2130296" y="5330687"/>
            <a:ext cx="24847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0B1A30E-8A6F-4A37-8640-6B8BE1DD2E37}"/>
                  </a:ext>
                </a:extLst>
              </p:cNvPr>
              <p:cNvSpPr txBox="1"/>
              <p:nvPr/>
            </p:nvSpPr>
            <p:spPr>
              <a:xfrm>
                <a:off x="2505584" y="2691921"/>
                <a:ext cx="49930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1</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50B1A30E-8A6F-4A37-8640-6B8BE1DD2E37}"/>
                  </a:ext>
                </a:extLst>
              </p:cNvPr>
              <p:cNvSpPr txBox="1">
                <a:spLocks noRot="1" noChangeAspect="1" noMove="1" noResize="1" noEditPoints="1" noAdjustHandles="1" noChangeArrowheads="1" noChangeShapeType="1" noTextEdit="1"/>
              </p:cNvSpPr>
              <p:nvPr/>
            </p:nvSpPr>
            <p:spPr>
              <a:xfrm>
                <a:off x="2505584" y="2691921"/>
                <a:ext cx="499303"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857124-42AB-4B34-8FF1-B398FEE4C161}"/>
                  </a:ext>
                </a:extLst>
              </p:cNvPr>
              <p:cNvSpPr txBox="1"/>
              <p:nvPr/>
            </p:nvSpPr>
            <p:spPr>
              <a:xfrm>
                <a:off x="3468067" y="3341133"/>
                <a:ext cx="50879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2</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42857124-42AB-4B34-8FF1-B398FEE4C161}"/>
                  </a:ext>
                </a:extLst>
              </p:cNvPr>
              <p:cNvSpPr txBox="1">
                <a:spLocks noRot="1" noChangeAspect="1" noMove="1" noResize="1" noEditPoints="1" noAdjustHandles="1" noChangeArrowheads="1" noChangeShapeType="1" noTextEdit="1"/>
              </p:cNvSpPr>
              <p:nvPr/>
            </p:nvSpPr>
            <p:spPr>
              <a:xfrm>
                <a:off x="3468067" y="3341133"/>
                <a:ext cx="50879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89F9B40-1900-4EAC-B314-A1B933442226}"/>
                  </a:ext>
                </a:extLst>
              </p:cNvPr>
              <p:cNvSpPr txBox="1"/>
              <p:nvPr/>
            </p:nvSpPr>
            <p:spPr>
              <a:xfrm>
                <a:off x="2441670" y="5196246"/>
                <a:ext cx="463268"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1</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89F9B40-1900-4EAC-B314-A1B933442226}"/>
                  </a:ext>
                </a:extLst>
              </p:cNvPr>
              <p:cNvSpPr txBox="1">
                <a:spLocks noRot="1" noChangeAspect="1" noMove="1" noResize="1" noEditPoints="1" noAdjustHandles="1" noChangeArrowheads="1" noChangeShapeType="1" noTextEdit="1"/>
              </p:cNvSpPr>
              <p:nvPr/>
            </p:nvSpPr>
            <p:spPr>
              <a:xfrm>
                <a:off x="2441670" y="5196246"/>
                <a:ext cx="463268" cy="430887"/>
              </a:xfrm>
              <a:prstGeom prst="rect">
                <a:avLst/>
              </a:prstGeom>
              <a:blipFill>
                <a:blip r:embed="rId5"/>
                <a:stretch>
                  <a:fillRect l="-14474"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0A2CEA2-1BD1-4836-AB81-99CB22E213F8}"/>
                  </a:ext>
                </a:extLst>
              </p:cNvPr>
              <p:cNvSpPr txBox="1"/>
              <p:nvPr/>
            </p:nvSpPr>
            <p:spPr>
              <a:xfrm>
                <a:off x="4029240" y="5287618"/>
                <a:ext cx="471539"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2</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0A2CEA2-1BD1-4836-AB81-99CB22E213F8}"/>
                  </a:ext>
                </a:extLst>
              </p:cNvPr>
              <p:cNvSpPr txBox="1">
                <a:spLocks noRot="1" noChangeAspect="1" noMove="1" noResize="1" noEditPoints="1" noAdjustHandles="1" noChangeArrowheads="1" noChangeShapeType="1" noTextEdit="1"/>
              </p:cNvSpPr>
              <p:nvPr/>
            </p:nvSpPr>
            <p:spPr>
              <a:xfrm>
                <a:off x="4029240" y="5287618"/>
                <a:ext cx="471539" cy="430887"/>
              </a:xfrm>
              <a:prstGeom prst="rect">
                <a:avLst/>
              </a:prstGeom>
              <a:blipFill>
                <a:blip r:embed="rId6"/>
                <a:stretch>
                  <a:fillRect l="-14286" r="-1299" b="-8451"/>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8594281-7ACE-41D3-8CC5-A37EF9B57C31}"/>
              </a:ext>
            </a:extLst>
          </p:cNvPr>
          <p:cNvSpPr txBox="1"/>
          <p:nvPr/>
        </p:nvSpPr>
        <p:spPr>
          <a:xfrm>
            <a:off x="6157833" y="5180856"/>
            <a:ext cx="3561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FDF554EE-8C81-4E9D-9CDB-7B9E4E6A3902}"/>
              </a:ext>
            </a:extLst>
          </p:cNvPr>
          <p:cNvSpPr txBox="1"/>
          <p:nvPr/>
        </p:nvSpPr>
        <p:spPr>
          <a:xfrm>
            <a:off x="1812243" y="1272210"/>
            <a:ext cx="3593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13D45D-FC3F-415D-BE78-2F7FBFCDB0FF}"/>
                  </a:ext>
                </a:extLst>
              </p:cNvPr>
              <p:cNvSpPr txBox="1"/>
              <p:nvPr/>
            </p:nvSpPr>
            <p:spPr>
              <a:xfrm>
                <a:off x="2933970" y="269680"/>
                <a:ext cx="6447727" cy="984885"/>
              </a:xfrm>
              <a:prstGeom prst="rect">
                <a:avLst/>
              </a:prstGeom>
              <a:noFill/>
            </p:spPr>
            <p:txBody>
              <a:bodyPr wrap="none" lIns="0" tIns="0" rIns="0" bIns="0" rtlCol="0">
                <a:spAutoFit/>
              </a:bodyPr>
              <a:lstStyle/>
              <a:p>
                <a14:m>
                  <m:oMath xmlns:m="http://schemas.openxmlformats.org/officeDocument/2006/math">
                    <m:sSub>
                      <m:sSubPr>
                        <m:ctrlPr>
                          <a:rPr kumimoji="1" lang="en-US" altLang="ja-JP" sz="3200" b="1" i="1">
                            <a:latin typeface="Cambria Math" panose="02040503050406030204" pitchFamily="18" charset="0"/>
                            <a:ea typeface="メイリオ" panose="020B0604030504040204" pitchFamily="50" charset="-128"/>
                          </a:rPr>
                        </m:ctrlPr>
                      </m:sSubPr>
                      <m:e>
                        <m:r>
                          <a:rPr kumimoji="1" lang="en-US" altLang="ja-JP" sz="3200" b="1" i="1">
                            <a:latin typeface="Cambria Math" panose="02040503050406030204" pitchFamily="18" charset="0"/>
                            <a:ea typeface="メイリオ" panose="020B0604030504040204" pitchFamily="50" charset="-128"/>
                          </a:rPr>
                          <m:t>𝒄</m:t>
                        </m:r>
                      </m:e>
                      <m:sub>
                        <m:r>
                          <a:rPr kumimoji="1" lang="en-US" altLang="ja-JP" sz="3200" b="1" i="1">
                            <a:latin typeface="Cambria Math" panose="02040503050406030204" pitchFamily="18" charset="0"/>
                            <a:ea typeface="メイリオ" panose="020B0604030504040204" pitchFamily="50" charset="-128"/>
                          </a:rPr>
                          <m:t>𝟏</m:t>
                        </m:r>
                      </m:sub>
                    </m:sSub>
                    <m:sSub>
                      <m:sSubPr>
                        <m:ctrlPr>
                          <a:rPr kumimoji="1" lang="en-US" altLang="ja-JP" sz="3200" b="1" i="1">
                            <a:latin typeface="Cambria Math" panose="02040503050406030204" pitchFamily="18" charset="0"/>
                            <a:ea typeface="メイリオ" panose="020B0604030504040204" pitchFamily="50" charset="-128"/>
                          </a:rPr>
                        </m:ctrlPr>
                      </m:sSubPr>
                      <m:e>
                        <m:r>
                          <a:rPr kumimoji="1" lang="en-US" altLang="ja-JP" sz="3200" b="1" i="1">
                            <a:latin typeface="Cambria Math" panose="02040503050406030204" pitchFamily="18" charset="0"/>
                            <a:ea typeface="メイリオ" panose="020B0604030504040204" pitchFamily="50" charset="-128"/>
                          </a:rPr>
                          <m:t>𝒄</m:t>
                        </m:r>
                      </m:e>
                      <m:sub>
                        <m:r>
                          <a:rPr kumimoji="1" lang="en-US" altLang="ja-JP" sz="3200" b="1" i="1">
                            <a:latin typeface="Cambria Math" panose="02040503050406030204" pitchFamily="18" charset="0"/>
                            <a:ea typeface="メイリオ" panose="020B0604030504040204" pitchFamily="50" charset="-128"/>
                          </a:rPr>
                          <m:t>𝟐</m:t>
                        </m:r>
                      </m:sub>
                    </m:sSub>
                    <m:r>
                      <a:rPr kumimoji="1" lang="ja-JP" altLang="en-US" sz="3200" b="1" i="1">
                        <a:latin typeface="Cambria Math" panose="02040503050406030204" pitchFamily="18" charset="0"/>
                        <a:ea typeface="メイリオ" panose="020B0604030504040204" pitchFamily="50" charset="-128"/>
                      </a:rPr>
                      <m:t>の</m:t>
                    </m:r>
                  </m:oMath>
                </a14:m>
                <a:r>
                  <a:rPr kumimoji="1" lang="ja-JP" altLang="en-US" sz="3200" b="1" dirty="0">
                    <a:latin typeface="メイリオ" panose="020B0604030504040204" pitchFamily="50" charset="-128"/>
                    <a:ea typeface="メイリオ" panose="020B0604030504040204" pitchFamily="50" charset="-128"/>
                  </a:rPr>
                  <a:t>なす角度を</a:t>
                </a:r>
                <a:r>
                  <a:rPr kumimoji="1" lang="en-US" altLang="ja-JP" sz="3200" b="1" dirty="0">
                    <a:latin typeface="メイリオ" panose="020B0604030504040204" pitchFamily="50" charset="-128"/>
                    <a:ea typeface="メイリオ" panose="020B0604030504040204" pitchFamily="50" charset="-128"/>
                  </a:rPr>
                  <a:t>cos</a:t>
                </a:r>
                <a:r>
                  <a:rPr kumimoji="1" lang="ja-JP" altLang="en-US" sz="3200" b="1" dirty="0">
                    <a:latin typeface="メイリオ" panose="020B0604030504040204" pitchFamily="50" charset="-128"/>
                    <a:ea typeface="メイリオ" panose="020B0604030504040204" pitchFamily="50" charset="-128"/>
                  </a:rPr>
                  <a:t>で表してみる</a:t>
                </a:r>
                <a:endParaRPr kumimoji="1" lang="en-US" altLang="ja-JP" sz="3200" b="1" dirty="0">
                  <a:latin typeface="メイリオ" panose="020B0604030504040204" pitchFamily="50" charset="-128"/>
                  <a:ea typeface="メイリオ" panose="020B0604030504040204" pitchFamily="50" charset="-128"/>
                </a:endParaRPr>
              </a:p>
              <a:p>
                <a:r>
                  <a:rPr kumimoji="1" lang="ja-JP" altLang="en-US" sz="3200" b="1" dirty="0">
                    <a:latin typeface="メイリオ" panose="020B0604030504040204" pitchFamily="50" charset="-128"/>
                    <a:ea typeface="メイリオ" panose="020B0604030504040204" pitchFamily="50" charset="-128"/>
                  </a:rPr>
                  <a:t>（ベクトル間の角度を</a:t>
                </a:r>
                <a:r>
                  <a:rPr kumimoji="1" lang="en-US" altLang="ja-JP" sz="3200" b="1" dirty="0">
                    <a:latin typeface="メイリオ" panose="020B0604030504040204" pitchFamily="50" charset="-128"/>
                    <a:ea typeface="メイリオ" panose="020B0604030504040204" pitchFamily="50" charset="-128"/>
                  </a:rPr>
                  <a:t>cos</a:t>
                </a:r>
                <a:r>
                  <a:rPr kumimoji="1" lang="ja-JP" altLang="en-US" sz="3200" b="1" dirty="0">
                    <a:latin typeface="メイリオ" panose="020B0604030504040204" pitchFamily="50" charset="-128"/>
                    <a:ea typeface="メイリオ" panose="020B0604030504040204" pitchFamily="50" charset="-128"/>
                  </a:rPr>
                  <a:t>で表現）</a:t>
                </a:r>
              </a:p>
            </p:txBody>
          </p:sp>
        </mc:Choice>
        <mc:Fallback xmlns="">
          <p:sp>
            <p:nvSpPr>
              <p:cNvPr id="16" name="テキスト ボックス 15">
                <a:extLst>
                  <a:ext uri="{FF2B5EF4-FFF2-40B4-BE49-F238E27FC236}">
                    <a16:creationId xmlns:a16="http://schemas.microsoft.com/office/drawing/2014/main" id="{A013D45D-FC3F-415D-BE78-2F7FBFCDB0FF}"/>
                  </a:ext>
                </a:extLst>
              </p:cNvPr>
              <p:cNvSpPr txBox="1">
                <a:spLocks noRot="1" noChangeAspect="1" noMove="1" noResize="1" noEditPoints="1" noAdjustHandles="1" noChangeArrowheads="1" noChangeShapeType="1" noTextEdit="1"/>
              </p:cNvSpPr>
              <p:nvPr/>
            </p:nvSpPr>
            <p:spPr>
              <a:xfrm>
                <a:off x="2933970" y="269680"/>
                <a:ext cx="6447727" cy="984885"/>
              </a:xfrm>
              <a:prstGeom prst="rect">
                <a:avLst/>
              </a:prstGeom>
              <a:blipFill>
                <a:blip r:embed="rId7"/>
                <a:stretch>
                  <a:fillRect l="-3781" t="-11728" r="-3403" b="-240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F4498-2EA7-4062-A707-DF4DE4488645}"/>
                  </a:ext>
                </a:extLst>
              </p:cNvPr>
              <p:cNvSpPr txBox="1"/>
              <p:nvPr/>
            </p:nvSpPr>
            <p:spPr>
              <a:xfrm>
                <a:off x="4889601" y="1204413"/>
                <a:ext cx="2536464" cy="9204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i="1">
                              <a:latin typeface="Cambria Math" panose="02040503050406030204" pitchFamily="18" charset="0"/>
                              <a:ea typeface="メイリオ" panose="020B0604030504040204" pitchFamily="50" charset="-128"/>
                            </a:rPr>
                          </m:ctrlPr>
                        </m:fPr>
                        <m:num>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1</m:t>
                                  </m:r>
                                </m:sub>
                              </m:sSub>
                            </m:e>
                          </m:acc>
                          <m:r>
                            <a:rPr kumimoji="1" lang="ja-JP" altLang="en-US" sz="2800" i="1">
                              <a:latin typeface="Cambria Math" panose="02040503050406030204" pitchFamily="18" charset="0"/>
                              <a:ea typeface="メイリオ" panose="020B0604030504040204" pitchFamily="50" charset="-128"/>
                            </a:rPr>
                            <m:t>・</m:t>
                          </m:r>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2</m:t>
                                  </m:r>
                                </m:sub>
                              </m:sSub>
                            </m:e>
                          </m:acc>
                        </m:num>
                        <m:den>
                          <m:d>
                            <m:dPr>
                              <m:begChr m:val="|"/>
                              <m:endChr m:val="|"/>
                              <m:ctrlPr>
                                <a:rPr kumimoji="1" lang="en-US" altLang="ja-JP" sz="2800" i="1">
                                  <a:latin typeface="Cambria Math" panose="02040503050406030204" pitchFamily="18" charset="0"/>
                                  <a:ea typeface="メイリオ" panose="020B0604030504040204" pitchFamily="50" charset="-128"/>
                                </a:rPr>
                              </m:ctrlPr>
                            </m:dPr>
                            <m:e>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1</m:t>
                                      </m:r>
                                    </m:sub>
                                  </m:sSub>
                                </m:e>
                              </m:acc>
                            </m:e>
                          </m:d>
                          <m:r>
                            <a:rPr kumimoji="1" lang="en-US" altLang="ja-JP" sz="2800" i="1">
                              <a:latin typeface="Cambria Math" panose="02040503050406030204" pitchFamily="18" charset="0"/>
                              <a:ea typeface="メイリオ" panose="020B0604030504040204" pitchFamily="50" charset="-128"/>
                            </a:rPr>
                            <m:t> </m:t>
                          </m:r>
                          <m:d>
                            <m:dPr>
                              <m:begChr m:val="|"/>
                              <m:endChr m:val="|"/>
                              <m:ctrlPr>
                                <a:rPr kumimoji="1" lang="en-US" altLang="ja-JP" sz="2800" i="1">
                                  <a:latin typeface="Cambria Math" panose="02040503050406030204" pitchFamily="18" charset="0"/>
                                  <a:ea typeface="メイリオ" panose="020B0604030504040204" pitchFamily="50" charset="-128"/>
                                </a:rPr>
                              </m:ctrlPr>
                            </m:dPr>
                            <m:e>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2</m:t>
                                      </m:r>
                                    </m:sub>
                                  </m:sSub>
                                </m:e>
                              </m:acc>
                            </m:e>
                          </m:d>
                        </m:den>
                      </m:f>
                      <m:r>
                        <a:rPr kumimoji="1" lang="en-US" altLang="ja-JP" sz="2800" i="1">
                          <a:latin typeface="Cambria Math" panose="02040503050406030204" pitchFamily="18" charset="0"/>
                          <a:ea typeface="メイリオ" panose="020B0604030504040204" pitchFamily="50" charset="-128"/>
                        </a:rPr>
                        <m:t>=</m:t>
                      </m:r>
                      <m:func>
                        <m:funcPr>
                          <m:ctrlPr>
                            <a:rPr kumimoji="1" lang="en-US" altLang="ja-JP" sz="2800" i="1">
                              <a:latin typeface="Cambria Math" panose="02040503050406030204" pitchFamily="18" charset="0"/>
                              <a:ea typeface="メイリオ" panose="020B0604030504040204" pitchFamily="50" charset="-128"/>
                            </a:rPr>
                          </m:ctrlPr>
                        </m:funcPr>
                        <m:fName>
                          <m:r>
                            <m:rPr>
                              <m:sty m:val="p"/>
                            </m:rPr>
                            <a:rPr kumimoji="1" lang="en-US" altLang="ja-JP" sz="2800">
                              <a:latin typeface="Cambria Math" panose="02040503050406030204" pitchFamily="18" charset="0"/>
                              <a:ea typeface="メイリオ" panose="020B0604030504040204" pitchFamily="50" charset="-128"/>
                            </a:rPr>
                            <m:t>cos</m:t>
                          </m:r>
                        </m:fName>
                        <m:e>
                          <m:r>
                            <a:rPr kumimoji="1" lang="ja-JP" altLang="en-US" sz="2800" i="1">
                              <a:latin typeface="Cambria Math" panose="02040503050406030204" pitchFamily="18" charset="0"/>
                              <a:ea typeface="メイリオ" panose="020B0604030504040204" pitchFamily="50" charset="-128"/>
                            </a:rPr>
                            <m:t>𝜃</m:t>
                          </m:r>
                        </m:e>
                      </m:func>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2B3F4498-2EA7-4062-A707-DF4DE4488645}"/>
                  </a:ext>
                </a:extLst>
              </p:cNvPr>
              <p:cNvSpPr txBox="1">
                <a:spLocks noRot="1" noChangeAspect="1" noMove="1" noResize="1" noEditPoints="1" noAdjustHandles="1" noChangeArrowheads="1" noChangeShapeType="1" noTextEdit="1"/>
              </p:cNvSpPr>
              <p:nvPr/>
            </p:nvSpPr>
            <p:spPr>
              <a:xfrm>
                <a:off x="4889601" y="1204413"/>
                <a:ext cx="2536464" cy="920445"/>
              </a:xfrm>
              <a:prstGeom prst="rect">
                <a:avLst/>
              </a:prstGeom>
              <a:blipFill>
                <a:blip r:embed="rId8"/>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4A2B186-B53D-44C4-90E2-158ADBBE860F}"/>
              </a:ext>
            </a:extLst>
          </p:cNvPr>
          <p:cNvSpPr txBox="1"/>
          <p:nvPr/>
        </p:nvSpPr>
        <p:spPr>
          <a:xfrm>
            <a:off x="4754245" y="2209966"/>
            <a:ext cx="4740940"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という風に表現できる。証明はこちら</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hlinkClick r:id="rId9"/>
              </a:rPr>
              <a:t>https://qiita.com/kenmatsu4/items/a144047c1b49aa8c7eb0</a:t>
            </a:r>
            <a:endParaRPr lang="en-US" altLang="ja-JP" sz="2000" dirty="0"/>
          </a:p>
          <a:p>
            <a:r>
              <a:rPr kumimoji="1" lang="ja-JP" altLang="en-US" sz="2000" dirty="0">
                <a:latin typeface="メイリオ" panose="020B0604030504040204" pitchFamily="50" charset="-128"/>
                <a:ea typeface="メイリオ" panose="020B0604030504040204" pitchFamily="50" charset="-128"/>
              </a:rPr>
              <a:t>余弦の定理で証明する</a:t>
            </a:r>
          </a:p>
        </p:txBody>
      </p:sp>
      <p:sp>
        <p:nvSpPr>
          <p:cNvPr id="20" name="テキスト ボックス 19">
            <a:extLst>
              <a:ext uri="{FF2B5EF4-FFF2-40B4-BE49-F238E27FC236}">
                <a16:creationId xmlns:a16="http://schemas.microsoft.com/office/drawing/2014/main" id="{A028DFBC-575C-450C-BF05-A7FF759A0B64}"/>
              </a:ext>
            </a:extLst>
          </p:cNvPr>
          <p:cNvSpPr txBox="1"/>
          <p:nvPr/>
        </p:nvSpPr>
        <p:spPr>
          <a:xfrm>
            <a:off x="2064287" y="5785129"/>
            <a:ext cx="8063426"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意味的には、ベクトル内積（座標成分の積）を</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ノルム積（ベクトルの長さの積）で割ると</a:t>
            </a:r>
            <a:r>
              <a:rPr kumimoji="1" lang="en-US" altLang="ja-JP" sz="2400" dirty="0">
                <a:latin typeface="メイリオ" panose="020B0604030504040204" pitchFamily="50" charset="-128"/>
                <a:ea typeface="メイリオ" panose="020B0604030504040204" pitchFamily="50" charset="-128"/>
              </a:rPr>
              <a:t>cos</a:t>
            </a:r>
            <a:r>
              <a:rPr kumimoji="1" lang="ja-JP" altLang="en-US" sz="2400" dirty="0">
                <a:latin typeface="メイリオ" panose="020B0604030504040204" pitchFamily="50" charset="-128"/>
                <a:ea typeface="メイリオ" panose="020B0604030504040204" pitchFamily="50" charset="-128"/>
              </a:rPr>
              <a:t>に等しい</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42F8B23-1FB2-42AD-B721-0F83E1B503CC}"/>
                  </a:ext>
                </a:extLst>
              </p:cNvPr>
              <p:cNvSpPr txBox="1"/>
              <p:nvPr/>
            </p:nvSpPr>
            <p:spPr>
              <a:xfrm>
                <a:off x="5755016" y="3833576"/>
                <a:ext cx="4409220" cy="391261"/>
              </a:xfrm>
              <a:prstGeom prst="rect">
                <a:avLst/>
              </a:prstGeom>
              <a:noFill/>
            </p:spPr>
            <p:txBody>
              <a:bodyPr wrap="none" rtlCol="0">
                <a:spAutoFit/>
              </a:bodyPr>
              <a:lstStyle/>
              <a:p>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sub>
                        </m:sSub>
                      </m:e>
                    </m:acc>
                    <m:r>
                      <a:rPr kumimoji="1" lang="ja-JP" altLang="en-US" i="1">
                        <a:latin typeface="Cambria Math" panose="02040503050406030204" pitchFamily="18" charset="0"/>
                        <a:ea typeface="メイリオ" panose="020B0604030504040204" pitchFamily="50" charset="-128"/>
                      </a:rPr>
                      <m:t>・</m:t>
                    </m:r>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sub>
                        </m:sSub>
                      </m:e>
                    </m:acc>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𝑥</m:t>
                        </m:r>
                      </m:sub>
                    </m:s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𝑥</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𝑦</m:t>
                        </m:r>
                      </m:sub>
                    </m:s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𝑦</m:t>
                        </m:r>
                      </m:sub>
                    </m:sSub>
                  </m:oMath>
                </a14:m>
                <a:r>
                  <a:rPr kumimoji="1" lang="ja-JP" altLang="en-US" dirty="0">
                    <a:latin typeface="メイリオ" panose="020B0604030504040204" pitchFamily="50" charset="-128"/>
                    <a:ea typeface="メイリオ" panose="020B0604030504040204" pitchFamily="50" charset="-128"/>
                  </a:rPr>
                  <a:t>（座標の内積）</a:t>
                </a:r>
              </a:p>
            </p:txBody>
          </p:sp>
        </mc:Choice>
        <mc:Fallback xmlns="">
          <p:sp>
            <p:nvSpPr>
              <p:cNvPr id="15" name="テキスト ボックス 14">
                <a:extLst>
                  <a:ext uri="{FF2B5EF4-FFF2-40B4-BE49-F238E27FC236}">
                    <a16:creationId xmlns:a16="http://schemas.microsoft.com/office/drawing/2014/main" id="{E42F8B23-1FB2-42AD-B721-0F83E1B503CC}"/>
                  </a:ext>
                </a:extLst>
              </p:cNvPr>
              <p:cNvSpPr txBox="1">
                <a:spLocks noRot="1" noChangeAspect="1" noMove="1" noResize="1" noEditPoints="1" noAdjustHandles="1" noChangeArrowheads="1" noChangeShapeType="1" noTextEdit="1"/>
              </p:cNvSpPr>
              <p:nvPr/>
            </p:nvSpPr>
            <p:spPr>
              <a:xfrm>
                <a:off x="5755016" y="3833576"/>
                <a:ext cx="4409220" cy="391261"/>
              </a:xfrm>
              <a:prstGeom prst="rect">
                <a:avLst/>
              </a:prstGeom>
              <a:blipFill>
                <a:blip r:embed="rId10"/>
                <a:stretch>
                  <a:fillRect t="-3125" r="-692"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5AF8988-BF85-4B6F-BCB5-52950E5203B0}"/>
                  </a:ext>
                </a:extLst>
              </p:cNvPr>
              <p:cNvSpPr txBox="1"/>
              <p:nvPr/>
            </p:nvSpPr>
            <p:spPr>
              <a:xfrm>
                <a:off x="5711174" y="4332598"/>
                <a:ext cx="4966103" cy="656013"/>
              </a:xfrm>
              <a:prstGeom prst="rect">
                <a:avLst/>
              </a:prstGeom>
              <a:noFill/>
            </p:spPr>
            <p:txBody>
              <a:bodyPr wrap="none" rtlCol="0">
                <a:spAutoFit/>
              </a:bodyPr>
              <a:lstStyle/>
              <a:p>
                <a14:m>
                  <m:oMath xmlns:m="http://schemas.openxmlformats.org/officeDocument/2006/math">
                    <m:d>
                      <m:dPr>
                        <m:begChr m:val="|"/>
                        <m:endChr m:val="|"/>
                        <m:ctrlPr>
                          <a:rPr kumimoji="1" lang="en-US" altLang="ja-JP" i="1">
                            <a:latin typeface="Cambria Math" panose="02040503050406030204" pitchFamily="18" charset="0"/>
                            <a:ea typeface="メイリオ" panose="020B0604030504040204" pitchFamily="50" charset="-128"/>
                          </a:rPr>
                        </m:ctrlPr>
                      </m:dPr>
                      <m:e>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sub>
                            </m:sSub>
                          </m:e>
                        </m:acc>
                      </m:e>
                    </m:d>
                    <m:r>
                      <a:rPr kumimoji="1" lang="en-US" altLang="ja-JP" i="1">
                        <a:latin typeface="Cambria Math" panose="02040503050406030204" pitchFamily="18" charset="0"/>
                        <a:ea typeface="メイリオ" panose="020B0604030504040204" pitchFamily="50" charset="-128"/>
                      </a:rPr>
                      <m:t> </m:t>
                    </m:r>
                    <m:d>
                      <m:dPr>
                        <m:begChr m:val="|"/>
                        <m:endChr m:val="|"/>
                        <m:ctrlPr>
                          <a:rPr kumimoji="1" lang="en-US" altLang="ja-JP" i="1">
                            <a:latin typeface="Cambria Math" panose="02040503050406030204" pitchFamily="18" charset="0"/>
                            <a:ea typeface="メイリオ" panose="020B0604030504040204" pitchFamily="50" charset="-128"/>
                          </a:rPr>
                        </m:ctrlPr>
                      </m:dPr>
                      <m:e>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sub>
                            </m:sSub>
                          </m:e>
                        </m:acc>
                      </m:e>
                    </m:d>
                    <m:r>
                      <a:rPr kumimoji="1" lang="en-US" altLang="ja-JP" i="1">
                        <a:latin typeface="Cambria Math" panose="02040503050406030204" pitchFamily="18" charset="0"/>
                        <a:ea typeface="メイリオ" panose="020B0604030504040204" pitchFamily="50" charset="-128"/>
                      </a:rPr>
                      <m:t>=</m:t>
                    </m:r>
                    <m:rad>
                      <m:radPr>
                        <m:degHide m:val="on"/>
                        <m:ctrlPr>
                          <a:rPr kumimoji="1" lang="en-US" altLang="ja-JP" i="1">
                            <a:latin typeface="Cambria Math" panose="02040503050406030204" pitchFamily="18" charset="0"/>
                            <a:ea typeface="メイリオ" panose="020B0604030504040204" pitchFamily="50" charset="-128"/>
                          </a:rPr>
                        </m:ctrlPr>
                      </m:radPr>
                      <m:deg/>
                      <m:e>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𝑥</m:t>
                            </m:r>
                          </m:sub>
                          <m:sup>
                            <m:r>
                              <a:rPr kumimoji="1" lang="en-US" altLang="ja-JP" i="1">
                                <a:latin typeface="Cambria Math" panose="02040503050406030204" pitchFamily="18" charset="0"/>
                                <a:ea typeface="メイリオ" panose="020B0604030504040204" pitchFamily="50" charset="-128"/>
                              </a:rPr>
                              <m:t>2</m:t>
                            </m:r>
                          </m:sup>
                        </m:sSubSup>
                        <m:r>
                          <a:rPr kumimoji="1" lang="en-US" altLang="ja-JP" i="1">
                            <a:latin typeface="Cambria Math" panose="02040503050406030204" pitchFamily="18" charset="0"/>
                            <a:ea typeface="メイリオ" panose="020B0604030504040204" pitchFamily="50" charset="-128"/>
                          </a:rPr>
                          <m:t>+</m:t>
                        </m:r>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𝑦</m:t>
                            </m:r>
                          </m:sub>
                          <m:sup>
                            <m:r>
                              <a:rPr kumimoji="1" lang="en-US" altLang="ja-JP" i="1">
                                <a:latin typeface="Cambria Math" panose="02040503050406030204" pitchFamily="18" charset="0"/>
                                <a:ea typeface="メイリオ" panose="020B0604030504040204" pitchFamily="50" charset="-128"/>
                              </a:rPr>
                              <m:t>2</m:t>
                            </m:r>
                          </m:sup>
                        </m:sSubSup>
                      </m:e>
                    </m:rad>
                  </m:oMath>
                </a14:m>
                <a:r>
                  <a:rPr kumimoji="1" lang="en-US" altLang="ja-JP" dirty="0">
                    <a:ea typeface="メイリオ" panose="020B0604030504040204" pitchFamily="50" charset="-128"/>
                  </a:rPr>
                  <a:t> </a:t>
                </a:r>
                <a14:m>
                  <m:oMath xmlns:m="http://schemas.openxmlformats.org/officeDocument/2006/math">
                    <m:rad>
                      <m:radPr>
                        <m:degHide m:val="on"/>
                        <m:ctrlPr>
                          <a:rPr kumimoji="1" lang="en-US" altLang="ja-JP" i="1">
                            <a:latin typeface="Cambria Math" panose="02040503050406030204" pitchFamily="18" charset="0"/>
                            <a:ea typeface="メイリオ" panose="020B0604030504040204" pitchFamily="50" charset="-128"/>
                          </a:rPr>
                        </m:ctrlPr>
                      </m:radPr>
                      <m:deg/>
                      <m:e>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𝑥</m:t>
                            </m:r>
                          </m:sub>
                          <m:sup>
                            <m:r>
                              <a:rPr kumimoji="1" lang="en-US" altLang="ja-JP" i="1">
                                <a:latin typeface="Cambria Math" panose="02040503050406030204" pitchFamily="18" charset="0"/>
                                <a:ea typeface="メイリオ" panose="020B0604030504040204" pitchFamily="50" charset="-128"/>
                              </a:rPr>
                              <m:t>2</m:t>
                            </m:r>
                          </m:sup>
                        </m:sSubSup>
                        <m:r>
                          <a:rPr kumimoji="1" lang="en-US" altLang="ja-JP" i="1">
                            <a:latin typeface="Cambria Math" panose="02040503050406030204" pitchFamily="18" charset="0"/>
                            <a:ea typeface="メイリオ" panose="020B0604030504040204" pitchFamily="50" charset="-128"/>
                          </a:rPr>
                          <m:t>+</m:t>
                        </m:r>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𝑦</m:t>
                            </m:r>
                          </m:sub>
                          <m:sup>
                            <m:r>
                              <a:rPr kumimoji="1" lang="en-US" altLang="ja-JP" i="1">
                                <a:latin typeface="Cambria Math" panose="02040503050406030204" pitchFamily="18" charset="0"/>
                                <a:ea typeface="メイリオ" panose="020B0604030504040204" pitchFamily="50" charset="-128"/>
                              </a:rPr>
                              <m:t>2</m:t>
                            </m:r>
                          </m:sup>
                        </m:sSubSup>
                      </m:e>
                    </m:rad>
                    <m:r>
                      <a:rPr kumimoji="1" lang="ja-JP" altLang="en-US"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ノルム積）</a:t>
                </a:r>
              </a:p>
            </p:txBody>
          </p:sp>
        </mc:Choice>
        <mc:Fallback xmlns="">
          <p:sp>
            <p:nvSpPr>
              <p:cNvPr id="19" name="テキスト ボックス 18">
                <a:extLst>
                  <a:ext uri="{FF2B5EF4-FFF2-40B4-BE49-F238E27FC236}">
                    <a16:creationId xmlns:a16="http://schemas.microsoft.com/office/drawing/2014/main" id="{D5AF8988-BF85-4B6F-BCB5-52950E5203B0}"/>
                  </a:ext>
                </a:extLst>
              </p:cNvPr>
              <p:cNvSpPr txBox="1">
                <a:spLocks noRot="1" noChangeAspect="1" noMove="1" noResize="1" noEditPoints="1" noAdjustHandles="1" noChangeArrowheads="1" noChangeShapeType="1" noTextEdit="1"/>
              </p:cNvSpPr>
              <p:nvPr/>
            </p:nvSpPr>
            <p:spPr>
              <a:xfrm>
                <a:off x="5711174" y="4332598"/>
                <a:ext cx="4966103" cy="656013"/>
              </a:xfrm>
              <a:prstGeom prst="rect">
                <a:avLst/>
              </a:prstGeom>
              <a:blipFill>
                <a:blip r:embed="rId11"/>
                <a:stretch>
                  <a:fillRect r="-245"/>
                </a:stretch>
              </a:blipFill>
            </p:spPr>
            <p:txBody>
              <a:bodyPr/>
              <a:lstStyle/>
              <a:p>
                <a:r>
                  <a:rPr lang="ja-JP" altLang="en-US">
                    <a:noFill/>
                  </a:rPr>
                  <a:t> </a:t>
                </a:r>
              </a:p>
            </p:txBody>
          </p:sp>
        </mc:Fallback>
      </mc:AlternateContent>
      <p:sp>
        <p:nvSpPr>
          <p:cNvPr id="21" name="フリーフォーム: 図形 20">
            <a:extLst>
              <a:ext uri="{FF2B5EF4-FFF2-40B4-BE49-F238E27FC236}">
                <a16:creationId xmlns:a16="http://schemas.microsoft.com/office/drawing/2014/main" id="{2167D56D-C87C-45A7-B3B3-0C31688CEA5E}"/>
              </a:ext>
            </a:extLst>
          </p:cNvPr>
          <p:cNvSpPr/>
          <p:nvPr/>
        </p:nvSpPr>
        <p:spPr>
          <a:xfrm>
            <a:off x="2378766" y="4422914"/>
            <a:ext cx="398565" cy="274377"/>
          </a:xfrm>
          <a:custGeom>
            <a:avLst/>
            <a:gdLst>
              <a:gd name="connsiteX0" fmla="*/ 0 w 398565"/>
              <a:gd name="connsiteY0" fmla="*/ 0 h 274377"/>
              <a:gd name="connsiteX1" fmla="*/ 208722 w 398565"/>
              <a:gd name="connsiteY1" fmla="*/ 19878 h 274377"/>
              <a:gd name="connsiteX2" fmla="*/ 347870 w 398565"/>
              <a:gd name="connsiteY2" fmla="*/ 99391 h 274377"/>
              <a:gd name="connsiteX3" fmla="*/ 367748 w 398565"/>
              <a:gd name="connsiteY3" fmla="*/ 198783 h 274377"/>
              <a:gd name="connsiteX4" fmla="*/ 397565 w 398565"/>
              <a:gd name="connsiteY4" fmla="*/ 268357 h 274377"/>
              <a:gd name="connsiteX5" fmla="*/ 327992 w 398565"/>
              <a:gd name="connsiteY5" fmla="*/ 39757 h 27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65" h="274377">
                <a:moveTo>
                  <a:pt x="0" y="0"/>
                </a:moveTo>
                <a:cubicBezTo>
                  <a:pt x="75372" y="1656"/>
                  <a:pt x="150744" y="3313"/>
                  <a:pt x="208722" y="19878"/>
                </a:cubicBezTo>
                <a:cubicBezTo>
                  <a:pt x="266700" y="36443"/>
                  <a:pt x="321366" y="69574"/>
                  <a:pt x="347870" y="99391"/>
                </a:cubicBezTo>
                <a:cubicBezTo>
                  <a:pt x="374374" y="129208"/>
                  <a:pt x="359466" y="170622"/>
                  <a:pt x="367748" y="198783"/>
                </a:cubicBezTo>
                <a:cubicBezTo>
                  <a:pt x="376030" y="226944"/>
                  <a:pt x="404191" y="294861"/>
                  <a:pt x="397565" y="268357"/>
                </a:cubicBezTo>
                <a:cubicBezTo>
                  <a:pt x="390939" y="241853"/>
                  <a:pt x="359465" y="140805"/>
                  <a:pt x="327992" y="3975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8C89290-04FD-499E-B6AB-575708A96F96}"/>
              </a:ext>
            </a:extLst>
          </p:cNvPr>
          <p:cNvSpPr txBox="1"/>
          <p:nvPr/>
        </p:nvSpPr>
        <p:spPr>
          <a:xfrm>
            <a:off x="2569125" y="4114337"/>
            <a:ext cx="3722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θ</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5597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728A979-71F8-4736-B23E-5100EBBE7CCA}"/>
              </a:ext>
            </a:extLst>
          </p:cNvPr>
          <p:cNvPicPr>
            <a:picLocks noChangeAspect="1"/>
          </p:cNvPicPr>
          <p:nvPr/>
        </p:nvPicPr>
        <p:blipFill>
          <a:blip r:embed="rId2"/>
          <a:stretch>
            <a:fillRect/>
          </a:stretch>
        </p:blipFill>
        <p:spPr>
          <a:xfrm>
            <a:off x="2170043" y="2431362"/>
            <a:ext cx="6311132" cy="4626044"/>
          </a:xfrm>
          <a:prstGeom prst="rect">
            <a:avLst/>
          </a:prstGeom>
        </p:spPr>
      </p:pic>
      <p:sp>
        <p:nvSpPr>
          <p:cNvPr id="3" name="テキスト ボックス 2">
            <a:extLst>
              <a:ext uri="{FF2B5EF4-FFF2-40B4-BE49-F238E27FC236}">
                <a16:creationId xmlns:a16="http://schemas.microsoft.com/office/drawing/2014/main" id="{A01E4505-CE0D-4B28-876B-7E34AE60B41A}"/>
              </a:ext>
            </a:extLst>
          </p:cNvPr>
          <p:cNvSpPr txBox="1"/>
          <p:nvPr/>
        </p:nvSpPr>
        <p:spPr>
          <a:xfrm>
            <a:off x="3621158" y="785192"/>
            <a:ext cx="702538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点間のなす角度を</a:t>
            </a:r>
            <a:r>
              <a:rPr kumimoji="1" lang="en-US" altLang="ja-JP" sz="2400" dirty="0">
                <a:latin typeface="メイリオ" panose="020B0604030504040204" pitchFamily="50" charset="-128"/>
                <a:ea typeface="メイリオ" panose="020B0604030504040204" pitchFamily="50" charset="-128"/>
              </a:rPr>
              <a:t>cos</a:t>
            </a:r>
            <a:r>
              <a:rPr kumimoji="1" lang="ja-JP" altLang="en-US" sz="2400" dirty="0">
                <a:latin typeface="メイリオ" panose="020B0604030504040204" pitchFamily="50" charset="-128"/>
                <a:ea typeface="メイリオ" panose="020B0604030504040204" pitchFamily="50" charset="-128"/>
              </a:rPr>
              <a:t>で表現</a:t>
            </a:r>
            <a:endParaRPr kumimoji="1" lang="en-US" altLang="ja-JP" sz="2400" dirty="0">
              <a:latin typeface="メイリオ" panose="020B0604030504040204" pitchFamily="50" charset="-128"/>
              <a:ea typeface="メイリオ" panose="020B0604030504040204" pitchFamily="50" charset="-128"/>
            </a:endParaRPr>
          </a:p>
          <a:p>
            <a:r>
              <a:rPr lang="en-US" altLang="ja-JP" sz="2400" dirty="0">
                <a:hlinkClick r:id="rId3"/>
              </a:rPr>
              <a:t>https://mathtrain.jp/cosdistance</a:t>
            </a:r>
            <a:r>
              <a:rPr lang="ja-JP" altLang="en-US" sz="2400" dirty="0"/>
              <a:t>　からパクってます</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89BED16-C121-411A-AC01-454DF01FBD03}"/>
              </a:ext>
            </a:extLst>
          </p:cNvPr>
          <p:cNvSpPr txBox="1"/>
          <p:nvPr/>
        </p:nvSpPr>
        <p:spPr>
          <a:xfrm>
            <a:off x="4065189" y="200417"/>
            <a:ext cx="428835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最初の問題に戻ると。</a:t>
            </a:r>
          </a:p>
        </p:txBody>
      </p:sp>
      <p:cxnSp>
        <p:nvCxnSpPr>
          <p:cNvPr id="5" name="直線矢印コネクタ 4">
            <a:extLst>
              <a:ext uri="{FF2B5EF4-FFF2-40B4-BE49-F238E27FC236}">
                <a16:creationId xmlns:a16="http://schemas.microsoft.com/office/drawing/2014/main" id="{AD612A4E-65F3-4C92-B08F-EA398F6C52B1}"/>
              </a:ext>
            </a:extLst>
          </p:cNvPr>
          <p:cNvCxnSpPr>
            <a:cxnSpLocks/>
          </p:cNvCxnSpPr>
          <p:nvPr/>
        </p:nvCxnSpPr>
        <p:spPr>
          <a:xfrm flipV="1">
            <a:off x="4495800" y="3101010"/>
            <a:ext cx="1600200" cy="250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9574DCCD-4D76-47F3-885E-3437D5737F4C}"/>
              </a:ext>
            </a:extLst>
          </p:cNvPr>
          <p:cNvCxnSpPr/>
          <p:nvPr/>
        </p:nvCxnSpPr>
        <p:spPr>
          <a:xfrm flipV="1">
            <a:off x="4495801" y="4830417"/>
            <a:ext cx="566531" cy="77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87CDBFD1-8905-404D-9B2D-CC5DC24A4973}"/>
              </a:ext>
            </a:extLst>
          </p:cNvPr>
          <p:cNvCxnSpPr/>
          <p:nvPr/>
        </p:nvCxnSpPr>
        <p:spPr>
          <a:xfrm flipV="1">
            <a:off x="4495800" y="4979505"/>
            <a:ext cx="824948" cy="62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E3B8D22-1FEF-4CCF-9778-10215CFA3198}"/>
                  </a:ext>
                </a:extLst>
              </p:cNvPr>
              <p:cNvSpPr txBox="1"/>
              <p:nvPr/>
            </p:nvSpPr>
            <p:spPr>
              <a:xfrm>
                <a:off x="3438488" y="1644302"/>
                <a:ext cx="2707728" cy="882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𝐴</m:t>
                          </m:r>
                          <m:r>
                            <a:rPr kumimoji="1" lang="ja-JP" altLang="en-US"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𝐷</m:t>
                          </m:r>
                        </m:num>
                        <m:den>
                          <m:d>
                            <m:dPr>
                              <m:begChr m:val="|"/>
                              <m:endChr m:val="|"/>
                              <m:ctrlPr>
                                <a:rPr kumimoji="1" lang="en-US" altLang="ja-JP" sz="2800" i="1">
                                  <a:latin typeface="Cambria Math" panose="02040503050406030204" pitchFamily="18" charset="0"/>
                                  <a:ea typeface="メイリオ" panose="020B0604030504040204" pitchFamily="50" charset="-128"/>
                                </a:rPr>
                              </m:ctrlPr>
                            </m:dPr>
                            <m:e>
                              <m:r>
                                <a:rPr kumimoji="1" lang="en-US" altLang="ja-JP" sz="2800" i="1">
                                  <a:latin typeface="Cambria Math" panose="02040503050406030204" pitchFamily="18" charset="0"/>
                                  <a:ea typeface="メイリオ" panose="020B0604030504040204" pitchFamily="50" charset="-128"/>
                                </a:rPr>
                                <m:t>𝐴</m:t>
                              </m:r>
                            </m:e>
                          </m:d>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𝐷</m:t>
                          </m:r>
                          <m:r>
                            <a:rPr kumimoji="1" lang="en-US" altLang="ja-JP" sz="2800" i="1">
                              <a:latin typeface="Cambria Math" panose="02040503050406030204" pitchFamily="18" charset="0"/>
                              <a:ea typeface="メイリオ" panose="020B0604030504040204" pitchFamily="50" charset="-128"/>
                            </a:rPr>
                            <m:t>|</m:t>
                          </m:r>
                        </m:den>
                      </m:f>
                      <m:r>
                        <a:rPr kumimoji="1" lang="en-US" altLang="ja-JP" sz="2800" i="1">
                          <a:latin typeface="Cambria Math" panose="02040503050406030204" pitchFamily="18" charset="0"/>
                          <a:ea typeface="メイリオ" panose="020B0604030504040204" pitchFamily="50" charset="-128"/>
                        </a:rPr>
                        <m:t>=</m:t>
                      </m:r>
                      <m:func>
                        <m:funcPr>
                          <m:ctrlPr>
                            <a:rPr kumimoji="1" lang="en-US" altLang="ja-JP" sz="2800" i="1">
                              <a:latin typeface="Cambria Math" panose="02040503050406030204" pitchFamily="18" charset="0"/>
                              <a:ea typeface="メイリオ" panose="020B0604030504040204" pitchFamily="50" charset="-128"/>
                            </a:rPr>
                          </m:ctrlPr>
                        </m:funcPr>
                        <m:fName>
                          <m:r>
                            <m:rPr>
                              <m:sty m:val="p"/>
                            </m:rPr>
                            <a:rPr kumimoji="1" lang="en-US" altLang="ja-JP" sz="2800">
                              <a:latin typeface="Cambria Math" panose="02040503050406030204" pitchFamily="18" charset="0"/>
                              <a:ea typeface="メイリオ" panose="020B0604030504040204" pitchFamily="50" charset="-128"/>
                            </a:rPr>
                            <m:t>cos</m:t>
                          </m:r>
                        </m:fName>
                        <m:e>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𝜃</m:t>
                              </m:r>
                            </m:e>
                            <m:sub>
                              <m:r>
                                <a:rPr kumimoji="1" lang="en-US" altLang="ja-JP" sz="2800" i="1">
                                  <a:latin typeface="Cambria Math" panose="02040503050406030204" pitchFamily="18" charset="0"/>
                                  <a:ea typeface="メイリオ" panose="020B0604030504040204" pitchFamily="50" charset="-128"/>
                                </a:rPr>
                                <m:t>𝐴</m:t>
                              </m:r>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𝐷</m:t>
                              </m:r>
                            </m:sub>
                          </m:sSub>
                        </m:e>
                      </m:func>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5E3B8D22-1FEF-4CCF-9778-10215CFA3198}"/>
                  </a:ext>
                </a:extLst>
              </p:cNvPr>
              <p:cNvSpPr txBox="1">
                <a:spLocks noRot="1" noChangeAspect="1" noMove="1" noResize="1" noEditPoints="1" noAdjustHandles="1" noChangeArrowheads="1" noChangeShapeType="1" noTextEdit="1"/>
              </p:cNvSpPr>
              <p:nvPr/>
            </p:nvSpPr>
            <p:spPr>
              <a:xfrm>
                <a:off x="3438488" y="1644302"/>
                <a:ext cx="2707728" cy="8820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4A3FD60-F2AD-4B53-8D16-BEA103D9F85A}"/>
                  </a:ext>
                </a:extLst>
              </p:cNvPr>
              <p:cNvSpPr txBox="1"/>
              <p:nvPr/>
            </p:nvSpPr>
            <p:spPr>
              <a:xfrm>
                <a:off x="6906913" y="1600365"/>
                <a:ext cx="2685029" cy="882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𝐴</m:t>
                          </m:r>
                          <m:r>
                            <a:rPr kumimoji="1" lang="ja-JP" altLang="en-US"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𝐵</m:t>
                          </m:r>
                        </m:num>
                        <m:den>
                          <m:d>
                            <m:dPr>
                              <m:begChr m:val="|"/>
                              <m:endChr m:val="|"/>
                              <m:ctrlPr>
                                <a:rPr kumimoji="1" lang="en-US" altLang="ja-JP" sz="2800" i="1">
                                  <a:latin typeface="Cambria Math" panose="02040503050406030204" pitchFamily="18" charset="0"/>
                                  <a:ea typeface="メイリオ" panose="020B0604030504040204" pitchFamily="50" charset="-128"/>
                                </a:rPr>
                              </m:ctrlPr>
                            </m:dPr>
                            <m:e>
                              <m:r>
                                <a:rPr kumimoji="1" lang="en-US" altLang="ja-JP" sz="2800" i="1">
                                  <a:latin typeface="Cambria Math" panose="02040503050406030204" pitchFamily="18" charset="0"/>
                                  <a:ea typeface="メイリオ" panose="020B0604030504040204" pitchFamily="50" charset="-128"/>
                                </a:rPr>
                                <m:t>𝐴</m:t>
                              </m:r>
                            </m:e>
                          </m:d>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𝐵</m:t>
                          </m:r>
                          <m:r>
                            <a:rPr kumimoji="1" lang="en-US" altLang="ja-JP" sz="2800" i="1">
                              <a:latin typeface="Cambria Math" panose="02040503050406030204" pitchFamily="18" charset="0"/>
                              <a:ea typeface="メイリオ" panose="020B0604030504040204" pitchFamily="50" charset="-128"/>
                            </a:rPr>
                            <m:t>|</m:t>
                          </m:r>
                        </m:den>
                      </m:f>
                      <m:r>
                        <a:rPr kumimoji="1" lang="en-US" altLang="ja-JP" sz="2800" i="1">
                          <a:latin typeface="Cambria Math" panose="02040503050406030204" pitchFamily="18" charset="0"/>
                          <a:ea typeface="メイリオ" panose="020B0604030504040204" pitchFamily="50" charset="-128"/>
                        </a:rPr>
                        <m:t>=</m:t>
                      </m:r>
                      <m:func>
                        <m:funcPr>
                          <m:ctrlPr>
                            <a:rPr kumimoji="1" lang="en-US" altLang="ja-JP" sz="2800" i="1">
                              <a:latin typeface="Cambria Math" panose="02040503050406030204" pitchFamily="18" charset="0"/>
                              <a:ea typeface="メイリオ" panose="020B0604030504040204" pitchFamily="50" charset="-128"/>
                            </a:rPr>
                          </m:ctrlPr>
                        </m:funcPr>
                        <m:fName>
                          <m:r>
                            <m:rPr>
                              <m:sty m:val="p"/>
                            </m:rPr>
                            <a:rPr kumimoji="1" lang="en-US" altLang="ja-JP" sz="2800">
                              <a:latin typeface="Cambria Math" panose="02040503050406030204" pitchFamily="18" charset="0"/>
                              <a:ea typeface="メイリオ" panose="020B0604030504040204" pitchFamily="50" charset="-128"/>
                            </a:rPr>
                            <m:t>cos</m:t>
                          </m:r>
                        </m:fName>
                        <m:e>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𝜃</m:t>
                              </m:r>
                            </m:e>
                            <m:sub>
                              <m:r>
                                <a:rPr kumimoji="1" lang="en-US" altLang="ja-JP" sz="2800" i="1">
                                  <a:latin typeface="Cambria Math" panose="02040503050406030204" pitchFamily="18" charset="0"/>
                                  <a:ea typeface="メイリオ" panose="020B0604030504040204" pitchFamily="50" charset="-128"/>
                                </a:rPr>
                                <m:t>𝐴</m:t>
                              </m:r>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𝐵</m:t>
                              </m:r>
                            </m:sub>
                          </m:sSub>
                        </m:e>
                      </m:func>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74A3FD60-F2AD-4B53-8D16-BEA103D9F85A}"/>
                  </a:ext>
                </a:extLst>
              </p:cNvPr>
              <p:cNvSpPr txBox="1">
                <a:spLocks noRot="1" noChangeAspect="1" noMove="1" noResize="1" noEditPoints="1" noAdjustHandles="1" noChangeArrowheads="1" noChangeShapeType="1" noTextEdit="1"/>
              </p:cNvSpPr>
              <p:nvPr/>
            </p:nvSpPr>
            <p:spPr>
              <a:xfrm>
                <a:off x="6906913" y="1600365"/>
                <a:ext cx="2685029" cy="882036"/>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3D5C332A-6D5D-4A68-B819-AABA75324192}"/>
              </a:ext>
            </a:extLst>
          </p:cNvPr>
          <p:cNvSpPr txBox="1"/>
          <p:nvPr/>
        </p:nvSpPr>
        <p:spPr>
          <a:xfrm>
            <a:off x="6310800" y="1903944"/>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A33BB2A-94D5-4C74-8879-372FEE312BB8}"/>
              </a:ext>
            </a:extLst>
          </p:cNvPr>
          <p:cNvSpPr txBox="1"/>
          <p:nvPr/>
        </p:nvSpPr>
        <p:spPr>
          <a:xfrm>
            <a:off x="6526564" y="2500845"/>
            <a:ext cx="4432624"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に近いほどベクトル間の</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なす角度が小さい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（＝内積≂ノルム積に近づく）</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94428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11F959-B226-4AE4-8F39-04BDB7D85FD8}"/>
              </a:ext>
            </a:extLst>
          </p:cNvPr>
          <p:cNvSpPr txBox="1"/>
          <p:nvPr/>
        </p:nvSpPr>
        <p:spPr>
          <a:xfrm>
            <a:off x="6526491" y="386172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65C7B71-90C6-4758-9962-3D02AD692E99}"/>
              </a:ext>
            </a:extLst>
          </p:cNvPr>
          <p:cNvSpPr txBox="1"/>
          <p:nvPr/>
        </p:nvSpPr>
        <p:spPr>
          <a:xfrm>
            <a:off x="3962400" y="543546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9E5EA814-C47D-4898-97BD-FF59ACD2FA61}"/>
              </a:ext>
            </a:extLst>
          </p:cNvPr>
          <p:cNvSpPr txBox="1"/>
          <p:nvPr/>
        </p:nvSpPr>
        <p:spPr>
          <a:xfrm>
            <a:off x="5665510" y="458058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682EF5C1-A83D-499D-855E-73BC67A022BD}"/>
              </a:ext>
            </a:extLst>
          </p:cNvPr>
          <p:cNvSpPr txBox="1"/>
          <p:nvPr/>
        </p:nvSpPr>
        <p:spPr>
          <a:xfrm>
            <a:off x="5579099" y="4973799"/>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E3AFE463-FA6C-4027-AED3-57B7963C6FF8}"/>
              </a:ext>
            </a:extLst>
          </p:cNvPr>
          <p:cNvSpPr txBox="1"/>
          <p:nvPr/>
        </p:nvSpPr>
        <p:spPr>
          <a:xfrm>
            <a:off x="6281394" y="34000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F3855B12-DE11-4A0E-97ED-92FAE2C09162}"/>
              </a:ext>
            </a:extLst>
          </p:cNvPr>
          <p:cNvSpPr txBox="1"/>
          <p:nvPr/>
        </p:nvSpPr>
        <p:spPr>
          <a:xfrm>
            <a:off x="6495068" y="478505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404EA582-81EA-443E-9874-F8C8E5703B57}"/>
              </a:ext>
            </a:extLst>
          </p:cNvPr>
          <p:cNvSpPr txBox="1"/>
          <p:nvPr/>
        </p:nvSpPr>
        <p:spPr>
          <a:xfrm>
            <a:off x="4590855" y="439735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9A8F9D-C153-44A9-864A-C3D71D6D6773}"/>
              </a:ext>
            </a:extLst>
          </p:cNvPr>
          <p:cNvSpPr txBox="1"/>
          <p:nvPr/>
        </p:nvSpPr>
        <p:spPr>
          <a:xfrm>
            <a:off x="6023728" y="506310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0AC84C4-9FD6-4354-BE1B-5F2F0EB95D03}"/>
              </a:ext>
            </a:extLst>
          </p:cNvPr>
          <p:cNvSpPr txBox="1"/>
          <p:nvPr/>
        </p:nvSpPr>
        <p:spPr>
          <a:xfrm>
            <a:off x="7409469" y="377882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B8293E9-4B14-41E2-9B58-A2A16B765662}"/>
              </a:ext>
            </a:extLst>
          </p:cNvPr>
          <p:cNvSpPr txBox="1"/>
          <p:nvPr/>
        </p:nvSpPr>
        <p:spPr>
          <a:xfrm>
            <a:off x="4556290" y="5302579"/>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D21B92A-2A28-4956-9704-C70585F551B1}"/>
              </a:ext>
            </a:extLst>
          </p:cNvPr>
          <p:cNvSpPr txBox="1"/>
          <p:nvPr/>
        </p:nvSpPr>
        <p:spPr>
          <a:xfrm>
            <a:off x="4311193" y="603001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39" name="直線矢印コネクタ 38">
            <a:extLst>
              <a:ext uri="{FF2B5EF4-FFF2-40B4-BE49-F238E27FC236}">
                <a16:creationId xmlns:a16="http://schemas.microsoft.com/office/drawing/2014/main" id="{82D3C143-5EAD-488E-A7EC-DAE5A392A9F8}"/>
              </a:ext>
            </a:extLst>
          </p:cNvPr>
          <p:cNvCxnSpPr/>
          <p:nvPr/>
        </p:nvCxnSpPr>
        <p:spPr>
          <a:xfrm flipV="1">
            <a:off x="3004009" y="2969444"/>
            <a:ext cx="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80D38A6-6632-49F0-8ACF-1841DA374D6E}"/>
              </a:ext>
            </a:extLst>
          </p:cNvPr>
          <p:cNvCxnSpPr>
            <a:cxnSpLocks/>
          </p:cNvCxnSpPr>
          <p:nvPr/>
        </p:nvCxnSpPr>
        <p:spPr>
          <a:xfrm flipV="1">
            <a:off x="3004009" y="6569791"/>
            <a:ext cx="5674936" cy="5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2C9D56BB-6217-46B1-BC99-6B9D463CF458}"/>
              </a:ext>
            </a:extLst>
          </p:cNvPr>
          <p:cNvSpPr txBox="1"/>
          <p:nvPr/>
        </p:nvSpPr>
        <p:spPr>
          <a:xfrm>
            <a:off x="1698579" y="88651"/>
            <a:ext cx="8794843" cy="3293209"/>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2</a:t>
            </a:r>
            <a:r>
              <a:rPr kumimoji="1" lang="ja-JP" altLang="en-US" sz="3200" b="1" dirty="0">
                <a:latin typeface="メイリオ" panose="020B0604030504040204" pitchFamily="50" charset="-128"/>
                <a:ea typeface="メイリオ" panose="020B0604030504040204" pitchFamily="50" charset="-128"/>
              </a:rPr>
              <a:t>次元特徴量で</a:t>
            </a:r>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するイメージを思い出してみる</a:t>
            </a:r>
            <a:endParaRPr kumimoji="1" lang="en-US" altLang="ja-JP" sz="3200" b="1"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各レシピは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次元（たったの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素材）で表現されるとする。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今までの</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では、重心</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と各レシピ●との距離をユークリッド距離で測定していた。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en-US" altLang="ja-JP" sz="2400" dirty="0">
                <a:latin typeface="メイリオ" panose="020B0604030504040204" pitchFamily="50" charset="-128"/>
                <a:ea typeface="メイリオ" panose="020B0604030504040204" pitchFamily="50" charset="-128"/>
              </a:rPr>
              <a:t>x </a:t>
            </a:r>
            <a:r>
              <a:rPr kumimoji="1" lang="ja-JP" altLang="en-US" sz="2400" dirty="0">
                <a:latin typeface="メイリオ" panose="020B0604030504040204" pitchFamily="50" charset="-128"/>
                <a:ea typeface="メイリオ" panose="020B0604030504040204" pitchFamily="50" charset="-128"/>
              </a:rPr>
              <a:t>～●の距離を</a:t>
            </a:r>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距離で代替できる！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の手続き（アルゴリズム）は変更なし）</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grpSp>
        <p:nvGrpSpPr>
          <p:cNvPr id="46" name="グループ化 45">
            <a:extLst>
              <a:ext uri="{FF2B5EF4-FFF2-40B4-BE49-F238E27FC236}">
                <a16:creationId xmlns:a16="http://schemas.microsoft.com/office/drawing/2014/main" id="{F9769868-454E-4936-86EB-69EEDE223557}"/>
              </a:ext>
            </a:extLst>
          </p:cNvPr>
          <p:cNvGrpSpPr/>
          <p:nvPr/>
        </p:nvGrpSpPr>
        <p:grpSpPr>
          <a:xfrm>
            <a:off x="3962401" y="3412530"/>
            <a:ext cx="3937263" cy="3091620"/>
            <a:chOff x="1703109" y="1429856"/>
            <a:chExt cx="3937263" cy="3091620"/>
          </a:xfrm>
        </p:grpSpPr>
        <p:sp>
          <p:nvSpPr>
            <p:cNvPr id="47" name="テキスト ボックス 46">
              <a:extLst>
                <a:ext uri="{FF2B5EF4-FFF2-40B4-BE49-F238E27FC236}">
                  <a16:creationId xmlns:a16="http://schemas.microsoft.com/office/drawing/2014/main" id="{2AB5A549-4777-4639-91FB-747FC45D2D1B}"/>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A098FAC7-4C3C-4513-BF24-258EFEDF3C0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B559ED09-E6C6-4651-BBBE-C3F407EA3260}"/>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E45F78A5-924B-495E-B82B-4D214ED372E1}"/>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F58FC01-B65F-4375-AEF1-06F98F3CA753}"/>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BD6F56F3-6492-4194-9153-1F9FDF53B2AA}"/>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955E77DF-24FB-4B7E-8CC1-FAF1F7BEACB7}"/>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8094722F-65C3-4658-A18F-DDB3EB44B2E4}"/>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D25C666-79B6-46DE-ACB1-091FAF1FC782}"/>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A7501346-F637-43A4-BDD9-6C6EF5F556AC}"/>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E614C54-02AE-46CF-B639-1CE5F62BD48B}"/>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57B48006-AF84-4C24-9D89-B742E91DEC52}"/>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99166066-3ACB-4E81-99AF-5422F3C9DBEF}"/>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60" name="テキスト ボックス 59">
              <a:extLst>
                <a:ext uri="{FF2B5EF4-FFF2-40B4-BE49-F238E27FC236}">
                  <a16:creationId xmlns:a16="http://schemas.microsoft.com/office/drawing/2014/main" id="{5DE2574B-BE76-4E99-AC69-10B94CCAA1B8}"/>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grpSp>
      <p:grpSp>
        <p:nvGrpSpPr>
          <p:cNvPr id="62" name="グループ化 61">
            <a:extLst>
              <a:ext uri="{FF2B5EF4-FFF2-40B4-BE49-F238E27FC236}">
                <a16:creationId xmlns:a16="http://schemas.microsoft.com/office/drawing/2014/main" id="{E078E38B-AE44-4399-B666-8B20AF36C3B3}"/>
              </a:ext>
            </a:extLst>
          </p:cNvPr>
          <p:cNvGrpSpPr/>
          <p:nvPr/>
        </p:nvGrpSpPr>
        <p:grpSpPr>
          <a:xfrm>
            <a:off x="3780149" y="3297311"/>
            <a:ext cx="4260916" cy="3233425"/>
            <a:chOff x="1517715" y="1319753"/>
            <a:chExt cx="4260916" cy="3233425"/>
          </a:xfrm>
        </p:grpSpPr>
        <p:sp>
          <p:nvSpPr>
            <p:cNvPr id="63" name="テキスト ボックス 62">
              <a:extLst>
                <a:ext uri="{FF2B5EF4-FFF2-40B4-BE49-F238E27FC236}">
                  <a16:creationId xmlns:a16="http://schemas.microsoft.com/office/drawing/2014/main" id="{280076C7-00F0-4E03-A433-D1A0053E3E8C}"/>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D257F090-B8C9-44BA-A49D-5BAAADFD9E2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86D0ED1C-C990-4422-B3FA-BEB162A9B0F6}"/>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B83E82AC-9EDE-4F19-84ED-A15C6D84EEBD}"/>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73A6643-FF34-4FD3-9343-39CA590F7522}"/>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3674C86-D6B7-409C-A677-456028A7C1CD}"/>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342B58A-39D2-4C40-B0E2-6FA98BB6B4AD}"/>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F339CAF-92CA-4B7E-B5E3-120988D282E3}"/>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9003C93B-EF53-482E-8784-89AE2CD8CD8F}"/>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B27250A-1148-4895-AF6B-DE39EB5EFFA4}"/>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F3B82F7D-2FF3-40E6-AFF7-AFFCE31498D8}"/>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7E0AA51D-1FEA-4623-ADE4-63B6D89185B9}"/>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63824A5B-619C-4ECD-9322-9FD6E34D7AB4}"/>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B70C9875-F54B-4B6F-8C70-F91351664AAD}"/>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7" name="フリーフォーム: 図形 76">
              <a:extLst>
                <a:ext uri="{FF2B5EF4-FFF2-40B4-BE49-F238E27FC236}">
                  <a16:creationId xmlns:a16="http://schemas.microsoft.com/office/drawing/2014/main" id="{211524E0-5B61-4C73-84FF-88EE4CBE4569}"/>
                </a:ext>
              </a:extLst>
            </p:cNvPr>
            <p:cNvSpPr/>
            <p:nvPr/>
          </p:nvSpPr>
          <p:spPr>
            <a:xfrm>
              <a:off x="1517715" y="3016577"/>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ECF30B96-835A-4082-8001-87BC6170FDD8}"/>
                </a:ext>
              </a:extLst>
            </p:cNvPr>
            <p:cNvSpPr/>
            <p:nvPr/>
          </p:nvSpPr>
          <p:spPr>
            <a:xfrm>
              <a:off x="2213783" y="1319753"/>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図形 78">
              <a:extLst>
                <a:ext uri="{FF2B5EF4-FFF2-40B4-BE49-F238E27FC236}">
                  <a16:creationId xmlns:a16="http://schemas.microsoft.com/office/drawing/2014/main" id="{4980EF0C-E063-4975-9FB4-6FED49AD193A}"/>
                </a:ext>
              </a:extLst>
            </p:cNvPr>
            <p:cNvSpPr/>
            <p:nvPr/>
          </p:nvSpPr>
          <p:spPr>
            <a:xfrm>
              <a:off x="3478089" y="1668544"/>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DCEEA49A-C78D-46EE-8CFB-E568BA91C932}"/>
              </a:ext>
            </a:extLst>
          </p:cNvPr>
          <p:cNvSpPr txBox="1"/>
          <p:nvPr/>
        </p:nvSpPr>
        <p:spPr>
          <a:xfrm>
            <a:off x="2388705" y="296944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14" name="テキスト ボックス 13">
            <a:extLst>
              <a:ext uri="{FF2B5EF4-FFF2-40B4-BE49-F238E27FC236}">
                <a16:creationId xmlns:a16="http://schemas.microsoft.com/office/drawing/2014/main" id="{82F35A8F-E2EE-4E1A-8525-24850B62891D}"/>
              </a:ext>
            </a:extLst>
          </p:cNvPr>
          <p:cNvSpPr txBox="1"/>
          <p:nvPr/>
        </p:nvSpPr>
        <p:spPr>
          <a:xfrm>
            <a:off x="8654866" y="644052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日本酒</a:t>
            </a:r>
          </a:p>
        </p:txBody>
      </p:sp>
    </p:spTree>
    <p:extLst>
      <p:ext uri="{BB962C8B-B14F-4D97-AF65-F5344CB8AC3E}">
        <p14:creationId xmlns:p14="http://schemas.microsoft.com/office/powerpoint/2010/main" val="427949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993B7EE-EC31-47E7-B8A4-0DBA852420D7}"/>
              </a:ext>
            </a:extLst>
          </p:cNvPr>
          <p:cNvSpPr txBox="1"/>
          <p:nvPr/>
        </p:nvSpPr>
        <p:spPr>
          <a:xfrm>
            <a:off x="844725" y="1086538"/>
            <a:ext cx="8918816"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類似度を使った</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fortravel</a:t>
            </a:r>
            <a:r>
              <a:rPr kumimoji="1" lang="ja-JP" altLang="en-US" sz="2400" dirty="0">
                <a:latin typeface="メイリオ" panose="020B0604030504040204" pitchFamily="50" charset="-128"/>
                <a:ea typeface="メイリオ" panose="020B0604030504040204" pitchFamily="50" charset="-128"/>
              </a:rPr>
              <a:t>をクラスタリング</a:t>
            </a:r>
          </a:p>
        </p:txBody>
      </p:sp>
      <p:pic>
        <p:nvPicPr>
          <p:cNvPr id="9" name="図 8">
            <a:extLst>
              <a:ext uri="{FF2B5EF4-FFF2-40B4-BE49-F238E27FC236}">
                <a16:creationId xmlns:a16="http://schemas.microsoft.com/office/drawing/2014/main" id="{250FED2A-8CE0-443C-89AF-7BC272D472D6}"/>
              </a:ext>
            </a:extLst>
          </p:cNvPr>
          <p:cNvPicPr>
            <a:picLocks noChangeAspect="1"/>
          </p:cNvPicPr>
          <p:nvPr/>
        </p:nvPicPr>
        <p:blipFill>
          <a:blip r:embed="rId2"/>
          <a:stretch>
            <a:fillRect/>
          </a:stretch>
        </p:blipFill>
        <p:spPr>
          <a:xfrm>
            <a:off x="2836838" y="2406718"/>
            <a:ext cx="5064150" cy="4262438"/>
          </a:xfrm>
          <a:prstGeom prst="rect">
            <a:avLst/>
          </a:prstGeom>
        </p:spPr>
      </p:pic>
      <p:sp>
        <p:nvSpPr>
          <p:cNvPr id="10" name="テキスト ボックス 9">
            <a:extLst>
              <a:ext uri="{FF2B5EF4-FFF2-40B4-BE49-F238E27FC236}">
                <a16:creationId xmlns:a16="http://schemas.microsoft.com/office/drawing/2014/main" id="{CF61E925-641B-407E-BB02-98059B8A3992}"/>
              </a:ext>
            </a:extLst>
          </p:cNvPr>
          <p:cNvSpPr txBox="1"/>
          <p:nvPr/>
        </p:nvSpPr>
        <p:spPr>
          <a:xfrm>
            <a:off x="7497418" y="6321287"/>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日本酒</a:t>
            </a:r>
          </a:p>
        </p:txBody>
      </p:sp>
      <p:sp>
        <p:nvSpPr>
          <p:cNvPr id="8" name="テキスト ボックス 7">
            <a:extLst>
              <a:ext uri="{FF2B5EF4-FFF2-40B4-BE49-F238E27FC236}">
                <a16:creationId xmlns:a16="http://schemas.microsoft.com/office/drawing/2014/main" id="{98B0077C-A662-45A5-9C00-934F5CEE85B4}"/>
              </a:ext>
            </a:extLst>
          </p:cNvPr>
          <p:cNvSpPr txBox="1"/>
          <p:nvPr/>
        </p:nvSpPr>
        <p:spPr>
          <a:xfrm>
            <a:off x="2436729" y="2082752"/>
            <a:ext cx="902811"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温泉</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531FF67-EA61-434E-B61E-462A6692F276}"/>
                  </a:ext>
                </a:extLst>
              </p:cNvPr>
              <p:cNvSpPr txBox="1"/>
              <p:nvPr/>
            </p:nvSpPr>
            <p:spPr>
              <a:xfrm>
                <a:off x="7540053" y="4456021"/>
                <a:ext cx="2322879" cy="756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𝐴</m:t>
                          </m:r>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𝐷</m:t>
                          </m:r>
                        </m:num>
                        <m:den>
                          <m:d>
                            <m:dPr>
                              <m:begChr m:val="|"/>
                              <m:endChr m:val="|"/>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𝐴</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𝐷</m:t>
                          </m:r>
                          <m:r>
                            <a:rPr kumimoji="1" lang="en-US" altLang="ja-JP" sz="2400" i="1">
                              <a:latin typeface="Cambria Math" panose="02040503050406030204" pitchFamily="18" charset="0"/>
                              <a:ea typeface="メイリオ" panose="020B0604030504040204" pitchFamily="50" charset="-128"/>
                            </a:rPr>
                            <m:t>|</m:t>
                          </m:r>
                        </m:den>
                      </m:f>
                      <m:r>
                        <a:rPr kumimoji="1" lang="en-US" altLang="ja-JP" sz="2400" i="1">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cos</m:t>
                          </m:r>
                        </m:fNa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𝐴</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𝐷</m:t>
                              </m:r>
                            </m:sub>
                          </m:sSub>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2531FF67-EA61-434E-B61E-462A6692F276}"/>
                  </a:ext>
                </a:extLst>
              </p:cNvPr>
              <p:cNvSpPr txBox="1">
                <a:spLocks noRot="1" noChangeAspect="1" noMove="1" noResize="1" noEditPoints="1" noAdjustHandles="1" noChangeArrowheads="1" noChangeShapeType="1" noTextEdit="1"/>
              </p:cNvSpPr>
              <p:nvPr/>
            </p:nvSpPr>
            <p:spPr>
              <a:xfrm>
                <a:off x="7540053" y="4456021"/>
                <a:ext cx="2322879" cy="756104"/>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7D11DE48-28C4-444D-9F57-9F6A27325716}"/>
              </a:ext>
            </a:extLst>
          </p:cNvPr>
          <p:cNvSpPr txBox="1"/>
          <p:nvPr/>
        </p:nvSpPr>
        <p:spPr>
          <a:xfrm>
            <a:off x="6879518" y="5774398"/>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内積、ノルムとも多次元</a:t>
            </a:r>
          </a:p>
        </p:txBody>
      </p:sp>
      <p:sp>
        <p:nvSpPr>
          <p:cNvPr id="19" name="矢印: 下 18">
            <a:extLst>
              <a:ext uri="{FF2B5EF4-FFF2-40B4-BE49-F238E27FC236}">
                <a16:creationId xmlns:a16="http://schemas.microsoft.com/office/drawing/2014/main" id="{7E414805-8699-43D5-99C2-792A0F4AF468}"/>
              </a:ext>
            </a:extLst>
          </p:cNvPr>
          <p:cNvSpPr/>
          <p:nvPr/>
        </p:nvSpPr>
        <p:spPr>
          <a:xfrm>
            <a:off x="8332743" y="5343007"/>
            <a:ext cx="904023" cy="431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88E8F29-27DF-424E-BBD9-5E0DE74EC103}"/>
              </a:ext>
            </a:extLst>
          </p:cNvPr>
          <p:cNvSpPr txBox="1"/>
          <p:nvPr/>
        </p:nvSpPr>
        <p:spPr>
          <a:xfrm>
            <a:off x="844725" y="335045"/>
            <a:ext cx="469872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旅行サイト口コミの場合</a:t>
            </a:r>
          </a:p>
        </p:txBody>
      </p:sp>
    </p:spTree>
    <p:extLst>
      <p:ext uri="{BB962C8B-B14F-4D97-AF65-F5344CB8AC3E}">
        <p14:creationId xmlns:p14="http://schemas.microsoft.com/office/powerpoint/2010/main" val="3485580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C5AEB37-F3BA-4318-A3BD-5199D556809C}"/>
              </a:ext>
            </a:extLst>
          </p:cNvPr>
          <p:cNvSpPr txBox="1"/>
          <p:nvPr/>
        </p:nvSpPr>
        <p:spPr>
          <a:xfrm>
            <a:off x="2776959" y="367867"/>
            <a:ext cx="736291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参考　</a:t>
            </a:r>
            <a:r>
              <a:rPr kumimoji="1" lang="en-US" altLang="ja-JP" sz="3200" b="1" dirty="0">
                <a:latin typeface="メイリオ" panose="020B0604030504040204" pitchFamily="50" charset="-128"/>
                <a:ea typeface="メイリオ" panose="020B0604030504040204" pitchFamily="50" charset="-128"/>
              </a:rPr>
              <a:t>Cosine</a:t>
            </a:r>
            <a:r>
              <a:rPr kumimoji="1" lang="ja-JP" altLang="en-US" sz="3200" b="1" dirty="0">
                <a:latin typeface="メイリオ" panose="020B0604030504040204" pitchFamily="50" charset="-128"/>
                <a:ea typeface="メイリオ" panose="020B0604030504040204" pitchFamily="50" charset="-128"/>
              </a:rPr>
              <a:t>類似度は距離ではない！</a:t>
            </a:r>
          </a:p>
        </p:txBody>
      </p:sp>
      <p:pic>
        <p:nvPicPr>
          <p:cNvPr id="4" name="図 3">
            <a:extLst>
              <a:ext uri="{FF2B5EF4-FFF2-40B4-BE49-F238E27FC236}">
                <a16:creationId xmlns:a16="http://schemas.microsoft.com/office/drawing/2014/main" id="{7DAB6C98-8820-43A9-8BB9-478982BF1C12}"/>
              </a:ext>
            </a:extLst>
          </p:cNvPr>
          <p:cNvPicPr>
            <a:picLocks noChangeAspect="1"/>
          </p:cNvPicPr>
          <p:nvPr/>
        </p:nvPicPr>
        <p:blipFill>
          <a:blip r:embed="rId2"/>
          <a:stretch>
            <a:fillRect/>
          </a:stretch>
        </p:blipFill>
        <p:spPr>
          <a:xfrm>
            <a:off x="3745034" y="2383007"/>
            <a:ext cx="4300951" cy="4089212"/>
          </a:xfrm>
          <a:prstGeom prst="rect">
            <a:avLst/>
          </a:prstGeom>
        </p:spPr>
      </p:pic>
      <p:cxnSp>
        <p:nvCxnSpPr>
          <p:cNvPr id="5" name="直線矢印コネクタ 4">
            <a:extLst>
              <a:ext uri="{FF2B5EF4-FFF2-40B4-BE49-F238E27FC236}">
                <a16:creationId xmlns:a16="http://schemas.microsoft.com/office/drawing/2014/main" id="{3FC62BB6-5228-4600-A2C8-399418434657}"/>
              </a:ext>
            </a:extLst>
          </p:cNvPr>
          <p:cNvCxnSpPr/>
          <p:nvPr/>
        </p:nvCxnSpPr>
        <p:spPr>
          <a:xfrm flipV="1">
            <a:off x="3973633" y="4059866"/>
            <a:ext cx="2484782" cy="22263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BBEFC8D-CF8B-4A1B-80E4-0B345F0C0C52}"/>
              </a:ext>
            </a:extLst>
          </p:cNvPr>
          <p:cNvCxnSpPr>
            <a:cxnSpLocks/>
          </p:cNvCxnSpPr>
          <p:nvPr/>
        </p:nvCxnSpPr>
        <p:spPr>
          <a:xfrm flipH="1" flipV="1">
            <a:off x="3089051" y="3046075"/>
            <a:ext cx="884583" cy="32401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5C5B66E-FC06-4A1D-BC1C-A1DE46A5CCAD}"/>
              </a:ext>
            </a:extLst>
          </p:cNvPr>
          <p:cNvCxnSpPr>
            <a:cxnSpLocks/>
          </p:cNvCxnSpPr>
          <p:nvPr/>
        </p:nvCxnSpPr>
        <p:spPr>
          <a:xfrm>
            <a:off x="6458415" y="4134410"/>
            <a:ext cx="0" cy="215182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68150BEA-D6F4-413C-B653-83BC7D7DD762}"/>
              </a:ext>
            </a:extLst>
          </p:cNvPr>
          <p:cNvCxnSpPr/>
          <p:nvPr/>
        </p:nvCxnSpPr>
        <p:spPr>
          <a:xfrm>
            <a:off x="3973634" y="6256413"/>
            <a:ext cx="9640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9D8E941-D5FF-4A59-BA52-9472991FCCDD}"/>
              </a:ext>
            </a:extLst>
          </p:cNvPr>
          <p:cNvCxnSpPr>
            <a:cxnSpLocks/>
          </p:cNvCxnSpPr>
          <p:nvPr/>
        </p:nvCxnSpPr>
        <p:spPr>
          <a:xfrm>
            <a:off x="3973633" y="6329300"/>
            <a:ext cx="24847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0A367-716E-4D02-B6FD-A8D4D6D37075}"/>
                  </a:ext>
                </a:extLst>
              </p:cNvPr>
              <p:cNvSpPr txBox="1"/>
              <p:nvPr/>
            </p:nvSpPr>
            <p:spPr>
              <a:xfrm>
                <a:off x="4348921" y="3690534"/>
                <a:ext cx="49930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1</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E190A367-716E-4D02-B6FD-A8D4D6D37075}"/>
                  </a:ext>
                </a:extLst>
              </p:cNvPr>
              <p:cNvSpPr txBox="1">
                <a:spLocks noRot="1" noChangeAspect="1" noMove="1" noResize="1" noEditPoints="1" noAdjustHandles="1" noChangeArrowheads="1" noChangeShapeType="1" noTextEdit="1"/>
              </p:cNvSpPr>
              <p:nvPr/>
            </p:nvSpPr>
            <p:spPr>
              <a:xfrm>
                <a:off x="4348921" y="3690534"/>
                <a:ext cx="499303"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D2AB40A-9E93-4841-9B21-2AB4005B2D24}"/>
                  </a:ext>
                </a:extLst>
              </p:cNvPr>
              <p:cNvSpPr txBox="1"/>
              <p:nvPr/>
            </p:nvSpPr>
            <p:spPr>
              <a:xfrm>
                <a:off x="5311404" y="4339746"/>
                <a:ext cx="50879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2</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D2AB40A-9E93-4841-9B21-2AB4005B2D24}"/>
                  </a:ext>
                </a:extLst>
              </p:cNvPr>
              <p:cNvSpPr txBox="1">
                <a:spLocks noRot="1" noChangeAspect="1" noMove="1" noResize="1" noEditPoints="1" noAdjustHandles="1" noChangeArrowheads="1" noChangeShapeType="1" noTextEdit="1"/>
              </p:cNvSpPr>
              <p:nvPr/>
            </p:nvSpPr>
            <p:spPr>
              <a:xfrm>
                <a:off x="5311404" y="4339746"/>
                <a:ext cx="50879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D057044-7C64-4C67-808B-0E6276E27E44}"/>
                  </a:ext>
                </a:extLst>
              </p:cNvPr>
              <p:cNvSpPr txBox="1"/>
              <p:nvPr/>
            </p:nvSpPr>
            <p:spPr>
              <a:xfrm>
                <a:off x="4285007" y="6194859"/>
                <a:ext cx="463268"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1</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CD057044-7C64-4C67-808B-0E6276E27E44}"/>
                  </a:ext>
                </a:extLst>
              </p:cNvPr>
              <p:cNvSpPr txBox="1">
                <a:spLocks noRot="1" noChangeAspect="1" noMove="1" noResize="1" noEditPoints="1" noAdjustHandles="1" noChangeArrowheads="1" noChangeShapeType="1" noTextEdit="1"/>
              </p:cNvSpPr>
              <p:nvPr/>
            </p:nvSpPr>
            <p:spPr>
              <a:xfrm>
                <a:off x="4285007" y="6194859"/>
                <a:ext cx="463268" cy="430887"/>
              </a:xfrm>
              <a:prstGeom prst="rect">
                <a:avLst/>
              </a:prstGeom>
              <a:blipFill>
                <a:blip r:embed="rId5"/>
                <a:stretch>
                  <a:fillRect l="-14474" t="-1408"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A243B97-BB7C-49A4-B0F3-9D42483804DF}"/>
                  </a:ext>
                </a:extLst>
              </p:cNvPr>
              <p:cNvSpPr txBox="1"/>
              <p:nvPr/>
            </p:nvSpPr>
            <p:spPr>
              <a:xfrm>
                <a:off x="5872577" y="6286231"/>
                <a:ext cx="471539"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2</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A243B97-BB7C-49A4-B0F3-9D42483804DF}"/>
                  </a:ext>
                </a:extLst>
              </p:cNvPr>
              <p:cNvSpPr txBox="1">
                <a:spLocks noRot="1" noChangeAspect="1" noMove="1" noResize="1" noEditPoints="1" noAdjustHandles="1" noChangeArrowheads="1" noChangeShapeType="1" noTextEdit="1"/>
              </p:cNvSpPr>
              <p:nvPr/>
            </p:nvSpPr>
            <p:spPr>
              <a:xfrm>
                <a:off x="5872577" y="6286231"/>
                <a:ext cx="471539" cy="430887"/>
              </a:xfrm>
              <a:prstGeom prst="rect">
                <a:avLst/>
              </a:prstGeom>
              <a:blipFill>
                <a:blip r:embed="rId6"/>
                <a:stretch>
                  <a:fillRect l="-14103" t="-1408" b="-8451"/>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4835FC85-1745-4106-8124-1FA84CD64D39}"/>
              </a:ext>
            </a:extLst>
          </p:cNvPr>
          <p:cNvSpPr txBox="1"/>
          <p:nvPr/>
        </p:nvSpPr>
        <p:spPr>
          <a:xfrm>
            <a:off x="8001170" y="6179469"/>
            <a:ext cx="3561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17E71453-2E3D-4B78-A4CB-9F8E083AC301}"/>
              </a:ext>
            </a:extLst>
          </p:cNvPr>
          <p:cNvSpPr txBox="1"/>
          <p:nvPr/>
        </p:nvSpPr>
        <p:spPr>
          <a:xfrm>
            <a:off x="3655580" y="2270823"/>
            <a:ext cx="3593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5AD9412-BCC3-4211-B061-8AAF90B7B94B}"/>
              </a:ext>
            </a:extLst>
          </p:cNvPr>
          <p:cNvSpPr txBox="1"/>
          <p:nvPr/>
        </p:nvSpPr>
        <p:spPr>
          <a:xfrm>
            <a:off x="3849231" y="112312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マイナスになることがあるから</a:t>
            </a:r>
          </a:p>
        </p:txBody>
      </p:sp>
      <p:sp>
        <p:nvSpPr>
          <p:cNvPr id="7" name="テキスト ボックス 6">
            <a:extLst>
              <a:ext uri="{FF2B5EF4-FFF2-40B4-BE49-F238E27FC236}">
                <a16:creationId xmlns:a16="http://schemas.microsoft.com/office/drawing/2014/main" id="{F5FDCCB0-6FA2-41EC-9EC2-D7507662D468}"/>
              </a:ext>
            </a:extLst>
          </p:cNvPr>
          <p:cNvSpPr txBox="1"/>
          <p:nvPr/>
        </p:nvSpPr>
        <p:spPr>
          <a:xfrm>
            <a:off x="4388375" y="1696973"/>
            <a:ext cx="34740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類似度 ≦ </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627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15A01CC-A50B-5554-58FB-481412059521}"/>
              </a:ext>
            </a:extLst>
          </p:cNvPr>
          <p:cNvPicPr>
            <a:picLocks noChangeAspect="1"/>
          </p:cNvPicPr>
          <p:nvPr/>
        </p:nvPicPr>
        <p:blipFill>
          <a:blip r:embed="rId2"/>
          <a:stretch>
            <a:fillRect/>
          </a:stretch>
        </p:blipFill>
        <p:spPr>
          <a:xfrm>
            <a:off x="0" y="2560302"/>
            <a:ext cx="6512768" cy="3784514"/>
          </a:xfrm>
          <a:prstGeom prst="rect">
            <a:avLst/>
          </a:prstGeom>
        </p:spPr>
      </p:pic>
      <p:pic>
        <p:nvPicPr>
          <p:cNvPr id="9" name="図 8">
            <a:extLst>
              <a:ext uri="{FF2B5EF4-FFF2-40B4-BE49-F238E27FC236}">
                <a16:creationId xmlns:a16="http://schemas.microsoft.com/office/drawing/2014/main" id="{061093C8-AAD4-1D66-903C-0F702FF95DA7}"/>
              </a:ext>
            </a:extLst>
          </p:cNvPr>
          <p:cNvPicPr>
            <a:picLocks noChangeAspect="1"/>
          </p:cNvPicPr>
          <p:nvPr/>
        </p:nvPicPr>
        <p:blipFill>
          <a:blip r:embed="rId3"/>
          <a:stretch>
            <a:fillRect/>
          </a:stretch>
        </p:blipFill>
        <p:spPr>
          <a:xfrm>
            <a:off x="6344816" y="2692875"/>
            <a:ext cx="5781870" cy="3651941"/>
          </a:xfrm>
          <a:prstGeom prst="rect">
            <a:avLst/>
          </a:prstGeom>
        </p:spPr>
      </p:pic>
      <p:sp>
        <p:nvSpPr>
          <p:cNvPr id="10" name="テキスト ボックス 9">
            <a:extLst>
              <a:ext uri="{FF2B5EF4-FFF2-40B4-BE49-F238E27FC236}">
                <a16:creationId xmlns:a16="http://schemas.microsoft.com/office/drawing/2014/main" id="{6084C221-2C66-4BF4-CC0E-287EB7B13AD0}"/>
              </a:ext>
            </a:extLst>
          </p:cNvPr>
          <p:cNvSpPr txBox="1"/>
          <p:nvPr/>
        </p:nvSpPr>
        <p:spPr>
          <a:xfrm>
            <a:off x="2481942" y="209863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ラベル不明</a:t>
            </a:r>
          </a:p>
        </p:txBody>
      </p:sp>
      <p:sp>
        <p:nvSpPr>
          <p:cNvPr id="11" name="テキスト ボックス 10">
            <a:extLst>
              <a:ext uri="{FF2B5EF4-FFF2-40B4-BE49-F238E27FC236}">
                <a16:creationId xmlns:a16="http://schemas.microsoft.com/office/drawing/2014/main" id="{C69368AC-8D76-B5FB-158D-3ADDDA56EAEA}"/>
              </a:ext>
            </a:extLst>
          </p:cNvPr>
          <p:cNvSpPr txBox="1"/>
          <p:nvPr/>
        </p:nvSpPr>
        <p:spPr>
          <a:xfrm>
            <a:off x="7371183" y="2098636"/>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口コミ本文からラベルを推定</a:t>
            </a:r>
          </a:p>
        </p:txBody>
      </p:sp>
      <p:sp>
        <p:nvSpPr>
          <p:cNvPr id="12" name="テキスト ボックス 11">
            <a:extLst>
              <a:ext uri="{FF2B5EF4-FFF2-40B4-BE49-F238E27FC236}">
                <a16:creationId xmlns:a16="http://schemas.microsoft.com/office/drawing/2014/main" id="{53B9559C-0358-3730-69A5-D2876BEAD93B}"/>
              </a:ext>
            </a:extLst>
          </p:cNvPr>
          <p:cNvSpPr txBox="1"/>
          <p:nvPr/>
        </p:nvSpPr>
        <p:spPr>
          <a:xfrm>
            <a:off x="295800" y="51318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クラスタリング</a:t>
            </a:r>
          </a:p>
        </p:txBody>
      </p:sp>
      <p:sp>
        <p:nvSpPr>
          <p:cNvPr id="13" name="テキスト ボックス 12">
            <a:extLst>
              <a:ext uri="{FF2B5EF4-FFF2-40B4-BE49-F238E27FC236}">
                <a16:creationId xmlns:a16="http://schemas.microsoft.com/office/drawing/2014/main" id="{5A953571-8C05-192B-0090-B05E48DB4044}"/>
              </a:ext>
            </a:extLst>
          </p:cNvPr>
          <p:cNvSpPr txBox="1"/>
          <p:nvPr/>
        </p:nvSpPr>
        <p:spPr>
          <a:xfrm>
            <a:off x="379776" y="1234046"/>
            <a:ext cx="11292821" cy="707886"/>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口コミ本文（つまり</a:t>
            </a:r>
            <a:r>
              <a:rPr kumimoji="1" lang="en-US" altLang="ja-JP" sz="2000" dirty="0" err="1">
                <a:latin typeface="メイリオ" panose="020B0604030504040204" pitchFamily="50" charset="-128"/>
                <a:ea typeface="メイリオ" panose="020B0604030504040204" pitchFamily="50" charset="-128"/>
              </a:rPr>
              <a:t>BoW</a:t>
            </a:r>
            <a:r>
              <a:rPr kumimoji="1" lang="ja-JP" altLang="en-US" sz="2000" dirty="0">
                <a:latin typeface="メイリオ" panose="020B0604030504040204" pitchFamily="50" charset="-128"/>
                <a:ea typeface="メイリオ" panose="020B0604030504040204" pitchFamily="50" charset="-128"/>
              </a:rPr>
              <a:t>特徴量）から似た特徴をもつグループをみつけてラベルを付ける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教師ラベルを使わずに、潜在的なグループを見つけ出すので教師なし学習</a:t>
            </a:r>
          </a:p>
        </p:txBody>
      </p:sp>
      <p:pic>
        <p:nvPicPr>
          <p:cNvPr id="14" name="Picture 2" descr="Project Jupyter - Wikipedia">
            <a:extLst>
              <a:ext uri="{FF2B5EF4-FFF2-40B4-BE49-F238E27FC236}">
                <a16:creationId xmlns:a16="http://schemas.microsoft.com/office/drawing/2014/main" id="{E81B7497-8E9D-B452-6E85-4E12FCF97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3707" y="158528"/>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68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805A8F1-4D2A-4F0C-A541-373AD4951F90}"/>
              </a:ext>
            </a:extLst>
          </p:cNvPr>
          <p:cNvSpPr txBox="1"/>
          <p:nvPr/>
        </p:nvSpPr>
        <p:spPr>
          <a:xfrm>
            <a:off x="212498" y="206902"/>
            <a:ext cx="6463629"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Cosine</a:t>
            </a:r>
            <a:r>
              <a:rPr kumimoji="1" lang="ja-JP" altLang="en-US" sz="3200" b="1" dirty="0">
                <a:latin typeface="メイリオ" panose="020B0604030504040204" pitchFamily="50" charset="-128"/>
                <a:ea typeface="メイリオ" panose="020B0604030504040204" pitchFamily="50" charset="-128"/>
              </a:rPr>
              <a:t>類似度を用いた</a:t>
            </a:r>
            <a:r>
              <a:rPr kumimoji="1" lang="en-US" altLang="ja-JP" sz="3200" b="1" dirty="0" err="1">
                <a:latin typeface="メイリオ" panose="020B0604030504040204" pitchFamily="50" charset="-128"/>
                <a:ea typeface="メイリオ" panose="020B0604030504040204" pitchFamily="50" charset="-128"/>
              </a:rPr>
              <a:t>k_means</a:t>
            </a:r>
            <a:endParaRPr kumimoji="1" lang="ja-JP" altLang="en-US" sz="32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437AA2E-8ABA-4518-9FA1-6A89FFAF29EB}"/>
              </a:ext>
            </a:extLst>
          </p:cNvPr>
          <p:cNvSpPr txBox="1"/>
          <p:nvPr/>
        </p:nvSpPr>
        <p:spPr>
          <a:xfrm>
            <a:off x="447611" y="1173322"/>
            <a:ext cx="969651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Fortravel</a:t>
            </a:r>
            <a:r>
              <a:rPr kumimoji="1" lang="ja-JP" altLang="en-US" sz="2400" dirty="0">
                <a:latin typeface="メイリオ" panose="020B0604030504040204" pitchFamily="50" charset="-128"/>
                <a:ea typeface="メイリオ" panose="020B0604030504040204" pitchFamily="50" charset="-128"/>
              </a:rPr>
              <a:t>のクラスタリングでは</a:t>
            </a:r>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類似度，</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ともクラスタ重心はあまり変わらない</a:t>
            </a:r>
          </a:p>
        </p:txBody>
      </p:sp>
      <p:sp>
        <p:nvSpPr>
          <p:cNvPr id="2" name="テキスト ボックス 1">
            <a:extLst>
              <a:ext uri="{FF2B5EF4-FFF2-40B4-BE49-F238E27FC236}">
                <a16:creationId xmlns:a16="http://schemas.microsoft.com/office/drawing/2014/main" id="{D9C1C74A-171C-F77B-89E7-EA24F2E36A7D}"/>
              </a:ext>
            </a:extLst>
          </p:cNvPr>
          <p:cNvSpPr txBox="1"/>
          <p:nvPr/>
        </p:nvSpPr>
        <p:spPr>
          <a:xfrm>
            <a:off x="543154" y="2635301"/>
            <a:ext cx="10467747" cy="523220"/>
          </a:xfrm>
          <a:prstGeom prst="rect">
            <a:avLst/>
          </a:prstGeom>
          <a:noFill/>
        </p:spPr>
        <p:txBody>
          <a:bodyPr wrap="square" rtlCol="0">
            <a:spAutoFit/>
          </a:bodyPr>
          <a:lstStyle/>
          <a:p>
            <a:pPr algn="l"/>
            <a:r>
              <a:rPr kumimoji="1" lang="en-US" altLang="ja-JP" sz="2800" dirty="0">
                <a:latin typeface="メイリオ" panose="020B0604030504040204" pitchFamily="50" charset="-128"/>
                <a:ea typeface="メイリオ" panose="020B0604030504040204" pitchFamily="50" charset="-128"/>
              </a:rPr>
              <a:t>Cosine</a:t>
            </a:r>
            <a:r>
              <a:rPr kumimoji="1" lang="ja-JP" altLang="en-US" sz="2800" dirty="0">
                <a:latin typeface="メイリオ" panose="020B0604030504040204" pitchFamily="50" charset="-128"/>
                <a:ea typeface="メイリオ" panose="020B0604030504040204" pitchFamily="50" charset="-128"/>
              </a:rPr>
              <a:t>類似度がいいか、ユークリッド距離がいいか？</a:t>
            </a:r>
          </a:p>
        </p:txBody>
      </p:sp>
      <p:pic>
        <p:nvPicPr>
          <p:cNvPr id="3" name="Picture 2" descr="Project Jupyter - Wikipedia">
            <a:extLst>
              <a:ext uri="{FF2B5EF4-FFF2-40B4-BE49-F238E27FC236}">
                <a16:creationId xmlns:a16="http://schemas.microsoft.com/office/drawing/2014/main" id="{FC909ED8-C8F3-00EC-48F4-964110F51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582" y="483220"/>
            <a:ext cx="1038517" cy="120375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0C62E904-1F57-8624-5B44-2DCADC6F3635}"/>
              </a:ext>
            </a:extLst>
          </p:cNvPr>
          <p:cNvSpPr txBox="1"/>
          <p:nvPr/>
        </p:nvSpPr>
        <p:spPr>
          <a:xfrm>
            <a:off x="543154" y="3541690"/>
            <a:ext cx="445692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https://vigne-cla.com/5-11/</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6CDECAB-1C70-27E9-2314-1CB7584DC492}"/>
              </a:ext>
            </a:extLst>
          </p:cNvPr>
          <p:cNvSpPr txBox="1"/>
          <p:nvPr/>
        </p:nvSpPr>
        <p:spPr>
          <a:xfrm>
            <a:off x="543154" y="3083876"/>
            <a:ext cx="1035732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テキスト間の距離は、</a:t>
            </a:r>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類似度のほうが妥当な結果になる傾向がある</a:t>
            </a:r>
          </a:p>
        </p:txBody>
      </p:sp>
      <p:sp>
        <p:nvSpPr>
          <p:cNvPr id="9" name="テキスト ボックス 8">
            <a:extLst>
              <a:ext uri="{FF2B5EF4-FFF2-40B4-BE49-F238E27FC236}">
                <a16:creationId xmlns:a16="http://schemas.microsoft.com/office/drawing/2014/main" id="{85F09062-3D75-BC96-B3F2-4536A0428AD1}"/>
              </a:ext>
            </a:extLst>
          </p:cNvPr>
          <p:cNvSpPr txBox="1"/>
          <p:nvPr/>
        </p:nvSpPr>
        <p:spPr>
          <a:xfrm>
            <a:off x="1647727" y="5041967"/>
            <a:ext cx="7714667"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自然言語では</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に限らず</a:t>
            </a:r>
            <a:r>
              <a:rPr kumimoji="1" lang="ja-JP" altLang="en-US" sz="2400">
                <a:latin typeface="メイリオ" panose="020B0604030504040204" pitchFamily="50" charset="-128"/>
                <a:ea typeface="メイリオ" panose="020B0604030504040204" pitchFamily="50" charset="-128"/>
              </a:rPr>
              <a:t>ニューラルネットワークなどあらゆる機械学習で一般的</a:t>
            </a:r>
            <a:r>
              <a:rPr kumimoji="1" lang="ja-JP" altLang="en-US" sz="2400" dirty="0">
                <a:latin typeface="メイリオ" panose="020B0604030504040204" pitchFamily="50" charset="-128"/>
                <a:ea typeface="メイリオ" panose="020B0604030504040204" pitchFamily="50" charset="-128"/>
              </a:rPr>
              <a:t>に</a:t>
            </a:r>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類似度が使われる</a:t>
            </a:r>
          </a:p>
        </p:txBody>
      </p:sp>
      <p:sp>
        <p:nvSpPr>
          <p:cNvPr id="10" name="矢印: 下 9">
            <a:extLst>
              <a:ext uri="{FF2B5EF4-FFF2-40B4-BE49-F238E27FC236}">
                <a16:creationId xmlns:a16="http://schemas.microsoft.com/office/drawing/2014/main" id="{645686AA-CAA8-F3EE-48E6-CA7AC32FC9E8}"/>
              </a:ext>
            </a:extLst>
          </p:cNvPr>
          <p:cNvSpPr/>
          <p:nvPr/>
        </p:nvSpPr>
        <p:spPr>
          <a:xfrm>
            <a:off x="4553339" y="4198776"/>
            <a:ext cx="19034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3558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CA4D8B-8F85-48AF-3A9B-168772CC6AFE}"/>
              </a:ext>
            </a:extLst>
          </p:cNvPr>
          <p:cNvSpPr txBox="1"/>
          <p:nvPr/>
        </p:nvSpPr>
        <p:spPr>
          <a:xfrm>
            <a:off x="345231" y="298579"/>
            <a:ext cx="11101116"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主成分平面上に</a:t>
            </a:r>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クラスタを色分けプロットする</a:t>
            </a:r>
          </a:p>
        </p:txBody>
      </p:sp>
      <p:pic>
        <p:nvPicPr>
          <p:cNvPr id="8" name="図 7">
            <a:extLst>
              <a:ext uri="{FF2B5EF4-FFF2-40B4-BE49-F238E27FC236}">
                <a16:creationId xmlns:a16="http://schemas.microsoft.com/office/drawing/2014/main" id="{64114EFA-E7BF-B759-491D-07851BEC5377}"/>
              </a:ext>
            </a:extLst>
          </p:cNvPr>
          <p:cNvPicPr>
            <a:picLocks noChangeAspect="1"/>
          </p:cNvPicPr>
          <p:nvPr/>
        </p:nvPicPr>
        <p:blipFill>
          <a:blip r:embed="rId2"/>
          <a:stretch>
            <a:fillRect/>
          </a:stretch>
        </p:blipFill>
        <p:spPr>
          <a:xfrm>
            <a:off x="1635390" y="1912325"/>
            <a:ext cx="8347933" cy="4721740"/>
          </a:xfrm>
          <a:prstGeom prst="rect">
            <a:avLst/>
          </a:prstGeom>
        </p:spPr>
      </p:pic>
      <p:sp>
        <p:nvSpPr>
          <p:cNvPr id="9" name="テキスト ボックス 8">
            <a:extLst>
              <a:ext uri="{FF2B5EF4-FFF2-40B4-BE49-F238E27FC236}">
                <a16:creationId xmlns:a16="http://schemas.microsoft.com/office/drawing/2014/main" id="{7B220A21-F481-AB6F-FB08-016F5112B798}"/>
              </a:ext>
            </a:extLst>
          </p:cNvPr>
          <p:cNvSpPr txBox="1"/>
          <p:nvPr/>
        </p:nvSpPr>
        <p:spPr>
          <a:xfrm>
            <a:off x="345231" y="883354"/>
            <a:ext cx="97257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クラスタ重心の要約と意味的に一致したプロットになることがわかる</a:t>
            </a:r>
          </a:p>
        </p:txBody>
      </p:sp>
      <p:pic>
        <p:nvPicPr>
          <p:cNvPr id="10" name="Picture 2" descr="Project Jupyter - Wikipedia">
            <a:extLst>
              <a:ext uri="{FF2B5EF4-FFF2-40B4-BE49-F238E27FC236}">
                <a16:creationId xmlns:a16="http://schemas.microsoft.com/office/drawing/2014/main" id="{1003B659-5DC3-9D2B-B3C6-05D6972EB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8252" y="1033726"/>
            <a:ext cx="1038517" cy="120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4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C3630EE-06BF-4654-85F2-FEE3E84A48A3}"/>
              </a:ext>
            </a:extLst>
          </p:cNvPr>
          <p:cNvPicPr>
            <a:picLocks noChangeAspect="1"/>
          </p:cNvPicPr>
          <p:nvPr/>
        </p:nvPicPr>
        <p:blipFill>
          <a:blip r:embed="rId2"/>
          <a:stretch>
            <a:fillRect/>
          </a:stretch>
        </p:blipFill>
        <p:spPr>
          <a:xfrm rot="2698143">
            <a:off x="7309760" y="3917674"/>
            <a:ext cx="3004223" cy="2717693"/>
          </a:xfrm>
          <a:prstGeom prst="rect">
            <a:avLst/>
          </a:prstGeom>
        </p:spPr>
      </p:pic>
      <p:sp>
        <p:nvSpPr>
          <p:cNvPr id="13" name="テキスト ボックス 12">
            <a:extLst>
              <a:ext uri="{FF2B5EF4-FFF2-40B4-BE49-F238E27FC236}">
                <a16:creationId xmlns:a16="http://schemas.microsoft.com/office/drawing/2014/main" id="{906DE3B0-18E7-469D-8D5C-8FFB149832E9}"/>
              </a:ext>
            </a:extLst>
          </p:cNvPr>
          <p:cNvSpPr txBox="1"/>
          <p:nvPr/>
        </p:nvSpPr>
        <p:spPr>
          <a:xfrm>
            <a:off x="509444" y="321713"/>
            <a:ext cx="10943293" cy="830997"/>
          </a:xfrm>
          <a:prstGeom prst="rect">
            <a:avLst/>
          </a:prstGeom>
          <a:noFill/>
        </p:spPr>
        <p:txBody>
          <a:bodyPr wrap="square" rtlCol="0">
            <a:spAutoFit/>
          </a:bodyPr>
          <a:lstStyle/>
          <a:p>
            <a:pPr algn="l"/>
            <a:r>
              <a:rPr kumimoji="1" lang="en-US" altLang="ja-JP" sz="2400" b="1" dirty="0">
                <a:latin typeface="メイリオ" panose="020B0604030504040204" pitchFamily="50" charset="-128"/>
                <a:ea typeface="メイリオ" panose="020B0604030504040204" pitchFamily="50" charset="-128"/>
              </a:rPr>
              <a:t>&lt;</a:t>
            </a:r>
            <a:r>
              <a:rPr kumimoji="1" lang="ja-JP" altLang="en-US" sz="2400" b="1" dirty="0">
                <a:latin typeface="メイリオ" panose="020B0604030504040204" pitchFamily="50" charset="-128"/>
                <a:ea typeface="メイリオ" panose="020B0604030504040204" pitchFamily="50" charset="-128"/>
              </a:rPr>
              <a:t>復習</a:t>
            </a:r>
            <a:r>
              <a:rPr kumimoji="1" lang="en-US" altLang="ja-JP" sz="2400" b="1" dirty="0">
                <a:latin typeface="メイリオ" panose="020B0604030504040204" pitchFamily="50" charset="-128"/>
                <a:ea typeface="メイリオ" panose="020B0604030504040204" pitchFamily="50" charset="-128"/>
              </a:rPr>
              <a:t>&gt;</a:t>
            </a:r>
            <a:r>
              <a:rPr kumimoji="1" lang="ja-JP" altLang="en-US" sz="2400" b="1" dirty="0">
                <a:latin typeface="メイリオ" panose="020B0604030504040204" pitchFamily="50" charset="-128"/>
                <a:ea typeface="メイリオ" panose="020B0604030504040204" pitchFamily="50" charset="-128"/>
              </a:rPr>
              <a:t>第</a:t>
            </a:r>
            <a:r>
              <a:rPr kumimoji="1" lang="en-US" altLang="ja-JP" sz="2400" b="1" dirty="0">
                <a:latin typeface="メイリオ" panose="020B0604030504040204" pitchFamily="50" charset="-128"/>
                <a:ea typeface="メイリオ" panose="020B0604030504040204" pitchFamily="50" charset="-128"/>
              </a:rPr>
              <a:t>1,2</a:t>
            </a:r>
            <a:r>
              <a:rPr kumimoji="1" lang="ja-JP" altLang="en-US" sz="2400" b="1" dirty="0">
                <a:latin typeface="メイリオ" panose="020B0604030504040204" pitchFamily="50" charset="-128"/>
                <a:ea typeface="メイリオ" panose="020B0604030504040204" pitchFamily="50" charset="-128"/>
              </a:rPr>
              <a:t>主成分ベクトルを</a:t>
            </a:r>
            <a:r>
              <a:rPr kumimoji="1" lang="en-US" altLang="ja-JP" sz="2400" b="1" dirty="0" err="1">
                <a:latin typeface="メイリオ" panose="020B0604030504040204" pitchFamily="50" charset="-128"/>
                <a:ea typeface="メイリオ" panose="020B0604030504040204" pitchFamily="50" charset="-128"/>
              </a:rPr>
              <a:t>x,y</a:t>
            </a:r>
            <a:r>
              <a:rPr kumimoji="1" lang="ja-JP" altLang="en-US" sz="2400" b="1" dirty="0">
                <a:latin typeface="メイリオ" panose="020B0604030504040204" pitchFamily="50" charset="-128"/>
                <a:ea typeface="メイリオ" panose="020B0604030504040204" pitchFamily="50" charset="-128"/>
              </a:rPr>
              <a:t>軸にする（回転する）と主成分平面ができあがる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8DA6BD-4E90-4A4D-A01F-35342C23C0A4}"/>
                  </a:ext>
                </a:extLst>
              </p:cNvPr>
              <p:cNvSpPr txBox="1"/>
              <p:nvPr/>
            </p:nvSpPr>
            <p:spPr>
              <a:xfrm>
                <a:off x="509444" y="1252551"/>
                <a:ext cx="11593285" cy="1588576"/>
              </a:xfrm>
              <a:prstGeom prst="rect">
                <a:avLst/>
              </a:prstGeom>
              <a:noFill/>
            </p:spPr>
            <p:txBody>
              <a:bodyPr wrap="square" lIns="0" tIns="0" rIns="0" bIns="0" rtlCol="0">
                <a:spAutoFit/>
              </a:bodyPr>
              <a:lstStyle/>
              <a:p>
                <a:pPr marL="457200" indent="-457200">
                  <a:buFont typeface="+mj-lt"/>
                  <a:buAutoNum type="arabicPeriod"/>
                </a:pPr>
                <a:r>
                  <a:rPr kumimoji="1" lang="ja-JP" altLang="en-US" sz="2000" dirty="0">
                    <a:ea typeface="メイリオ" panose="020B0604030504040204" pitchFamily="50" charset="-128"/>
                  </a:rPr>
                  <a:t>第</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ja-JP" altLang="en-US" sz="2000" i="1">
                        <a:latin typeface="Cambria Math" panose="02040503050406030204" pitchFamily="18" charset="0"/>
                        <a:ea typeface="メイリオ" panose="020B0604030504040204" pitchFamily="50" charset="-128"/>
                      </a:rPr>
                      <m:t>主成分を</m:t>
                    </m:r>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ja-JP" altLang="en-US" sz="2000" i="1" dirty="0">
                        <a:latin typeface="Cambria Math" panose="02040503050406030204" pitchFamily="18" charset="0"/>
                        <a:ea typeface="メイリオ" panose="020B0604030504040204" pitchFamily="50" charset="-128"/>
                      </a:rPr>
                      <m:t>に回転すると</m:t>
                    </m:r>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第</m:t>
                    </m:r>
                    <m:r>
                      <a:rPr kumimoji="1" lang="en-US" altLang="ja-JP" sz="2000" i="1" dirty="0">
                        <a:latin typeface="Cambria Math" panose="02040503050406030204" pitchFamily="18" charset="0"/>
                        <a:ea typeface="メイリオ" panose="020B0604030504040204" pitchFamily="50" charset="-128"/>
                      </a:rPr>
                      <m:t>2</m:t>
                    </m:r>
                    <m:r>
                      <a:rPr kumimoji="1" lang="ja-JP" altLang="en-US" sz="2000" i="1" dirty="0">
                        <a:latin typeface="Cambria Math" panose="02040503050406030204" pitchFamily="18" charset="0"/>
                        <a:ea typeface="メイリオ" panose="020B0604030504040204" pitchFamily="50" charset="-128"/>
                      </a:rPr>
                      <m:t>主成分が</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軸になる（直交するので）。この平面が主成分平面</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軸を、</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1</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(PC1), </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2</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(PC2</a:t>
                </a:r>
                <a:r>
                  <a:rPr kumimoji="1" lang="ja-JP" altLang="en-US" sz="2000" u="sng"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呼ぶ（</a:t>
                </a:r>
                <a:r>
                  <a:rPr kumimoji="1" lang="en-US" altLang="ja-JP" sz="2000" dirty="0" err="1">
                    <a:latin typeface="メイリオ" panose="020B0604030504040204" pitchFamily="50" charset="-128"/>
                    <a:ea typeface="メイリオ" panose="020B0604030504040204" pitchFamily="50" charset="-128"/>
                  </a:rPr>
                  <a:t>PC:Principal</a:t>
                </a:r>
                <a:r>
                  <a:rPr kumimoji="1" lang="en-US" altLang="ja-JP" sz="2000" dirty="0">
                    <a:latin typeface="メイリオ" panose="020B0604030504040204" pitchFamily="50" charset="-128"/>
                    <a:ea typeface="メイリオ" panose="020B0604030504040204" pitchFamily="50" charset="-128"/>
                  </a:rPr>
                  <a:t> Component)</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も</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座標空間上に回転</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　</m:t>
                    </m:r>
                    <m:r>
                      <m:rPr>
                        <m:nor/>
                      </m:rPr>
                      <a:rPr kumimoji="1" lang="ja-JP" altLang="en-US" sz="2000" dirty="0">
                        <a:latin typeface="メイリオ" panose="020B0604030504040204" pitchFamily="50" charset="-128"/>
                        <a:ea typeface="メイリオ" panose="020B0604030504040204" pitchFamily="50" charset="-128"/>
                      </a:rPr>
                      <m:t>データ</m:t>
                    </m:r>
                    <m:r>
                      <m:rPr>
                        <m:nor/>
                      </m:rPr>
                      <a:rPr kumimoji="1" lang="ja-JP" altLang="en-US" sz="2000" dirty="0">
                        <a:solidFill>
                          <a:srgbClr val="FF0000"/>
                        </a:solidFill>
                        <a:latin typeface="メイリオ" panose="020B0604030504040204" pitchFamily="50" charset="-128"/>
                        <a:ea typeface="メイリオ" panose="020B0604030504040204" pitchFamily="50" charset="-128"/>
                      </a:rPr>
                      <m:t>●</m:t>
                    </m:r>
                    <m:r>
                      <a:rPr kumimoji="1" lang="ja-JP" altLang="en-US" sz="2000" i="1" dirty="0" smtClean="0">
                        <a:solidFill>
                          <a:schemeClr val="tx1"/>
                        </a:solidFill>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座標を</a:t>
                </a:r>
                <a:r>
                  <a:rPr kumimoji="1" lang="ja-JP" altLang="en-US" sz="2000" u="sng"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と呼ぶ</a:t>
                </a:r>
              </a:p>
              <a:p>
                <a:pPr marL="457200" indent="-457200">
                  <a:buFont typeface="+mj-lt"/>
                  <a:buAutoNum type="arabicPeriod"/>
                </a:pPr>
                <a:r>
                  <a:rPr kumimoji="1" lang="en-US" altLang="ja-JP" sz="2000" b="1" dirty="0">
                    <a:latin typeface="メイリオ" panose="020B0604030504040204" pitchFamily="50" charset="-128"/>
                    <a:ea typeface="メイリオ" panose="020B0604030504040204" pitchFamily="50" charset="-128"/>
                  </a:rPr>
                  <a:t>PC1,PC2</a:t>
                </a:r>
                <a:r>
                  <a:rPr kumimoji="1" lang="ja-JP" altLang="en-US" sz="2000" b="1" dirty="0">
                    <a:latin typeface="メイリオ" panose="020B0604030504040204" pitchFamily="50" charset="-128"/>
                    <a:ea typeface="メイリオ" panose="020B0604030504040204" pitchFamily="50" charset="-128"/>
                  </a:rPr>
                  <a:t>からなる主成分平面は元の空間上のデータ相互の違いをできるだけ浮き彫りにしながら次元圧縮する</a:t>
                </a:r>
              </a:p>
            </p:txBody>
          </p:sp>
        </mc:Choice>
        <mc:Fallback xmlns="">
          <p:sp>
            <p:nvSpPr>
              <p:cNvPr id="14" name="テキスト ボックス 13">
                <a:extLst>
                  <a:ext uri="{FF2B5EF4-FFF2-40B4-BE49-F238E27FC236}">
                    <a16:creationId xmlns:a16="http://schemas.microsoft.com/office/drawing/2014/main" id="{088DA6BD-4E90-4A4D-A01F-35342C23C0A4}"/>
                  </a:ext>
                </a:extLst>
              </p:cNvPr>
              <p:cNvSpPr txBox="1">
                <a:spLocks noRot="1" noChangeAspect="1" noMove="1" noResize="1" noEditPoints="1" noAdjustHandles="1" noChangeArrowheads="1" noChangeShapeType="1" noTextEdit="1"/>
              </p:cNvSpPr>
              <p:nvPr/>
            </p:nvSpPr>
            <p:spPr>
              <a:xfrm>
                <a:off x="509444" y="1252551"/>
                <a:ext cx="11593285" cy="1588576"/>
              </a:xfrm>
              <a:prstGeom prst="rect">
                <a:avLst/>
              </a:prstGeom>
              <a:blipFill>
                <a:blip r:embed="rId3"/>
                <a:stretch>
                  <a:fillRect l="-1683" t="-5747" r="-684" b="-8429"/>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C9E41802-8D98-476B-AA12-D43B6F4DEF97}"/>
              </a:ext>
            </a:extLst>
          </p:cNvPr>
          <p:cNvSpPr/>
          <p:nvPr/>
        </p:nvSpPr>
        <p:spPr>
          <a:xfrm>
            <a:off x="5688239" y="4523712"/>
            <a:ext cx="806245" cy="1052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63CF5043-A3FE-B0AD-C1E2-AA587CD231A1}"/>
              </a:ext>
            </a:extLst>
          </p:cNvPr>
          <p:cNvCxnSpPr>
            <a:cxnSpLocks/>
          </p:cNvCxnSpPr>
          <p:nvPr/>
        </p:nvCxnSpPr>
        <p:spPr>
          <a:xfrm>
            <a:off x="3027635" y="32788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231A59A-D981-9892-049F-EEF26EED9D0B}"/>
              </a:ext>
            </a:extLst>
          </p:cNvPr>
          <p:cNvCxnSpPr>
            <a:cxnSpLocks/>
          </p:cNvCxnSpPr>
          <p:nvPr/>
        </p:nvCxnSpPr>
        <p:spPr>
          <a:xfrm flipH="1">
            <a:off x="1000582" y="52437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63DEA696-D91A-A779-1E9D-F42204692B6C}"/>
              </a:ext>
            </a:extLst>
          </p:cNvPr>
          <p:cNvCxnSpPr>
            <a:cxnSpLocks/>
          </p:cNvCxnSpPr>
          <p:nvPr/>
        </p:nvCxnSpPr>
        <p:spPr>
          <a:xfrm>
            <a:off x="3042525" y="52741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D832D81-DD38-0BAB-2ACD-E1BEECECBD52}"/>
              </a:ext>
            </a:extLst>
          </p:cNvPr>
          <p:cNvSpPr txBox="1"/>
          <p:nvPr/>
        </p:nvSpPr>
        <p:spPr>
          <a:xfrm>
            <a:off x="706161" y="6365425"/>
            <a:ext cx="61555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7" name="テキスト ボックス 6">
            <a:extLst>
              <a:ext uri="{FF2B5EF4-FFF2-40B4-BE49-F238E27FC236}">
                <a16:creationId xmlns:a16="http://schemas.microsoft.com/office/drawing/2014/main" id="{2C7F507B-71F4-ADBC-F444-B8BDA38B4AF5}"/>
              </a:ext>
            </a:extLst>
          </p:cNvPr>
          <p:cNvSpPr txBox="1"/>
          <p:nvPr/>
        </p:nvSpPr>
        <p:spPr>
          <a:xfrm>
            <a:off x="5199332" y="6317103"/>
            <a:ext cx="307777"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卵</a:t>
            </a:r>
          </a:p>
        </p:txBody>
      </p:sp>
      <p:sp>
        <p:nvSpPr>
          <p:cNvPr id="8" name="テキスト ボックス 7">
            <a:extLst>
              <a:ext uri="{FF2B5EF4-FFF2-40B4-BE49-F238E27FC236}">
                <a16:creationId xmlns:a16="http://schemas.microsoft.com/office/drawing/2014/main" id="{F45963FD-0576-CAFD-DE25-5149C861F105}"/>
              </a:ext>
            </a:extLst>
          </p:cNvPr>
          <p:cNvSpPr txBox="1"/>
          <p:nvPr/>
        </p:nvSpPr>
        <p:spPr>
          <a:xfrm>
            <a:off x="2864469" y="2953902"/>
            <a:ext cx="923330"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薄力粉</a:t>
            </a:r>
          </a:p>
        </p:txBody>
      </p:sp>
      <p:sp>
        <p:nvSpPr>
          <p:cNvPr id="9" name="テキスト ボックス 8">
            <a:extLst>
              <a:ext uri="{FF2B5EF4-FFF2-40B4-BE49-F238E27FC236}">
                <a16:creationId xmlns:a16="http://schemas.microsoft.com/office/drawing/2014/main" id="{71AC19EA-3481-2CCD-3B12-C8AFA987C7D7}"/>
              </a:ext>
            </a:extLst>
          </p:cNvPr>
          <p:cNvSpPr txBox="1"/>
          <p:nvPr/>
        </p:nvSpPr>
        <p:spPr>
          <a:xfrm rot="3925103">
            <a:off x="2885708" y="449124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507CD9-8641-36DC-07C0-022412E96D82}"/>
              </a:ext>
            </a:extLst>
          </p:cNvPr>
          <p:cNvSpPr txBox="1"/>
          <p:nvPr/>
        </p:nvSpPr>
        <p:spPr>
          <a:xfrm rot="3925103">
            <a:off x="3485721" y="44409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F4151CC-4E30-2919-0DCA-C979EBE68BE8}"/>
              </a:ext>
            </a:extLst>
          </p:cNvPr>
          <p:cNvSpPr txBox="1"/>
          <p:nvPr/>
        </p:nvSpPr>
        <p:spPr>
          <a:xfrm rot="3925103">
            <a:off x="2847213" y="48558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99AF5B11-20F2-BD7B-3070-F6652D28A759}"/>
              </a:ext>
            </a:extLst>
          </p:cNvPr>
          <p:cNvSpPr txBox="1"/>
          <p:nvPr/>
        </p:nvSpPr>
        <p:spPr>
          <a:xfrm rot="3925103">
            <a:off x="3646769" y="51089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A755691-6452-DBEA-7EAE-37EA6EC61B21}"/>
              </a:ext>
            </a:extLst>
          </p:cNvPr>
          <p:cNvSpPr txBox="1"/>
          <p:nvPr/>
        </p:nvSpPr>
        <p:spPr>
          <a:xfrm rot="3925103">
            <a:off x="3569983" y="454565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98210BB7-9548-5489-3762-099E4B4A58CD}"/>
              </a:ext>
            </a:extLst>
          </p:cNvPr>
          <p:cNvSpPr txBox="1"/>
          <p:nvPr/>
        </p:nvSpPr>
        <p:spPr>
          <a:xfrm rot="3925103">
            <a:off x="2778867" y="4812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6928237-864F-987D-1B73-2DDC36AF70FE}"/>
              </a:ext>
            </a:extLst>
          </p:cNvPr>
          <p:cNvSpPr txBox="1"/>
          <p:nvPr/>
        </p:nvSpPr>
        <p:spPr>
          <a:xfrm rot="3925103">
            <a:off x="3178725" y="5200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8988F17-FE74-5051-6F34-F13D37842040}"/>
              </a:ext>
            </a:extLst>
          </p:cNvPr>
          <p:cNvSpPr txBox="1"/>
          <p:nvPr/>
        </p:nvSpPr>
        <p:spPr>
          <a:xfrm rot="3925103">
            <a:off x="3790544" y="49447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35DD96-1301-08F6-6092-8F038EF3F7E2}"/>
              </a:ext>
            </a:extLst>
          </p:cNvPr>
          <p:cNvSpPr txBox="1"/>
          <p:nvPr/>
        </p:nvSpPr>
        <p:spPr>
          <a:xfrm rot="3925103">
            <a:off x="2577448" y="49418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62CEB35-F281-B9AB-B913-AA5B47C5EC89}"/>
              </a:ext>
            </a:extLst>
          </p:cNvPr>
          <p:cNvSpPr txBox="1"/>
          <p:nvPr/>
        </p:nvSpPr>
        <p:spPr>
          <a:xfrm rot="3925103">
            <a:off x="2574318" y="53859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35EF0B-D2F8-86B2-29AE-8C2B7BDB7308}"/>
              </a:ext>
            </a:extLst>
          </p:cNvPr>
          <p:cNvSpPr txBox="1"/>
          <p:nvPr/>
        </p:nvSpPr>
        <p:spPr>
          <a:xfrm rot="3925103">
            <a:off x="2691798" y="46736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BF49E114-3668-CD25-B2DB-D848D6F5C32D}"/>
              </a:ext>
            </a:extLst>
          </p:cNvPr>
          <p:cNvSpPr txBox="1"/>
          <p:nvPr/>
        </p:nvSpPr>
        <p:spPr>
          <a:xfrm rot="3925103">
            <a:off x="2285445" y="538312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5CB91C8-A232-D443-4D4C-95803DF499A6}"/>
              </a:ext>
            </a:extLst>
          </p:cNvPr>
          <p:cNvSpPr txBox="1"/>
          <p:nvPr/>
        </p:nvSpPr>
        <p:spPr>
          <a:xfrm rot="3925103">
            <a:off x="2891915" y="54966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22E91B1D-6DCF-30B8-1FA5-7404F226EE23}"/>
              </a:ext>
            </a:extLst>
          </p:cNvPr>
          <p:cNvSpPr txBox="1"/>
          <p:nvPr/>
        </p:nvSpPr>
        <p:spPr>
          <a:xfrm rot="3925103">
            <a:off x="3133784" y="48810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E90F81B-FB9D-A51A-3F1C-6E538EC36AAC}"/>
              </a:ext>
            </a:extLst>
          </p:cNvPr>
          <p:cNvSpPr txBox="1"/>
          <p:nvPr/>
        </p:nvSpPr>
        <p:spPr>
          <a:xfrm rot="3925103">
            <a:off x="2816716" y="51789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CF01C612-7A6F-70BF-8E76-479231440B3F}"/>
              </a:ext>
            </a:extLst>
          </p:cNvPr>
          <p:cNvSpPr txBox="1"/>
          <p:nvPr/>
        </p:nvSpPr>
        <p:spPr>
          <a:xfrm rot="3925103">
            <a:off x="3524817" y="48793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1016FC5-3249-DBD6-1576-081DD7851C90}"/>
              </a:ext>
            </a:extLst>
          </p:cNvPr>
          <p:cNvSpPr txBox="1"/>
          <p:nvPr/>
        </p:nvSpPr>
        <p:spPr>
          <a:xfrm rot="3925103">
            <a:off x="2567513" y="52397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9AC57E3-0D5C-5372-85DC-7AB036EDFD86}"/>
              </a:ext>
            </a:extLst>
          </p:cNvPr>
          <p:cNvSpPr txBox="1"/>
          <p:nvPr/>
        </p:nvSpPr>
        <p:spPr>
          <a:xfrm rot="3925103">
            <a:off x="2474856" y="56337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B561FD4-9D0D-A406-199C-C29E1862A008}"/>
              </a:ext>
            </a:extLst>
          </p:cNvPr>
          <p:cNvSpPr txBox="1"/>
          <p:nvPr/>
        </p:nvSpPr>
        <p:spPr>
          <a:xfrm rot="3925103">
            <a:off x="2352496" y="483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B7BAC52D-E290-6E33-F8E9-F944F96FD0F8}"/>
              </a:ext>
            </a:extLst>
          </p:cNvPr>
          <p:cNvSpPr txBox="1"/>
          <p:nvPr/>
        </p:nvSpPr>
        <p:spPr>
          <a:xfrm rot="3925103">
            <a:off x="2856777" y="52613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0138449A-5C1A-987A-F5DE-3C432BE5CBEE}"/>
              </a:ext>
            </a:extLst>
          </p:cNvPr>
          <p:cNvSpPr txBox="1"/>
          <p:nvPr/>
        </p:nvSpPr>
        <p:spPr>
          <a:xfrm rot="3925103">
            <a:off x="2598475" y="46691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CDC0921-A026-AD71-93EB-278741CA9919}"/>
              </a:ext>
            </a:extLst>
          </p:cNvPr>
          <p:cNvSpPr txBox="1"/>
          <p:nvPr/>
        </p:nvSpPr>
        <p:spPr>
          <a:xfrm rot="3925103">
            <a:off x="2388733" y="53531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A2303E52-C3F3-4CD5-DCB1-F4A08EE01A15}"/>
              </a:ext>
            </a:extLst>
          </p:cNvPr>
          <p:cNvSpPr txBox="1"/>
          <p:nvPr/>
        </p:nvSpPr>
        <p:spPr>
          <a:xfrm rot="3925103">
            <a:off x="3000552" y="50971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7891BC61-4749-0010-36A1-2131DE9386F4}"/>
              </a:ext>
            </a:extLst>
          </p:cNvPr>
          <p:cNvSpPr txBox="1"/>
          <p:nvPr/>
        </p:nvSpPr>
        <p:spPr>
          <a:xfrm rot="3925103">
            <a:off x="2393926" y="5243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E83A491-4E56-A044-5962-D1BE487A14DB}"/>
              </a:ext>
            </a:extLst>
          </p:cNvPr>
          <p:cNvSpPr txBox="1"/>
          <p:nvPr/>
        </p:nvSpPr>
        <p:spPr>
          <a:xfrm rot="3925103">
            <a:off x="2105053" y="52402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1D968083-1DEE-E673-C391-CED984903759}"/>
              </a:ext>
            </a:extLst>
          </p:cNvPr>
          <p:cNvSpPr txBox="1"/>
          <p:nvPr/>
        </p:nvSpPr>
        <p:spPr>
          <a:xfrm rot="3925103">
            <a:off x="2101923" y="564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14609E4F-CBE8-EA71-E9E5-0750BAF4297F}"/>
              </a:ext>
            </a:extLst>
          </p:cNvPr>
          <p:cNvSpPr txBox="1"/>
          <p:nvPr/>
        </p:nvSpPr>
        <p:spPr>
          <a:xfrm rot="3925103">
            <a:off x="2639067" y="48619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C0214F4-681E-EDAA-A792-1DC0B8AE2BCD}"/>
              </a:ext>
            </a:extLst>
          </p:cNvPr>
          <p:cNvSpPr txBox="1"/>
          <p:nvPr/>
        </p:nvSpPr>
        <p:spPr>
          <a:xfrm rot="3925103">
            <a:off x="2026724" y="5331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B272ADA-870F-E387-BC3D-34D00EB7D8D5}"/>
              </a:ext>
            </a:extLst>
          </p:cNvPr>
          <p:cNvSpPr txBox="1"/>
          <p:nvPr/>
        </p:nvSpPr>
        <p:spPr>
          <a:xfrm rot="3925103">
            <a:off x="2734825" y="50317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4F4F893E-0A45-C7DC-36C0-BDFC0C2B0234}"/>
              </a:ext>
            </a:extLst>
          </p:cNvPr>
          <p:cNvSpPr txBox="1"/>
          <p:nvPr/>
        </p:nvSpPr>
        <p:spPr>
          <a:xfrm rot="3925103">
            <a:off x="3485978" y="4242429"/>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F5EC0D0-2429-63C0-1A95-84950A47E65B}"/>
              </a:ext>
            </a:extLst>
          </p:cNvPr>
          <p:cNvSpPr txBox="1"/>
          <p:nvPr/>
        </p:nvSpPr>
        <p:spPr>
          <a:xfrm rot="3925103">
            <a:off x="4469714" y="38313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1947E57-DE1A-301F-0C7A-D42B57C0E160}"/>
              </a:ext>
            </a:extLst>
          </p:cNvPr>
          <p:cNvSpPr txBox="1"/>
          <p:nvPr/>
        </p:nvSpPr>
        <p:spPr>
          <a:xfrm rot="3925103">
            <a:off x="3915205" y="429134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5DD10DA-A20E-E226-C7D8-295019EEDCD0}"/>
              </a:ext>
            </a:extLst>
          </p:cNvPr>
          <p:cNvSpPr txBox="1"/>
          <p:nvPr/>
        </p:nvSpPr>
        <p:spPr>
          <a:xfrm rot="3925103">
            <a:off x="3021190" y="44206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19FF2632-1184-AE5D-CC21-30F5F6C60213}"/>
              </a:ext>
            </a:extLst>
          </p:cNvPr>
          <p:cNvSpPr txBox="1"/>
          <p:nvPr/>
        </p:nvSpPr>
        <p:spPr>
          <a:xfrm rot="3925103">
            <a:off x="4204469" y="4312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DC312CFC-F9FF-0F80-FBA0-A591B884CB09}"/>
              </a:ext>
            </a:extLst>
          </p:cNvPr>
          <p:cNvSpPr txBox="1"/>
          <p:nvPr/>
        </p:nvSpPr>
        <p:spPr>
          <a:xfrm rot="3925103">
            <a:off x="4059450" y="3992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687BB3C-8421-5477-5E08-AEAF305B4D4B}"/>
              </a:ext>
            </a:extLst>
          </p:cNvPr>
          <p:cNvSpPr txBox="1"/>
          <p:nvPr/>
        </p:nvSpPr>
        <p:spPr>
          <a:xfrm rot="3925103">
            <a:off x="3993600" y="46999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F3DAF0B2-5568-AA32-7D24-34B141CE923A}"/>
              </a:ext>
            </a:extLst>
          </p:cNvPr>
          <p:cNvSpPr txBox="1"/>
          <p:nvPr/>
        </p:nvSpPr>
        <p:spPr>
          <a:xfrm rot="3925103">
            <a:off x="4348244" y="41487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2EE6A74D-0110-B0A9-D436-4B72C7771F54}"/>
              </a:ext>
            </a:extLst>
          </p:cNvPr>
          <p:cNvSpPr txBox="1"/>
          <p:nvPr/>
        </p:nvSpPr>
        <p:spPr>
          <a:xfrm rot="3925103">
            <a:off x="3589613" y="41192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8BEA425-C669-FBB3-89D1-ADE1EE0059E2}"/>
              </a:ext>
            </a:extLst>
          </p:cNvPr>
          <p:cNvSpPr txBox="1"/>
          <p:nvPr/>
        </p:nvSpPr>
        <p:spPr>
          <a:xfrm rot="3925103">
            <a:off x="3114208" y="4675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9ACBE12-373F-5BB5-9BE0-0E4E565CFE4E}"/>
              </a:ext>
            </a:extLst>
          </p:cNvPr>
          <p:cNvSpPr txBox="1"/>
          <p:nvPr/>
        </p:nvSpPr>
        <p:spPr>
          <a:xfrm rot="3925103">
            <a:off x="3240683" y="4064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CA5CB70-BB54-447A-4629-EFD8F78A30FE}"/>
              </a:ext>
            </a:extLst>
          </p:cNvPr>
          <p:cNvSpPr txBox="1"/>
          <p:nvPr/>
        </p:nvSpPr>
        <p:spPr>
          <a:xfrm rot="3925103">
            <a:off x="2865775" y="42384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01EAAAC-EEBA-BFC8-0404-9B97A655F6D9}"/>
              </a:ext>
            </a:extLst>
          </p:cNvPr>
          <p:cNvSpPr txBox="1"/>
          <p:nvPr/>
        </p:nvSpPr>
        <p:spPr>
          <a:xfrm rot="3925103">
            <a:off x="3307761" y="44458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2FB5EA8-F645-D076-E1AE-49EA9E44D195}"/>
              </a:ext>
            </a:extLst>
          </p:cNvPr>
          <p:cNvSpPr txBox="1"/>
          <p:nvPr/>
        </p:nvSpPr>
        <p:spPr>
          <a:xfrm rot="3925103">
            <a:off x="3631591" y="46782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AAD1927-0BED-C5C9-9313-0937B7833FEB}"/>
              </a:ext>
            </a:extLst>
          </p:cNvPr>
          <p:cNvSpPr txBox="1"/>
          <p:nvPr/>
        </p:nvSpPr>
        <p:spPr>
          <a:xfrm rot="3925103">
            <a:off x="3755944" y="41392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A081E47-854B-46BD-7850-18B7FE943230}"/>
              </a:ext>
            </a:extLst>
          </p:cNvPr>
          <p:cNvSpPr txBox="1"/>
          <p:nvPr/>
        </p:nvSpPr>
        <p:spPr>
          <a:xfrm rot="3925103">
            <a:off x="3382388" y="47390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D0EA704-7EC3-32F5-F7AA-2C066F45FF19}"/>
              </a:ext>
            </a:extLst>
          </p:cNvPr>
          <p:cNvSpPr txBox="1"/>
          <p:nvPr/>
        </p:nvSpPr>
        <p:spPr>
          <a:xfrm rot="3925103" flipV="1">
            <a:off x="4141225" y="4125317"/>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F392F19F-2464-5718-CEDF-A9B194D8446B}"/>
              </a:ext>
            </a:extLst>
          </p:cNvPr>
          <p:cNvSpPr txBox="1"/>
          <p:nvPr/>
        </p:nvSpPr>
        <p:spPr>
          <a:xfrm rot="3925103">
            <a:off x="3203608" y="48523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0585B20-DEB8-B8EB-3C7E-C40C4F039009}"/>
              </a:ext>
            </a:extLst>
          </p:cNvPr>
          <p:cNvSpPr txBox="1"/>
          <p:nvPr/>
        </p:nvSpPr>
        <p:spPr>
          <a:xfrm rot="3925103">
            <a:off x="3501102" y="46059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CD10F1B-51C4-D13E-F0FA-ABC6078CBE2E}"/>
              </a:ext>
            </a:extLst>
          </p:cNvPr>
          <p:cNvSpPr txBox="1"/>
          <p:nvPr/>
        </p:nvSpPr>
        <p:spPr>
          <a:xfrm rot="3925103">
            <a:off x="3235375" y="4540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22920AF0-07C4-0C8B-BFD2-C1394C46C4E5}"/>
              </a:ext>
            </a:extLst>
          </p:cNvPr>
          <p:cNvCxnSpPr>
            <a:cxnSpLocks/>
          </p:cNvCxnSpPr>
          <p:nvPr/>
        </p:nvCxnSpPr>
        <p:spPr>
          <a:xfrm flipH="1" flipV="1">
            <a:off x="2948031" y="3916318"/>
            <a:ext cx="1010058" cy="194323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9DC5C11-B5EA-2442-D07A-852D90D61D0C}"/>
              </a:ext>
            </a:extLst>
          </p:cNvPr>
          <p:cNvCxnSpPr>
            <a:cxnSpLocks/>
          </p:cNvCxnSpPr>
          <p:nvPr/>
        </p:nvCxnSpPr>
        <p:spPr>
          <a:xfrm flipV="1">
            <a:off x="3182096" y="4112084"/>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DBF87DCE-7548-2636-B6A1-779C3E2A3149}"/>
              </a:ext>
            </a:extLst>
          </p:cNvPr>
          <p:cNvSpPr/>
          <p:nvPr/>
        </p:nvSpPr>
        <p:spPr>
          <a:xfrm rot="19874238">
            <a:off x="1808190" y="4832486"/>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894F051-0D1A-E77D-F26E-FE6598A4297B}"/>
              </a:ext>
            </a:extLst>
          </p:cNvPr>
          <p:cNvSpPr txBox="1"/>
          <p:nvPr/>
        </p:nvSpPr>
        <p:spPr>
          <a:xfrm>
            <a:off x="8710411" y="4048333"/>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11EA553-EB62-2EFA-0CF0-124AAE3C670F}"/>
              </a:ext>
            </a:extLst>
          </p:cNvPr>
          <p:cNvSpPr txBox="1"/>
          <p:nvPr/>
        </p:nvSpPr>
        <p:spPr>
          <a:xfrm>
            <a:off x="10452452" y="49757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0" name="矢印: 右 79">
            <a:extLst>
              <a:ext uri="{FF2B5EF4-FFF2-40B4-BE49-F238E27FC236}">
                <a16:creationId xmlns:a16="http://schemas.microsoft.com/office/drawing/2014/main" id="{3AB7A6CF-24CA-8AF5-8C1C-A993FD10FCF0}"/>
              </a:ext>
            </a:extLst>
          </p:cNvPr>
          <p:cNvSpPr/>
          <p:nvPr/>
        </p:nvSpPr>
        <p:spPr>
          <a:xfrm>
            <a:off x="7048441" y="510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84C118FE-BDC4-8C24-EE50-D633F2EC64C0}"/>
              </a:ext>
            </a:extLst>
          </p:cNvPr>
          <p:cNvCxnSpPr>
            <a:cxnSpLocks/>
          </p:cNvCxnSpPr>
          <p:nvPr/>
        </p:nvCxnSpPr>
        <p:spPr>
          <a:xfrm flipV="1">
            <a:off x="9086353" y="4341485"/>
            <a:ext cx="6534" cy="172994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FB4CE78D-A42B-FCC2-6AA5-8CC270C69B7D}"/>
              </a:ext>
            </a:extLst>
          </p:cNvPr>
          <p:cNvSpPr txBox="1"/>
          <p:nvPr/>
        </p:nvSpPr>
        <p:spPr>
          <a:xfrm>
            <a:off x="6353174" y="2974018"/>
            <a:ext cx="5749557"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次元上のデータを</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次元に圧縮して表現</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u="sng" dirty="0">
                <a:latin typeface="メイリオ" panose="020B0604030504040204" pitchFamily="50" charset="-128"/>
                <a:ea typeface="メイリオ" panose="020B0604030504040204" pitchFamily="50" charset="-128"/>
              </a:rPr>
              <a:t>できるだけ</a:t>
            </a:r>
            <a:r>
              <a:rPr kumimoji="1" lang="en-US" altLang="ja-JP" sz="2000" u="sng" dirty="0">
                <a:latin typeface="メイリオ" panose="020B0604030504040204" pitchFamily="50" charset="-128"/>
                <a:ea typeface="メイリオ" panose="020B0604030504040204" pitchFamily="50" charset="-128"/>
              </a:rPr>
              <a:t>3</a:t>
            </a:r>
            <a:r>
              <a:rPr kumimoji="1" lang="ja-JP" altLang="en-US" sz="2000" u="sng" dirty="0">
                <a:latin typeface="メイリオ" panose="020B0604030504040204" pitchFamily="50" charset="-128"/>
                <a:ea typeface="メイリオ" panose="020B0604030504040204" pitchFamily="50" charset="-128"/>
              </a:rPr>
              <a:t>次元上の散らばり特徴情報を失わないように射影している</a:t>
            </a:r>
          </a:p>
        </p:txBody>
      </p:sp>
      <p:sp>
        <p:nvSpPr>
          <p:cNvPr id="84" name="テキスト ボックス 83">
            <a:extLst>
              <a:ext uri="{FF2B5EF4-FFF2-40B4-BE49-F238E27FC236}">
                <a16:creationId xmlns:a16="http://schemas.microsoft.com/office/drawing/2014/main" id="{4A921049-8874-EA80-669F-8B31992E5303}"/>
              </a:ext>
            </a:extLst>
          </p:cNvPr>
          <p:cNvSpPr txBox="1"/>
          <p:nvPr/>
        </p:nvSpPr>
        <p:spPr>
          <a:xfrm>
            <a:off x="6470005" y="6027003"/>
            <a:ext cx="523269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ｎ次元空間も同様に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平面上に圧縮できる！</a:t>
            </a:r>
          </a:p>
        </p:txBody>
      </p:sp>
      <p:sp>
        <p:nvSpPr>
          <p:cNvPr id="85" name="正方形/長方形 84">
            <a:extLst>
              <a:ext uri="{FF2B5EF4-FFF2-40B4-BE49-F238E27FC236}">
                <a16:creationId xmlns:a16="http://schemas.microsoft.com/office/drawing/2014/main" id="{643590C3-D72F-BE1F-AB78-505A7705C794}"/>
              </a:ext>
            </a:extLst>
          </p:cNvPr>
          <p:cNvSpPr/>
          <p:nvPr/>
        </p:nvSpPr>
        <p:spPr>
          <a:xfrm>
            <a:off x="6638925" y="3916318"/>
            <a:ext cx="5003850" cy="22749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3F4A1A1E-5533-FA66-0478-294FBECD7EFA}"/>
              </a:ext>
            </a:extLst>
          </p:cNvPr>
          <p:cNvSpPr txBox="1"/>
          <p:nvPr/>
        </p:nvSpPr>
        <p:spPr>
          <a:xfrm>
            <a:off x="9885864" y="395434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567847-58D9-31CA-1E73-77F1B31EE710}"/>
                  </a:ext>
                </a:extLst>
              </p:cNvPr>
              <p:cNvSpPr txBox="1"/>
              <p:nvPr/>
            </p:nvSpPr>
            <p:spPr>
              <a:xfrm>
                <a:off x="7277183" y="4432463"/>
                <a:ext cx="100873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𝑦</m:t>
                      </m:r>
                      <m:r>
                        <a:rPr kumimoji="1" lang="en-US" altLang="ja-JP" sz="2400" b="0" i="1" dirty="0"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53567847-58D9-31CA-1E73-77F1B31EE710}"/>
                  </a:ext>
                </a:extLst>
              </p:cNvPr>
              <p:cNvSpPr txBox="1">
                <a:spLocks noRot="1" noChangeAspect="1" noMove="1" noResize="1" noEditPoints="1" noAdjustHandles="1" noChangeArrowheads="1" noChangeShapeType="1" noTextEdit="1"/>
              </p:cNvSpPr>
              <p:nvPr/>
            </p:nvSpPr>
            <p:spPr>
              <a:xfrm>
                <a:off x="7277183" y="4432463"/>
                <a:ext cx="1008738" cy="461665"/>
              </a:xfrm>
              <a:prstGeom prst="rect">
                <a:avLst/>
              </a:prstGeom>
              <a:blipFill>
                <a:blip r:embed="rId7"/>
                <a:stretch>
                  <a:fillRect b="-1315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BC30A77D-36E5-BCAA-68D0-8FD9E4196229}"/>
              </a:ext>
            </a:extLst>
          </p:cNvPr>
          <p:cNvSpPr txBox="1"/>
          <p:nvPr/>
        </p:nvSpPr>
        <p:spPr>
          <a:xfrm>
            <a:off x="6728889" y="4131754"/>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主成分得点</a:t>
            </a:r>
          </a:p>
        </p:txBody>
      </p:sp>
      <p:cxnSp>
        <p:nvCxnSpPr>
          <p:cNvPr id="92" name="コネクタ: 曲線 91">
            <a:extLst>
              <a:ext uri="{FF2B5EF4-FFF2-40B4-BE49-F238E27FC236}">
                <a16:creationId xmlns:a16="http://schemas.microsoft.com/office/drawing/2014/main" id="{128401E7-B420-2107-14E6-97D2BDFE3163}"/>
              </a:ext>
            </a:extLst>
          </p:cNvPr>
          <p:cNvCxnSpPr>
            <a:cxnSpLocks/>
          </p:cNvCxnSpPr>
          <p:nvPr/>
        </p:nvCxnSpPr>
        <p:spPr>
          <a:xfrm>
            <a:off x="8151655" y="4645134"/>
            <a:ext cx="278707" cy="2626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61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C1E95F54-51C0-E511-06E0-FA27F4B7695F}"/>
              </a:ext>
            </a:extLst>
          </p:cNvPr>
          <p:cNvGrpSpPr/>
          <p:nvPr/>
        </p:nvGrpSpPr>
        <p:grpSpPr>
          <a:xfrm>
            <a:off x="271464" y="3327949"/>
            <a:ext cx="5235297" cy="3905250"/>
            <a:chOff x="3338185" y="2000250"/>
            <a:chExt cx="5235297" cy="3905250"/>
          </a:xfrm>
        </p:grpSpPr>
        <p:pic>
          <p:nvPicPr>
            <p:cNvPr id="56" name="図 55">
              <a:extLst>
                <a:ext uri="{FF2B5EF4-FFF2-40B4-BE49-F238E27FC236}">
                  <a16:creationId xmlns:a16="http://schemas.microsoft.com/office/drawing/2014/main" id="{907A1856-A86C-9EFC-C032-5E4DFEC29AF5}"/>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57" name="テキスト ボックス 56">
              <a:extLst>
                <a:ext uri="{FF2B5EF4-FFF2-40B4-BE49-F238E27FC236}">
                  <a16:creationId xmlns:a16="http://schemas.microsoft.com/office/drawing/2014/main" id="{6861CCE2-2EB4-70F0-9C1D-AFF4DBB2228A}"/>
                </a:ext>
              </a:extLst>
            </p:cNvPr>
            <p:cNvSpPr txBox="1"/>
            <p:nvPr/>
          </p:nvSpPr>
          <p:spPr>
            <a:xfrm>
              <a:off x="3338185" y="2078013"/>
              <a:ext cx="800219"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58" name="テキスト ボックス 57">
              <a:extLst>
                <a:ext uri="{FF2B5EF4-FFF2-40B4-BE49-F238E27FC236}">
                  <a16:creationId xmlns:a16="http://schemas.microsoft.com/office/drawing/2014/main" id="{FBD0A5A9-19FE-04E6-B2A5-954B2E83A82D}"/>
                </a:ext>
              </a:extLst>
            </p:cNvPr>
            <p:cNvSpPr txBox="1"/>
            <p:nvPr/>
          </p:nvSpPr>
          <p:spPr>
            <a:xfrm>
              <a:off x="7157710" y="5105400"/>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卵　　</a:t>
              </a:r>
            </a:p>
          </p:txBody>
        </p:sp>
      </p:grpSp>
      <p:pic>
        <p:nvPicPr>
          <p:cNvPr id="120" name="図 119">
            <a:extLst>
              <a:ext uri="{FF2B5EF4-FFF2-40B4-BE49-F238E27FC236}">
                <a16:creationId xmlns:a16="http://schemas.microsoft.com/office/drawing/2014/main" id="{AF07FCD5-8FEE-665C-9C53-C86C71EE1AC5}"/>
              </a:ext>
            </a:extLst>
          </p:cNvPr>
          <p:cNvPicPr>
            <a:picLocks noChangeAspect="1"/>
          </p:cNvPicPr>
          <p:nvPr/>
        </p:nvPicPr>
        <p:blipFill>
          <a:blip r:embed="rId3"/>
          <a:stretch>
            <a:fillRect/>
          </a:stretch>
        </p:blipFill>
        <p:spPr>
          <a:xfrm>
            <a:off x="6224962" y="3695700"/>
            <a:ext cx="5040554" cy="3016153"/>
          </a:xfrm>
          <a:prstGeom prst="rect">
            <a:avLst/>
          </a:prstGeom>
        </p:spPr>
      </p:pic>
      <p:sp>
        <p:nvSpPr>
          <p:cNvPr id="121" name="テキスト ボックス 120">
            <a:extLst>
              <a:ext uri="{FF2B5EF4-FFF2-40B4-BE49-F238E27FC236}">
                <a16:creationId xmlns:a16="http://schemas.microsoft.com/office/drawing/2014/main" id="{28A89153-C14B-BA26-1E17-AFBE02F07F10}"/>
              </a:ext>
            </a:extLst>
          </p:cNvPr>
          <p:cNvSpPr txBox="1"/>
          <p:nvPr/>
        </p:nvSpPr>
        <p:spPr>
          <a:xfrm>
            <a:off x="5904893" y="348793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123" name="テキスト ボックス 122">
            <a:extLst>
              <a:ext uri="{FF2B5EF4-FFF2-40B4-BE49-F238E27FC236}">
                <a16:creationId xmlns:a16="http://schemas.microsoft.com/office/drawing/2014/main" id="{998A4746-6B52-79E7-24A6-FA2ABAB0FC17}"/>
              </a:ext>
            </a:extLst>
          </p:cNvPr>
          <p:cNvSpPr txBox="1"/>
          <p:nvPr/>
        </p:nvSpPr>
        <p:spPr>
          <a:xfrm>
            <a:off x="10773073" y="6343649"/>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卵</a:t>
            </a:r>
          </a:p>
        </p:txBody>
      </p:sp>
      <p:sp>
        <p:nvSpPr>
          <p:cNvPr id="124" name="テキスト ボックス 123">
            <a:extLst>
              <a:ext uri="{FF2B5EF4-FFF2-40B4-BE49-F238E27FC236}">
                <a16:creationId xmlns:a16="http://schemas.microsoft.com/office/drawing/2014/main" id="{49CD0998-9A28-0C62-32D3-A620C9C12397}"/>
              </a:ext>
            </a:extLst>
          </p:cNvPr>
          <p:cNvSpPr txBox="1"/>
          <p:nvPr/>
        </p:nvSpPr>
        <p:spPr>
          <a:xfrm>
            <a:off x="87627" y="268131"/>
            <a:ext cx="11556369"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&lt;</a:t>
            </a:r>
            <a:r>
              <a:rPr kumimoji="1" lang="ja-JP" altLang="en-US" sz="2800" b="1" dirty="0">
                <a:latin typeface="メイリオ" panose="020B0604030504040204" pitchFamily="50" charset="-128"/>
                <a:ea typeface="メイリオ" panose="020B0604030504040204" pitchFamily="50" charset="-128"/>
              </a:rPr>
              <a:t>復習</a:t>
            </a:r>
            <a:r>
              <a:rPr kumimoji="1" lang="en-US" altLang="ja-JP" sz="2800" b="1" dirty="0">
                <a:latin typeface="メイリオ" panose="020B0604030504040204" pitchFamily="50" charset="-128"/>
                <a:ea typeface="メイリオ" panose="020B0604030504040204" pitchFamily="50" charset="-128"/>
              </a:rPr>
              <a:t>&gt;</a:t>
            </a:r>
            <a:r>
              <a:rPr kumimoji="1" lang="ja-JP" altLang="en-US" sz="2800" b="1" dirty="0">
                <a:latin typeface="メイリオ" panose="020B0604030504040204" pitchFamily="50" charset="-128"/>
                <a:ea typeface="メイリオ" panose="020B0604030504040204" pitchFamily="50" charset="-128"/>
              </a:rPr>
              <a:t>主成分ベクトルの近似性はデータの散らばり方によって異なる</a:t>
            </a:r>
          </a:p>
        </p:txBody>
      </p:sp>
      <p:sp>
        <p:nvSpPr>
          <p:cNvPr id="125" name="テキスト ボックス 124">
            <a:extLst>
              <a:ext uri="{FF2B5EF4-FFF2-40B4-BE49-F238E27FC236}">
                <a16:creationId xmlns:a16="http://schemas.microsoft.com/office/drawing/2014/main" id="{E4D019B3-B081-02CC-1CDD-2A1AC6CC839E}"/>
              </a:ext>
            </a:extLst>
          </p:cNvPr>
          <p:cNvSpPr txBox="1"/>
          <p:nvPr/>
        </p:nvSpPr>
        <p:spPr>
          <a:xfrm>
            <a:off x="271464" y="868176"/>
            <a:ext cx="1170904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では第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主成分ベクトルだけでデータを十分近似している（第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は相対的に重要でない）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A,B</a:t>
            </a:r>
            <a:r>
              <a:rPr kumimoji="1" lang="ja-JP" altLang="en-US" sz="2400" dirty="0">
                <a:latin typeface="メイリオ" panose="020B0604030504040204" pitchFamily="50" charset="-128"/>
                <a:ea typeface="メイリオ" panose="020B0604030504040204" pitchFamily="50" charset="-128"/>
              </a:rPr>
              <a:t>で第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主成分ベクトルの近似力に大きな違いがある</a:t>
            </a:r>
          </a:p>
        </p:txBody>
      </p:sp>
      <p:sp>
        <p:nvSpPr>
          <p:cNvPr id="127" name="テキスト ボックス 126">
            <a:extLst>
              <a:ext uri="{FF2B5EF4-FFF2-40B4-BE49-F238E27FC236}">
                <a16:creationId xmlns:a16="http://schemas.microsoft.com/office/drawing/2014/main" id="{DD85BFA1-4BDC-37FC-2716-B36B90858F72}"/>
              </a:ext>
            </a:extLst>
          </p:cNvPr>
          <p:cNvSpPr txBox="1"/>
          <p:nvPr/>
        </p:nvSpPr>
        <p:spPr>
          <a:xfrm>
            <a:off x="2550952" y="3630484"/>
            <a:ext cx="13163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F9031F7A-1C49-7305-3952-73BFED914DE1}"/>
              </a:ext>
            </a:extLst>
          </p:cNvPr>
          <p:cNvSpPr txBox="1"/>
          <p:nvPr/>
        </p:nvSpPr>
        <p:spPr>
          <a:xfrm>
            <a:off x="7934325" y="3630485"/>
            <a:ext cx="13147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7D22407-79A4-5AEA-28FA-789A90914EA5}"/>
              </a:ext>
            </a:extLst>
          </p:cNvPr>
          <p:cNvSpPr txBox="1"/>
          <p:nvPr/>
        </p:nvSpPr>
        <p:spPr>
          <a:xfrm>
            <a:off x="780124" y="2089937"/>
            <a:ext cx="8468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1B3EE46B-2809-336E-4463-A7300CFD7D08}"/>
              </a:ext>
            </a:extLst>
          </p:cNvPr>
          <p:cNvSpPr txBox="1"/>
          <p:nvPr/>
        </p:nvSpPr>
        <p:spPr>
          <a:xfrm>
            <a:off x="766479" y="2504705"/>
            <a:ext cx="877515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F5322237-1D8F-5305-2F73-C82280AF5583}"/>
              </a:ext>
            </a:extLst>
          </p:cNvPr>
          <p:cNvSpPr txBox="1"/>
          <p:nvPr/>
        </p:nvSpPr>
        <p:spPr>
          <a:xfrm>
            <a:off x="442282" y="2981753"/>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各主成分ベクトルの近似力を数値化したものを</a:t>
            </a:r>
            <a:r>
              <a:rPr kumimoji="1" lang="ja-JP" altLang="en-US" sz="2400" b="1" dirty="0">
                <a:latin typeface="メイリオ" panose="020B0604030504040204" pitchFamily="50" charset="-128"/>
                <a:ea typeface="メイリオ" panose="020B0604030504040204" pitchFamily="50" charset="-128"/>
              </a:rPr>
              <a:t>寄与率</a:t>
            </a:r>
            <a:r>
              <a:rPr kumimoji="1" lang="ja-JP" altLang="en-US" sz="2400" dirty="0">
                <a:latin typeface="メイリオ" panose="020B0604030504040204" pitchFamily="50" charset="-128"/>
                <a:ea typeface="メイリオ" panose="020B0604030504040204" pitchFamily="50" charset="-128"/>
              </a:rPr>
              <a:t>と言います</a:t>
            </a:r>
          </a:p>
        </p:txBody>
      </p:sp>
      <p:cxnSp>
        <p:nvCxnSpPr>
          <p:cNvPr id="5" name="直線矢印コネクタ 4">
            <a:extLst>
              <a:ext uri="{FF2B5EF4-FFF2-40B4-BE49-F238E27FC236}">
                <a16:creationId xmlns:a16="http://schemas.microsoft.com/office/drawing/2014/main" id="{AD5A1428-D418-CA6D-CF5B-880AA71B793F}"/>
              </a:ext>
            </a:extLst>
          </p:cNvPr>
          <p:cNvCxnSpPr>
            <a:cxnSpLocks/>
          </p:cNvCxnSpPr>
          <p:nvPr/>
        </p:nvCxnSpPr>
        <p:spPr>
          <a:xfrm flipH="1" flipV="1">
            <a:off x="2389487" y="4348211"/>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72B5ABD-7BB9-3387-92B6-A8E6F73DB893}"/>
              </a:ext>
            </a:extLst>
          </p:cNvPr>
          <p:cNvCxnSpPr>
            <a:cxnSpLocks/>
          </p:cNvCxnSpPr>
          <p:nvPr/>
        </p:nvCxnSpPr>
        <p:spPr>
          <a:xfrm flipH="1" flipV="1">
            <a:off x="8591717" y="4786604"/>
            <a:ext cx="579971" cy="13081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4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2B3B3CC5-6554-2EC6-754B-F3CBCDAC44AC}"/>
              </a:ext>
            </a:extLst>
          </p:cNvPr>
          <p:cNvPicPr>
            <a:picLocks noChangeAspect="1"/>
          </p:cNvPicPr>
          <p:nvPr/>
        </p:nvPicPr>
        <p:blipFill>
          <a:blip r:embed="rId2"/>
          <a:stretch>
            <a:fillRect/>
          </a:stretch>
        </p:blipFill>
        <p:spPr>
          <a:xfrm>
            <a:off x="4556880" y="2058400"/>
            <a:ext cx="7262552" cy="4799600"/>
          </a:xfrm>
          <a:prstGeom prst="rect">
            <a:avLst/>
          </a:prstGeom>
        </p:spPr>
      </p:pic>
      <p:sp>
        <p:nvSpPr>
          <p:cNvPr id="2" name="テキスト ボックス 1">
            <a:extLst>
              <a:ext uri="{FF2B5EF4-FFF2-40B4-BE49-F238E27FC236}">
                <a16:creationId xmlns:a16="http://schemas.microsoft.com/office/drawing/2014/main" id="{6CB50C95-BEB0-226F-3D02-9815F2CE2924}"/>
              </a:ext>
            </a:extLst>
          </p:cNvPr>
          <p:cNvSpPr txBox="1"/>
          <p:nvPr/>
        </p:nvSpPr>
        <p:spPr>
          <a:xfrm>
            <a:off x="470613" y="194549"/>
            <a:ext cx="987321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復習</a:t>
            </a:r>
            <a:r>
              <a:rPr kumimoji="1" lang="en-US" altLang="ja-JP" sz="3200" dirty="0">
                <a:latin typeface="メイリオ" panose="020B0604030504040204" pitchFamily="50" charset="-128"/>
                <a:ea typeface="メイリオ" panose="020B0604030504040204" pitchFamily="50" charset="-128"/>
              </a:rPr>
              <a:t>&gt;</a:t>
            </a:r>
            <a:r>
              <a:rPr kumimoji="1" lang="ja-JP" altLang="en-US" sz="3200" dirty="0">
                <a:latin typeface="メイリオ" panose="020B0604030504040204" pitchFamily="50" charset="-128"/>
                <a:ea typeface="メイリオ" panose="020B0604030504040204" pitchFamily="50" charset="-128"/>
              </a:rPr>
              <a:t>主成分平面上にもとのデータ空間の軸を描く</a:t>
            </a:r>
          </a:p>
        </p:txBody>
      </p:sp>
      <p:sp>
        <p:nvSpPr>
          <p:cNvPr id="3" name="テキスト ボックス 2">
            <a:extLst>
              <a:ext uri="{FF2B5EF4-FFF2-40B4-BE49-F238E27FC236}">
                <a16:creationId xmlns:a16="http://schemas.microsoft.com/office/drawing/2014/main" id="{69C47678-87F0-25D8-B1B1-097127C93444}"/>
              </a:ext>
            </a:extLst>
          </p:cNvPr>
          <p:cNvSpPr txBox="1"/>
          <p:nvPr/>
        </p:nvSpPr>
        <p:spPr>
          <a:xfrm>
            <a:off x="512813" y="1220454"/>
            <a:ext cx="11617924" cy="1200329"/>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Petal length</a:t>
            </a:r>
            <a:r>
              <a:rPr kumimoji="1" lang="ja-JP" altLang="en-US" sz="2400" dirty="0">
                <a:latin typeface="メイリオ" panose="020B0604030504040204" pitchFamily="50" charset="-128"/>
                <a:ea typeface="メイリオ" panose="020B0604030504040204" pitchFamily="50" charset="-128"/>
              </a:rPr>
              <a:t>は第１主成分ベクトルで最大値だったので、</a:t>
            </a: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と似たような方向</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Sepal width</a:t>
            </a:r>
            <a:r>
              <a:rPr kumimoji="1" lang="ja-JP" altLang="en-US" sz="2400" dirty="0">
                <a:latin typeface="メイリオ" panose="020B0604030504040204" pitchFamily="50" charset="-128"/>
                <a:ea typeface="メイリオ" panose="020B0604030504040204" pitchFamily="50" charset="-128"/>
              </a:rPr>
              <a:t>は第２主成分ベクトルで最大値だったので、</a:t>
            </a:r>
            <a:r>
              <a:rPr kumimoji="1" lang="en-US" altLang="ja-JP" sz="2400" dirty="0">
                <a:latin typeface="メイリオ" panose="020B0604030504040204" pitchFamily="50" charset="-128"/>
                <a:ea typeface="メイリオ" panose="020B0604030504040204" pitchFamily="50" charset="-128"/>
              </a:rPr>
              <a:t>PC2</a:t>
            </a:r>
            <a:r>
              <a:rPr kumimoji="1" lang="ja-JP" altLang="en-US" sz="2400" dirty="0">
                <a:latin typeface="メイリオ" panose="020B0604030504040204" pitchFamily="50" charset="-128"/>
                <a:ea typeface="メイリオ" panose="020B0604030504040204" pitchFamily="50" charset="-128"/>
              </a:rPr>
              <a:t>と似たような方向</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1EE6E1E-7A9A-DE6C-6BAE-328DB452F10D}"/>
              </a:ext>
            </a:extLst>
          </p:cNvPr>
          <p:cNvSpPr txBox="1"/>
          <p:nvPr/>
        </p:nvSpPr>
        <p:spPr>
          <a:xfrm>
            <a:off x="470613" y="779324"/>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このベクトルが主成分空間上での意味を表す</a:t>
            </a:r>
          </a:p>
        </p:txBody>
      </p:sp>
      <p:sp>
        <p:nvSpPr>
          <p:cNvPr id="12" name="テキスト ボックス 11">
            <a:extLst>
              <a:ext uri="{FF2B5EF4-FFF2-40B4-BE49-F238E27FC236}">
                <a16:creationId xmlns:a16="http://schemas.microsoft.com/office/drawing/2014/main" id="{3C727A0C-3D0A-2708-DB8A-33D70C5BE658}"/>
              </a:ext>
            </a:extLst>
          </p:cNvPr>
          <p:cNvSpPr txBox="1"/>
          <p:nvPr/>
        </p:nvSpPr>
        <p:spPr>
          <a:xfrm>
            <a:off x="266592" y="2838862"/>
            <a:ext cx="5649016" cy="707886"/>
          </a:xfrm>
          <a:prstGeom prst="rect">
            <a:avLst/>
          </a:prstGeom>
          <a:noFill/>
        </p:spPr>
        <p:txBody>
          <a:bodyPr wrap="square" rtlCol="0">
            <a:spAutoFit/>
          </a:bodyPr>
          <a:lstStyle/>
          <a:p>
            <a:pPr algn="l"/>
            <a:r>
              <a:rPr kumimoji="1" lang="en-US" altLang="ja-JP" sz="2000" b="1" dirty="0">
                <a:latin typeface="メイリオ" panose="020B0604030504040204" pitchFamily="50" charset="-128"/>
                <a:ea typeface="メイリオ" panose="020B0604030504040204" pitchFamily="50" charset="-128"/>
              </a:rPr>
              <a:t>PC1,2</a:t>
            </a:r>
            <a:r>
              <a:rPr kumimoji="1" lang="ja-JP" altLang="en-US" sz="2000" b="1" dirty="0">
                <a:latin typeface="メイリオ" panose="020B0604030504040204" pitchFamily="50" charset="-128"/>
                <a:ea typeface="メイリオ" panose="020B0604030504040204" pitchFamily="50" charset="-128"/>
              </a:rPr>
              <a:t>は抽象的な軸。もとの空間の軸を射影すると、主成分平面の領域の意味が解釈できる</a:t>
            </a:r>
          </a:p>
        </p:txBody>
      </p:sp>
      <p:sp>
        <p:nvSpPr>
          <p:cNvPr id="13" name="テキスト ボックス 12">
            <a:extLst>
              <a:ext uri="{FF2B5EF4-FFF2-40B4-BE49-F238E27FC236}">
                <a16:creationId xmlns:a16="http://schemas.microsoft.com/office/drawing/2014/main" id="{511CF9F9-68D2-090D-5ED2-420C06A7DCF2}"/>
              </a:ext>
            </a:extLst>
          </p:cNvPr>
          <p:cNvSpPr txBox="1"/>
          <p:nvPr/>
        </p:nvSpPr>
        <p:spPr>
          <a:xfrm>
            <a:off x="5355771" y="5127079"/>
            <a:ext cx="1620124" cy="1200329"/>
          </a:xfrm>
          <a:prstGeom prst="rect">
            <a:avLst/>
          </a:prstGeom>
          <a:noFill/>
        </p:spPr>
        <p:txBody>
          <a:bodyPr wrap="none" rtlCol="0">
            <a:spAutoFit/>
          </a:bodyPr>
          <a:lstStyle/>
          <a:p>
            <a:pPr algn="l"/>
            <a:r>
              <a:rPr kumimoji="1" lang="en-US" altLang="ja-JP" sz="2400" dirty="0" err="1">
                <a:solidFill>
                  <a:srgbClr val="FFC000"/>
                </a:solidFill>
                <a:latin typeface="メイリオ" panose="020B0604030504040204" pitchFamily="50" charset="-128"/>
                <a:ea typeface="メイリオ" panose="020B0604030504040204" pitchFamily="50" charset="-128"/>
              </a:rPr>
              <a:t>setosa</a:t>
            </a:r>
            <a:endParaRPr kumimoji="1" lang="en-US" altLang="ja-JP" sz="2400" dirty="0">
              <a:solidFill>
                <a:srgbClr val="FFC000"/>
              </a:solidFill>
              <a:latin typeface="メイリオ" panose="020B0604030504040204" pitchFamily="50" charset="-128"/>
              <a:ea typeface="メイリオ" panose="020B0604030504040204" pitchFamily="50" charset="-128"/>
            </a:endParaRPr>
          </a:p>
          <a:p>
            <a:pPr algn="l"/>
            <a:r>
              <a:rPr kumimoji="1" lang="en-US" altLang="ja-JP" sz="2400" dirty="0">
                <a:solidFill>
                  <a:srgbClr val="FF0000"/>
                </a:solidFill>
                <a:latin typeface="メイリオ" panose="020B0604030504040204" pitchFamily="50" charset="-128"/>
                <a:ea typeface="メイリオ" panose="020B0604030504040204" pitchFamily="50" charset="-128"/>
              </a:rPr>
              <a:t>versicolor</a:t>
            </a:r>
          </a:p>
          <a:p>
            <a:pPr algn="l"/>
            <a:r>
              <a:rPr kumimoji="1" lang="en-US" altLang="ja-JP" sz="2400" dirty="0">
                <a:solidFill>
                  <a:srgbClr val="0070C0"/>
                </a:solidFill>
                <a:latin typeface="メイリオ" panose="020B0604030504040204" pitchFamily="50" charset="-128"/>
                <a:ea typeface="メイリオ" panose="020B0604030504040204" pitchFamily="50" charset="-128"/>
              </a:rPr>
              <a:t>virginica</a:t>
            </a:r>
            <a:endParaRPr kumimoji="1" lang="ja-JP" altLang="en-US" sz="2400" dirty="0">
              <a:solidFill>
                <a:srgbClr val="0070C0"/>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1D7205C-FD08-616E-D9D3-F4339CC4EF1A}"/>
              </a:ext>
            </a:extLst>
          </p:cNvPr>
          <p:cNvSpPr txBox="1"/>
          <p:nvPr/>
        </p:nvSpPr>
        <p:spPr>
          <a:xfrm>
            <a:off x="266592" y="4152365"/>
            <a:ext cx="4190992" cy="132343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Virginica</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petal length</a:t>
            </a:r>
            <a:r>
              <a:rPr kumimoji="1" lang="ja-JP" altLang="en-US" sz="2000" dirty="0">
                <a:latin typeface="メイリオ" panose="020B0604030504040204" pitchFamily="50" charset="-128"/>
                <a:ea typeface="メイリオ" panose="020B0604030504040204" pitchFamily="50" charset="-128"/>
              </a:rPr>
              <a:t>が長い領域にまとまっている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Setosa</a:t>
            </a:r>
            <a:r>
              <a:rPr kumimoji="1" lang="ja-JP" altLang="en-US" sz="2000" dirty="0">
                <a:latin typeface="メイリオ" panose="020B0604030504040204" pitchFamily="50" charset="-128"/>
                <a:ea typeface="メイリオ" panose="020B0604030504040204" pitchFamily="50" charset="-128"/>
              </a:rPr>
              <a:t>は他品種に比べて</a:t>
            </a:r>
            <a:r>
              <a:rPr kumimoji="1" lang="en-US" altLang="ja-JP" sz="2000" dirty="0">
                <a:latin typeface="メイリオ" panose="020B0604030504040204" pitchFamily="50" charset="-128"/>
                <a:ea typeface="メイリオ" panose="020B0604030504040204" pitchFamily="50" charset="-128"/>
              </a:rPr>
              <a:t>sepal width</a:t>
            </a:r>
            <a:r>
              <a:rPr kumimoji="1" lang="ja-JP" altLang="en-US" sz="2000" dirty="0">
                <a:latin typeface="メイリオ" panose="020B0604030504040204" pitchFamily="50" charset="-128"/>
                <a:ea typeface="メイリオ" panose="020B0604030504040204" pitchFamily="50" charset="-128"/>
              </a:rPr>
              <a:t>が広い領域</a:t>
            </a:r>
          </a:p>
        </p:txBody>
      </p:sp>
      <p:sp>
        <p:nvSpPr>
          <p:cNvPr id="15" name="テキスト ボックス 14">
            <a:extLst>
              <a:ext uri="{FF2B5EF4-FFF2-40B4-BE49-F238E27FC236}">
                <a16:creationId xmlns:a16="http://schemas.microsoft.com/office/drawing/2014/main" id="{CDB748DF-8CF7-4B52-3407-4D90D6D41A3E}"/>
              </a:ext>
            </a:extLst>
          </p:cNvPr>
          <p:cNvSpPr txBox="1"/>
          <p:nvPr/>
        </p:nvSpPr>
        <p:spPr>
          <a:xfrm>
            <a:off x="266592" y="3673158"/>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16" name="テキスト ボックス 15">
            <a:extLst>
              <a:ext uri="{FF2B5EF4-FFF2-40B4-BE49-F238E27FC236}">
                <a16:creationId xmlns:a16="http://schemas.microsoft.com/office/drawing/2014/main" id="{C04C61F2-B47C-E91D-B6FA-DBB823A3A0A2}"/>
              </a:ext>
            </a:extLst>
          </p:cNvPr>
          <p:cNvSpPr txBox="1"/>
          <p:nvPr/>
        </p:nvSpPr>
        <p:spPr>
          <a:xfrm>
            <a:off x="345233" y="5747657"/>
            <a:ext cx="5234473" cy="1077218"/>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主成分の意味解釈を可能とするので</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400" b="1" dirty="0">
                <a:latin typeface="メイリオ" panose="020B0604030504040204" pitchFamily="50" charset="-128"/>
                <a:ea typeface="メイリオ" panose="020B0604030504040204" pitchFamily="50" charset="-128"/>
              </a:rPr>
              <a:t>主成分意味ベクトル</a:t>
            </a:r>
            <a:r>
              <a:rPr kumimoji="1" lang="ja-JP" altLang="en-US" sz="24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と呼ぶこ</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とにする（公式な名称ではない）</a:t>
            </a:r>
          </a:p>
        </p:txBody>
      </p:sp>
    </p:spTree>
    <p:extLst>
      <p:ext uri="{BB962C8B-B14F-4D97-AF65-F5344CB8AC3E}">
        <p14:creationId xmlns:p14="http://schemas.microsoft.com/office/powerpoint/2010/main" val="173745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1A2FB6E7-EDF1-24AA-62DB-576B61D76242}"/>
              </a:ext>
            </a:extLst>
          </p:cNvPr>
          <p:cNvSpPr txBox="1"/>
          <p:nvPr/>
        </p:nvSpPr>
        <p:spPr>
          <a:xfrm>
            <a:off x="742950" y="566649"/>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クラスタリング</a:t>
            </a:r>
          </a:p>
        </p:txBody>
      </p:sp>
      <p:sp>
        <p:nvSpPr>
          <p:cNvPr id="8" name="テキスト ボックス 7">
            <a:extLst>
              <a:ext uri="{FF2B5EF4-FFF2-40B4-BE49-F238E27FC236}">
                <a16:creationId xmlns:a16="http://schemas.microsoft.com/office/drawing/2014/main" id="{BCAFC100-3F13-7FE9-518D-9E8349F6EB25}"/>
              </a:ext>
            </a:extLst>
          </p:cNvPr>
          <p:cNvSpPr txBox="1"/>
          <p:nvPr/>
        </p:nvSpPr>
        <p:spPr>
          <a:xfrm>
            <a:off x="742950" y="1195622"/>
            <a:ext cx="9764211" cy="1569660"/>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似ているデータ（ここでは口コミ文書）どうしをグルーピングする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グルーピングしたデータには、グループラベルが付与される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教師なし学習の１つ</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様々なアルゴリズムがある</a:t>
            </a:r>
          </a:p>
        </p:txBody>
      </p:sp>
      <p:sp>
        <p:nvSpPr>
          <p:cNvPr id="9" name="テキスト ボックス 8">
            <a:extLst>
              <a:ext uri="{FF2B5EF4-FFF2-40B4-BE49-F238E27FC236}">
                <a16:creationId xmlns:a16="http://schemas.microsoft.com/office/drawing/2014/main" id="{6C997560-056C-1988-7CD5-E940E913DEC8}"/>
              </a:ext>
            </a:extLst>
          </p:cNvPr>
          <p:cNvSpPr txBox="1"/>
          <p:nvPr/>
        </p:nvSpPr>
        <p:spPr>
          <a:xfrm>
            <a:off x="1126672" y="3528526"/>
            <a:ext cx="64780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似ている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似てない　を数量的に計算するには</a:t>
            </a:r>
          </a:p>
        </p:txBody>
      </p:sp>
      <p:sp>
        <p:nvSpPr>
          <p:cNvPr id="10" name="テキスト ボックス 9">
            <a:extLst>
              <a:ext uri="{FF2B5EF4-FFF2-40B4-BE49-F238E27FC236}">
                <a16:creationId xmlns:a16="http://schemas.microsoft.com/office/drawing/2014/main" id="{2886BDA5-FAFC-66A5-E771-7C095D60C7DD}"/>
              </a:ext>
            </a:extLst>
          </p:cNvPr>
          <p:cNvSpPr txBox="1"/>
          <p:nvPr/>
        </p:nvSpPr>
        <p:spPr>
          <a:xfrm>
            <a:off x="1402897" y="4286062"/>
            <a:ext cx="326243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似ている：距離が近い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似てない：距離が遠い</a:t>
            </a:r>
          </a:p>
        </p:txBody>
      </p:sp>
      <p:sp>
        <p:nvSpPr>
          <p:cNvPr id="2" name="矢印: 下 1">
            <a:extLst>
              <a:ext uri="{FF2B5EF4-FFF2-40B4-BE49-F238E27FC236}">
                <a16:creationId xmlns:a16="http://schemas.microsoft.com/office/drawing/2014/main" id="{FD7F259B-9436-279E-79C7-0A9336177851}"/>
              </a:ext>
            </a:extLst>
          </p:cNvPr>
          <p:cNvSpPr/>
          <p:nvPr/>
        </p:nvSpPr>
        <p:spPr>
          <a:xfrm>
            <a:off x="1903445" y="2934075"/>
            <a:ext cx="1688841" cy="4711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072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00F99F-C806-4AC7-BE59-4BA1D1D9E52D}"/>
              </a:ext>
            </a:extLst>
          </p:cNvPr>
          <p:cNvSpPr txBox="1"/>
          <p:nvPr/>
        </p:nvSpPr>
        <p:spPr>
          <a:xfrm>
            <a:off x="345482" y="381058"/>
            <a:ext cx="5929828"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口コミどうしの距離を計算する方法</a:t>
            </a:r>
          </a:p>
        </p:txBody>
      </p:sp>
      <p:sp>
        <p:nvSpPr>
          <p:cNvPr id="3" name="テキスト ボックス 2">
            <a:extLst>
              <a:ext uri="{FF2B5EF4-FFF2-40B4-BE49-F238E27FC236}">
                <a16:creationId xmlns:a16="http://schemas.microsoft.com/office/drawing/2014/main" id="{26817824-1A74-4D72-AC3C-414836FBC41F}"/>
              </a:ext>
            </a:extLst>
          </p:cNvPr>
          <p:cNvSpPr txBox="1"/>
          <p:nvPr/>
        </p:nvSpPr>
        <p:spPr>
          <a:xfrm>
            <a:off x="418682" y="866266"/>
            <a:ext cx="7691529"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１つの方法は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からユークリッド距離を計算する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0EC8988E-2CFC-4C9A-A81B-08DBBD36A1F3}"/>
              </a:ext>
            </a:extLst>
          </p:cNvPr>
          <p:cNvGraphicFramePr>
            <a:graphicFrameLocks noGrp="1"/>
          </p:cNvGraphicFramePr>
          <p:nvPr>
            <p:extLst>
              <p:ext uri="{D42A27DB-BD31-4B8C-83A1-F6EECF244321}">
                <p14:modId xmlns:p14="http://schemas.microsoft.com/office/powerpoint/2010/main" val="59021784"/>
              </p:ext>
            </p:extLst>
          </p:nvPr>
        </p:nvGraphicFramePr>
        <p:xfrm>
          <a:off x="631177" y="1761613"/>
          <a:ext cx="9684304" cy="1508760"/>
        </p:xfrm>
        <a:graphic>
          <a:graphicData uri="http://schemas.openxmlformats.org/drawingml/2006/table">
            <a:tbl>
              <a:tblPr firstRow="1" bandRow="1">
                <a:tableStyleId>{5940675A-B579-460E-94D1-54222C63F5DA}</a:tableStyleId>
              </a:tblPr>
              <a:tblGrid>
                <a:gridCol w="1210538">
                  <a:extLst>
                    <a:ext uri="{9D8B030D-6E8A-4147-A177-3AD203B41FA5}">
                      <a16:colId xmlns:a16="http://schemas.microsoft.com/office/drawing/2014/main" val="2372867448"/>
                    </a:ext>
                  </a:extLst>
                </a:gridCol>
                <a:gridCol w="1210538">
                  <a:extLst>
                    <a:ext uri="{9D8B030D-6E8A-4147-A177-3AD203B41FA5}">
                      <a16:colId xmlns:a16="http://schemas.microsoft.com/office/drawing/2014/main" val="1281661057"/>
                    </a:ext>
                  </a:extLst>
                </a:gridCol>
                <a:gridCol w="1210538">
                  <a:extLst>
                    <a:ext uri="{9D8B030D-6E8A-4147-A177-3AD203B41FA5}">
                      <a16:colId xmlns:a16="http://schemas.microsoft.com/office/drawing/2014/main" val="3202091198"/>
                    </a:ext>
                  </a:extLst>
                </a:gridCol>
                <a:gridCol w="1210538">
                  <a:extLst>
                    <a:ext uri="{9D8B030D-6E8A-4147-A177-3AD203B41FA5}">
                      <a16:colId xmlns:a16="http://schemas.microsoft.com/office/drawing/2014/main" val="1730088140"/>
                    </a:ext>
                  </a:extLst>
                </a:gridCol>
                <a:gridCol w="1210538">
                  <a:extLst>
                    <a:ext uri="{9D8B030D-6E8A-4147-A177-3AD203B41FA5}">
                      <a16:colId xmlns:a16="http://schemas.microsoft.com/office/drawing/2014/main" val="1267679389"/>
                    </a:ext>
                  </a:extLst>
                </a:gridCol>
                <a:gridCol w="1210538">
                  <a:extLst>
                    <a:ext uri="{9D8B030D-6E8A-4147-A177-3AD203B41FA5}">
                      <a16:colId xmlns:a16="http://schemas.microsoft.com/office/drawing/2014/main" val="752363984"/>
                    </a:ext>
                  </a:extLst>
                </a:gridCol>
                <a:gridCol w="1210538">
                  <a:extLst>
                    <a:ext uri="{9D8B030D-6E8A-4147-A177-3AD203B41FA5}">
                      <a16:colId xmlns:a16="http://schemas.microsoft.com/office/drawing/2014/main" val="626058433"/>
                    </a:ext>
                  </a:extLst>
                </a:gridCol>
                <a:gridCol w="1210538">
                  <a:extLst>
                    <a:ext uri="{9D8B030D-6E8A-4147-A177-3AD203B41FA5}">
                      <a16:colId xmlns:a16="http://schemas.microsoft.com/office/drawing/2014/main" val="72748011"/>
                    </a:ext>
                  </a:extLst>
                </a:gridCol>
              </a:tblGrid>
              <a:tr h="370840">
                <a:tc>
                  <a:txBody>
                    <a:bodyPr/>
                    <a:lstStyle/>
                    <a:p>
                      <a:endParaRPr kumimoji="1" lang="ja-JP" altLang="en-US" dirty="0"/>
                    </a:p>
                  </a:txBody>
                  <a:tcPr/>
                </a:tc>
                <a:tc>
                  <a:txBody>
                    <a:bodyPr/>
                    <a:lstStyle/>
                    <a:p>
                      <a:r>
                        <a:rPr kumimoji="1" lang="ja-JP" altLang="en-US" sz="2000" dirty="0"/>
                        <a:t>神社</a:t>
                      </a:r>
                    </a:p>
                  </a:txBody>
                  <a:tcPr/>
                </a:tc>
                <a:tc>
                  <a:txBody>
                    <a:bodyPr/>
                    <a:lstStyle/>
                    <a:p>
                      <a:r>
                        <a:rPr kumimoji="1" lang="ja-JP" altLang="en-US" sz="2000" dirty="0"/>
                        <a:t>露天</a:t>
                      </a:r>
                    </a:p>
                  </a:txBody>
                  <a:tcPr/>
                </a:tc>
                <a:tc>
                  <a:txBody>
                    <a:bodyPr/>
                    <a:lstStyle/>
                    <a:p>
                      <a:r>
                        <a:rPr kumimoji="1" lang="ja-JP" altLang="en-US" sz="2000" dirty="0"/>
                        <a:t>温泉</a:t>
                      </a:r>
                    </a:p>
                  </a:txBody>
                  <a:tcPr/>
                </a:tc>
                <a:tc>
                  <a:txBody>
                    <a:bodyPr/>
                    <a:lstStyle/>
                    <a:p>
                      <a:r>
                        <a:rPr kumimoji="1" lang="ja-JP" altLang="en-US" sz="2000" dirty="0"/>
                        <a:t>ホテル</a:t>
                      </a:r>
                    </a:p>
                  </a:txBody>
                  <a:tcPr/>
                </a:tc>
                <a:tc>
                  <a:txBody>
                    <a:bodyPr/>
                    <a:lstStyle/>
                    <a:p>
                      <a:r>
                        <a:rPr kumimoji="1" lang="ja-JP" altLang="en-US" sz="2000" dirty="0"/>
                        <a:t>宿泊</a:t>
                      </a:r>
                    </a:p>
                  </a:txBody>
                  <a:tcPr/>
                </a:tc>
                <a:tc>
                  <a:txBody>
                    <a:bodyPr/>
                    <a:lstStyle/>
                    <a:p>
                      <a:r>
                        <a:rPr kumimoji="1" lang="ja-JP" altLang="en-US" sz="2000" dirty="0"/>
                        <a:t>酒</a:t>
                      </a:r>
                    </a:p>
                  </a:txBody>
                  <a:tcPr/>
                </a:tc>
                <a:tc>
                  <a:txBody>
                    <a:bodyPr/>
                    <a:lstStyle/>
                    <a:p>
                      <a:r>
                        <a:rPr kumimoji="1" lang="ja-JP" altLang="en-US" sz="2000" dirty="0"/>
                        <a:t>なまはげ</a:t>
                      </a:r>
                    </a:p>
                  </a:txBody>
                  <a:tcPr/>
                </a:tc>
                <a:extLst>
                  <a:ext uri="{0D108BD9-81ED-4DB2-BD59-A6C34878D82A}">
                    <a16:rowId xmlns:a16="http://schemas.microsoft.com/office/drawing/2014/main" val="1044926211"/>
                  </a:ext>
                </a:extLst>
              </a:tr>
              <a:tr h="370840">
                <a:tc>
                  <a:txBody>
                    <a:bodyPr/>
                    <a:lstStyle/>
                    <a:p>
                      <a:r>
                        <a:rPr kumimoji="1" lang="ja-JP" altLang="en-US" dirty="0"/>
                        <a:t>口コミ</a:t>
                      </a:r>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3404606036"/>
                  </a:ext>
                </a:extLst>
              </a:tr>
              <a:tr h="370840">
                <a:tc>
                  <a:txBody>
                    <a:bodyPr/>
                    <a:lstStyle/>
                    <a:p>
                      <a:r>
                        <a:rPr kumimoji="1" lang="ja-JP" altLang="en-US" dirty="0"/>
                        <a:t>口コミ</a:t>
                      </a:r>
                      <a:r>
                        <a:rPr kumimoji="1" lang="en-US" altLang="ja-JP" dirty="0"/>
                        <a:t>2</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2114799486"/>
                  </a:ext>
                </a:extLst>
              </a:tr>
              <a:tr h="370840">
                <a:tc>
                  <a:txBody>
                    <a:bodyPr/>
                    <a:lstStyle/>
                    <a:p>
                      <a:r>
                        <a:rPr kumimoji="1" lang="ja-JP" altLang="en-US" dirty="0"/>
                        <a:t>口コミ</a:t>
                      </a:r>
                      <a:r>
                        <a:rPr kumimoji="1" lang="en-US" altLang="ja-JP" dirty="0"/>
                        <a:t>3</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2533054030"/>
                  </a:ext>
                </a:extLst>
              </a:tr>
            </a:tbl>
          </a:graphicData>
        </a:graphic>
      </p:graphicFrame>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A493F8-F8C2-4869-A26A-FA22498EA72C}"/>
                  </a:ext>
                </a:extLst>
              </p:cNvPr>
              <p:cNvSpPr txBox="1"/>
              <p:nvPr/>
            </p:nvSpPr>
            <p:spPr>
              <a:xfrm>
                <a:off x="1761865" y="3761242"/>
                <a:ext cx="8157169"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ad>
                        <m:radPr>
                          <m:degHide m:val="on"/>
                          <m:ctrlPr>
                            <a:rPr kumimoji="1" lang="ja-JP" altLang="en-US" i="1">
                              <a:latin typeface="Cambria Math" panose="02040503050406030204" pitchFamily="18" charset="0"/>
                              <a:ea typeface="メイリオ" panose="020B0604030504040204" pitchFamily="50" charset="-128"/>
                            </a:rPr>
                          </m:ctrlPr>
                        </m:radPr>
                        <m:deg/>
                        <m:e>
                          <m:r>
                            <a:rPr kumimoji="1" lang="en-US" altLang="ja-JP" i="1">
                              <a:latin typeface="Cambria Math" panose="02040503050406030204" pitchFamily="18" charset="0"/>
                              <a:ea typeface="メイリオ" panose="020B0604030504040204" pitchFamily="50" charset="-128"/>
                            </a:rPr>
                            <m:t>(0−1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+(1−0</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+(1−0</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+(0−1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+(0−0</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e>
                      </m:rad>
                      <m:r>
                        <a:rPr kumimoji="1" lang="en-US" altLang="ja-JP" i="1">
                          <a:latin typeface="Cambria Math" panose="02040503050406030204" pitchFamily="18" charset="0"/>
                          <a:ea typeface="メイリオ" panose="020B0604030504040204" pitchFamily="50" charset="-128"/>
                        </a:rPr>
                        <m:t>=2</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8A493F8-F8C2-4869-A26A-FA22498EA72C}"/>
                  </a:ext>
                </a:extLst>
              </p:cNvPr>
              <p:cNvSpPr txBox="1">
                <a:spLocks noRot="1" noChangeAspect="1" noMove="1" noResize="1" noEditPoints="1" noAdjustHandles="1" noChangeArrowheads="1" noChangeShapeType="1" noTextEdit="1"/>
              </p:cNvSpPr>
              <p:nvPr/>
            </p:nvSpPr>
            <p:spPr>
              <a:xfrm>
                <a:off x="1761865" y="3761242"/>
                <a:ext cx="8157169" cy="335413"/>
              </a:xfrm>
              <a:prstGeom prst="rect">
                <a:avLst/>
              </a:prstGeom>
              <a:blipFill>
                <a:blip r:embed="rId2"/>
                <a:stretch>
                  <a:fillRect r="-7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2A74F04-9606-48C1-8E26-11D808CEEB07}"/>
                  </a:ext>
                </a:extLst>
              </p:cNvPr>
              <p:cNvSpPr txBox="1"/>
              <p:nvPr/>
            </p:nvSpPr>
            <p:spPr>
              <a:xfrm>
                <a:off x="1761864" y="4655543"/>
                <a:ext cx="8308748"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ad>
                        <m:radPr>
                          <m:degHide m:val="on"/>
                          <m:ctrlPr>
                            <a:rPr kumimoji="1" lang="ja-JP" altLang="en-US" i="1">
                              <a:latin typeface="Cambria Math" panose="02040503050406030204" pitchFamily="18" charset="0"/>
                              <a:ea typeface="メイリオ" panose="020B0604030504040204" pitchFamily="50" charset="-128"/>
                            </a:rPr>
                          </m:ctrlPr>
                        </m:radPr>
                        <m:deg/>
                        <m:e>
                          <m:r>
                            <a:rPr kumimoji="1" lang="en-US" altLang="ja-JP" i="1">
                              <a:latin typeface="Cambria Math" panose="02040503050406030204" pitchFamily="18" charset="0"/>
                              <a:ea typeface="メイリオ" panose="020B0604030504040204" pitchFamily="50" charset="-128"/>
                            </a:rPr>
                            <m:t>(1−1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+(0−0</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+(0−0</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+(1−0</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+(0−1</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e>
                      </m:rad>
                      <m:r>
                        <a:rPr kumimoji="1" lang="en-US" altLang="ja-JP" i="1">
                          <a:latin typeface="Cambria Math" panose="02040503050406030204" pitchFamily="18" charset="0"/>
                          <a:ea typeface="メイリオ" panose="020B0604030504040204" pitchFamily="50" charset="-128"/>
                        </a:rPr>
                        <m:t>=</m:t>
                      </m:r>
                      <m:rad>
                        <m:radPr>
                          <m:degHide m:val="on"/>
                          <m:ctrlPr>
                            <a:rPr kumimoji="1" lang="en-US" altLang="ja-JP" i="1">
                              <a:latin typeface="Cambria Math" panose="02040503050406030204" pitchFamily="18" charset="0"/>
                              <a:ea typeface="メイリオ" panose="020B0604030504040204" pitchFamily="50" charset="-128"/>
                            </a:rPr>
                          </m:ctrlPr>
                        </m:radPr>
                        <m:deg/>
                        <m:e>
                          <m:r>
                            <a:rPr kumimoji="1" lang="en-US" altLang="ja-JP" i="1">
                              <a:latin typeface="Cambria Math" panose="02040503050406030204" pitchFamily="18" charset="0"/>
                              <a:ea typeface="メイリオ" panose="020B0604030504040204" pitchFamily="50" charset="-128"/>
                            </a:rPr>
                            <m:t>2</m:t>
                          </m:r>
                        </m:e>
                      </m:ra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B2A74F04-9606-48C1-8E26-11D808CEEB07}"/>
                  </a:ext>
                </a:extLst>
              </p:cNvPr>
              <p:cNvSpPr txBox="1">
                <a:spLocks noRot="1" noChangeAspect="1" noMove="1" noResize="1" noEditPoints="1" noAdjustHandles="1" noChangeArrowheads="1" noChangeShapeType="1" noTextEdit="1"/>
              </p:cNvSpPr>
              <p:nvPr/>
            </p:nvSpPr>
            <p:spPr>
              <a:xfrm>
                <a:off x="1761864" y="4655543"/>
                <a:ext cx="8308748" cy="335413"/>
              </a:xfrm>
              <a:prstGeom prst="rect">
                <a:avLst/>
              </a:prstGeom>
              <a:blipFill>
                <a:blip r:embed="rId3"/>
                <a:stretch>
                  <a:fillRect r="-73" b="-23636"/>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B812855-FDBA-46B4-A90C-658A3B78EE7E}"/>
              </a:ext>
            </a:extLst>
          </p:cNvPr>
          <p:cNvSpPr txBox="1"/>
          <p:nvPr/>
        </p:nvSpPr>
        <p:spPr>
          <a:xfrm>
            <a:off x="1520652" y="3429000"/>
            <a:ext cx="195598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口コミ</a:t>
            </a:r>
            <a:r>
              <a:rPr kumimoji="1" lang="en-US" altLang="ja-JP" dirty="0">
                <a:latin typeface="メイリオ" panose="020B0604030504040204" pitchFamily="50" charset="-128"/>
                <a:ea typeface="メイリオ" panose="020B0604030504040204" pitchFamily="50" charset="-128"/>
              </a:rPr>
              <a:t>1-2</a:t>
            </a:r>
            <a:r>
              <a:rPr kumimoji="1" lang="ja-JP" altLang="en-US" dirty="0">
                <a:latin typeface="メイリオ" panose="020B0604030504040204" pitchFamily="50" charset="-128"/>
                <a:ea typeface="メイリオ" panose="020B0604030504040204" pitchFamily="50" charset="-128"/>
              </a:rPr>
              <a:t>の距離</a:t>
            </a:r>
          </a:p>
        </p:txBody>
      </p:sp>
      <p:sp>
        <p:nvSpPr>
          <p:cNvPr id="9" name="テキスト ボックス 8">
            <a:extLst>
              <a:ext uri="{FF2B5EF4-FFF2-40B4-BE49-F238E27FC236}">
                <a16:creationId xmlns:a16="http://schemas.microsoft.com/office/drawing/2014/main" id="{39673BE4-009B-428F-A60F-7DBCAD84D1A1}"/>
              </a:ext>
            </a:extLst>
          </p:cNvPr>
          <p:cNvSpPr txBox="1"/>
          <p:nvPr/>
        </p:nvSpPr>
        <p:spPr>
          <a:xfrm>
            <a:off x="1520652" y="4333483"/>
            <a:ext cx="195598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口コミ</a:t>
            </a:r>
            <a:r>
              <a:rPr kumimoji="1" lang="en-US" altLang="ja-JP" dirty="0">
                <a:latin typeface="メイリオ" panose="020B0604030504040204" pitchFamily="50" charset="-128"/>
                <a:ea typeface="メイリオ" panose="020B0604030504040204" pitchFamily="50" charset="-128"/>
              </a:rPr>
              <a:t>2-3</a:t>
            </a:r>
            <a:r>
              <a:rPr kumimoji="1" lang="ja-JP" altLang="en-US" dirty="0">
                <a:latin typeface="メイリオ" panose="020B0604030504040204" pitchFamily="50" charset="-128"/>
                <a:ea typeface="メイリオ" panose="020B0604030504040204" pitchFamily="50" charset="-128"/>
              </a:rPr>
              <a:t>の距離</a:t>
            </a:r>
          </a:p>
        </p:txBody>
      </p:sp>
      <p:sp>
        <p:nvSpPr>
          <p:cNvPr id="10" name="矢印: 下 9">
            <a:extLst>
              <a:ext uri="{FF2B5EF4-FFF2-40B4-BE49-F238E27FC236}">
                <a16:creationId xmlns:a16="http://schemas.microsoft.com/office/drawing/2014/main" id="{41541AF4-0907-46A3-A4E6-D421640FFF83}"/>
              </a:ext>
            </a:extLst>
          </p:cNvPr>
          <p:cNvSpPr/>
          <p:nvPr/>
        </p:nvSpPr>
        <p:spPr>
          <a:xfrm>
            <a:off x="4996724" y="5150941"/>
            <a:ext cx="1630017" cy="3989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53C958-38F6-4C9B-9570-268C119BEB71}"/>
                  </a:ext>
                </a:extLst>
              </p:cNvPr>
              <p:cNvSpPr txBox="1"/>
              <p:nvPr/>
            </p:nvSpPr>
            <p:spPr>
              <a:xfrm>
                <a:off x="2614203" y="5666737"/>
                <a:ext cx="7986032" cy="1180003"/>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全口コミのペアについて計算する！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（計算量は？　Ｎ個のレシピから任意の</a:t>
                </a:r>
                <a:r>
                  <a:rPr kumimoji="1" lang="en-US" altLang="ja-JP" sz="1600" dirty="0">
                    <a:latin typeface="メイリオ" panose="020B0604030504040204" pitchFamily="50" charset="-128"/>
                    <a:ea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rPr>
                  <a:t>個の組み合わせを取り出す　</a:t>
                </a:r>
                <a14:m>
                  <m:oMath xmlns:m="http://schemas.openxmlformats.org/officeDocument/2006/math">
                    <m:f>
                      <m:fPr>
                        <m:ctrlPr>
                          <a:rPr kumimoji="1" lang="en-US" altLang="ja-JP" sz="3200" i="1" dirty="0" smtClean="0">
                            <a:latin typeface="Cambria Math" panose="02040503050406030204" pitchFamily="18" charset="0"/>
                            <a:ea typeface="メイリオ" panose="020B0604030504040204" pitchFamily="50" charset="-128"/>
                          </a:rPr>
                        </m:ctrlPr>
                      </m:fPr>
                      <m:num>
                        <m:r>
                          <a:rPr kumimoji="1" lang="en-US" altLang="ja-JP" sz="3200" b="0" i="1" dirty="0" smtClean="0">
                            <a:latin typeface="Cambria Math" panose="02040503050406030204" pitchFamily="18" charset="0"/>
                            <a:ea typeface="メイリオ" panose="020B0604030504040204" pitchFamily="50" charset="-128"/>
                          </a:rPr>
                          <m:t>𝑁</m:t>
                        </m:r>
                        <m:r>
                          <a:rPr kumimoji="1" lang="en-US" altLang="ja-JP" sz="3200" b="0" i="1" dirty="0" smtClean="0">
                            <a:latin typeface="Cambria Math" panose="02040503050406030204" pitchFamily="18" charset="0"/>
                            <a:ea typeface="メイリオ" panose="020B0604030504040204" pitchFamily="50" charset="-128"/>
                          </a:rPr>
                          <m:t>(</m:t>
                        </m:r>
                        <m:r>
                          <a:rPr kumimoji="1" lang="en-US" altLang="ja-JP" sz="3200" b="0" i="1" dirty="0" smtClean="0">
                            <a:latin typeface="Cambria Math" panose="02040503050406030204" pitchFamily="18" charset="0"/>
                            <a:ea typeface="メイリオ" panose="020B0604030504040204" pitchFamily="50" charset="-128"/>
                          </a:rPr>
                          <m:t>𝑁</m:t>
                        </m:r>
                        <m:r>
                          <a:rPr kumimoji="1" lang="en-US" altLang="ja-JP" sz="3200" b="0" i="1" dirty="0" smtClean="0">
                            <a:latin typeface="Cambria Math" panose="02040503050406030204" pitchFamily="18" charset="0"/>
                            <a:ea typeface="メイリオ" panose="020B0604030504040204" pitchFamily="50" charset="-128"/>
                          </a:rPr>
                          <m:t>−1)</m:t>
                        </m:r>
                      </m:num>
                      <m:den>
                        <m:r>
                          <a:rPr kumimoji="1" lang="en-US" altLang="ja-JP" sz="3200" b="0" i="1" dirty="0" smtClean="0">
                            <a:latin typeface="Cambria Math" panose="02040503050406030204" pitchFamily="18" charset="0"/>
                            <a:ea typeface="メイリオ" panose="020B0604030504040204" pitchFamily="50" charset="-128"/>
                          </a:rPr>
                          <m:t>2</m:t>
                        </m:r>
                      </m:den>
                    </m:f>
                  </m:oMath>
                </a14:m>
                <a:r>
                  <a:rPr kumimoji="1" lang="ja-JP" altLang="en-US" sz="1600" dirty="0">
                    <a:latin typeface="メイリオ" panose="020B0604030504040204" pitchFamily="50" charset="-128"/>
                    <a:ea typeface="メイリオ" panose="020B0604030504040204" pitchFamily="50" charset="-128"/>
                  </a:rPr>
                  <a:t>）</a:t>
                </a:r>
              </a:p>
            </p:txBody>
          </p:sp>
        </mc:Choice>
        <mc:Fallback xmlns="">
          <p:sp>
            <p:nvSpPr>
              <p:cNvPr id="11" name="テキスト ボックス 10">
                <a:extLst>
                  <a:ext uri="{FF2B5EF4-FFF2-40B4-BE49-F238E27FC236}">
                    <a16:creationId xmlns:a16="http://schemas.microsoft.com/office/drawing/2014/main" id="{AB53C958-38F6-4C9B-9570-268C119BEB71}"/>
                  </a:ext>
                </a:extLst>
              </p:cNvPr>
              <p:cNvSpPr txBox="1">
                <a:spLocks noRot="1" noChangeAspect="1" noMove="1" noResize="1" noEditPoints="1" noAdjustHandles="1" noChangeArrowheads="1" noChangeShapeType="1" noTextEdit="1"/>
              </p:cNvSpPr>
              <p:nvPr/>
            </p:nvSpPr>
            <p:spPr>
              <a:xfrm>
                <a:off x="2614203" y="5666737"/>
                <a:ext cx="7986032" cy="1180003"/>
              </a:xfrm>
              <a:prstGeom prst="rect">
                <a:avLst/>
              </a:prstGeom>
              <a:blipFill>
                <a:blip r:embed="rId4"/>
                <a:stretch>
                  <a:fillRect l="-1221" t="-4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594285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82679</TotalTime>
  <Words>3042</Words>
  <Application>Microsoft Office PowerPoint</Application>
  <PresentationFormat>ワイド画面</PresentationFormat>
  <Paragraphs>536</Paragraphs>
  <Slides>41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916</cp:revision>
  <dcterms:created xsi:type="dcterms:W3CDTF">2017-07-18T05:09:25Z</dcterms:created>
  <dcterms:modified xsi:type="dcterms:W3CDTF">2023-09-28T05:24:56Z</dcterms:modified>
</cp:coreProperties>
</file>