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98" r:id="rId3"/>
    <p:sldId id="466" r:id="rId4"/>
    <p:sldId id="470" r:id="rId5"/>
    <p:sldId id="500" r:id="rId6"/>
    <p:sldId id="471" r:id="rId7"/>
    <p:sldId id="472" r:id="rId8"/>
    <p:sldId id="473" r:id="rId9"/>
    <p:sldId id="402" r:id="rId10"/>
    <p:sldId id="475" r:id="rId11"/>
    <p:sldId id="476" r:id="rId12"/>
    <p:sldId id="478" r:id="rId13"/>
    <p:sldId id="479" r:id="rId14"/>
    <p:sldId id="397" r:id="rId15"/>
    <p:sldId id="440" r:id="rId16"/>
    <p:sldId id="400" r:id="rId17"/>
    <p:sldId id="489" r:id="rId18"/>
    <p:sldId id="491" r:id="rId19"/>
    <p:sldId id="492" r:id="rId20"/>
    <p:sldId id="498" r:id="rId21"/>
    <p:sldId id="499" r:id="rId22"/>
    <p:sldId id="474" r:id="rId23"/>
    <p:sldId id="493" r:id="rId24"/>
    <p:sldId id="441" r:id="rId25"/>
    <p:sldId id="403" r:id="rId26"/>
    <p:sldId id="480" r:id="rId27"/>
    <p:sldId id="443" r:id="rId28"/>
    <p:sldId id="410" r:id="rId29"/>
    <p:sldId id="487" r:id="rId30"/>
    <p:sldId id="405" r:id="rId31"/>
    <p:sldId id="494" r:id="rId32"/>
    <p:sldId id="495" r:id="rId33"/>
    <p:sldId id="444" r:id="rId34"/>
    <p:sldId id="445" r:id="rId35"/>
    <p:sldId id="503" r:id="rId36"/>
    <p:sldId id="482" r:id="rId37"/>
    <p:sldId id="483" r:id="rId38"/>
    <p:sldId id="504" r:id="rId39"/>
    <p:sldId id="485" r:id="rId40"/>
    <p:sldId id="501" r:id="rId41"/>
    <p:sldId id="502" r:id="rId42"/>
    <p:sldId id="414" r:id="rId43"/>
    <p:sldId id="433" r:id="rId44"/>
    <p:sldId id="46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8422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57761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8429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93765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7041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0405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08773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729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8834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65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2023/10/11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5004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D8891-E178-4CB2-A8FC-7D432DA5B091}" type="datetimeFigureOut">
              <a:rPr kumimoji="1" lang="ja-JP" altLang="en-US" smtClean="0"/>
              <a:t>2023/10/11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69432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hyperlink" Target="https://mathwords.net/gmm" TargetMode="External"/><Relationship Id="rId5" Type="http://schemas.openxmlformats.org/officeDocument/2006/relationships/image" Target="../media/image19.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9.png"/><Relationship Id="rId3"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200.png"/><Relationship Id="rId5" Type="http://schemas.openxmlformats.org/officeDocument/2006/relationships/image" Target="../media/image49.png"/><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helearningmachine.ai/clustering"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2" Type="http://schemas.openxmlformats.org/officeDocument/2006/relationships/image" Target="../media/image77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81.png"/><Relationship Id="rId3" Type="http://schemas.openxmlformats.org/officeDocument/2006/relationships/image" Target="../media/image530.png"/><Relationship Id="rId7" Type="http://schemas.openxmlformats.org/officeDocument/2006/relationships/image" Target="../media/image80.png"/><Relationship Id="rId2" Type="http://schemas.openxmlformats.org/officeDocument/2006/relationships/hyperlink" Target="https://masamunetogetoge.com/multivariate-normal-distribution" TargetMode="External"/><Relationship Id="rId1" Type="http://schemas.openxmlformats.org/officeDocument/2006/relationships/slideLayout" Target="../slideLayouts/slideLayout7.xml"/><Relationship Id="rId6" Type="http://schemas.openxmlformats.org/officeDocument/2006/relationships/image" Target="../media/image560.png"/><Relationship Id="rId5" Type="http://schemas.openxmlformats.org/officeDocument/2006/relationships/image" Target="../media/image550.png"/><Relationship Id="rId4" Type="http://schemas.openxmlformats.org/officeDocument/2006/relationships/image" Target="../media/image540.png"/></Relationships>
</file>

<file path=ppt/slides/_rels/slide25.xml.rels><?xml version="1.0" encoding="UTF-8" standalone="yes"?>
<Relationships xmlns="http://schemas.openxmlformats.org/package/2006/relationships"><Relationship Id="rId3" Type="http://schemas.openxmlformats.org/officeDocument/2006/relationships/image" Target="../media/image601.png"/><Relationship Id="rId7" Type="http://schemas.openxmlformats.org/officeDocument/2006/relationships/image" Target="../media/image803.png"/><Relationship Id="rId2" Type="http://schemas.openxmlformats.org/officeDocument/2006/relationships/image" Target="../media/image590.png"/><Relationship Id="rId1" Type="http://schemas.openxmlformats.org/officeDocument/2006/relationships/slideLayout" Target="../slideLayouts/slideLayout7.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611.png"/></Relationships>
</file>

<file path=ppt/slides/_rels/slide26.xml.rels><?xml version="1.0" encoding="UTF-8" standalone="yes"?>
<Relationships xmlns="http://schemas.openxmlformats.org/package/2006/relationships"><Relationship Id="rId3" Type="http://schemas.openxmlformats.org/officeDocument/2006/relationships/image" Target="../media/image651.png"/><Relationship Id="rId2" Type="http://schemas.openxmlformats.org/officeDocument/2006/relationships/hyperlink" Target="https://academ-aid.com/ml/em" TargetMode="External"/><Relationship Id="rId1" Type="http://schemas.openxmlformats.org/officeDocument/2006/relationships/slideLayout" Target="../slideLayouts/slideLayout7.xml"/><Relationship Id="rId4" Type="http://schemas.openxmlformats.org/officeDocument/2006/relationships/image" Target="../media/image661.png"/></Relationships>
</file>

<file path=ppt/slides/_rels/slide27.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781.png"/><Relationship Id="rId3" Type="http://schemas.openxmlformats.org/officeDocument/2006/relationships/image" Target="../media/image730.png"/><Relationship Id="rId7" Type="http://schemas.openxmlformats.org/officeDocument/2006/relationships/image" Target="../media/image771.png"/><Relationship Id="rId1" Type="http://schemas.openxmlformats.org/officeDocument/2006/relationships/slideLayout" Target="../slideLayouts/slideLayout7.xml"/><Relationship Id="rId6" Type="http://schemas.openxmlformats.org/officeDocument/2006/relationships/image" Target="../media/image760.png"/><Relationship Id="rId11" Type="http://schemas.openxmlformats.org/officeDocument/2006/relationships/hyperlink" Target="https://qiita.com/kenmatsu4/items/59ea3e5dfa3d4c161efb" TargetMode="External"/><Relationship Id="rId5" Type="http://schemas.openxmlformats.org/officeDocument/2006/relationships/image" Target="../media/image750.png"/><Relationship Id="rId10" Type="http://schemas.openxmlformats.org/officeDocument/2006/relationships/image" Target="../media/image85.png"/><Relationship Id="rId4" Type="http://schemas.openxmlformats.org/officeDocument/2006/relationships/image" Target="../media/image741.png"/><Relationship Id="rId9" Type="http://schemas.openxmlformats.org/officeDocument/2006/relationships/image" Target="../media/image79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1.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80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80.png"/><Relationship Id="rId4" Type="http://schemas.openxmlformats.org/officeDocument/2006/relationships/image" Target="../media/image570.png"/></Relationships>
</file>

<file path=ppt/slides/_rels/slide34.xml.rels><?xml version="1.0" encoding="UTF-8" standalone="yes"?>
<Relationships xmlns="http://schemas.openxmlformats.org/package/2006/relationships"><Relationship Id="rId8" Type="http://schemas.openxmlformats.org/officeDocument/2006/relationships/image" Target="../media/image621.png"/><Relationship Id="rId3" Type="http://schemas.openxmlformats.org/officeDocument/2006/relationships/image" Target="../media/image600.png"/><Relationship Id="rId2" Type="http://schemas.openxmlformats.org/officeDocument/2006/relationships/image" Target="../media/image900.png"/><Relationship Id="rId1" Type="http://schemas.openxmlformats.org/officeDocument/2006/relationships/slideLayout" Target="../slideLayouts/slideLayout7.xml"/><Relationship Id="rId11" Type="http://schemas.openxmlformats.org/officeDocument/2006/relationships/image" Target="../media/image85.emf"/><Relationship Id="rId10" Type="http://schemas.openxmlformats.org/officeDocument/2006/relationships/image" Target="../media/image930.png"/><Relationship Id="rId4" Type="http://schemas.openxmlformats.org/officeDocument/2006/relationships/image" Target="../media/image910.png"/><Relationship Id="rId9" Type="http://schemas.openxmlformats.org/officeDocument/2006/relationships/image" Target="../media/image84.png"/></Relationships>
</file>

<file path=ppt/slides/_rels/slide3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6.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hyperlink" Target="https://mathtrain.jp/seisokumatrix" TargetMode="External"/><Relationship Id="rId7" Type="http://schemas.openxmlformats.org/officeDocument/2006/relationships/image" Target="../media/image100.png"/><Relationship Id="rId2" Type="http://schemas.openxmlformats.org/officeDocument/2006/relationships/hyperlink" Target="https://shakayami-math.hatenablog.com/entry/2019/12/29/174432" TargetMode="Externa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0.png"/><Relationship Id="rId4" Type="http://schemas.openxmlformats.org/officeDocument/2006/relationships/hyperlink" Target="https://mathtrain.jp/positivesemi"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1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10.png"/><Relationship Id="rId4" Type="http://schemas.openxmlformats.org/officeDocument/2006/relationships/image" Target="../media/image1010.png"/></Relationships>
</file>

<file path=ppt/slides/_rels/slide9.xml.rels><?xml version="1.0" encoding="UTF-8" standalone="yes"?>
<Relationships xmlns="http://schemas.openxmlformats.org/package/2006/relationships"><Relationship Id="rId8" Type="http://schemas.openxmlformats.org/officeDocument/2006/relationships/hyperlink" Target="https://multivariate-statistics.com/2021/04/06/multivariate-normal-maximum-likelihood-estimator/" TargetMode="External"/><Relationship Id="rId7"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4CFC4E2-B8A3-41EC-BB3F-C3D77CBB8E19}"/>
              </a:ext>
            </a:extLst>
          </p:cNvPr>
          <p:cNvSpPr txBox="1"/>
          <p:nvPr/>
        </p:nvSpPr>
        <p:spPr>
          <a:xfrm>
            <a:off x="1320455" y="2458692"/>
            <a:ext cx="9551090"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混合ガウスモデル</a:t>
            </a:r>
            <a:r>
              <a:rPr kumimoji="1" lang="en-US" altLang="ja-JP" sz="3600" dirty="0">
                <a:latin typeface="メイリオ" panose="020B0604030504040204" pitchFamily="50" charset="-128"/>
                <a:ea typeface="メイリオ" panose="020B0604030504040204" pitchFamily="50" charset="-128"/>
              </a:rPr>
              <a:t>(Gaussian Mixture Model)</a:t>
            </a:r>
            <a:r>
              <a:rPr kumimoji="1" lang="ja-JP" altLang="en-US" sz="3600" dirty="0">
                <a:latin typeface="メイリオ" panose="020B0604030504040204" pitchFamily="50" charset="-128"/>
                <a:ea typeface="メイリオ" panose="020B0604030504040204" pitchFamily="50" charset="-128"/>
              </a:rPr>
              <a:t>によるクラスタリング</a:t>
            </a:r>
          </a:p>
        </p:txBody>
      </p:sp>
    </p:spTree>
    <p:extLst>
      <p:ext uri="{BB962C8B-B14F-4D97-AF65-F5344CB8AC3E}">
        <p14:creationId xmlns:p14="http://schemas.microsoft.com/office/powerpoint/2010/main" val="193830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1359A1-A617-57DD-5C49-66C0C38AD9FD}"/>
              </a:ext>
            </a:extLst>
          </p:cNvPr>
          <p:cNvSpPr txBox="1"/>
          <p:nvPr/>
        </p:nvSpPr>
        <p:spPr>
          <a:xfrm>
            <a:off x="248347" y="383887"/>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実際は複数の正規分布の生成モデルにもとづくクラスタ</a:t>
            </a:r>
          </a:p>
        </p:txBody>
      </p:sp>
      <p:sp>
        <p:nvSpPr>
          <p:cNvPr id="3" name="テキスト ボックス 2">
            <a:extLst>
              <a:ext uri="{FF2B5EF4-FFF2-40B4-BE49-F238E27FC236}">
                <a16:creationId xmlns:a16="http://schemas.microsoft.com/office/drawing/2014/main" id="{4DBD268C-0D7E-ADBD-A5B4-BB46AE5E8DB5}"/>
              </a:ext>
            </a:extLst>
          </p:cNvPr>
          <p:cNvSpPr txBox="1"/>
          <p:nvPr/>
        </p:nvSpPr>
        <p:spPr>
          <a:xfrm>
            <a:off x="155406" y="1229984"/>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これがパラメータ推定問題を格段に複雑化する</a:t>
            </a:r>
          </a:p>
        </p:txBody>
      </p:sp>
      <p:pic>
        <p:nvPicPr>
          <p:cNvPr id="4" name="図 3">
            <a:extLst>
              <a:ext uri="{FF2B5EF4-FFF2-40B4-BE49-F238E27FC236}">
                <a16:creationId xmlns:a16="http://schemas.microsoft.com/office/drawing/2014/main" id="{93349C50-37C5-D93B-706E-6C5F4EDA182E}"/>
              </a:ext>
            </a:extLst>
          </p:cNvPr>
          <p:cNvPicPr>
            <a:picLocks noChangeAspect="1"/>
          </p:cNvPicPr>
          <p:nvPr/>
        </p:nvPicPr>
        <p:blipFill>
          <a:blip r:embed="rId2"/>
          <a:stretch>
            <a:fillRect/>
          </a:stretch>
        </p:blipFill>
        <p:spPr>
          <a:xfrm>
            <a:off x="248347" y="2319499"/>
            <a:ext cx="5067459" cy="3862226"/>
          </a:xfrm>
          <a:prstGeom prst="rect">
            <a:avLst/>
          </a:prstGeom>
        </p:spPr>
      </p:pic>
      <p:grpSp>
        <p:nvGrpSpPr>
          <p:cNvPr id="5" name="グループ化 4">
            <a:extLst>
              <a:ext uri="{FF2B5EF4-FFF2-40B4-BE49-F238E27FC236}">
                <a16:creationId xmlns:a16="http://schemas.microsoft.com/office/drawing/2014/main" id="{7530F772-FA87-AB1A-9C2C-348BD0F14910}"/>
              </a:ext>
            </a:extLst>
          </p:cNvPr>
          <p:cNvGrpSpPr/>
          <p:nvPr/>
        </p:nvGrpSpPr>
        <p:grpSpPr>
          <a:xfrm rot="17682631">
            <a:off x="652383" y="2455579"/>
            <a:ext cx="735397" cy="633242"/>
            <a:chOff x="6170648" y="1391812"/>
            <a:chExt cx="482082" cy="325017"/>
          </a:xfrm>
        </p:grpSpPr>
        <p:sp>
          <p:nvSpPr>
            <p:cNvPr id="6" name="楕円 5">
              <a:extLst>
                <a:ext uri="{FF2B5EF4-FFF2-40B4-BE49-F238E27FC236}">
                  <a16:creationId xmlns:a16="http://schemas.microsoft.com/office/drawing/2014/main" id="{044DD139-B6C3-A151-DD6E-973630F6878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FF66ECC-0797-39F7-8EB8-6297B83762A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05317A0-B85E-0E0C-E6B3-F4891DEA432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8A2EE6A-C278-5EBB-534E-86D651BB9E9D}"/>
              </a:ext>
            </a:extLst>
          </p:cNvPr>
          <p:cNvGrpSpPr/>
          <p:nvPr/>
        </p:nvGrpSpPr>
        <p:grpSpPr>
          <a:xfrm>
            <a:off x="1394292" y="3404244"/>
            <a:ext cx="735397" cy="708886"/>
            <a:chOff x="6170648" y="1391812"/>
            <a:chExt cx="482082" cy="325017"/>
          </a:xfrm>
        </p:grpSpPr>
        <p:sp>
          <p:nvSpPr>
            <p:cNvPr id="10" name="楕円 9">
              <a:extLst>
                <a:ext uri="{FF2B5EF4-FFF2-40B4-BE49-F238E27FC236}">
                  <a16:creationId xmlns:a16="http://schemas.microsoft.com/office/drawing/2014/main" id="{2253033C-FDBF-5073-090C-C12071318C8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E3D36E5-19E8-560F-2E15-55CEC9F58A9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C1EC2FA-69FC-161B-8023-474EEC0E0ED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4882269C-7C44-E016-77FE-75A19AA4D2E0}"/>
              </a:ext>
            </a:extLst>
          </p:cNvPr>
          <p:cNvGrpSpPr/>
          <p:nvPr/>
        </p:nvGrpSpPr>
        <p:grpSpPr>
          <a:xfrm rot="1736743">
            <a:off x="589535" y="3889959"/>
            <a:ext cx="939611" cy="423723"/>
            <a:chOff x="6170648" y="1391812"/>
            <a:chExt cx="482082" cy="325017"/>
          </a:xfrm>
        </p:grpSpPr>
        <p:sp>
          <p:nvSpPr>
            <p:cNvPr id="14" name="楕円 13">
              <a:extLst>
                <a:ext uri="{FF2B5EF4-FFF2-40B4-BE49-F238E27FC236}">
                  <a16:creationId xmlns:a16="http://schemas.microsoft.com/office/drawing/2014/main" id="{2C55E7E2-9DBE-DCB4-EA4C-10BF177CF40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CAECE6E-F095-805E-DEFD-C59E8934F8D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16B783E-9C52-E238-EC54-74C483DA642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78A57763-D6A8-442D-BB09-C26A0CF8462A}"/>
              </a:ext>
            </a:extLst>
          </p:cNvPr>
          <p:cNvGrpSpPr/>
          <p:nvPr/>
        </p:nvGrpSpPr>
        <p:grpSpPr>
          <a:xfrm rot="19732160">
            <a:off x="1761991" y="4317285"/>
            <a:ext cx="735397" cy="524763"/>
            <a:chOff x="6170648" y="1391812"/>
            <a:chExt cx="482082" cy="325017"/>
          </a:xfrm>
        </p:grpSpPr>
        <p:sp>
          <p:nvSpPr>
            <p:cNvPr id="18" name="楕円 17">
              <a:extLst>
                <a:ext uri="{FF2B5EF4-FFF2-40B4-BE49-F238E27FC236}">
                  <a16:creationId xmlns:a16="http://schemas.microsoft.com/office/drawing/2014/main" id="{71043061-0096-CB28-E8E7-1E6A47AEBB71}"/>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F36C565A-2817-E595-4378-91324328ECE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88CBCED-7E84-1852-82D3-204EABCC270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97C3EF42-2AE0-6CCC-03EA-6345E8957B6A}"/>
              </a:ext>
            </a:extLst>
          </p:cNvPr>
          <p:cNvGrpSpPr/>
          <p:nvPr/>
        </p:nvGrpSpPr>
        <p:grpSpPr>
          <a:xfrm rot="19682685">
            <a:off x="4244961" y="5223711"/>
            <a:ext cx="735397" cy="581369"/>
            <a:chOff x="6170648" y="1391812"/>
            <a:chExt cx="482082" cy="325017"/>
          </a:xfrm>
        </p:grpSpPr>
        <p:sp>
          <p:nvSpPr>
            <p:cNvPr id="22" name="楕円 21">
              <a:extLst>
                <a:ext uri="{FF2B5EF4-FFF2-40B4-BE49-F238E27FC236}">
                  <a16:creationId xmlns:a16="http://schemas.microsoft.com/office/drawing/2014/main" id="{22268303-E2FF-EC90-ECCA-3056B6DEC56F}"/>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3AEE22B3-E8B1-7F20-B904-72B52753D46F}"/>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EF3ACB07-15DD-8750-A360-BA914BC74DD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AC3673B5-7B55-5ED6-9BFA-1A3FF9A412B3}"/>
              </a:ext>
            </a:extLst>
          </p:cNvPr>
          <p:cNvSpPr/>
          <p:nvPr/>
        </p:nvSpPr>
        <p:spPr>
          <a:xfrm rot="20337228">
            <a:off x="1136873" y="324087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98AD2C1-DED4-3557-51E8-231785FF8FAA}"/>
              </a:ext>
            </a:extLst>
          </p:cNvPr>
          <p:cNvSpPr/>
          <p:nvPr/>
        </p:nvSpPr>
        <p:spPr>
          <a:xfrm rot="1480304">
            <a:off x="405143" y="372567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5505A6F-B562-85A0-996D-1786905BBDD1}"/>
              </a:ext>
            </a:extLst>
          </p:cNvPr>
          <p:cNvSpPr txBox="1"/>
          <p:nvPr/>
        </p:nvSpPr>
        <p:spPr>
          <a:xfrm>
            <a:off x="1430043" y="390821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6F705DA0-A0D5-A31C-4879-8FAFAC80B5C8}"/>
              </a:ext>
            </a:extLst>
          </p:cNvPr>
          <p:cNvSpPr txBox="1"/>
          <p:nvPr/>
        </p:nvSpPr>
        <p:spPr>
          <a:xfrm>
            <a:off x="2939577" y="3310663"/>
            <a:ext cx="2364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クラスタ数</a:t>
            </a:r>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F25D2D1-A6F2-A3B8-84CA-65150D53AAA6}"/>
                  </a:ext>
                </a:extLst>
              </p:cNvPr>
              <p:cNvSpPr txBox="1"/>
              <p:nvPr/>
            </p:nvSpPr>
            <p:spPr>
              <a:xfrm>
                <a:off x="2939577" y="3828019"/>
                <a:ext cx="1725601" cy="847220"/>
              </a:xfrm>
              <a:prstGeom prst="rect">
                <a:avLst/>
              </a:prstGeom>
              <a:noFill/>
            </p:spPr>
            <p:txBody>
              <a:bodyPr wrap="none" rtlCol="0">
                <a:spAutoFit/>
              </a:bodyPr>
              <a:lstStyle/>
              <a:p>
                <a:r>
                  <a:rPr kumimoji="1" lang="ja-JP" altLang="en-US" sz="2400" dirty="0">
                    <a:ea typeface="メイリオ" panose="020B0604030504040204" pitchFamily="50" charset="-128"/>
                  </a:rPr>
                  <a:t>観測データ</a:t>
                </a:r>
                <a:endParaRPr kumimoji="1" lang="en-US" altLang="ja-JP" sz="2400" dirty="0">
                  <a:ea typeface="メイリオ" panose="020B0604030504040204" pitchFamily="50" charset="-128"/>
                </a:endParaRPr>
              </a:p>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a:latin typeface="Cambria Math" panose="02040503050406030204" pitchFamily="18" charset="0"/>
                            <a:ea typeface="メイリオ" panose="020B0604030504040204" pitchFamily="50" charset="-128"/>
                          </a:rPr>
                          <m:t>𝑖</m:t>
                        </m:r>
                      </m:sub>
                    </m:sSub>
                  </m:oMath>
                </a14:m>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𝑖</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1F25D2D1-A6F2-A3B8-84CA-65150D53AAA6}"/>
                  </a:ext>
                </a:extLst>
              </p:cNvPr>
              <p:cNvSpPr txBox="1">
                <a:spLocks noRot="1" noChangeAspect="1" noMove="1" noResize="1" noEditPoints="1" noAdjustHandles="1" noChangeArrowheads="1" noChangeShapeType="1" noTextEdit="1"/>
              </p:cNvSpPr>
              <p:nvPr/>
            </p:nvSpPr>
            <p:spPr>
              <a:xfrm>
                <a:off x="2939577" y="3828019"/>
                <a:ext cx="1725601" cy="847220"/>
              </a:xfrm>
              <a:prstGeom prst="rect">
                <a:avLst/>
              </a:prstGeom>
              <a:blipFill>
                <a:blip r:embed="rId3"/>
                <a:stretch>
                  <a:fillRect l="-5300" t="-4317" r="-4594" b="-12950"/>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915677E4-4571-AD6D-64E2-BB2093D27350}"/>
              </a:ext>
            </a:extLst>
          </p:cNvPr>
          <p:cNvSpPr txBox="1"/>
          <p:nvPr/>
        </p:nvSpPr>
        <p:spPr>
          <a:xfrm>
            <a:off x="5470289" y="2128726"/>
            <a:ext cx="5416868" cy="830997"/>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混合ガウス分布モデル</a:t>
            </a:r>
            <a:r>
              <a:rPr kumimoji="1" lang="en-US" altLang="ja-JP" sz="2400" b="1" u="sng" dirty="0">
                <a:latin typeface="メイリオ" panose="020B0604030504040204" pitchFamily="50" charset="-128"/>
                <a:ea typeface="メイリオ" panose="020B0604030504040204" pitchFamily="50" charset="-128"/>
              </a:rPr>
              <a:t>(GMM)</a:t>
            </a:r>
          </a:p>
          <a:p>
            <a:pPr algn="l"/>
            <a:r>
              <a:rPr kumimoji="1" lang="ja-JP" altLang="en-US" sz="2400" dirty="0">
                <a:latin typeface="メイリオ" panose="020B0604030504040204" pitchFamily="50" charset="-128"/>
                <a:ea typeface="メイリオ" panose="020B0604030504040204" pitchFamily="50" charset="-128"/>
              </a:rPr>
              <a:t>複数の正規分布が共存する生成モデル</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5D551-38DE-0C6E-DDED-268A16C9BE32}"/>
                  </a:ext>
                </a:extLst>
              </p:cNvPr>
              <p:cNvSpPr txBox="1"/>
              <p:nvPr/>
            </p:nvSpPr>
            <p:spPr>
              <a:xfrm>
                <a:off x="5525878" y="2942606"/>
                <a:ext cx="556965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個の異なる正規分布</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クラスタがウエイト</a:t>
                </a:r>
                <a:r>
                  <a:rPr kumimoji="1" lang="en-US" altLang="ja-JP"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ja-JP" altLang="en-US" sz="1800" i="1" smtClean="0">
                            <a:latin typeface="Cambria Math" panose="02040503050406030204" pitchFamily="18" charset="0"/>
                            <a:ea typeface="メイリオ" panose="020B0604030504040204" pitchFamily="50" charset="-128"/>
                          </a:rPr>
                          <m:t>𝜋</m:t>
                        </m:r>
                      </m:e>
                      <m:sub>
                        <m:r>
                          <a:rPr kumimoji="1" lang="en-US" altLang="ja-JP" sz="1800"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で混合しているとするモデル</a:t>
                </a:r>
              </a:p>
            </p:txBody>
          </p:sp>
        </mc:Choice>
        <mc:Fallback xmlns="">
          <p:sp>
            <p:nvSpPr>
              <p:cNvPr id="31" name="テキスト ボックス 30">
                <a:extLst>
                  <a:ext uri="{FF2B5EF4-FFF2-40B4-BE49-F238E27FC236}">
                    <a16:creationId xmlns:a16="http://schemas.microsoft.com/office/drawing/2014/main" id="{CFC5D551-38DE-0C6E-DDED-268A16C9BE32}"/>
                  </a:ext>
                </a:extLst>
              </p:cNvPr>
              <p:cNvSpPr txBox="1">
                <a:spLocks noRot="1" noChangeAspect="1" noMove="1" noResize="1" noEditPoints="1" noAdjustHandles="1" noChangeArrowheads="1" noChangeShapeType="1" noTextEdit="1"/>
              </p:cNvSpPr>
              <p:nvPr/>
            </p:nvSpPr>
            <p:spPr>
              <a:xfrm>
                <a:off x="5525878" y="2942606"/>
                <a:ext cx="5569651" cy="646331"/>
              </a:xfrm>
              <a:prstGeom prst="rect">
                <a:avLst/>
              </a:prstGeom>
              <a:blipFill>
                <a:blip r:embed="rId4"/>
                <a:stretch>
                  <a:fillRect l="-875" t="-3774" b="-15094"/>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3E0C2A24-A606-B7E7-FAAF-8CDF83011D53}"/>
              </a:ext>
            </a:extLst>
          </p:cNvPr>
          <p:cNvPicPr>
            <a:picLocks noChangeAspect="1"/>
          </p:cNvPicPr>
          <p:nvPr/>
        </p:nvPicPr>
        <p:blipFill>
          <a:blip r:embed="rId5"/>
          <a:stretch>
            <a:fillRect/>
          </a:stretch>
        </p:blipFill>
        <p:spPr>
          <a:xfrm>
            <a:off x="5635052" y="3753012"/>
            <a:ext cx="3762784" cy="1060103"/>
          </a:xfrm>
          <a:prstGeom prst="rect">
            <a:avLst/>
          </a:prstGeom>
        </p:spPr>
      </p:pic>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7C4A10-5BC7-856C-6CA4-86B6C33E9561}"/>
                  </a:ext>
                </a:extLst>
              </p:cNvPr>
              <p:cNvSpPr txBox="1"/>
              <p:nvPr/>
            </p:nvSpPr>
            <p:spPr>
              <a:xfrm>
                <a:off x="5623460" y="5493305"/>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4F7C4A10-5BC7-856C-6CA4-86B6C33E9561}"/>
                  </a:ext>
                </a:extLst>
              </p:cNvPr>
              <p:cNvSpPr txBox="1">
                <a:spLocks noRot="1" noChangeAspect="1" noMove="1" noResize="1" noEditPoints="1" noAdjustHandles="1" noChangeArrowheads="1" noChangeShapeType="1" noTextEdit="1"/>
              </p:cNvSpPr>
              <p:nvPr/>
            </p:nvSpPr>
            <p:spPr>
              <a:xfrm>
                <a:off x="5623460" y="5493305"/>
                <a:ext cx="6113020" cy="666464"/>
              </a:xfrm>
              <a:prstGeom prst="rect">
                <a:avLst/>
              </a:prstGeom>
              <a:blipFill>
                <a:blip r:embed="rId6"/>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EE0A66FC-15A9-6848-8F72-1240F2BC0C31}"/>
              </a:ext>
            </a:extLst>
          </p:cNvPr>
          <p:cNvSpPr txBox="1"/>
          <p:nvPr/>
        </p:nvSpPr>
        <p:spPr>
          <a:xfrm>
            <a:off x="5623460" y="6244709"/>
            <a:ext cx="45784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分布を明確にするため </a:t>
            </a:r>
            <a:r>
              <a:rPr kumimoji="1" lang="en-US" altLang="ja-JP" dirty="0">
                <a:latin typeface="メイリオ" panose="020B0604030504040204" pitchFamily="50" charset="-128"/>
                <a:ea typeface="メイリオ" panose="020B0604030504040204" pitchFamily="50" charset="-128"/>
              </a:rPr>
              <a:t>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N </a:t>
            </a:r>
            <a:r>
              <a:rPr kumimoji="1" lang="ja-JP" altLang="en-US" dirty="0">
                <a:latin typeface="メイリオ" panose="020B0604030504040204" pitchFamily="50" charset="-128"/>
                <a:ea typeface="メイリオ" panose="020B0604030504040204" pitchFamily="50" charset="-128"/>
              </a:rPr>
              <a:t>に書き換えた</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1E6D0E3-0FEE-0B9B-05E8-26C8CF0213E1}"/>
                  </a:ext>
                </a:extLst>
              </p:cNvPr>
              <p:cNvSpPr txBox="1"/>
              <p:nvPr/>
            </p:nvSpPr>
            <p:spPr>
              <a:xfrm>
                <a:off x="7137346" y="4713601"/>
                <a:ext cx="2768450" cy="56688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混合比率</m:t>
                      </m:r>
                      <m:r>
                        <a:rPr kumimoji="1" lang="en-US" altLang="ja-JP" b="1" i="1" smtClean="0">
                          <a:latin typeface="Cambria Math" panose="02040503050406030204" pitchFamily="18" charset="0"/>
                          <a:ea typeface="メイリオ" panose="020B0604030504040204" pitchFamily="50" charset="-128"/>
                        </a:rPr>
                        <m:t> </m:t>
                      </m:r>
                      <m:nary>
                        <m:naryPr>
                          <m:chr m:val="∑"/>
                          <m:limLoc m:val="subSup"/>
                          <m:ctrlPr>
                            <a:rPr kumimoji="1" lang="en-US" altLang="ja-JP" i="1" smtClean="0">
                              <a:latin typeface="Cambria Math" panose="02040503050406030204" pitchFamily="18" charset="0"/>
                              <a:ea typeface="メイリオ" panose="020B0604030504040204" pitchFamily="50" charset="-128"/>
                            </a:rPr>
                          </m:ctrlPr>
                        </m:naryPr>
                        <m:sub>
                          <m:r>
                            <m:rPr>
                              <m:brk m:alnAt="25"/>
                            </m:rP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e>
                      </m:nary>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E1E6D0E3-0FEE-0B9B-05E8-26C8CF0213E1}"/>
                  </a:ext>
                </a:extLst>
              </p:cNvPr>
              <p:cNvSpPr txBox="1">
                <a:spLocks noRot="1" noChangeAspect="1" noMove="1" noResize="1" noEditPoints="1" noAdjustHandles="1" noChangeArrowheads="1" noChangeShapeType="1" noTextEdit="1"/>
              </p:cNvSpPr>
              <p:nvPr/>
            </p:nvSpPr>
            <p:spPr>
              <a:xfrm>
                <a:off x="7137346" y="4713601"/>
                <a:ext cx="2768450" cy="566886"/>
              </a:xfrm>
              <a:prstGeom prst="rect">
                <a:avLst/>
              </a:prstGeom>
              <a:blipFill>
                <a:blip r:embed="rId7"/>
                <a:stretch>
                  <a:fillRect/>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EAE7A556-F60E-C491-4221-300F476DE7C0}"/>
              </a:ext>
            </a:extLst>
          </p:cNvPr>
          <p:cNvSpPr/>
          <p:nvPr/>
        </p:nvSpPr>
        <p:spPr>
          <a:xfrm>
            <a:off x="5548780" y="3789272"/>
            <a:ext cx="5945582" cy="1534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085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F090FE3-512E-940F-DB66-34587D09F1DE}"/>
                  </a:ext>
                </a:extLst>
              </p:cNvPr>
              <p:cNvSpPr txBox="1"/>
              <p:nvPr/>
            </p:nvSpPr>
            <p:spPr>
              <a:xfrm>
                <a:off x="997474" y="1647448"/>
                <a:ext cx="3690819"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混合比率</m:t>
                      </m:r>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F090FE3-512E-940F-DB66-34587D09F1DE}"/>
                  </a:ext>
                </a:extLst>
              </p:cNvPr>
              <p:cNvSpPr txBox="1">
                <a:spLocks noRot="1" noChangeAspect="1" noMove="1" noResize="1" noEditPoints="1" noAdjustHandles="1" noChangeArrowheads="1" noChangeShapeType="1" noTextEdit="1"/>
              </p:cNvSpPr>
              <p:nvPr/>
            </p:nvSpPr>
            <p:spPr>
              <a:xfrm>
                <a:off x="997474" y="1647448"/>
                <a:ext cx="3690819" cy="75591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F7A66BF-3496-502B-130F-3C0F1935C3BB}"/>
              </a:ext>
            </a:extLst>
          </p:cNvPr>
          <p:cNvSpPr txBox="1"/>
          <p:nvPr/>
        </p:nvSpPr>
        <p:spPr>
          <a:xfrm>
            <a:off x="628650" y="523875"/>
            <a:ext cx="56797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混合比率の意味・</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の意味</a:t>
            </a:r>
          </a:p>
        </p:txBody>
      </p:sp>
      <p:pic>
        <p:nvPicPr>
          <p:cNvPr id="6" name="図 5">
            <a:extLst>
              <a:ext uri="{FF2B5EF4-FFF2-40B4-BE49-F238E27FC236}">
                <a16:creationId xmlns:a16="http://schemas.microsoft.com/office/drawing/2014/main" id="{49E2AB97-F6F8-38FC-DC6D-044139434D59}"/>
              </a:ext>
            </a:extLst>
          </p:cNvPr>
          <p:cNvPicPr>
            <a:picLocks noChangeAspect="1"/>
          </p:cNvPicPr>
          <p:nvPr/>
        </p:nvPicPr>
        <p:blipFill>
          <a:blip r:embed="rId3"/>
          <a:stretch>
            <a:fillRect/>
          </a:stretch>
        </p:blipFill>
        <p:spPr>
          <a:xfrm>
            <a:off x="961492" y="2467489"/>
            <a:ext cx="3762784" cy="106010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2B74E31-CD54-F64D-821C-C56155D509EB}"/>
                  </a:ext>
                </a:extLst>
              </p:cNvPr>
              <p:cNvSpPr txBox="1"/>
              <p:nvPr/>
            </p:nvSpPr>
            <p:spPr>
              <a:xfrm>
                <a:off x="2067964" y="3606452"/>
                <a:ext cx="4436792"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𝑁</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e>
                    </m:d>
                  </m:oMath>
                </a14:m>
                <a:r>
                  <a:rPr kumimoji="1" lang="ja-JP" altLang="en-US" sz="2400" dirty="0">
                    <a:latin typeface="メイリオ" panose="020B0604030504040204" pitchFamily="50" charset="-128"/>
                    <a:ea typeface="メイリオ" panose="020B0604030504040204" pitchFamily="50" charset="-128"/>
                  </a:rPr>
                  <a:t>の面積は１だから</a:t>
                </a:r>
              </a:p>
            </p:txBody>
          </p:sp>
        </mc:Choice>
        <mc:Fallback xmlns="">
          <p:sp>
            <p:nvSpPr>
              <p:cNvPr id="7" name="テキスト ボックス 6">
                <a:extLst>
                  <a:ext uri="{FF2B5EF4-FFF2-40B4-BE49-F238E27FC236}">
                    <a16:creationId xmlns:a16="http://schemas.microsoft.com/office/drawing/2014/main" id="{F2B74E31-CD54-F64D-821C-C56155D509EB}"/>
                  </a:ext>
                </a:extLst>
              </p:cNvPr>
              <p:cNvSpPr txBox="1">
                <a:spLocks noRot="1" noChangeAspect="1" noMove="1" noResize="1" noEditPoints="1" noAdjustHandles="1" noChangeArrowheads="1" noChangeShapeType="1" noTextEdit="1"/>
              </p:cNvSpPr>
              <p:nvPr/>
            </p:nvSpPr>
            <p:spPr>
              <a:xfrm>
                <a:off x="2067964" y="3606452"/>
                <a:ext cx="4436792" cy="461665"/>
              </a:xfrm>
              <a:prstGeom prst="rect">
                <a:avLst/>
              </a:prstGeom>
              <a:blipFill>
                <a:blip r:embed="rId4"/>
                <a:stretch>
                  <a:fillRect l="-275" t="-8000" b="-333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398A309-AFB0-91E7-54D6-EBE70D0E924F}"/>
              </a:ext>
            </a:extLst>
          </p:cNvPr>
          <p:cNvSpPr txBox="1"/>
          <p:nvPr/>
        </p:nvSpPr>
        <p:spPr>
          <a:xfrm>
            <a:off x="372608" y="4738437"/>
            <a:ext cx="3446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混合ガウス分布</a:t>
            </a:r>
            <a:r>
              <a:rPr kumimoji="1" lang="en-US" altLang="ja-JP" sz="2400" dirty="0">
                <a:latin typeface="メイリオ" panose="020B0604030504040204" pitchFamily="50" charset="-128"/>
                <a:ea typeface="メイリオ" panose="020B0604030504040204" pitchFamily="50" charset="-128"/>
              </a:rPr>
              <a:t>(GMM) </a:t>
            </a:r>
            <a:endParaRPr kumimoji="1" lang="ja-JP" altLang="en-US" sz="24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35081EC-7D43-D5C8-3213-7BEC92299F89}"/>
              </a:ext>
            </a:extLst>
          </p:cNvPr>
          <p:cNvPicPr>
            <a:picLocks noChangeAspect="1"/>
          </p:cNvPicPr>
          <p:nvPr/>
        </p:nvPicPr>
        <p:blipFill>
          <a:blip r:embed="rId3"/>
          <a:stretch>
            <a:fillRect/>
          </a:stretch>
        </p:blipFill>
        <p:spPr>
          <a:xfrm>
            <a:off x="3669751" y="4389804"/>
            <a:ext cx="3762784" cy="106010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A1C6CA-C1C2-7F8C-5E8E-6B35B97257FA}"/>
                  </a:ext>
                </a:extLst>
              </p:cNvPr>
              <p:cNvSpPr txBox="1"/>
              <p:nvPr/>
            </p:nvSpPr>
            <p:spPr>
              <a:xfrm>
                <a:off x="628650" y="5481791"/>
                <a:ext cx="12082353"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つまり複数の正規分布がウエイト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で混合したような</a:t>
                </a:r>
                <a:r>
                  <a:rPr kumimoji="1" lang="en-US" altLang="ja-JP" sz="2000" b="1" dirty="0">
                    <a:latin typeface="メイリオ" panose="020B0604030504040204" pitchFamily="50" charset="-128"/>
                    <a:ea typeface="メイリオ" panose="020B0604030504040204" pitchFamily="50" charset="-128"/>
                  </a:rPr>
                  <a:t>1</a:t>
                </a:r>
                <a:r>
                  <a:rPr kumimoji="1" lang="ja-JP" altLang="en-US" sz="2000" b="1" dirty="0">
                    <a:latin typeface="メイリオ" panose="020B0604030504040204" pitchFamily="50" charset="-128"/>
                    <a:ea typeface="メイリオ" panose="020B0604030504040204" pitchFamily="50" charset="-128"/>
                  </a:rPr>
                  <a:t>つの確率分布になっている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は、混合した１つ１つの正規分布</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𝑁</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e>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e>
                    </m:d>
                  </m:oMath>
                </a14:m>
                <a:r>
                  <a:rPr kumimoji="1" lang="ja-JP" altLang="en-US" sz="2000" dirty="0">
                    <a:latin typeface="メイリオ" panose="020B0604030504040204" pitchFamily="50" charset="-128"/>
                    <a:ea typeface="メイリオ" panose="020B0604030504040204" pitchFamily="50" charset="-128"/>
                  </a:rPr>
                  <a:t>の面積でもある</a:t>
                </a:r>
              </a:p>
            </p:txBody>
          </p:sp>
        </mc:Choice>
        <mc:Fallback xmlns="">
          <p:sp>
            <p:nvSpPr>
              <p:cNvPr id="11" name="テキスト ボックス 10">
                <a:extLst>
                  <a:ext uri="{FF2B5EF4-FFF2-40B4-BE49-F238E27FC236}">
                    <a16:creationId xmlns:a16="http://schemas.microsoft.com/office/drawing/2014/main" id="{28A1C6CA-C1C2-7F8C-5E8E-6B35B97257FA}"/>
                  </a:ext>
                </a:extLst>
              </p:cNvPr>
              <p:cNvSpPr txBox="1">
                <a:spLocks noRot="1" noChangeAspect="1" noMove="1" noResize="1" noEditPoints="1" noAdjustHandles="1" noChangeArrowheads="1" noChangeShapeType="1" noTextEdit="1"/>
              </p:cNvSpPr>
              <p:nvPr/>
            </p:nvSpPr>
            <p:spPr>
              <a:xfrm>
                <a:off x="628650" y="5481791"/>
                <a:ext cx="12082353" cy="707886"/>
              </a:xfrm>
              <a:prstGeom prst="rect">
                <a:avLst/>
              </a:prstGeom>
              <a:blipFill>
                <a:blip r:embed="rId5"/>
                <a:stretch>
                  <a:fillRect l="-454" t="-6034" b="-14655"/>
                </a:stretch>
              </a:blipFill>
            </p:spPr>
            <p:txBody>
              <a:bodyPr/>
              <a:lstStyle/>
              <a:p>
                <a:r>
                  <a:rPr lang="ja-JP" altLang="en-US">
                    <a:noFill/>
                  </a:rPr>
                  <a:t> </a:t>
                </a:r>
              </a:p>
            </p:txBody>
          </p:sp>
        </mc:Fallback>
      </mc:AlternateContent>
      <p:pic>
        <p:nvPicPr>
          <p:cNvPr id="39" name="図 38">
            <a:extLst>
              <a:ext uri="{FF2B5EF4-FFF2-40B4-BE49-F238E27FC236}">
                <a16:creationId xmlns:a16="http://schemas.microsoft.com/office/drawing/2014/main" id="{3AAD0E91-99FC-7DFD-EAB6-8AA6E35E2CAC}"/>
              </a:ext>
            </a:extLst>
          </p:cNvPr>
          <p:cNvPicPr>
            <a:picLocks noChangeAspect="1"/>
          </p:cNvPicPr>
          <p:nvPr/>
        </p:nvPicPr>
        <p:blipFill>
          <a:blip r:embed="rId6"/>
          <a:stretch>
            <a:fillRect/>
          </a:stretch>
        </p:blipFill>
        <p:spPr>
          <a:xfrm>
            <a:off x="7467726" y="1243399"/>
            <a:ext cx="3969181" cy="3081338"/>
          </a:xfrm>
          <a:prstGeom prst="rect">
            <a:avLst/>
          </a:prstGeom>
        </p:spPr>
      </p:pic>
      <p:sp>
        <p:nvSpPr>
          <p:cNvPr id="40" name="テキスト ボックス 39">
            <a:extLst>
              <a:ext uri="{FF2B5EF4-FFF2-40B4-BE49-F238E27FC236}">
                <a16:creationId xmlns:a16="http://schemas.microsoft.com/office/drawing/2014/main" id="{0CA1B654-D9A0-69D9-D1BD-FBE101605003}"/>
              </a:ext>
            </a:extLst>
          </p:cNvPr>
          <p:cNvSpPr txBox="1"/>
          <p:nvPr/>
        </p:nvSpPr>
        <p:spPr>
          <a:xfrm>
            <a:off x="703029" y="1107367"/>
            <a:ext cx="33810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は１つの確率分布</a:t>
            </a:r>
          </a:p>
        </p:txBody>
      </p:sp>
      <p:sp>
        <p:nvSpPr>
          <p:cNvPr id="41" name="テキスト ボックス 40">
            <a:extLst>
              <a:ext uri="{FF2B5EF4-FFF2-40B4-BE49-F238E27FC236}">
                <a16:creationId xmlns:a16="http://schemas.microsoft.com/office/drawing/2014/main" id="{8E36F01A-81C9-86D4-F7A7-5CF38159E447}"/>
              </a:ext>
            </a:extLst>
          </p:cNvPr>
          <p:cNvSpPr txBox="1"/>
          <p:nvPr/>
        </p:nvSpPr>
        <p:spPr>
          <a:xfrm>
            <a:off x="7432535" y="4774676"/>
            <a:ext cx="16065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の面積も</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42" name="楕円 41">
            <a:extLst>
              <a:ext uri="{FF2B5EF4-FFF2-40B4-BE49-F238E27FC236}">
                <a16:creationId xmlns:a16="http://schemas.microsoft.com/office/drawing/2014/main" id="{D7EB6AD8-3412-D05D-DD8C-928364AB6966}"/>
              </a:ext>
            </a:extLst>
          </p:cNvPr>
          <p:cNvSpPr/>
          <p:nvPr/>
        </p:nvSpPr>
        <p:spPr>
          <a:xfrm rot="1663975">
            <a:off x="6941287" y="1659062"/>
            <a:ext cx="4838520" cy="2191595"/>
          </a:xfrm>
          <a:prstGeom prst="ellipse">
            <a:avLst/>
          </a:prstGeom>
          <a:solidFill>
            <a:srgbClr val="DEEBF7">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FC682D-0AB9-08EB-975D-3CBA73F724F4}"/>
                  </a:ext>
                </a:extLst>
              </p:cNvPr>
              <p:cNvSpPr txBox="1"/>
              <p:nvPr/>
            </p:nvSpPr>
            <p:spPr>
              <a:xfrm>
                <a:off x="628650" y="6210925"/>
                <a:ext cx="9435532" cy="468783"/>
              </a:xfrm>
              <a:prstGeom prst="rect">
                <a:avLst/>
              </a:prstGeom>
              <a:noFill/>
            </p:spPr>
            <p:txBody>
              <a:bodyPr wrap="none" rtlCol="0">
                <a:spAutoFit/>
              </a:bodyPr>
              <a:lstStyle/>
              <a:p>
                <a:pPr algn="l"/>
                <a:r>
                  <a:rPr kumimoji="1" lang="ja-JP" altLang="en-US" sz="2400" dirty="0">
                    <a:ea typeface="メイリオ" panose="020B0604030504040204" pitchFamily="50" charset="-128"/>
                  </a:rPr>
                  <a:t>パラメータ</a:t>
                </a:r>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は</m:t>
                    </m:r>
                    <m:r>
                      <a:rPr kumimoji="1" lang="en-US" altLang="ja-JP" sz="2400" b="0" i="1" smtClean="0">
                        <a:latin typeface="Cambria Math" panose="02040503050406030204" pitchFamily="18" charset="0"/>
                        <a:ea typeface="メイリオ" panose="020B0604030504040204" pitchFamily="50" charset="-128"/>
                      </a:rPr>
                      <m:t> </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e>
                    </m:d>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が</m:t>
                    </m:r>
                  </m:oMath>
                </a14:m>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組！この</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組</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組がクラスタを表現する</a:t>
                </a:r>
              </a:p>
            </p:txBody>
          </p:sp>
        </mc:Choice>
        <mc:Fallback xmlns="">
          <p:sp>
            <p:nvSpPr>
              <p:cNvPr id="43" name="テキスト ボックス 42">
                <a:extLst>
                  <a:ext uri="{FF2B5EF4-FFF2-40B4-BE49-F238E27FC236}">
                    <a16:creationId xmlns:a16="http://schemas.microsoft.com/office/drawing/2014/main" id="{7EFC682D-0AB9-08EB-975D-3CBA73F724F4}"/>
                  </a:ext>
                </a:extLst>
              </p:cNvPr>
              <p:cNvSpPr txBox="1">
                <a:spLocks noRot="1" noChangeAspect="1" noMove="1" noResize="1" noEditPoints="1" noAdjustHandles="1" noChangeArrowheads="1" noChangeShapeType="1" noTextEdit="1"/>
              </p:cNvSpPr>
              <p:nvPr/>
            </p:nvSpPr>
            <p:spPr>
              <a:xfrm>
                <a:off x="628650" y="6210925"/>
                <a:ext cx="9435532" cy="468783"/>
              </a:xfrm>
              <a:prstGeom prst="rect">
                <a:avLst/>
              </a:prstGeom>
              <a:blipFill>
                <a:blip r:embed="rId7"/>
                <a:stretch>
                  <a:fillRect l="-969" t="-6494" r="-65" b="-31169"/>
                </a:stretch>
              </a:blipFill>
            </p:spPr>
            <p:txBody>
              <a:bodyPr/>
              <a:lstStyle/>
              <a:p>
                <a:r>
                  <a:rPr lang="ja-JP" altLang="en-US">
                    <a:noFill/>
                  </a:rPr>
                  <a:t> </a:t>
                </a:r>
              </a:p>
            </p:txBody>
          </p:sp>
        </mc:Fallback>
      </mc:AlternateContent>
      <p:sp>
        <p:nvSpPr>
          <p:cNvPr id="44" name="矢印: 下カーブ 43">
            <a:extLst>
              <a:ext uri="{FF2B5EF4-FFF2-40B4-BE49-F238E27FC236}">
                <a16:creationId xmlns:a16="http://schemas.microsoft.com/office/drawing/2014/main" id="{83828A78-64D6-866B-CA93-702431373B52}"/>
              </a:ext>
            </a:extLst>
          </p:cNvPr>
          <p:cNvSpPr/>
          <p:nvPr/>
        </p:nvSpPr>
        <p:spPr>
          <a:xfrm rot="19139318" flipV="1">
            <a:off x="9090741" y="4363780"/>
            <a:ext cx="1343185" cy="51499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0936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9EEFB64-31C7-485D-0173-1EFB42A7EE57}"/>
              </a:ext>
            </a:extLst>
          </p:cNvPr>
          <p:cNvSpPr txBox="1"/>
          <p:nvPr/>
        </p:nvSpPr>
        <p:spPr>
          <a:xfrm>
            <a:off x="0" y="323850"/>
            <a:ext cx="122697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GMM(Gaussian</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Mixture</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Model)</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次元正規分布でイメージする</a:t>
            </a:r>
          </a:p>
        </p:txBody>
      </p:sp>
      <p:pic>
        <p:nvPicPr>
          <p:cNvPr id="5" name="図 4">
            <a:extLst>
              <a:ext uri="{FF2B5EF4-FFF2-40B4-BE49-F238E27FC236}">
                <a16:creationId xmlns:a16="http://schemas.microsoft.com/office/drawing/2014/main" id="{510B06AA-C7FD-369E-9B12-5EFC195B32BF}"/>
              </a:ext>
            </a:extLst>
          </p:cNvPr>
          <p:cNvPicPr>
            <a:picLocks noChangeAspect="1"/>
          </p:cNvPicPr>
          <p:nvPr/>
        </p:nvPicPr>
        <p:blipFill>
          <a:blip r:embed="rId2"/>
          <a:stretch>
            <a:fillRect/>
          </a:stretch>
        </p:blipFill>
        <p:spPr>
          <a:xfrm>
            <a:off x="1950924" y="3119749"/>
            <a:ext cx="7115867" cy="3519176"/>
          </a:xfrm>
          <a:prstGeom prst="rect">
            <a:avLst/>
          </a:prstGeom>
        </p:spPr>
      </p:pic>
      <p:pic>
        <p:nvPicPr>
          <p:cNvPr id="6" name="図 5">
            <a:extLst>
              <a:ext uri="{FF2B5EF4-FFF2-40B4-BE49-F238E27FC236}">
                <a16:creationId xmlns:a16="http://schemas.microsoft.com/office/drawing/2014/main" id="{37D9AE1F-CA08-677C-18B7-1147BD513849}"/>
              </a:ext>
            </a:extLst>
          </p:cNvPr>
          <p:cNvPicPr>
            <a:picLocks noChangeAspect="1"/>
          </p:cNvPicPr>
          <p:nvPr/>
        </p:nvPicPr>
        <p:blipFill>
          <a:blip r:embed="rId3"/>
          <a:stretch>
            <a:fillRect/>
          </a:stretch>
        </p:blipFill>
        <p:spPr>
          <a:xfrm>
            <a:off x="5826522" y="2397573"/>
            <a:ext cx="1171575" cy="904875"/>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935DE0A-8D31-5792-A241-CF54F070EEA8}"/>
                  </a:ext>
                </a:extLst>
              </p:cNvPr>
              <p:cNvSpPr txBox="1"/>
              <p:nvPr/>
            </p:nvSpPr>
            <p:spPr>
              <a:xfrm>
                <a:off x="208520" y="875125"/>
                <a:ext cx="11375422" cy="1943096"/>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複数のガウス分布（下図の破線の分布）が一定割合（</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𝜋</m:t>
                    </m:r>
                  </m:oMath>
                </a14:m>
                <a:r>
                  <a:rPr kumimoji="1" lang="ja-JP" altLang="en-US" sz="2400" dirty="0">
                    <a:latin typeface="メイリオ" panose="020B0604030504040204" pitchFamily="50" charset="-128"/>
                    <a:ea typeface="メイリオ" panose="020B0604030504040204" pitchFamily="50" charset="-128"/>
                  </a:rPr>
                  <a:t>）で混合した確率分布</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混合割合</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𝜋</m:t>
                    </m:r>
                  </m:oMath>
                </a14:m>
                <a:r>
                  <a:rPr kumimoji="1" lang="ja-JP" altLang="en-US" sz="2400" dirty="0">
                    <a:latin typeface="メイリオ" panose="020B0604030504040204" pitchFamily="50" charset="-128"/>
                    <a:ea typeface="メイリオ" panose="020B0604030504040204" pitchFamily="50" charset="-128"/>
                  </a:rPr>
                  <a:t>の総和は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なので、混合ガウス分布の面積は１（下図の緑色の分布）</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は</m:t>
                    </m:r>
                    <m:r>
                      <a:rPr kumimoji="1" lang="en-US" altLang="ja-JP" sz="240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混合する各ガウス分布クラスタの</m:t>
                    </m:r>
                  </m:oMath>
                </a14:m>
                <a:r>
                  <a:rPr kumimoji="1" lang="ja-JP" altLang="en-US" sz="2400" dirty="0">
                    <a:latin typeface="メイリオ" panose="020B0604030504040204" pitchFamily="50" charset="-128"/>
                    <a:ea typeface="メイリオ" panose="020B0604030504040204" pitchFamily="50" charset="-128"/>
                  </a:rPr>
                  <a:t>占有面積</a:t>
                </a:r>
              </a:p>
              <a:p>
                <a:pPr marL="342900" indent="-342900">
                  <a:buFont typeface="Wingdings" panose="05000000000000000000" pitchFamily="2" charset="2"/>
                  <a:buChar char="l"/>
                </a:pP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9935DE0A-8D31-5792-A241-CF54F070EEA8}"/>
                  </a:ext>
                </a:extLst>
              </p:cNvPr>
              <p:cNvSpPr txBox="1">
                <a:spLocks noRot="1" noChangeAspect="1" noMove="1" noResize="1" noEditPoints="1" noAdjustHandles="1" noChangeArrowheads="1" noChangeShapeType="1" noTextEdit="1"/>
              </p:cNvSpPr>
              <p:nvPr/>
            </p:nvSpPr>
            <p:spPr>
              <a:xfrm>
                <a:off x="208520" y="875125"/>
                <a:ext cx="11375422" cy="1943096"/>
              </a:xfrm>
              <a:prstGeom prst="rect">
                <a:avLst/>
              </a:prstGeom>
              <a:blipFill>
                <a:blip r:embed="rId4"/>
                <a:stretch>
                  <a:fillRect l="-697" t="-2516"/>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59205A6C-C8DC-A376-76CD-2BF886958F31}"/>
              </a:ext>
            </a:extLst>
          </p:cNvPr>
          <p:cNvPicPr>
            <a:picLocks noChangeAspect="1"/>
          </p:cNvPicPr>
          <p:nvPr/>
        </p:nvPicPr>
        <p:blipFill>
          <a:blip r:embed="rId5"/>
          <a:stretch>
            <a:fillRect/>
          </a:stretch>
        </p:blipFill>
        <p:spPr>
          <a:xfrm>
            <a:off x="1164393" y="2100171"/>
            <a:ext cx="4464053" cy="1257674"/>
          </a:xfrm>
          <a:prstGeom prst="rect">
            <a:avLst/>
          </a:prstGeom>
        </p:spPr>
      </p:pic>
      <p:sp>
        <p:nvSpPr>
          <p:cNvPr id="3" name="テキスト ボックス 2">
            <a:extLst>
              <a:ext uri="{FF2B5EF4-FFF2-40B4-BE49-F238E27FC236}">
                <a16:creationId xmlns:a16="http://schemas.microsoft.com/office/drawing/2014/main" id="{9170F358-A22F-1A0B-8108-5C4DC695AA04}"/>
              </a:ext>
            </a:extLst>
          </p:cNvPr>
          <p:cNvSpPr txBox="1"/>
          <p:nvPr/>
        </p:nvSpPr>
        <p:spPr>
          <a:xfrm>
            <a:off x="5628446" y="6454259"/>
            <a:ext cx="2905091" cy="369332"/>
          </a:xfrm>
          <a:prstGeom prst="rect">
            <a:avLst/>
          </a:prstGeom>
          <a:noFill/>
        </p:spPr>
        <p:txBody>
          <a:bodyPr wrap="none" rtlCol="0">
            <a:spAutoFit/>
          </a:bodyPr>
          <a:lstStyle/>
          <a:p>
            <a:pPr algn="l"/>
            <a:r>
              <a:rPr lang="en-US" altLang="ja-JP" dirty="0">
                <a:hlinkClick r:id="rId6"/>
              </a:rPr>
              <a:t>https://mathwords.net/gmm</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271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866F36E-E040-B941-069B-F8484FFC5E8F}"/>
              </a:ext>
            </a:extLst>
          </p:cNvPr>
          <p:cNvSpPr txBox="1"/>
          <p:nvPr/>
        </p:nvSpPr>
        <p:spPr>
          <a:xfrm>
            <a:off x="381000" y="2967335"/>
            <a:ext cx="1188177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話をシンプルにするためここから当分、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次元（単変量）の</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で説明を進めます</a:t>
            </a:r>
          </a:p>
        </p:txBody>
      </p:sp>
    </p:spTree>
    <p:extLst>
      <p:ext uri="{BB962C8B-B14F-4D97-AF65-F5344CB8AC3E}">
        <p14:creationId xmlns:p14="http://schemas.microsoft.com/office/powerpoint/2010/main" val="84465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5C4226-2BBC-4ADD-A3A7-F55CD1A6492A}"/>
              </a:ext>
            </a:extLst>
          </p:cNvPr>
          <p:cNvSpPr txBox="1"/>
          <p:nvPr/>
        </p:nvSpPr>
        <p:spPr>
          <a:xfrm>
            <a:off x="362760" y="162052"/>
            <a:ext cx="10482357"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次元でもう一度考えてみる）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5BFD6B-A9C7-425A-8BA7-F352CE4D3DDC}"/>
                  </a:ext>
                </a:extLst>
              </p:cNvPr>
              <p:cNvSpPr txBox="1"/>
              <p:nvPr/>
            </p:nvSpPr>
            <p:spPr>
              <a:xfrm>
                <a:off x="471469" y="702587"/>
                <a:ext cx="11509037"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各観測データは混合しているガウス分布から</a:t>
                </a:r>
                <a:r>
                  <a:rPr kumimoji="1" lang="ja-JP" altLang="en-US" sz="2400" u="sng" dirty="0">
                    <a:latin typeface="メイリオ" panose="020B0604030504040204" pitchFamily="50" charset="-128"/>
                    <a:ea typeface="メイリオ" panose="020B0604030504040204" pitchFamily="50" charset="-128"/>
                  </a:rPr>
                  <a:t>確率的</a:t>
                </a:r>
                <a:r>
                  <a:rPr kumimoji="1" lang="ja-JP" altLang="en-US" sz="2400" dirty="0">
                    <a:latin typeface="メイリオ" panose="020B0604030504040204" pitchFamily="50" charset="-128"/>
                    <a:ea typeface="メイリオ" panose="020B0604030504040204" pitchFamily="50" charset="-128"/>
                  </a:rPr>
                  <a:t>に生成されたとするモデル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そのためには、どういう格好のガウス分布</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 がどのような比率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で混合しているのかを推定する必要がある（下図）</a:t>
                </a:r>
              </a:p>
            </p:txBody>
          </p:sp>
        </mc:Choice>
        <mc:Fallback xmlns="">
          <p:sp>
            <p:nvSpPr>
              <p:cNvPr id="3" name="テキスト ボックス 2">
                <a:extLst>
                  <a:ext uri="{FF2B5EF4-FFF2-40B4-BE49-F238E27FC236}">
                    <a16:creationId xmlns:a16="http://schemas.microsoft.com/office/drawing/2014/main" id="{C25BFD6B-A9C7-425A-8BA7-F352CE4D3DDC}"/>
                  </a:ext>
                </a:extLst>
              </p:cNvPr>
              <p:cNvSpPr txBox="1">
                <a:spLocks noRot="1" noChangeAspect="1" noMove="1" noResize="1" noEditPoints="1" noAdjustHandles="1" noChangeArrowheads="1" noChangeShapeType="1" noTextEdit="1"/>
              </p:cNvSpPr>
              <p:nvPr/>
            </p:nvSpPr>
            <p:spPr>
              <a:xfrm>
                <a:off x="471469" y="702587"/>
                <a:ext cx="11509037" cy="1200329"/>
              </a:xfrm>
              <a:prstGeom prst="rect">
                <a:avLst/>
              </a:prstGeom>
              <a:blipFill>
                <a:blip r:embed="rId2"/>
                <a:stretch>
                  <a:fillRect l="-1218" t="-11168" b="-10660"/>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4BC91E8-1537-4F6F-AF4B-C2C66A7576BF}"/>
              </a:ext>
            </a:extLst>
          </p:cNvPr>
          <p:cNvPicPr>
            <a:picLocks noChangeAspect="1"/>
          </p:cNvPicPr>
          <p:nvPr/>
        </p:nvPicPr>
        <p:blipFill>
          <a:blip r:embed="rId3"/>
          <a:stretch>
            <a:fillRect/>
          </a:stretch>
        </p:blipFill>
        <p:spPr>
          <a:xfrm>
            <a:off x="323578" y="2611503"/>
            <a:ext cx="5642096" cy="4216470"/>
          </a:xfrm>
          <a:prstGeom prst="rect">
            <a:avLst/>
          </a:prstGeom>
        </p:spPr>
      </p:pic>
      <p:sp>
        <p:nvSpPr>
          <p:cNvPr id="6" name="テキスト ボックス 5">
            <a:extLst>
              <a:ext uri="{FF2B5EF4-FFF2-40B4-BE49-F238E27FC236}">
                <a16:creationId xmlns:a16="http://schemas.microsoft.com/office/drawing/2014/main" id="{5019490B-4E2B-4706-BB2B-96A3AAFDFE68}"/>
              </a:ext>
            </a:extLst>
          </p:cNvPr>
          <p:cNvSpPr txBox="1"/>
          <p:nvPr/>
        </p:nvSpPr>
        <p:spPr>
          <a:xfrm>
            <a:off x="1411868" y="2843863"/>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クラスタ１</a:t>
            </a:r>
          </a:p>
        </p:txBody>
      </p:sp>
      <p:sp>
        <p:nvSpPr>
          <p:cNvPr id="8" name="テキスト ボックス 7">
            <a:extLst>
              <a:ext uri="{FF2B5EF4-FFF2-40B4-BE49-F238E27FC236}">
                <a16:creationId xmlns:a16="http://schemas.microsoft.com/office/drawing/2014/main" id="{73F25080-DC9D-4C72-946C-FC4D9688145B}"/>
              </a:ext>
            </a:extLst>
          </p:cNvPr>
          <p:cNvSpPr txBox="1"/>
          <p:nvPr/>
        </p:nvSpPr>
        <p:spPr>
          <a:xfrm>
            <a:off x="3498267" y="3118641"/>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クラスタ２</a:t>
            </a:r>
          </a:p>
        </p:txBody>
      </p:sp>
      <p:sp>
        <p:nvSpPr>
          <p:cNvPr id="7" name="テキスト ボックス 6">
            <a:extLst>
              <a:ext uri="{FF2B5EF4-FFF2-40B4-BE49-F238E27FC236}">
                <a16:creationId xmlns:a16="http://schemas.microsoft.com/office/drawing/2014/main" id="{73761FB5-AAC4-845E-8271-D23E12583BB9}"/>
              </a:ext>
            </a:extLst>
          </p:cNvPr>
          <p:cNvSpPr txBox="1"/>
          <p:nvPr/>
        </p:nvSpPr>
        <p:spPr>
          <a:xfrm>
            <a:off x="6534286" y="3883068"/>
            <a:ext cx="4544834"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クラスタ１の平均（中心位置），分散</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クラスタ２の平均（中心位置），分散</a:t>
            </a:r>
          </a:p>
        </p:txBody>
      </p:sp>
      <p:sp>
        <p:nvSpPr>
          <p:cNvPr id="9" name="テキスト ボックス 8">
            <a:extLst>
              <a:ext uri="{FF2B5EF4-FFF2-40B4-BE49-F238E27FC236}">
                <a16:creationId xmlns:a16="http://schemas.microsoft.com/office/drawing/2014/main" id="{B8C9DBCA-9BA7-F6B0-4D29-76A56042B787}"/>
              </a:ext>
            </a:extLst>
          </p:cNvPr>
          <p:cNvSpPr txBox="1"/>
          <p:nvPr/>
        </p:nvSpPr>
        <p:spPr>
          <a:xfrm>
            <a:off x="6500407" y="3253390"/>
            <a:ext cx="536801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このクラスタリングを可能にするには</a:t>
            </a:r>
          </a:p>
        </p:txBody>
      </p:sp>
      <p:sp>
        <p:nvSpPr>
          <p:cNvPr id="10" name="テキスト ボックス 9">
            <a:extLst>
              <a:ext uri="{FF2B5EF4-FFF2-40B4-BE49-F238E27FC236}">
                <a16:creationId xmlns:a16="http://schemas.microsoft.com/office/drawing/2014/main" id="{1DFB544E-D7BE-B814-E4F3-E35A05DEA1B4}"/>
              </a:ext>
            </a:extLst>
          </p:cNvPr>
          <p:cNvSpPr txBox="1"/>
          <p:nvPr/>
        </p:nvSpPr>
        <p:spPr>
          <a:xfrm>
            <a:off x="6730806" y="5020925"/>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の推定が必要</a:t>
            </a:r>
          </a:p>
        </p:txBody>
      </p:sp>
      <p:sp>
        <p:nvSpPr>
          <p:cNvPr id="11" name="テキスト ボックス 10">
            <a:extLst>
              <a:ext uri="{FF2B5EF4-FFF2-40B4-BE49-F238E27FC236}">
                <a16:creationId xmlns:a16="http://schemas.microsoft.com/office/drawing/2014/main" id="{8DDFD81C-A7A3-ACB2-618E-A462CBA41F8F}"/>
              </a:ext>
            </a:extLst>
          </p:cNvPr>
          <p:cNvSpPr txBox="1"/>
          <p:nvPr/>
        </p:nvSpPr>
        <p:spPr>
          <a:xfrm>
            <a:off x="6713245" y="5620297"/>
            <a:ext cx="510909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混合ガウス分布の各クラスタの平均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の中心に対応</a:t>
            </a:r>
          </a:p>
        </p:txBody>
      </p:sp>
      <p:sp>
        <p:nvSpPr>
          <p:cNvPr id="12" name="矢印: 右 11">
            <a:extLst>
              <a:ext uri="{FF2B5EF4-FFF2-40B4-BE49-F238E27FC236}">
                <a16:creationId xmlns:a16="http://schemas.microsoft.com/office/drawing/2014/main" id="{7C624DA1-6A41-F64A-4782-B6687BAF6773}"/>
              </a:ext>
            </a:extLst>
          </p:cNvPr>
          <p:cNvSpPr/>
          <p:nvPr/>
        </p:nvSpPr>
        <p:spPr>
          <a:xfrm>
            <a:off x="5880520" y="3998941"/>
            <a:ext cx="622041" cy="1563090"/>
          </a:xfrm>
          <a:prstGeom prst="rightArrow">
            <a:avLst>
              <a:gd name="adj1" fmla="val 523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C4AC931-7CD3-406B-17BA-EF7FEEF227FD}"/>
              </a:ext>
            </a:extLst>
          </p:cNvPr>
          <p:cNvSpPr/>
          <p:nvPr/>
        </p:nvSpPr>
        <p:spPr>
          <a:xfrm>
            <a:off x="279450" y="2640323"/>
            <a:ext cx="5642096" cy="4143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B5A129-1621-E449-8FE8-47824C5832A6}"/>
              </a:ext>
            </a:extLst>
          </p:cNvPr>
          <p:cNvSpPr/>
          <p:nvPr/>
        </p:nvSpPr>
        <p:spPr>
          <a:xfrm>
            <a:off x="6461535" y="2952749"/>
            <a:ext cx="5642096" cy="3498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4ADD9A-76B2-E74B-80CE-7DFFE401C898}"/>
                  </a:ext>
                </a:extLst>
              </p:cNvPr>
              <p:cNvSpPr txBox="1"/>
              <p:nvPr/>
            </p:nvSpPr>
            <p:spPr>
              <a:xfrm>
                <a:off x="1245258" y="3453452"/>
                <a:ext cx="5926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14ADD9A-76B2-E74B-80CE-7DFFE401C898}"/>
                  </a:ext>
                </a:extLst>
              </p:cNvPr>
              <p:cNvSpPr txBox="1">
                <a:spLocks noRot="1" noChangeAspect="1" noMove="1" noResize="1" noEditPoints="1" noAdjustHandles="1" noChangeArrowheads="1" noChangeShapeType="1" noTextEdit="1"/>
              </p:cNvSpPr>
              <p:nvPr/>
            </p:nvSpPr>
            <p:spPr>
              <a:xfrm>
                <a:off x="1245258" y="3453452"/>
                <a:ext cx="59266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59C56D9-13B2-2652-1999-AE62124955BF}"/>
                  </a:ext>
                </a:extLst>
              </p:cNvPr>
              <p:cNvSpPr txBox="1"/>
              <p:nvPr/>
            </p:nvSpPr>
            <p:spPr>
              <a:xfrm>
                <a:off x="1610022" y="4168556"/>
                <a:ext cx="6070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59C56D9-13B2-2652-1999-AE62124955BF}"/>
                  </a:ext>
                </a:extLst>
              </p:cNvPr>
              <p:cNvSpPr txBox="1">
                <a:spLocks noRot="1" noChangeAspect="1" noMove="1" noResize="1" noEditPoints="1" noAdjustHandles="1" noChangeArrowheads="1" noChangeShapeType="1" noTextEdit="1"/>
              </p:cNvSpPr>
              <p:nvPr/>
            </p:nvSpPr>
            <p:spPr>
              <a:xfrm>
                <a:off x="1610022" y="4168556"/>
                <a:ext cx="607089"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204740C-3C33-43C3-9A28-E18102AC4AF2}"/>
                  </a:ext>
                </a:extLst>
              </p:cNvPr>
              <p:cNvSpPr txBox="1"/>
              <p:nvPr/>
            </p:nvSpPr>
            <p:spPr>
              <a:xfrm>
                <a:off x="10973349" y="3794839"/>
                <a:ext cx="101027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2204740C-3C33-43C3-9A28-E18102AC4AF2}"/>
                  </a:ext>
                </a:extLst>
              </p:cNvPr>
              <p:cNvSpPr txBox="1">
                <a:spLocks noRot="1" noChangeAspect="1" noMove="1" noResize="1" noEditPoints="1" noAdjustHandles="1" noChangeArrowheads="1" noChangeShapeType="1" noTextEdit="1"/>
              </p:cNvSpPr>
              <p:nvPr/>
            </p:nvSpPr>
            <p:spPr>
              <a:xfrm>
                <a:off x="10973349" y="3794839"/>
                <a:ext cx="1010277" cy="461665"/>
              </a:xfrm>
              <a:prstGeom prst="rect">
                <a:avLst/>
              </a:prstGeom>
              <a:blipFill>
                <a:blip r:embed="rId6"/>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4D4288-56D3-4595-1AB0-1070C9CCA074}"/>
                  </a:ext>
                </a:extLst>
              </p:cNvPr>
              <p:cNvSpPr txBox="1"/>
              <p:nvPr/>
            </p:nvSpPr>
            <p:spPr>
              <a:xfrm>
                <a:off x="10955995" y="4133782"/>
                <a:ext cx="10245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E44D4288-56D3-4595-1AB0-1070C9CCA074}"/>
                  </a:ext>
                </a:extLst>
              </p:cNvPr>
              <p:cNvSpPr txBox="1">
                <a:spLocks noRot="1" noChangeAspect="1" noMove="1" noResize="1" noEditPoints="1" noAdjustHandles="1" noChangeArrowheads="1" noChangeShapeType="1" noTextEdit="1"/>
              </p:cNvSpPr>
              <p:nvPr/>
            </p:nvSpPr>
            <p:spPr>
              <a:xfrm>
                <a:off x="10955995" y="4133782"/>
                <a:ext cx="1024511" cy="461665"/>
              </a:xfrm>
              <a:prstGeom prst="rect">
                <a:avLst/>
              </a:prstGeom>
              <a:blipFill>
                <a:blip r:embed="rId7"/>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3D77DE6-1E96-19B7-1E10-704740C55DFE}"/>
                  </a:ext>
                </a:extLst>
              </p:cNvPr>
              <p:cNvSpPr txBox="1"/>
              <p:nvPr/>
            </p:nvSpPr>
            <p:spPr>
              <a:xfrm>
                <a:off x="6728037" y="4614933"/>
                <a:ext cx="4318105"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およびクラスタ</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の混合比率</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2</m:t>
                        </m:r>
                      </m:sub>
                    </m:sSub>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3D77DE6-1E96-19B7-1E10-704740C55DFE}"/>
                  </a:ext>
                </a:extLst>
              </p:cNvPr>
              <p:cNvSpPr txBox="1">
                <a:spLocks noRot="1" noChangeAspect="1" noMove="1" noResize="1" noEditPoints="1" noAdjustHandles="1" noChangeArrowheads="1" noChangeShapeType="1" noTextEdit="1"/>
              </p:cNvSpPr>
              <p:nvPr/>
            </p:nvSpPr>
            <p:spPr>
              <a:xfrm>
                <a:off x="6728037" y="4614933"/>
                <a:ext cx="4318105" cy="400110"/>
              </a:xfrm>
              <a:prstGeom prst="rect">
                <a:avLst/>
              </a:prstGeom>
              <a:blipFill>
                <a:blip r:embed="rId8"/>
                <a:stretch>
                  <a:fillRect l="-1554" t="-7576" b="-25758"/>
                </a:stretch>
              </a:blipFill>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id="{6A7CC616-29E5-E460-33F3-F4FF38F53675}"/>
              </a:ext>
            </a:extLst>
          </p:cNvPr>
          <p:cNvCxnSpPr>
            <a:cxnSpLocks/>
          </p:cNvCxnSpPr>
          <p:nvPr/>
        </p:nvCxnSpPr>
        <p:spPr>
          <a:xfrm>
            <a:off x="2057400" y="3352800"/>
            <a:ext cx="0" cy="16622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5AAFE99-CB80-A4CB-68CC-AEDCA6A6A11A}"/>
                  </a:ext>
                </a:extLst>
              </p:cNvPr>
              <p:cNvSpPr txBox="1"/>
              <p:nvPr/>
            </p:nvSpPr>
            <p:spPr>
              <a:xfrm>
                <a:off x="1794691" y="2954169"/>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05AAFE99-CB80-A4CB-68CC-AEDCA6A6A11A}"/>
                  </a:ext>
                </a:extLst>
              </p:cNvPr>
              <p:cNvSpPr txBox="1">
                <a:spLocks noRot="1" noChangeAspect="1" noMove="1" noResize="1" noEditPoints="1" noAdjustHandles="1" noChangeArrowheads="1" noChangeShapeType="1" noTextEdit="1"/>
              </p:cNvSpPr>
              <p:nvPr/>
            </p:nvSpPr>
            <p:spPr>
              <a:xfrm>
                <a:off x="1794691" y="2954169"/>
                <a:ext cx="622040" cy="461665"/>
              </a:xfrm>
              <a:prstGeom prst="rect">
                <a:avLst/>
              </a:prstGeom>
              <a:blipFill>
                <a:blip r:embed="rId9"/>
                <a:stretch>
                  <a:fillRect b="-5333"/>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0DEFC364-50AA-1037-3378-36EEE04D0050}"/>
              </a:ext>
            </a:extLst>
          </p:cNvPr>
          <p:cNvCxnSpPr/>
          <p:nvPr/>
        </p:nvCxnSpPr>
        <p:spPr>
          <a:xfrm>
            <a:off x="1616348" y="3883068"/>
            <a:ext cx="93691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B59231A-1DAC-D03F-8297-93038E5C9DC2}"/>
                  </a:ext>
                </a:extLst>
              </p:cNvPr>
              <p:cNvSpPr txBox="1"/>
              <p:nvPr/>
            </p:nvSpPr>
            <p:spPr>
              <a:xfrm>
                <a:off x="3198377" y="350821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B59231A-1DAC-D03F-8297-93038E5C9DC2}"/>
                  </a:ext>
                </a:extLst>
              </p:cNvPr>
              <p:cNvSpPr txBox="1">
                <a:spLocks noRot="1" noChangeAspect="1" noMove="1" noResize="1" noEditPoints="1" noAdjustHandles="1" noChangeArrowheads="1" noChangeShapeType="1" noTextEdit="1"/>
              </p:cNvSpPr>
              <p:nvPr/>
            </p:nvSpPr>
            <p:spPr>
              <a:xfrm>
                <a:off x="3198377" y="3508217"/>
                <a:ext cx="59978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5F7C15-1D4B-9C45-6B02-2BCAB21B1024}"/>
                  </a:ext>
                </a:extLst>
              </p:cNvPr>
              <p:cNvSpPr txBox="1"/>
              <p:nvPr/>
            </p:nvSpPr>
            <p:spPr>
              <a:xfrm>
                <a:off x="3629322" y="4263806"/>
                <a:ext cx="6142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685F7C15-1D4B-9C45-6B02-2BCAB21B1024}"/>
                  </a:ext>
                </a:extLst>
              </p:cNvPr>
              <p:cNvSpPr txBox="1">
                <a:spLocks noRot="1" noChangeAspect="1" noMove="1" noResize="1" noEditPoints="1" noAdjustHandles="1" noChangeArrowheads="1" noChangeShapeType="1" noTextEdit="1"/>
              </p:cNvSpPr>
              <p:nvPr/>
            </p:nvSpPr>
            <p:spPr>
              <a:xfrm>
                <a:off x="3629322" y="4263806"/>
                <a:ext cx="614206" cy="461665"/>
              </a:xfrm>
              <a:prstGeom prst="rect">
                <a:avLst/>
              </a:prstGeom>
              <a:blipFill>
                <a:blip r:embed="rId11"/>
                <a:stretch>
                  <a:fillRect/>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CCCA4D1C-F6D7-16CB-8C6D-24908300E150}"/>
              </a:ext>
            </a:extLst>
          </p:cNvPr>
          <p:cNvCxnSpPr>
            <a:cxnSpLocks/>
          </p:cNvCxnSpPr>
          <p:nvPr/>
        </p:nvCxnSpPr>
        <p:spPr>
          <a:xfrm>
            <a:off x="4076700" y="3686175"/>
            <a:ext cx="0" cy="13860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12811C0-1E52-59B8-52D6-DBFFE94BE3C8}"/>
                  </a:ext>
                </a:extLst>
              </p:cNvPr>
              <p:cNvSpPr txBox="1"/>
              <p:nvPr/>
            </p:nvSpPr>
            <p:spPr>
              <a:xfrm>
                <a:off x="3791223" y="3240437"/>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B12811C0-1E52-59B8-52D6-DBFFE94BE3C8}"/>
                  </a:ext>
                </a:extLst>
              </p:cNvPr>
              <p:cNvSpPr txBox="1">
                <a:spLocks noRot="1" noChangeAspect="1" noMove="1" noResize="1" noEditPoints="1" noAdjustHandles="1" noChangeArrowheads="1" noChangeShapeType="1" noTextEdit="1"/>
              </p:cNvSpPr>
              <p:nvPr/>
            </p:nvSpPr>
            <p:spPr>
              <a:xfrm>
                <a:off x="3791223" y="3240437"/>
                <a:ext cx="622040" cy="461665"/>
              </a:xfrm>
              <a:prstGeom prst="rect">
                <a:avLst/>
              </a:prstGeom>
              <a:blipFill>
                <a:blip r:embed="rId12"/>
                <a:stretch>
                  <a:fillRect b="-5333"/>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3EB3A46-F8B7-E95F-B47B-3E043E6F9B31}"/>
              </a:ext>
            </a:extLst>
          </p:cNvPr>
          <p:cNvCxnSpPr>
            <a:cxnSpLocks/>
          </p:cNvCxnSpPr>
          <p:nvPr/>
        </p:nvCxnSpPr>
        <p:spPr>
          <a:xfrm flipV="1">
            <a:off x="3546565" y="3986627"/>
            <a:ext cx="1065351" cy="246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7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A4FD4B-8B14-DA1A-79FA-2D51CD17B559}"/>
              </a:ext>
            </a:extLst>
          </p:cNvPr>
          <p:cNvSpPr txBox="1"/>
          <p:nvPr/>
        </p:nvSpPr>
        <p:spPr>
          <a:xfrm>
            <a:off x="690465" y="485192"/>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確率的クラスタリング・決定論的クラスタリング</a:t>
            </a:r>
          </a:p>
        </p:txBody>
      </p:sp>
      <p:pic>
        <p:nvPicPr>
          <p:cNvPr id="7" name="図 6">
            <a:extLst>
              <a:ext uri="{FF2B5EF4-FFF2-40B4-BE49-F238E27FC236}">
                <a16:creationId xmlns:a16="http://schemas.microsoft.com/office/drawing/2014/main" id="{DCCAFA02-178A-359C-FEDA-8F6B77FBABEF}"/>
              </a:ext>
            </a:extLst>
          </p:cNvPr>
          <p:cNvPicPr>
            <a:picLocks noChangeAspect="1"/>
          </p:cNvPicPr>
          <p:nvPr/>
        </p:nvPicPr>
        <p:blipFill>
          <a:blip r:embed="rId2"/>
          <a:stretch>
            <a:fillRect/>
          </a:stretch>
        </p:blipFill>
        <p:spPr>
          <a:xfrm>
            <a:off x="690465" y="1783151"/>
            <a:ext cx="5642096" cy="4216470"/>
          </a:xfrm>
          <a:prstGeom prst="rect">
            <a:avLst/>
          </a:prstGeom>
        </p:spPr>
      </p:pic>
      <p:sp>
        <p:nvSpPr>
          <p:cNvPr id="8" name="テキスト ボックス 7">
            <a:extLst>
              <a:ext uri="{FF2B5EF4-FFF2-40B4-BE49-F238E27FC236}">
                <a16:creationId xmlns:a16="http://schemas.microsoft.com/office/drawing/2014/main" id="{F72D25E0-DE48-BCC4-805E-47222EED66D7}"/>
              </a:ext>
            </a:extLst>
          </p:cNvPr>
          <p:cNvSpPr txBox="1"/>
          <p:nvPr/>
        </p:nvSpPr>
        <p:spPr>
          <a:xfrm>
            <a:off x="1787940" y="2016444"/>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クラスタ１</a:t>
            </a:r>
          </a:p>
        </p:txBody>
      </p:sp>
      <p:sp>
        <p:nvSpPr>
          <p:cNvPr id="9" name="テキスト ボックス 8">
            <a:extLst>
              <a:ext uri="{FF2B5EF4-FFF2-40B4-BE49-F238E27FC236}">
                <a16:creationId xmlns:a16="http://schemas.microsoft.com/office/drawing/2014/main" id="{19D1191F-3D35-59FB-96EB-6E86F74CD68E}"/>
              </a:ext>
            </a:extLst>
          </p:cNvPr>
          <p:cNvSpPr txBox="1"/>
          <p:nvPr/>
        </p:nvSpPr>
        <p:spPr>
          <a:xfrm>
            <a:off x="3918226" y="2385776"/>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クラスタ２</a:t>
            </a:r>
          </a:p>
        </p:txBody>
      </p:sp>
      <p:sp>
        <p:nvSpPr>
          <p:cNvPr id="11" name="正方形/長方形 10">
            <a:extLst>
              <a:ext uri="{FF2B5EF4-FFF2-40B4-BE49-F238E27FC236}">
                <a16:creationId xmlns:a16="http://schemas.microsoft.com/office/drawing/2014/main" id="{A853CF78-FFBD-CE58-08BC-3E567C192023}"/>
              </a:ext>
            </a:extLst>
          </p:cNvPr>
          <p:cNvSpPr/>
          <p:nvPr/>
        </p:nvSpPr>
        <p:spPr>
          <a:xfrm>
            <a:off x="690465" y="1783151"/>
            <a:ext cx="5642096" cy="4143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030EFB9-8FD1-F718-7AC8-481E93EDB4CD}"/>
              </a:ext>
            </a:extLst>
          </p:cNvPr>
          <p:cNvSpPr txBox="1"/>
          <p:nvPr/>
        </p:nvSpPr>
        <p:spPr>
          <a:xfrm>
            <a:off x="2865182" y="5418002"/>
            <a:ext cx="646331" cy="646331"/>
          </a:xfrm>
          <a:prstGeom prst="rect">
            <a:avLst/>
          </a:prstGeom>
          <a:noFill/>
        </p:spPr>
        <p:txBody>
          <a:bodyPr wrap="none" rtlCol="0">
            <a:spAutoFit/>
          </a:bodyPr>
          <a:lstStyle/>
          <a:p>
            <a:pPr algn="l"/>
            <a:r>
              <a:rPr kumimoji="1" lang="ja-JP" altLang="en-US" sz="36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3DE23D65-7BD1-5C50-F195-9EA864051659}"/>
              </a:ext>
            </a:extLst>
          </p:cNvPr>
          <p:cNvSpPr txBox="1"/>
          <p:nvPr/>
        </p:nvSpPr>
        <p:spPr>
          <a:xfrm>
            <a:off x="2865181" y="4006787"/>
            <a:ext cx="646331" cy="646331"/>
          </a:xfrm>
          <a:prstGeom prst="rect">
            <a:avLst/>
          </a:prstGeom>
          <a:noFill/>
        </p:spPr>
        <p:txBody>
          <a:bodyPr wrap="none" rtlCol="0">
            <a:spAutoFit/>
          </a:bodyPr>
          <a:lstStyle/>
          <a:p>
            <a:pPr algn="l"/>
            <a:r>
              <a:rPr kumimoji="1" lang="ja-JP" altLang="en-US" sz="3600" dirty="0">
                <a:solidFill>
                  <a:srgbClr val="7030A0"/>
                </a:solidFill>
                <a:latin typeface="メイリオ" panose="020B0604030504040204" pitchFamily="50" charset="-128"/>
                <a:ea typeface="メイリオ" panose="020B0604030504040204" pitchFamily="50" charset="-128"/>
              </a:rPr>
              <a:t>★</a:t>
            </a:r>
          </a:p>
        </p:txBody>
      </p:sp>
      <p:sp>
        <p:nvSpPr>
          <p:cNvPr id="15" name="正方形/長方形 14">
            <a:extLst>
              <a:ext uri="{FF2B5EF4-FFF2-40B4-BE49-F238E27FC236}">
                <a16:creationId xmlns:a16="http://schemas.microsoft.com/office/drawing/2014/main" id="{420E4BEE-AF28-7785-7214-61C9338C1216}"/>
              </a:ext>
            </a:extLst>
          </p:cNvPr>
          <p:cNvSpPr/>
          <p:nvPr/>
        </p:nvSpPr>
        <p:spPr>
          <a:xfrm>
            <a:off x="1045121" y="1957963"/>
            <a:ext cx="2466391" cy="230023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E2853B5-ED86-C79F-E2D9-FFE4722DB99E}"/>
              </a:ext>
            </a:extLst>
          </p:cNvPr>
          <p:cNvSpPr/>
          <p:nvPr/>
        </p:nvSpPr>
        <p:spPr>
          <a:xfrm>
            <a:off x="3816313" y="2016444"/>
            <a:ext cx="1515260" cy="2241749"/>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0BC88EE-15BC-75F5-0F18-0E3F2CCAADE8}"/>
              </a:ext>
            </a:extLst>
          </p:cNvPr>
          <p:cNvSpPr txBox="1"/>
          <p:nvPr/>
        </p:nvSpPr>
        <p:spPr>
          <a:xfrm>
            <a:off x="6507025" y="1419315"/>
            <a:ext cx="4870244"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四角い点線：</a:t>
            </a:r>
            <a:r>
              <a:rPr kumimoji="1" lang="en-US" altLang="ja-JP" sz="2400" u="sng" dirty="0">
                <a:latin typeface="メイリオ" panose="020B0604030504040204" pitchFamily="50" charset="-128"/>
                <a:ea typeface="メイリオ" panose="020B0604030504040204" pitchFamily="50" charset="-128"/>
              </a:rPr>
              <a:t>k-means</a:t>
            </a:r>
            <a:r>
              <a:rPr kumimoji="1" lang="ja-JP" altLang="en-US" sz="2400" u="sng" dirty="0">
                <a:latin typeface="メイリオ" panose="020B0604030504040204" pitchFamily="50" charset="-128"/>
                <a:ea typeface="メイリオ" panose="020B0604030504040204" pitchFamily="50" charset="-128"/>
              </a:rPr>
              <a:t>のクラスタ</a:t>
            </a:r>
          </a:p>
        </p:txBody>
      </p:sp>
      <p:sp>
        <p:nvSpPr>
          <p:cNvPr id="18" name="テキスト ボックス 17">
            <a:extLst>
              <a:ext uri="{FF2B5EF4-FFF2-40B4-BE49-F238E27FC236}">
                <a16:creationId xmlns:a16="http://schemas.microsoft.com/office/drawing/2014/main" id="{BAEA4E41-0181-365B-0DEF-CFE6CC3346D9}"/>
              </a:ext>
            </a:extLst>
          </p:cNvPr>
          <p:cNvSpPr txBox="1"/>
          <p:nvPr/>
        </p:nvSpPr>
        <p:spPr>
          <a:xfrm>
            <a:off x="6610237" y="1880980"/>
            <a:ext cx="5581763"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クラスタの領域は決して交わらない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（観測データはどれかのクラスタに</a:t>
            </a:r>
            <a:r>
              <a:rPr kumimoji="1" lang="ja-JP" altLang="en-US" sz="2000" b="1" dirty="0">
                <a:latin typeface="メイリオ" panose="020B0604030504040204" pitchFamily="50" charset="-128"/>
                <a:ea typeface="メイリオ" panose="020B0604030504040204" pitchFamily="50" charset="-128"/>
              </a:rPr>
              <a:t>決定論的</a:t>
            </a:r>
            <a:r>
              <a:rPr kumimoji="1" lang="ja-JP" altLang="en-US" sz="2000" dirty="0">
                <a:latin typeface="メイリオ" panose="020B0604030504040204" pitchFamily="50" charset="-128"/>
                <a:ea typeface="メイリオ" panose="020B0604030504040204" pitchFamily="50" charset="-128"/>
              </a:rPr>
              <a:t>に所属する）</a:t>
            </a:r>
          </a:p>
        </p:txBody>
      </p:sp>
      <p:sp>
        <p:nvSpPr>
          <p:cNvPr id="19" name="テキスト ボックス 18">
            <a:extLst>
              <a:ext uri="{FF2B5EF4-FFF2-40B4-BE49-F238E27FC236}">
                <a16:creationId xmlns:a16="http://schemas.microsoft.com/office/drawing/2014/main" id="{F3BE0920-76AF-FE30-84D7-E15C21B9D1DB}"/>
              </a:ext>
            </a:extLst>
          </p:cNvPr>
          <p:cNvSpPr txBox="1"/>
          <p:nvPr/>
        </p:nvSpPr>
        <p:spPr>
          <a:xfrm>
            <a:off x="6507025" y="3429721"/>
            <a:ext cx="5724644"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山型の点線：混合ガウス分布のクラスタ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9C206CD-298E-D8C7-6743-6E1D60C6DA90}"/>
                  </a:ext>
                </a:extLst>
              </p:cNvPr>
              <p:cNvSpPr txBox="1"/>
              <p:nvPr/>
            </p:nvSpPr>
            <p:spPr>
              <a:xfrm>
                <a:off x="6655725" y="3891386"/>
                <a:ext cx="5287938" cy="2862322"/>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クラスタが分散</a:t>
                </a:r>
                <a14:m>
                  <m:oMath xmlns:m="http://schemas.openxmlformats.org/officeDocument/2006/math">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1</m:t>
                        </m:r>
                      </m:sub>
                    </m:sSub>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2</m:t>
                        </m:r>
                      </m:sub>
                    </m:sSub>
                  </m:oMath>
                </a14:m>
                <a:r>
                  <a:rPr kumimoji="1" lang="ja-JP" altLang="en-US" sz="2000" dirty="0">
                    <a:latin typeface="メイリオ" panose="020B0604030504040204" pitchFamily="50" charset="-128"/>
                    <a:ea typeface="メイリオ" panose="020B0604030504040204" pitchFamily="50" charset="-128"/>
                  </a:rPr>
                  <a:t>を持つのでクラスタの領域が裾野で交わる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ということは、例えば★データはクラスタ１，２に同時に所属する。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★ではクラスタ１の所属確率の方が大きいので</a:t>
                </a:r>
                <a:r>
                  <a:rPr kumimoji="1" lang="ja-JP" altLang="en-US" sz="2000" b="1" dirty="0">
                    <a:latin typeface="メイリオ" panose="020B0604030504040204" pitchFamily="50" charset="-128"/>
                    <a:ea typeface="メイリオ" panose="020B0604030504040204" pitchFamily="50" charset="-128"/>
                  </a:rPr>
                  <a:t>確率的に</a:t>
                </a:r>
                <a:r>
                  <a:rPr kumimoji="1" lang="ja-JP" altLang="en-US" sz="2000" dirty="0">
                    <a:latin typeface="メイリオ" panose="020B0604030504040204" pitchFamily="50" charset="-128"/>
                    <a:ea typeface="メイリオ" panose="020B0604030504040204" pitchFamily="50" charset="-128"/>
                  </a:rPr>
                  <a:t>クラスタ１に所属する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クラスタの領域が分散を持っていて交わるとき観測データの所属クラスタは</a:t>
                </a:r>
                <a:r>
                  <a:rPr kumimoji="1" lang="ja-JP" altLang="en-US" sz="2000" b="1" dirty="0">
                    <a:latin typeface="メイリオ" panose="020B0604030504040204" pitchFamily="50" charset="-128"/>
                    <a:ea typeface="メイリオ" panose="020B0604030504040204" pitchFamily="50" charset="-128"/>
                  </a:rPr>
                  <a:t>確率的</a:t>
                </a:r>
                <a:r>
                  <a:rPr kumimoji="1" lang="ja-JP" altLang="en-US" sz="2000" dirty="0">
                    <a:latin typeface="メイリオ" panose="020B0604030504040204" pitchFamily="50" charset="-128"/>
                    <a:ea typeface="メイリオ" panose="020B0604030504040204" pitchFamily="50" charset="-128"/>
                  </a:rPr>
                  <a:t>に決定　</a:t>
                </a:r>
              </a:p>
            </p:txBody>
          </p:sp>
        </mc:Choice>
        <mc:Fallback xmlns="">
          <p:sp>
            <p:nvSpPr>
              <p:cNvPr id="20" name="テキスト ボックス 19">
                <a:extLst>
                  <a:ext uri="{FF2B5EF4-FFF2-40B4-BE49-F238E27FC236}">
                    <a16:creationId xmlns:a16="http://schemas.microsoft.com/office/drawing/2014/main" id="{A9C206CD-298E-D8C7-6743-6E1D60C6DA90}"/>
                  </a:ext>
                </a:extLst>
              </p:cNvPr>
              <p:cNvSpPr txBox="1">
                <a:spLocks noRot="1" noChangeAspect="1" noMove="1" noResize="1" noEditPoints="1" noAdjustHandles="1" noChangeArrowheads="1" noChangeShapeType="1" noTextEdit="1"/>
              </p:cNvSpPr>
              <p:nvPr/>
            </p:nvSpPr>
            <p:spPr>
              <a:xfrm>
                <a:off x="6655725" y="3891386"/>
                <a:ext cx="5287938" cy="2862322"/>
              </a:xfrm>
              <a:prstGeom prst="rect">
                <a:avLst/>
              </a:prstGeom>
              <a:blipFill>
                <a:blip r:embed="rId3"/>
                <a:stretch>
                  <a:fillRect l="-1269" t="-1277" r="-1038" b="-2553"/>
                </a:stretch>
              </a:blipFill>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65660063-7D30-F516-19D7-7E9728273DDF}"/>
              </a:ext>
            </a:extLst>
          </p:cNvPr>
          <p:cNvCxnSpPr/>
          <p:nvPr/>
        </p:nvCxnSpPr>
        <p:spPr>
          <a:xfrm flipV="1">
            <a:off x="3188346" y="2570442"/>
            <a:ext cx="0" cy="2973108"/>
          </a:xfrm>
          <a:prstGeom prst="line">
            <a:avLst/>
          </a:prstGeom>
          <a:ln w="28575">
            <a:prstDash val="dashDot"/>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DF4CBAF-7982-5045-1517-D8F0E095A4EF}"/>
                  </a:ext>
                </a:extLst>
              </p:cNvPr>
              <p:cNvSpPr txBox="1"/>
              <p:nvPr/>
            </p:nvSpPr>
            <p:spPr>
              <a:xfrm>
                <a:off x="1931725" y="2642268"/>
                <a:ext cx="101027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DF4CBAF-7982-5045-1517-D8F0E095A4EF}"/>
                  </a:ext>
                </a:extLst>
              </p:cNvPr>
              <p:cNvSpPr txBox="1">
                <a:spLocks noRot="1" noChangeAspect="1" noMove="1" noResize="1" noEditPoints="1" noAdjustHandles="1" noChangeArrowheads="1" noChangeShapeType="1" noTextEdit="1"/>
              </p:cNvSpPr>
              <p:nvPr/>
            </p:nvSpPr>
            <p:spPr>
              <a:xfrm>
                <a:off x="1931725" y="2642268"/>
                <a:ext cx="1010277" cy="461665"/>
              </a:xfrm>
              <a:prstGeom prst="rect">
                <a:avLst/>
              </a:prstGeom>
              <a:blipFill>
                <a:blip r:embed="rId4"/>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4442A8C-3DF9-18CF-70E2-BD5140AD6561}"/>
                  </a:ext>
                </a:extLst>
              </p:cNvPr>
              <p:cNvSpPr txBox="1"/>
              <p:nvPr/>
            </p:nvSpPr>
            <p:spPr>
              <a:xfrm>
                <a:off x="3897736" y="2848365"/>
                <a:ext cx="10245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4442A8C-3DF9-18CF-70E2-BD5140AD6561}"/>
                  </a:ext>
                </a:extLst>
              </p:cNvPr>
              <p:cNvSpPr txBox="1">
                <a:spLocks noRot="1" noChangeAspect="1" noMove="1" noResize="1" noEditPoints="1" noAdjustHandles="1" noChangeArrowheads="1" noChangeShapeType="1" noTextEdit="1"/>
              </p:cNvSpPr>
              <p:nvPr/>
            </p:nvSpPr>
            <p:spPr>
              <a:xfrm>
                <a:off x="3897736" y="2848365"/>
                <a:ext cx="1024511" cy="461665"/>
              </a:xfrm>
              <a:prstGeom prst="rect">
                <a:avLst/>
              </a:prstGeom>
              <a:blipFill>
                <a:blip r:embed="rId5"/>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6C4EF62-917B-325C-9A04-1EA9D1A4EA60}"/>
                  </a:ext>
                </a:extLst>
              </p:cNvPr>
              <p:cNvSpPr txBox="1"/>
              <p:nvPr/>
            </p:nvSpPr>
            <p:spPr>
              <a:xfrm>
                <a:off x="2143422" y="3263681"/>
                <a:ext cx="6070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A6C4EF62-917B-325C-9A04-1EA9D1A4EA60}"/>
                  </a:ext>
                </a:extLst>
              </p:cNvPr>
              <p:cNvSpPr txBox="1">
                <a:spLocks noRot="1" noChangeAspect="1" noMove="1" noResize="1" noEditPoints="1" noAdjustHandles="1" noChangeArrowheads="1" noChangeShapeType="1" noTextEdit="1"/>
              </p:cNvSpPr>
              <p:nvPr/>
            </p:nvSpPr>
            <p:spPr>
              <a:xfrm>
                <a:off x="2143422" y="3263681"/>
                <a:ext cx="607089"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8201632-BC71-0ADC-F1DC-98E45F323FE6}"/>
                  </a:ext>
                </a:extLst>
              </p:cNvPr>
              <p:cNvSpPr txBox="1"/>
              <p:nvPr/>
            </p:nvSpPr>
            <p:spPr>
              <a:xfrm>
                <a:off x="4263605" y="3375819"/>
                <a:ext cx="6142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28201632-BC71-0ADC-F1DC-98E45F323FE6}"/>
                  </a:ext>
                </a:extLst>
              </p:cNvPr>
              <p:cNvSpPr txBox="1">
                <a:spLocks noRot="1" noChangeAspect="1" noMove="1" noResize="1" noEditPoints="1" noAdjustHandles="1" noChangeArrowheads="1" noChangeShapeType="1" noTextEdit="1"/>
              </p:cNvSpPr>
              <p:nvPr/>
            </p:nvSpPr>
            <p:spPr>
              <a:xfrm>
                <a:off x="4263605" y="3375819"/>
                <a:ext cx="614206" cy="46166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164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05C4BB0-86E7-41B1-97DE-05D2C60A78DA}"/>
              </a:ext>
            </a:extLst>
          </p:cNvPr>
          <p:cNvSpPr txBox="1"/>
          <p:nvPr/>
        </p:nvSpPr>
        <p:spPr>
          <a:xfrm>
            <a:off x="512695" y="322296"/>
            <a:ext cx="7366119"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混合ガウス分布クラスタリングの生成モデル</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5F1B78F-0478-4028-BBE9-332114B0FE34}"/>
                  </a:ext>
                </a:extLst>
              </p:cNvPr>
              <p:cNvSpPr txBox="1"/>
              <p:nvPr/>
            </p:nvSpPr>
            <p:spPr>
              <a:xfrm>
                <a:off x="1158881" y="4031063"/>
                <a:ext cx="260763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 </m:t>
                      </m:r>
                      <m:r>
                        <a:rPr kumimoji="1" lang="ja-JP" altLang="en-US" sz="2400" i="1">
                          <a:latin typeface="Cambria Math" panose="02040503050406030204" pitchFamily="18" charset="0"/>
                          <a:ea typeface="メイリオ" panose="020B0604030504040204" pitchFamily="50" charset="-128"/>
                        </a:rPr>
                        <m:t>クラスタ重心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45F1B78F-0478-4028-BBE9-332114B0FE34}"/>
                  </a:ext>
                </a:extLst>
              </p:cNvPr>
              <p:cNvSpPr txBox="1">
                <a:spLocks noRot="1" noChangeAspect="1" noMove="1" noResize="1" noEditPoints="1" noAdjustHandles="1" noChangeArrowheads="1" noChangeShapeType="1" noTextEdit="1"/>
              </p:cNvSpPr>
              <p:nvPr/>
            </p:nvSpPr>
            <p:spPr>
              <a:xfrm>
                <a:off x="1158881" y="4031063"/>
                <a:ext cx="2607637" cy="369332"/>
              </a:xfrm>
              <a:prstGeom prst="rect">
                <a:avLst/>
              </a:prstGeom>
              <a:blipFill>
                <a:blip r:embed="rId2"/>
                <a:stretch>
                  <a:fillRect l="-1636" t="-13115" r="-2804" b="-180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D2828A9-905E-45E7-BB9C-0B11D6126DEE}"/>
              </a:ext>
            </a:extLst>
          </p:cNvPr>
          <p:cNvSpPr txBox="1"/>
          <p:nvPr/>
        </p:nvSpPr>
        <p:spPr>
          <a:xfrm>
            <a:off x="2462700" y="3873620"/>
            <a:ext cx="65" cy="369332"/>
          </a:xfrm>
          <a:prstGeom prst="rect">
            <a:avLst/>
          </a:prstGeom>
          <a:noFill/>
        </p:spPr>
        <p:txBody>
          <a:bodyPr wrap="none" lIns="0" tIns="0" rIns="0" bIns="0"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2EAE0F2-E872-4B3C-943C-C08DFE62AEA8}"/>
              </a:ext>
            </a:extLst>
          </p:cNvPr>
          <p:cNvSpPr txBox="1"/>
          <p:nvPr/>
        </p:nvSpPr>
        <p:spPr>
          <a:xfrm>
            <a:off x="2462700" y="3873620"/>
            <a:ext cx="65" cy="369332"/>
          </a:xfrm>
          <a:prstGeom prst="rect">
            <a:avLst/>
          </a:prstGeom>
          <a:noFill/>
        </p:spPr>
        <p:txBody>
          <a:bodyPr wrap="none" lIns="0" tIns="0" rIns="0" bIns="0"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0DF824D-36CD-4E57-8856-FCFD617CA3D7}"/>
                  </a:ext>
                </a:extLst>
              </p:cNvPr>
              <p:cNvSpPr txBox="1"/>
              <p:nvPr/>
            </p:nvSpPr>
            <p:spPr>
              <a:xfrm>
                <a:off x="1180553" y="4511022"/>
                <a:ext cx="5273431" cy="369332"/>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クラスタの</m:t>
                    </m:r>
                  </m:oMath>
                </a14:m>
                <a:r>
                  <a:rPr kumimoji="1" lang="ja-JP" altLang="en-US" sz="2400" dirty="0">
                    <a:latin typeface="メイリオ" panose="020B0604030504040204" pitchFamily="50" charset="-128"/>
                    <a:ea typeface="メイリオ" panose="020B0604030504040204" pitchFamily="50" charset="-128"/>
                  </a:rPr>
                  <a:t>形状（楕円、中心性）</a:t>
                </a:r>
              </a:p>
            </p:txBody>
          </p:sp>
        </mc:Choice>
        <mc:Fallback xmlns="">
          <p:sp>
            <p:nvSpPr>
              <p:cNvPr id="10" name="テキスト ボックス 9">
                <a:extLst>
                  <a:ext uri="{FF2B5EF4-FFF2-40B4-BE49-F238E27FC236}">
                    <a16:creationId xmlns:a16="http://schemas.microsoft.com/office/drawing/2014/main" id="{40DF824D-36CD-4E57-8856-FCFD617CA3D7}"/>
                  </a:ext>
                </a:extLst>
              </p:cNvPr>
              <p:cNvSpPr txBox="1">
                <a:spLocks noRot="1" noChangeAspect="1" noMove="1" noResize="1" noEditPoints="1" noAdjustHandles="1" noChangeArrowheads="1" noChangeShapeType="1" noTextEdit="1"/>
              </p:cNvSpPr>
              <p:nvPr/>
            </p:nvSpPr>
            <p:spPr>
              <a:xfrm>
                <a:off x="1180553" y="4511022"/>
                <a:ext cx="5273431" cy="369332"/>
              </a:xfrm>
              <a:prstGeom prst="rect">
                <a:avLst/>
              </a:prstGeom>
              <a:blipFill>
                <a:blip r:embed="rId3"/>
                <a:stretch>
                  <a:fillRect l="-2081" t="-22951"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3E5403-D387-4913-BD68-1458CA4D854C}"/>
                  </a:ext>
                </a:extLst>
              </p:cNvPr>
              <p:cNvSpPr txBox="1"/>
              <p:nvPr/>
            </p:nvSpPr>
            <p:spPr>
              <a:xfrm>
                <a:off x="1180552" y="4993861"/>
                <a:ext cx="6518964" cy="373436"/>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a:latin typeface="Cambria Math" panose="02040503050406030204" pitchFamily="18" charset="0"/>
                        <a:ea typeface="メイリオ" panose="020B0604030504040204" pitchFamily="50" charset="-128"/>
                      </a:rPr>
                      <m:t> : </m:t>
                    </m:r>
                    <m:r>
                      <a:rPr kumimoji="1" lang="ja-JP" altLang="en-US" sz="2400" i="1">
                        <a:latin typeface="Cambria Math" panose="02040503050406030204" pitchFamily="18" charset="0"/>
                        <a:ea typeface="メイリオ" panose="020B0604030504040204" pitchFamily="50" charset="-128"/>
                      </a:rPr>
                      <m:t>混合する各ガウス分布クラスタの</m:t>
                    </m:r>
                  </m:oMath>
                </a14:m>
                <a:r>
                  <a:rPr kumimoji="1" lang="ja-JP" altLang="en-US" sz="2400" dirty="0">
                    <a:latin typeface="メイリオ" panose="020B0604030504040204" pitchFamily="50" charset="-128"/>
                    <a:ea typeface="メイリオ" panose="020B0604030504040204" pitchFamily="50" charset="-128"/>
                  </a:rPr>
                  <a:t>占有面積</a:t>
                </a:r>
              </a:p>
            </p:txBody>
          </p:sp>
        </mc:Choice>
        <mc:Fallback xmlns="">
          <p:sp>
            <p:nvSpPr>
              <p:cNvPr id="11" name="テキスト ボックス 10">
                <a:extLst>
                  <a:ext uri="{FF2B5EF4-FFF2-40B4-BE49-F238E27FC236}">
                    <a16:creationId xmlns:a16="http://schemas.microsoft.com/office/drawing/2014/main" id="{E03E5403-D387-4913-BD68-1458CA4D854C}"/>
                  </a:ext>
                </a:extLst>
              </p:cNvPr>
              <p:cNvSpPr txBox="1">
                <a:spLocks noRot="1" noChangeAspect="1" noMove="1" noResize="1" noEditPoints="1" noAdjustHandles="1" noChangeArrowheads="1" noChangeShapeType="1" noTextEdit="1"/>
              </p:cNvSpPr>
              <p:nvPr/>
            </p:nvSpPr>
            <p:spPr>
              <a:xfrm>
                <a:off x="1180552" y="4993861"/>
                <a:ext cx="6518964" cy="373436"/>
              </a:xfrm>
              <a:prstGeom prst="rect">
                <a:avLst/>
              </a:prstGeom>
              <a:blipFill>
                <a:blip r:embed="rId4"/>
                <a:stretch>
                  <a:fillRect l="-1216" t="-19672" r="-1871" b="-54098"/>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842E5727-AFCD-4927-8CB5-E1D2B1FF8F06}"/>
              </a:ext>
            </a:extLst>
          </p:cNvPr>
          <p:cNvSpPr txBox="1"/>
          <p:nvPr/>
        </p:nvSpPr>
        <p:spPr>
          <a:xfrm>
            <a:off x="631664" y="3385703"/>
            <a:ext cx="2954655"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クラスタパラメータ</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0CCEE71-9248-98FB-BBDD-0EADC66D11F3}"/>
                  </a:ext>
                </a:extLst>
              </p:cNvPr>
              <p:cNvSpPr txBox="1"/>
              <p:nvPr/>
            </p:nvSpPr>
            <p:spPr>
              <a:xfrm>
                <a:off x="5450459" y="2295147"/>
                <a:ext cx="4258858" cy="738664"/>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𝐾</m:t>
                    </m:r>
                  </m:oMath>
                </a14:m>
                <a:r>
                  <a:rPr kumimoji="1" lang="en-US" altLang="ja-JP" sz="2400" b="0" dirty="0">
                    <a:latin typeface="メイリオ" panose="020B0604030504040204" pitchFamily="50" charset="-128"/>
                    <a:ea typeface="メイリオ" panose="020B0604030504040204" pitchFamily="50" charset="-128"/>
                  </a:rPr>
                  <a:t> : </a:t>
                </a:r>
                <a:r>
                  <a:rPr kumimoji="1" lang="ja-JP" altLang="en-US" sz="2400" b="0" dirty="0">
                    <a:latin typeface="メイリオ" panose="020B0604030504040204" pitchFamily="50" charset="-128"/>
                    <a:ea typeface="メイリオ" panose="020B0604030504040204" pitchFamily="50" charset="-128"/>
                  </a:rPr>
                  <a:t>クラスタ数（人が決める）</a:t>
                </a:r>
                <a:endParaRPr kumimoji="1" lang="en-US" altLang="ja-JP" sz="2400" b="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0CCEE71-9248-98FB-BBDD-0EADC66D11F3}"/>
                  </a:ext>
                </a:extLst>
              </p:cNvPr>
              <p:cNvSpPr txBox="1">
                <a:spLocks noRot="1" noChangeAspect="1" noMove="1" noResize="1" noEditPoints="1" noAdjustHandles="1" noChangeArrowheads="1" noChangeShapeType="1" noTextEdit="1"/>
              </p:cNvSpPr>
              <p:nvPr/>
            </p:nvSpPr>
            <p:spPr>
              <a:xfrm>
                <a:off x="5450459" y="2295147"/>
                <a:ext cx="4258858" cy="738664"/>
              </a:xfrm>
              <a:prstGeom prst="rect">
                <a:avLst/>
              </a:prstGeom>
              <a:blipFill>
                <a:blip r:embed="rId5"/>
                <a:stretch>
                  <a:fillRect l="-2432" t="-11570" r="-3290"/>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54D0B5B9-246B-EAE5-EEBE-639DF32DBD97}"/>
              </a:ext>
            </a:extLst>
          </p:cNvPr>
          <p:cNvPicPr>
            <a:picLocks noChangeAspect="1"/>
          </p:cNvPicPr>
          <p:nvPr/>
        </p:nvPicPr>
        <p:blipFill>
          <a:blip r:embed="rId6"/>
          <a:stretch>
            <a:fillRect/>
          </a:stretch>
        </p:blipFill>
        <p:spPr>
          <a:xfrm>
            <a:off x="8190444" y="2946258"/>
            <a:ext cx="3897686" cy="2906860"/>
          </a:xfrm>
          <a:prstGeom prst="rect">
            <a:avLst/>
          </a:prstGeom>
        </p:spPr>
      </p:pic>
      <p:cxnSp>
        <p:nvCxnSpPr>
          <p:cNvPr id="16" name="直線コネクタ 15">
            <a:extLst>
              <a:ext uri="{FF2B5EF4-FFF2-40B4-BE49-F238E27FC236}">
                <a16:creationId xmlns:a16="http://schemas.microsoft.com/office/drawing/2014/main" id="{98DB0641-367C-FC5F-FEF8-59E79F21AA54}"/>
              </a:ext>
            </a:extLst>
          </p:cNvPr>
          <p:cNvCxnSpPr/>
          <p:nvPr/>
        </p:nvCxnSpPr>
        <p:spPr>
          <a:xfrm>
            <a:off x="9458219" y="4038646"/>
            <a:ext cx="0" cy="12960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72559A-D663-34F8-F591-5E56F95DFA5B}"/>
              </a:ext>
            </a:extLst>
          </p:cNvPr>
          <p:cNvCxnSpPr>
            <a:cxnSpLocks/>
          </p:cNvCxnSpPr>
          <p:nvPr/>
        </p:nvCxnSpPr>
        <p:spPr>
          <a:xfrm>
            <a:off x="10805570" y="3618131"/>
            <a:ext cx="0" cy="1076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21F0F97-0D59-B86C-8298-11FCDE562327}"/>
                  </a:ext>
                </a:extLst>
              </p:cNvPr>
              <p:cNvSpPr txBox="1"/>
              <p:nvPr/>
            </p:nvSpPr>
            <p:spPr>
              <a:xfrm>
                <a:off x="9116655" y="4649582"/>
                <a:ext cx="5926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021F0F97-0D59-B86C-8298-11FCDE562327}"/>
                  </a:ext>
                </a:extLst>
              </p:cNvPr>
              <p:cNvSpPr txBox="1">
                <a:spLocks noRot="1" noChangeAspect="1" noMove="1" noResize="1" noEditPoints="1" noAdjustHandles="1" noChangeArrowheads="1" noChangeShapeType="1" noTextEdit="1"/>
              </p:cNvSpPr>
              <p:nvPr/>
            </p:nvSpPr>
            <p:spPr>
              <a:xfrm>
                <a:off x="9116655" y="4649582"/>
                <a:ext cx="592662" cy="461665"/>
              </a:xfrm>
              <a:prstGeom prst="rect">
                <a:avLst/>
              </a:prstGeom>
              <a:blipFill>
                <a:blip r:embed="rId8"/>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97CC1D5-084A-A867-39C8-9010FCD43596}"/>
                  </a:ext>
                </a:extLst>
              </p:cNvPr>
              <p:cNvSpPr txBox="1"/>
              <p:nvPr/>
            </p:nvSpPr>
            <p:spPr>
              <a:xfrm>
                <a:off x="10601108" y="461779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97CC1D5-084A-A867-39C8-9010FCD43596}"/>
                  </a:ext>
                </a:extLst>
              </p:cNvPr>
              <p:cNvSpPr txBox="1">
                <a:spLocks noRot="1" noChangeAspect="1" noMove="1" noResize="1" noEditPoints="1" noAdjustHandles="1" noChangeArrowheads="1" noChangeShapeType="1" noTextEdit="1"/>
              </p:cNvSpPr>
              <p:nvPr/>
            </p:nvSpPr>
            <p:spPr>
              <a:xfrm>
                <a:off x="10601108" y="4617797"/>
                <a:ext cx="599780" cy="461665"/>
              </a:xfrm>
              <a:prstGeom prst="rect">
                <a:avLst/>
              </a:prstGeom>
              <a:blipFill>
                <a:blip r:embed="rId9"/>
                <a:stretch>
                  <a:fillRect b="-5333"/>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37997EE1-2CC7-7208-3B0F-E659E933AC9B}"/>
              </a:ext>
            </a:extLst>
          </p:cNvPr>
          <p:cNvCxnSpPr/>
          <p:nvPr/>
        </p:nvCxnSpPr>
        <p:spPr>
          <a:xfrm>
            <a:off x="8982075" y="4028752"/>
            <a:ext cx="82867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355B6BE-B22A-B70B-D0E7-0C7EF7661300}"/>
              </a:ext>
            </a:extLst>
          </p:cNvPr>
          <p:cNvCxnSpPr>
            <a:cxnSpLocks/>
          </p:cNvCxnSpPr>
          <p:nvPr/>
        </p:nvCxnSpPr>
        <p:spPr>
          <a:xfrm>
            <a:off x="10258425" y="4098090"/>
            <a:ext cx="107632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525B209-8BDD-BAA1-45FC-627F499763CE}"/>
                  </a:ext>
                </a:extLst>
              </p:cNvPr>
              <p:cNvSpPr txBox="1"/>
              <p:nvPr/>
            </p:nvSpPr>
            <p:spPr>
              <a:xfrm>
                <a:off x="8934344" y="4276047"/>
                <a:ext cx="59266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C525B209-8BDD-BAA1-45FC-627F499763CE}"/>
                  </a:ext>
                </a:extLst>
              </p:cNvPr>
              <p:cNvSpPr txBox="1">
                <a:spLocks noRot="1" noChangeAspect="1" noMove="1" noResize="1" noEditPoints="1" noAdjustHandles="1" noChangeArrowheads="1" noChangeShapeType="1" noTextEdit="1"/>
              </p:cNvSpPr>
              <p:nvPr/>
            </p:nvSpPr>
            <p:spPr>
              <a:xfrm>
                <a:off x="8934344" y="4276047"/>
                <a:ext cx="592663"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8F2701-DE0A-F69E-1143-2345E8327207}"/>
                  </a:ext>
                </a:extLst>
              </p:cNvPr>
              <p:cNvSpPr txBox="1"/>
              <p:nvPr/>
            </p:nvSpPr>
            <p:spPr>
              <a:xfrm>
                <a:off x="10170491" y="3665447"/>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468F2701-DE0A-F69E-1143-2345E8327207}"/>
                  </a:ext>
                </a:extLst>
              </p:cNvPr>
              <p:cNvSpPr txBox="1">
                <a:spLocks noRot="1" noChangeAspect="1" noMove="1" noResize="1" noEditPoints="1" noAdjustHandles="1" noChangeArrowheads="1" noChangeShapeType="1" noTextEdit="1"/>
              </p:cNvSpPr>
              <p:nvPr/>
            </p:nvSpPr>
            <p:spPr>
              <a:xfrm>
                <a:off x="10170491" y="3665447"/>
                <a:ext cx="59978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88FD608-0431-E26B-3593-EFE657592566}"/>
                  </a:ext>
                </a:extLst>
              </p:cNvPr>
              <p:cNvSpPr txBox="1"/>
              <p:nvPr/>
            </p:nvSpPr>
            <p:spPr>
              <a:xfrm>
                <a:off x="512694" y="793058"/>
                <a:ext cx="11575436" cy="120776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混合ガウス分布をクラスタリングのモデルとしてとらえると、</a:t>
                </a: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クラスタ</m:t>
                    </m:r>
                    <m:r>
                      <a:rPr kumimoji="1" lang="ja-JP" altLang="en-US" sz="2400" i="1">
                        <a:latin typeface="Cambria Math" panose="02040503050406030204" pitchFamily="18" charset="0"/>
                        <a:ea typeface="メイリオ" panose="020B0604030504040204" pitchFamily="50" charset="-128"/>
                      </a:rPr>
                      <m:t>パラメータ</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smtClean="0">
                            <a:latin typeface="Cambria Math" panose="02040503050406030204" pitchFamily="18" charset="0"/>
                            <a:ea typeface="メイリオ" panose="020B0604030504040204" pitchFamily="50" charset="-128"/>
                          </a:rPr>
                          <m:t> </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ja-JP" altLang="en-US"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未知）に従って生成（サンプリング）された結果が観測データ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であるとみなせる</a:t>
                </a:r>
              </a:p>
            </p:txBody>
          </p:sp>
        </mc:Choice>
        <mc:Fallback xmlns="">
          <p:sp>
            <p:nvSpPr>
              <p:cNvPr id="15" name="テキスト ボックス 14">
                <a:extLst>
                  <a:ext uri="{FF2B5EF4-FFF2-40B4-BE49-F238E27FC236}">
                    <a16:creationId xmlns:a16="http://schemas.microsoft.com/office/drawing/2014/main" id="{388FD608-0431-E26B-3593-EFE657592566}"/>
                  </a:ext>
                </a:extLst>
              </p:cNvPr>
              <p:cNvSpPr txBox="1">
                <a:spLocks noRot="1" noChangeAspect="1" noMove="1" noResize="1" noEditPoints="1" noAdjustHandles="1" noChangeArrowheads="1" noChangeShapeType="1" noTextEdit="1"/>
              </p:cNvSpPr>
              <p:nvPr/>
            </p:nvSpPr>
            <p:spPr>
              <a:xfrm>
                <a:off x="512694" y="793058"/>
                <a:ext cx="11575436" cy="1207767"/>
              </a:xfrm>
              <a:prstGeom prst="rect">
                <a:avLst/>
              </a:prstGeom>
              <a:blipFill>
                <a:blip r:embed="rId12"/>
                <a:stretch>
                  <a:fillRect l="-790" t="-2525" b="-11111"/>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74C0657-9775-BCDD-C6D4-2F0A1C45B5A9}"/>
              </a:ext>
            </a:extLst>
          </p:cNvPr>
          <p:cNvSpPr txBox="1"/>
          <p:nvPr/>
        </p:nvSpPr>
        <p:spPr>
          <a:xfrm>
            <a:off x="1011388" y="6087162"/>
            <a:ext cx="9589720"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観測データから統計モデルのパラメータを推定する方法 ➡ 最尤法</a:t>
            </a:r>
          </a:p>
        </p:txBody>
      </p:sp>
      <p:sp>
        <p:nvSpPr>
          <p:cNvPr id="24" name="矢印: 下 23">
            <a:extLst>
              <a:ext uri="{FF2B5EF4-FFF2-40B4-BE49-F238E27FC236}">
                <a16:creationId xmlns:a16="http://schemas.microsoft.com/office/drawing/2014/main" id="{9542FA88-BE18-4363-06C7-3091C8725BE2}"/>
              </a:ext>
            </a:extLst>
          </p:cNvPr>
          <p:cNvSpPr/>
          <p:nvPr/>
        </p:nvSpPr>
        <p:spPr>
          <a:xfrm>
            <a:off x="3311393" y="5523693"/>
            <a:ext cx="1257300" cy="3983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3D0A7E91-E97A-B372-6BB2-78457FC58F1C}"/>
              </a:ext>
            </a:extLst>
          </p:cNvPr>
          <p:cNvPicPr>
            <a:picLocks noChangeAspect="1"/>
          </p:cNvPicPr>
          <p:nvPr/>
        </p:nvPicPr>
        <p:blipFill>
          <a:blip r:embed="rId13"/>
          <a:stretch>
            <a:fillRect/>
          </a:stretch>
        </p:blipFill>
        <p:spPr>
          <a:xfrm>
            <a:off x="1430001" y="1888929"/>
            <a:ext cx="3762784" cy="1060103"/>
          </a:xfrm>
          <a:prstGeom prst="rect">
            <a:avLst/>
          </a:prstGeom>
        </p:spPr>
      </p:pic>
    </p:spTree>
    <p:extLst>
      <p:ext uri="{BB962C8B-B14F-4D97-AF65-F5344CB8AC3E}">
        <p14:creationId xmlns:p14="http://schemas.microsoft.com/office/powerpoint/2010/main" val="154328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FDE930-D707-68D9-6F74-AD54B745C216}"/>
              </a:ext>
            </a:extLst>
          </p:cNvPr>
          <p:cNvSpPr txBox="1"/>
          <p:nvPr/>
        </p:nvSpPr>
        <p:spPr>
          <a:xfrm>
            <a:off x="606490" y="513184"/>
            <a:ext cx="10737785"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ところで混合ガウス分布をクラスタリングモデルと呼ぶには何かが足りない！</a:t>
            </a:r>
          </a:p>
        </p:txBody>
      </p:sp>
      <p:pic>
        <p:nvPicPr>
          <p:cNvPr id="3" name="Picture 2" descr="equ_0001.png">
            <a:extLst>
              <a:ext uri="{FF2B5EF4-FFF2-40B4-BE49-F238E27FC236}">
                <a16:creationId xmlns:a16="http://schemas.microsoft.com/office/drawing/2014/main" id="{35FA0C4E-C78F-A3F3-04C7-3721BE704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89" y="2488995"/>
            <a:ext cx="4792367" cy="214363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7902D188-109E-1C08-BC46-F94AFB960ADF}"/>
              </a:ext>
            </a:extLst>
          </p:cNvPr>
          <p:cNvGrpSpPr/>
          <p:nvPr/>
        </p:nvGrpSpPr>
        <p:grpSpPr>
          <a:xfrm>
            <a:off x="1643518" y="4387023"/>
            <a:ext cx="8887441" cy="2287026"/>
            <a:chOff x="472867" y="4562927"/>
            <a:chExt cx="8671133" cy="2050714"/>
          </a:xfrm>
        </p:grpSpPr>
        <p:pic>
          <p:nvPicPr>
            <p:cNvPr id="5" name="図 4">
              <a:extLst>
                <a:ext uri="{FF2B5EF4-FFF2-40B4-BE49-F238E27FC236}">
                  <a16:creationId xmlns:a16="http://schemas.microsoft.com/office/drawing/2014/main" id="{18FC4357-7959-3C71-6795-20EF5137D390}"/>
                </a:ext>
              </a:extLst>
            </p:cNvPr>
            <p:cNvPicPr>
              <a:picLocks noChangeAspect="1"/>
            </p:cNvPicPr>
            <p:nvPr/>
          </p:nvPicPr>
          <p:blipFill>
            <a:blip r:embed="rId3"/>
            <a:stretch>
              <a:fillRect/>
            </a:stretch>
          </p:blipFill>
          <p:spPr>
            <a:xfrm>
              <a:off x="472867" y="4562927"/>
              <a:ext cx="8671133" cy="2050714"/>
            </a:xfrm>
            <a:prstGeom prst="rect">
              <a:avLst/>
            </a:prstGeom>
          </p:spPr>
        </p:pic>
        <p:sp>
          <p:nvSpPr>
            <p:cNvPr id="6" name="正方形/長方形 5">
              <a:extLst>
                <a:ext uri="{FF2B5EF4-FFF2-40B4-BE49-F238E27FC236}">
                  <a16:creationId xmlns:a16="http://schemas.microsoft.com/office/drawing/2014/main" id="{F0176DEB-40AE-D897-5D51-7304517CD0CD}"/>
                </a:ext>
              </a:extLst>
            </p:cNvPr>
            <p:cNvSpPr/>
            <p:nvPr/>
          </p:nvSpPr>
          <p:spPr>
            <a:xfrm>
              <a:off x="715617" y="5178287"/>
              <a:ext cx="2365514" cy="209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674417-E6F2-55F9-6BF8-21E3E8573074}"/>
                </a:ext>
              </a:extLst>
            </p:cNvPr>
            <p:cNvSpPr/>
            <p:nvPr/>
          </p:nvSpPr>
          <p:spPr>
            <a:xfrm>
              <a:off x="699054" y="6096003"/>
              <a:ext cx="2365514" cy="209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a:extLst>
              <a:ext uri="{FF2B5EF4-FFF2-40B4-BE49-F238E27FC236}">
                <a16:creationId xmlns:a16="http://schemas.microsoft.com/office/drawing/2014/main" id="{B3F7332D-85BC-3B8E-6BF6-7EB8D705B277}"/>
              </a:ext>
            </a:extLst>
          </p:cNvPr>
          <p:cNvSpPr/>
          <p:nvPr/>
        </p:nvSpPr>
        <p:spPr>
          <a:xfrm>
            <a:off x="7755835" y="3548269"/>
            <a:ext cx="211120" cy="248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7CEF40-4BA0-BA21-0ADD-4099C402A5A3}"/>
              </a:ext>
            </a:extLst>
          </p:cNvPr>
          <p:cNvSpPr txBox="1"/>
          <p:nvPr/>
        </p:nvSpPr>
        <p:spPr>
          <a:xfrm>
            <a:off x="7673683" y="376795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D2BAC1A-AAAB-F1D6-7717-3E61A982AE0E}"/>
                  </a:ext>
                </a:extLst>
              </p:cNvPr>
              <p:cNvSpPr txBox="1"/>
              <p:nvPr/>
            </p:nvSpPr>
            <p:spPr>
              <a:xfrm>
                <a:off x="8083170" y="3396265"/>
                <a:ext cx="151830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𝐿</m:t>
                          </m:r>
                        </m:e>
                        <m:sub>
                          <m:r>
                            <a:rPr kumimoji="1" lang="en-US" altLang="ja-JP" sz="2400" i="1">
                              <a:latin typeface="Cambria Math" panose="02040503050406030204" pitchFamily="18" charset="0"/>
                              <a:ea typeface="メイリオ" panose="020B0604030504040204" pitchFamily="50" charset="-128"/>
                            </a:rPr>
                            <m:t>2</m:t>
                          </m:r>
                        </m:sub>
                      </m:sSub>
                      <m:r>
                        <a:rPr kumimoji="1" lang="ja-JP" altLang="en-US" sz="2400" i="1">
                          <a:latin typeface="Cambria Math" panose="02040503050406030204" pitchFamily="18" charset="0"/>
                          <a:ea typeface="メイリオ" panose="020B0604030504040204" pitchFamily="50" charset="-128"/>
                        </a:rPr>
                        <m:t>ノルム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D2BAC1A-AAAB-F1D6-7717-3E61A982AE0E}"/>
                  </a:ext>
                </a:extLst>
              </p:cNvPr>
              <p:cNvSpPr txBox="1">
                <a:spLocks noRot="1" noChangeAspect="1" noMove="1" noResize="1" noEditPoints="1" noAdjustHandles="1" noChangeArrowheads="1" noChangeShapeType="1" noTextEdit="1"/>
              </p:cNvSpPr>
              <p:nvPr/>
            </p:nvSpPr>
            <p:spPr>
              <a:xfrm>
                <a:off x="8083170" y="3396265"/>
                <a:ext cx="1518301" cy="461665"/>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3BB723A-E234-E7BE-076A-55A96953505D}"/>
              </a:ext>
            </a:extLst>
          </p:cNvPr>
          <p:cNvSpPr txBox="1"/>
          <p:nvPr/>
        </p:nvSpPr>
        <p:spPr>
          <a:xfrm>
            <a:off x="10248198" y="6213432"/>
            <a:ext cx="1734770"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(one hot)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DCAF3B7-4FE2-3E63-FB68-5E711615C86D}"/>
                  </a:ext>
                </a:extLst>
              </p:cNvPr>
              <p:cNvSpPr txBox="1"/>
              <p:nvPr/>
            </p:nvSpPr>
            <p:spPr>
              <a:xfrm>
                <a:off x="914400" y="1933575"/>
                <a:ext cx="87030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がデータ点毎の所属クラスタのラベルだった</a:t>
                </a:r>
              </a:p>
            </p:txBody>
          </p:sp>
        </mc:Choice>
        <mc:Fallback xmlns="">
          <p:sp>
            <p:nvSpPr>
              <p:cNvPr id="12" name="テキスト ボックス 11">
                <a:extLst>
                  <a:ext uri="{FF2B5EF4-FFF2-40B4-BE49-F238E27FC236}">
                    <a16:creationId xmlns:a16="http://schemas.microsoft.com/office/drawing/2014/main" id="{3DCAF3B7-4FE2-3E63-FB68-5E711615C86D}"/>
                  </a:ext>
                </a:extLst>
              </p:cNvPr>
              <p:cNvSpPr txBox="1">
                <a:spLocks noRot="1" noChangeAspect="1" noMove="1" noResize="1" noEditPoints="1" noAdjustHandles="1" noChangeArrowheads="1" noChangeShapeType="1" noTextEdit="1"/>
              </p:cNvSpPr>
              <p:nvPr/>
            </p:nvSpPr>
            <p:spPr>
              <a:xfrm>
                <a:off x="914400" y="1933575"/>
                <a:ext cx="8703024" cy="461665"/>
              </a:xfrm>
              <a:prstGeom prst="rect">
                <a:avLst/>
              </a:prstGeom>
              <a:blipFill>
                <a:blip r:embed="rId5"/>
                <a:stretch>
                  <a:fillRect l="-1050" t="-7895" r="-70"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746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D7A8549-F4F0-446D-F9C3-40CE09265D76}"/>
              </a:ext>
            </a:extLst>
          </p:cNvPr>
          <p:cNvPicPr>
            <a:picLocks noChangeAspect="1"/>
          </p:cNvPicPr>
          <p:nvPr/>
        </p:nvPicPr>
        <p:blipFill>
          <a:blip r:embed="rId2"/>
          <a:stretch>
            <a:fillRect/>
          </a:stretch>
        </p:blipFill>
        <p:spPr>
          <a:xfrm>
            <a:off x="1803046" y="2454622"/>
            <a:ext cx="4675614" cy="1317278"/>
          </a:xfrm>
          <a:prstGeom prst="rect">
            <a:avLst/>
          </a:prstGeom>
        </p:spPr>
      </p:pic>
      <p:sp>
        <p:nvSpPr>
          <p:cNvPr id="3" name="テキスト ボックス 2">
            <a:extLst>
              <a:ext uri="{FF2B5EF4-FFF2-40B4-BE49-F238E27FC236}">
                <a16:creationId xmlns:a16="http://schemas.microsoft.com/office/drawing/2014/main" id="{7DEAF454-E5A8-1971-7E13-96441B157348}"/>
              </a:ext>
            </a:extLst>
          </p:cNvPr>
          <p:cNvSpPr txBox="1"/>
          <p:nvPr/>
        </p:nvSpPr>
        <p:spPr>
          <a:xfrm>
            <a:off x="295275" y="457200"/>
            <a:ext cx="106041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見た感じ</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にはクラスタラベルの変数が陽に現れない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E71241A-2D19-2840-D2F4-479888084F9E}"/>
                  </a:ext>
                </a:extLst>
              </p:cNvPr>
              <p:cNvSpPr txBox="1"/>
              <p:nvPr/>
            </p:nvSpPr>
            <p:spPr>
              <a:xfrm>
                <a:off x="1126771" y="1304925"/>
                <a:ext cx="7159139" cy="738664"/>
              </a:xfrm>
              <a:prstGeom prst="rect">
                <a:avLst/>
              </a:prstGeom>
              <a:noFill/>
            </p:spPr>
            <p:txBody>
              <a:bodyPr wrap="none" lIns="0" tIns="0" rIns="0" bIns="0" rtlCol="0">
                <a:spAutoFit/>
              </a:bodyPr>
              <a:lstStyle/>
              <a:p>
                <a:pPr marL="457200" indent="-457200" algn="l">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個のガウス状に広がるクラスタの混合比率</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個々のデータのクラスタラベルではない</a:t>
                </a:r>
              </a:p>
            </p:txBody>
          </p:sp>
        </mc:Choice>
        <mc:Fallback xmlns="">
          <p:sp>
            <p:nvSpPr>
              <p:cNvPr id="4" name="テキスト ボックス 3">
                <a:extLst>
                  <a:ext uri="{FF2B5EF4-FFF2-40B4-BE49-F238E27FC236}">
                    <a16:creationId xmlns:a16="http://schemas.microsoft.com/office/drawing/2014/main" id="{2E71241A-2D19-2840-D2F4-479888084F9E}"/>
                  </a:ext>
                </a:extLst>
              </p:cNvPr>
              <p:cNvSpPr txBox="1">
                <a:spLocks noRot="1" noChangeAspect="1" noMove="1" noResize="1" noEditPoints="1" noAdjustHandles="1" noChangeArrowheads="1" noChangeShapeType="1" noTextEdit="1"/>
              </p:cNvSpPr>
              <p:nvPr/>
            </p:nvSpPr>
            <p:spPr>
              <a:xfrm>
                <a:off x="1126771" y="1304925"/>
                <a:ext cx="7159139" cy="738664"/>
              </a:xfrm>
              <a:prstGeom prst="rect">
                <a:avLst/>
              </a:prstGeom>
              <a:blipFill>
                <a:blip r:embed="rId3"/>
                <a:stretch>
                  <a:fillRect l="-3237" t="-15702" r="-1618" b="-33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340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953337C-4FF6-A0EC-4C18-D3460A977C4D}"/>
              </a:ext>
            </a:extLst>
          </p:cNvPr>
          <p:cNvSpPr txBox="1"/>
          <p:nvPr/>
        </p:nvSpPr>
        <p:spPr>
          <a:xfrm>
            <a:off x="96059" y="173883"/>
            <a:ext cx="1101455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のクラスタラベルは潜在変数として隠れている</a:t>
            </a:r>
          </a:p>
        </p:txBody>
      </p:sp>
      <p:sp>
        <p:nvSpPr>
          <p:cNvPr id="2" name="テキスト ボックス 1">
            <a:extLst>
              <a:ext uri="{FF2B5EF4-FFF2-40B4-BE49-F238E27FC236}">
                <a16:creationId xmlns:a16="http://schemas.microsoft.com/office/drawing/2014/main" id="{C2892611-59DD-96FB-3714-F17FEE931681}"/>
              </a:ext>
            </a:extLst>
          </p:cNvPr>
          <p:cNvSpPr txBox="1"/>
          <p:nvPr/>
        </p:nvSpPr>
        <p:spPr>
          <a:xfrm>
            <a:off x="96059" y="73009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と見なせる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C5127-31E6-156B-9376-56063D69C58F}"/>
                  </a:ext>
                </a:extLst>
              </p:cNvPr>
              <p:cNvSpPr txBox="1"/>
              <p:nvPr/>
            </p:nvSpPr>
            <p:spPr>
              <a:xfrm>
                <a:off x="318118" y="1352222"/>
                <a:ext cx="9425144" cy="838115"/>
              </a:xfrm>
              <a:prstGeom prst="rect">
                <a:avLst/>
              </a:prstGeom>
              <a:noFill/>
            </p:spPr>
            <p:txBody>
              <a:bodyPr wrap="none" rtlCol="0">
                <a:spAutoFit/>
              </a:bodyPr>
              <a:lstStyle/>
              <a:p>
                <a:pPr marL="457200" indent="-457200" algn="l">
                  <a:buFont typeface="+mj-lt"/>
                  <a:buAutoNum type="arabicPeriod"/>
                </a:pP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任意の</m:t>
                    </m:r>
                  </m:oMath>
                </a14:m>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𝒙</m:t>
                    </m:r>
                    <m:r>
                      <a:rPr kumimoji="1" lang="ja-JP" altLang="en-US" sz="2400" i="1" dirty="0">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所属するクラスタを</a:t>
                </a:r>
                <a:r>
                  <a:rPr kumimoji="1" lang="en-US" altLang="ja-JP" sz="2400" dirty="0">
                    <a:latin typeface="メイリオ" panose="020B0604030504040204" pitchFamily="50" charset="-128"/>
                    <a:ea typeface="メイリオ" panose="020B0604030504040204" pitchFamily="50" charset="-128"/>
                  </a:rPr>
                  <a:t>one hot vector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で表す。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𝑧</m:t>
                        </m:r>
                      </m:e>
                      <m:sub>
                        <m:r>
                          <a:rPr kumimoji="1" lang="en-US" altLang="ja-JP" sz="2400" b="0" i="1" dirty="0" smtClean="0">
                            <a:latin typeface="Cambria Math" panose="02040503050406030204" pitchFamily="18" charset="0"/>
                            <a:ea typeface="メイリオ" panose="020B0604030504040204" pitchFamily="50" charset="-128"/>
                          </a:rPr>
                          <m:t>𝑘</m:t>
                        </m:r>
                      </m:sub>
                    </m:sSub>
                    <m:r>
                      <a:rPr kumimoji="1" lang="en-US" altLang="ja-JP" sz="2400" i="1" dirty="0" smtClean="0">
                        <a:latin typeface="Cambria Math" panose="02040503050406030204" pitchFamily="18" charset="0"/>
                        <a:ea typeface="Cambria Math" panose="02040503050406030204" pitchFamily="18" charset="0"/>
                      </a:rPr>
                      <m:t>∈</m:t>
                    </m:r>
                    <m:r>
                      <a:rPr kumimoji="1" lang="en-US" altLang="ja-JP" sz="2400" b="0" i="1" dirty="0" smtClean="0">
                        <a:latin typeface="Cambria Math" panose="02040503050406030204" pitchFamily="18" charset="0"/>
                        <a:ea typeface="Cambria Math" panose="02040503050406030204" pitchFamily="18" charset="0"/>
                      </a:rPr>
                      <m:t>{0,1}</m:t>
                    </m:r>
                  </m:oMath>
                </a14:m>
                <a:r>
                  <a:rPr kumimoji="1" lang="ja-JP" altLang="en-US" sz="2400" dirty="0">
                    <a:latin typeface="メイリオ" panose="020B0604030504040204" pitchFamily="50" charset="-128"/>
                    <a:ea typeface="メイリオ" panose="020B0604030504040204" pitchFamily="50" charset="-128"/>
                  </a:rPr>
                  <a:t>を要素とする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クラスタ数）ベクトル　</a:t>
                </a:r>
              </a:p>
            </p:txBody>
          </p:sp>
        </mc:Choice>
        <mc:Fallback xmlns="">
          <p:sp>
            <p:nvSpPr>
              <p:cNvPr id="3" name="テキスト ボックス 2">
                <a:extLst>
                  <a:ext uri="{FF2B5EF4-FFF2-40B4-BE49-F238E27FC236}">
                    <a16:creationId xmlns:a16="http://schemas.microsoft.com/office/drawing/2014/main" id="{E5CC5127-31E6-156B-9376-56063D69C58F}"/>
                  </a:ext>
                </a:extLst>
              </p:cNvPr>
              <p:cNvSpPr txBox="1">
                <a:spLocks noRot="1" noChangeAspect="1" noMove="1" noResize="1" noEditPoints="1" noAdjustHandles="1" noChangeArrowheads="1" noChangeShapeType="1" noTextEdit="1"/>
              </p:cNvSpPr>
              <p:nvPr/>
            </p:nvSpPr>
            <p:spPr>
              <a:xfrm>
                <a:off x="318118" y="1352222"/>
                <a:ext cx="9425144" cy="838115"/>
              </a:xfrm>
              <a:prstGeom prst="rect">
                <a:avLst/>
              </a:prstGeom>
              <a:blipFill>
                <a:blip r:embed="rId2"/>
                <a:stretch>
                  <a:fillRect l="-970" t="-8029" r="-65" b="-175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F051A72-140A-37D0-0B89-E3C62124D130}"/>
                  </a:ext>
                </a:extLst>
              </p:cNvPr>
              <p:cNvSpPr txBox="1"/>
              <p:nvPr/>
            </p:nvSpPr>
            <p:spPr>
              <a:xfrm>
                <a:off x="660029" y="2615935"/>
                <a:ext cx="7382214" cy="523670"/>
              </a:xfrm>
              <a:prstGeom prst="rect">
                <a:avLst/>
              </a:prstGeom>
              <a:noFill/>
            </p:spPr>
            <p:txBody>
              <a:bodyPr wrap="none" rtlCol="0">
                <a:spAutoFit/>
              </a:bodyPr>
              <a:lstStyle/>
              <a:p>
                <a:r>
                  <a:rPr kumimoji="1" lang="en-US" altLang="ja-JP" sz="2400" u="sng" dirty="0">
                    <a:latin typeface="メイリオ" panose="020B0604030504040204" pitchFamily="50" charset="-128"/>
                    <a:ea typeface="メイリオ" panose="020B0604030504040204" pitchFamily="50" charset="-128"/>
                  </a:rPr>
                  <a:t>GMM</a:t>
                </a:r>
                <a:r>
                  <a:rPr kumimoji="1" lang="ja-JP" altLang="en-US" sz="2400" u="sng"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400" b="0" i="1" u="sng" smtClean="0">
                        <a:latin typeface="Cambria Math" panose="02040503050406030204" pitchFamily="18" charset="0"/>
                        <a:ea typeface="メイリオ" panose="020B0604030504040204" pitchFamily="50" charset="-128"/>
                      </a:rPr>
                      <m:t>𝑝</m:t>
                    </m:r>
                    <m:r>
                      <a:rPr kumimoji="1" lang="en-US" altLang="ja-JP" sz="2400" b="0" i="1" u="sng" smtClean="0">
                        <a:latin typeface="Cambria Math" panose="02040503050406030204" pitchFamily="18" charset="0"/>
                        <a:ea typeface="メイリオ" panose="020B0604030504040204" pitchFamily="50" charset="-128"/>
                      </a:rPr>
                      <m:t>(</m:t>
                    </m:r>
                    <m:r>
                      <a:rPr kumimoji="1" lang="en-US" altLang="ja-JP" sz="2400" b="1" i="1" u="sng" smtClean="0">
                        <a:latin typeface="Cambria Math" panose="02040503050406030204" pitchFamily="18" charset="0"/>
                        <a:ea typeface="メイリオ" panose="020B0604030504040204" pitchFamily="50" charset="-128"/>
                      </a:rPr>
                      <m:t>𝒙</m:t>
                    </m:r>
                    <m:r>
                      <a:rPr kumimoji="1" lang="en-US" altLang="ja-JP" sz="2400" b="0" i="1" u="sng" smtClean="0">
                        <a:latin typeface="Cambria Math" panose="02040503050406030204" pitchFamily="18" charset="0"/>
                        <a:ea typeface="メイリオ" panose="020B0604030504040204" pitchFamily="50" charset="-128"/>
                      </a:rPr>
                      <m:t>)</m:t>
                    </m:r>
                  </m:oMath>
                </a14:m>
                <a:r>
                  <a:rPr kumimoji="1" lang="ja-JP" altLang="en-US" sz="2400" u="sng" dirty="0">
                    <a:latin typeface="メイリオ" panose="020B0604030504040204" pitchFamily="50" charset="-128"/>
                    <a:ea typeface="メイリオ" panose="020B0604030504040204" pitchFamily="50" charset="-128"/>
                  </a:rPr>
                  <a:t>とする</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正確には</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ja-JP" altLang="en-US" sz="2400" b="0" i="1" smtClean="0">
                            <a:latin typeface="Cambria Math" panose="02040503050406030204" pitchFamily="18" charset="0"/>
                            <a:ea typeface="メイリオ" panose="020B0604030504040204" pitchFamily="50" charset="-128"/>
                          </a:rPr>
                          <m:t>𝜃</m:t>
                        </m:r>
                      </m:e>
                    </m:d>
                    <m:r>
                      <a:rPr kumimoji="1" lang="en-US" altLang="ja-JP" sz="2400" b="0" i="1" smtClean="0">
                        <a:latin typeface="Cambria Math" panose="02040503050406030204" pitchFamily="18" charset="0"/>
                        <a:ea typeface="メイリオ" panose="020B0604030504040204" pitchFamily="50" charset="-128"/>
                      </a:rPr>
                      <m:t> </m:t>
                    </m:r>
                    <m:r>
                      <a:rPr kumimoji="1" lang="ja-JP" altLang="en-US" sz="2400" b="0" i="1" smtClean="0">
                        <a:latin typeface="Cambria Math" panose="02040503050406030204" pitchFamily="18" charset="0"/>
                        <a:ea typeface="メイリオ" panose="020B0604030504040204" pitchFamily="50" charset="-128"/>
                      </a:rPr>
                      <m:t>𝜃</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𝜋</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en-US" altLang="ja-JP" sz="2400" b="0" i="1" smtClean="0">
                        <a:latin typeface="Cambria Math" panose="02040503050406030204" pitchFamily="18" charset="0"/>
                        <a:ea typeface="Cambria Math" panose="02040503050406030204" pitchFamily="18" charset="0"/>
                      </a:rPr>
                      <m:t>}</m:t>
                    </m:r>
                    <m:r>
                      <a:rPr kumimoji="1" lang="ja-JP" altLang="en-US" sz="2400" i="1">
                        <a:latin typeface="Cambria Math" panose="02040503050406030204" pitchFamily="18" charset="0"/>
                        <a:ea typeface="Cambria Math" panose="02040503050406030204" pitchFamily="18" charset="0"/>
                      </a:rPr>
                      <m:t>　）</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DF051A72-140A-37D0-0B89-E3C62124D130}"/>
                  </a:ext>
                </a:extLst>
              </p:cNvPr>
              <p:cNvSpPr txBox="1">
                <a:spLocks noRot="1" noChangeAspect="1" noMove="1" noResize="1" noEditPoints="1" noAdjustHandles="1" noChangeArrowheads="1" noChangeShapeType="1" noTextEdit="1"/>
              </p:cNvSpPr>
              <p:nvPr/>
            </p:nvSpPr>
            <p:spPr>
              <a:xfrm>
                <a:off x="660029" y="2615935"/>
                <a:ext cx="7382214" cy="523670"/>
              </a:xfrm>
              <a:prstGeom prst="rect">
                <a:avLst/>
              </a:prstGeom>
              <a:blipFill>
                <a:blip r:embed="rId3"/>
                <a:stretch>
                  <a:fillRect l="-123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E853E75-EB2B-AE92-6A5A-56FA6AE55C9D}"/>
                  </a:ext>
                </a:extLst>
              </p:cNvPr>
              <p:cNvSpPr txBox="1"/>
              <p:nvPr/>
            </p:nvSpPr>
            <p:spPr>
              <a:xfrm>
                <a:off x="673792" y="3087321"/>
                <a:ext cx="10436821" cy="830997"/>
              </a:xfrm>
              <a:prstGeom prst="rect">
                <a:avLst/>
              </a:prstGeom>
              <a:noFill/>
            </p:spPr>
            <p:txBody>
              <a:bodyPr wrap="square" rtlCol="0">
                <a:spAutoFit/>
              </a:bodyPr>
              <a:lstStyle/>
              <a:p>
                <a14:m>
                  <m:oMath xmlns:m="http://schemas.openxmlformats.org/officeDocument/2006/math">
                    <m:r>
                      <a:rPr kumimoji="1" lang="en-US" altLang="ja-JP" sz="2400" b="1" i="1" dirty="0">
                        <a:latin typeface="Cambria Math" panose="02040503050406030204" pitchFamily="18" charset="0"/>
                        <a:ea typeface="メイリオ" panose="020B0604030504040204" pitchFamily="50" charset="-128"/>
                      </a:rPr>
                      <m:t>𝒛</m:t>
                    </m:r>
                    <m:r>
                      <a:rPr kumimoji="1" lang="ja-JP" altLang="en-US" sz="2400" b="1" i="1" dirty="0" smtClean="0">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隠れているとは，</a:t>
                </a:r>
                <a:r>
                  <a:rPr kumimoji="1" lang="en-US" altLang="ja-JP" sz="2400" b="0" dirty="0">
                    <a:ea typeface="メイリオ" panose="020B0604030504040204" pitchFamily="50" charset="-128"/>
                  </a:rPr>
                  <a:t> </a:t>
                </a:r>
                <a:r>
                  <a:rPr kumimoji="1" lang="ja-JP" altLang="en-US" sz="2400" b="0" dirty="0">
                    <a:ea typeface="メイリオ" panose="020B0604030504040204" pitchFamily="50" charset="-128"/>
                  </a:rPr>
                  <a:t>同時確率</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について周辺化した分布だという意味</a:t>
                </a:r>
              </a:p>
            </p:txBody>
          </p:sp>
        </mc:Choice>
        <mc:Fallback xmlns="">
          <p:sp>
            <p:nvSpPr>
              <p:cNvPr id="7" name="テキスト ボックス 6">
                <a:extLst>
                  <a:ext uri="{FF2B5EF4-FFF2-40B4-BE49-F238E27FC236}">
                    <a16:creationId xmlns:a16="http://schemas.microsoft.com/office/drawing/2014/main" id="{9E853E75-EB2B-AE92-6A5A-56FA6AE55C9D}"/>
                  </a:ext>
                </a:extLst>
              </p:cNvPr>
              <p:cNvSpPr txBox="1">
                <a:spLocks noRot="1" noChangeAspect="1" noMove="1" noResize="1" noEditPoints="1" noAdjustHandles="1" noChangeArrowheads="1" noChangeShapeType="1" noTextEdit="1"/>
              </p:cNvSpPr>
              <p:nvPr/>
            </p:nvSpPr>
            <p:spPr>
              <a:xfrm>
                <a:off x="673792" y="3087321"/>
                <a:ext cx="10436821" cy="830997"/>
              </a:xfrm>
              <a:prstGeom prst="rect">
                <a:avLst/>
              </a:prstGeom>
              <a:blipFill>
                <a:blip r:embed="rId4"/>
                <a:stretch>
                  <a:fillRect l="-935" t="-3650" b="-167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343E2C-42C0-4603-0D40-5E2053CB9B72}"/>
                  </a:ext>
                </a:extLst>
              </p:cNvPr>
              <p:cNvSpPr txBox="1"/>
              <p:nvPr/>
            </p:nvSpPr>
            <p:spPr>
              <a:xfrm>
                <a:off x="2006082" y="4348065"/>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3343E2C-42C0-4603-0D40-5E2053CB9B72}"/>
                  </a:ext>
                </a:extLst>
              </p:cNvPr>
              <p:cNvSpPr txBox="1">
                <a:spLocks noRot="1" noChangeAspect="1" noMove="1" noResize="1" noEditPoints="1" noAdjustHandles="1" noChangeArrowheads="1" noChangeShapeType="1" noTextEdit="1"/>
              </p:cNvSpPr>
              <p:nvPr/>
            </p:nvSpPr>
            <p:spPr>
              <a:xfrm>
                <a:off x="2006082" y="4348065"/>
                <a:ext cx="4930645" cy="98655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A2F4BA1-4275-4351-9494-821F7F00F452}"/>
              </a:ext>
            </a:extLst>
          </p:cNvPr>
          <p:cNvSpPr txBox="1"/>
          <p:nvPr/>
        </p:nvSpPr>
        <p:spPr>
          <a:xfrm>
            <a:off x="2006082" y="3902359"/>
            <a:ext cx="50754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を</a:t>
            </a:r>
            <a:r>
              <a:rPr kumimoji="1" lang="en-US" altLang="ja-JP" sz="2400" b="1"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で周辺化（積分消去）する</a:t>
            </a:r>
          </a:p>
        </p:txBody>
      </p:sp>
      <p:sp>
        <p:nvSpPr>
          <p:cNvPr id="10" name="矢印: 下 9">
            <a:extLst>
              <a:ext uri="{FF2B5EF4-FFF2-40B4-BE49-F238E27FC236}">
                <a16:creationId xmlns:a16="http://schemas.microsoft.com/office/drawing/2014/main" id="{A54433E2-B1D2-F5A4-2326-D8D60E62CA0C}"/>
              </a:ext>
            </a:extLst>
          </p:cNvPr>
          <p:cNvSpPr/>
          <p:nvPr/>
        </p:nvSpPr>
        <p:spPr>
          <a:xfrm>
            <a:off x="5597150" y="5094514"/>
            <a:ext cx="962270" cy="2401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1EE868-1807-6FBF-3430-38DC5CB531A4}"/>
              </a:ext>
            </a:extLst>
          </p:cNvPr>
          <p:cNvSpPr txBox="1"/>
          <p:nvPr/>
        </p:nvSpPr>
        <p:spPr>
          <a:xfrm>
            <a:off x="4696131" y="5506828"/>
            <a:ext cx="493064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つの確率を求めるとどういう分布になるかを計算する</a:t>
            </a:r>
          </a:p>
        </p:txBody>
      </p:sp>
    </p:spTree>
    <p:extLst>
      <p:ext uri="{BB962C8B-B14F-4D97-AF65-F5344CB8AC3E}">
        <p14:creationId xmlns:p14="http://schemas.microsoft.com/office/powerpoint/2010/main" val="14946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543C49F-4991-47D2-A622-DC4A54104CF4}"/>
              </a:ext>
            </a:extLst>
          </p:cNvPr>
          <p:cNvSpPr txBox="1"/>
          <p:nvPr/>
        </p:nvSpPr>
        <p:spPr>
          <a:xfrm>
            <a:off x="288982" y="98740"/>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アルゴリズムによるクラスタリングの違い</a:t>
            </a:r>
          </a:p>
        </p:txBody>
      </p:sp>
      <p:sp>
        <p:nvSpPr>
          <p:cNvPr id="10" name="テキスト ボックス 9">
            <a:extLst>
              <a:ext uri="{FF2B5EF4-FFF2-40B4-BE49-F238E27FC236}">
                <a16:creationId xmlns:a16="http://schemas.microsoft.com/office/drawing/2014/main" id="{ED9B61AD-1EFF-4D4A-A90B-6CCC62B573DF}"/>
              </a:ext>
            </a:extLst>
          </p:cNvPr>
          <p:cNvSpPr txBox="1"/>
          <p:nvPr/>
        </p:nvSpPr>
        <p:spPr>
          <a:xfrm>
            <a:off x="473713" y="756814"/>
            <a:ext cx="11903018"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K-means                     </a:t>
            </a:r>
            <a:r>
              <a:rPr kumimoji="1" lang="ja-JP" altLang="en-US" sz="2000" dirty="0">
                <a:latin typeface="メイリオ" panose="020B0604030504040204" pitchFamily="50" charset="-128"/>
                <a:ea typeface="メイリオ" panose="020B0604030504040204" pitchFamily="50" charset="-128"/>
              </a:rPr>
              <a:t>：データが重心の周りに等方に広がっているようなクラスタリング</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混合正規分布（</a:t>
            </a:r>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）：データが多変量正規分布の楕円状（ラグビーボールののように）広がっ</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ているようなクラスタリング</a:t>
            </a:r>
          </a:p>
        </p:txBody>
      </p:sp>
      <p:sp>
        <p:nvSpPr>
          <p:cNvPr id="11" name="テキスト ボックス 10">
            <a:extLst>
              <a:ext uri="{FF2B5EF4-FFF2-40B4-BE49-F238E27FC236}">
                <a16:creationId xmlns:a16="http://schemas.microsoft.com/office/drawing/2014/main" id="{C498BFDD-32F4-4456-B657-16F25D87EC2E}"/>
              </a:ext>
            </a:extLst>
          </p:cNvPr>
          <p:cNvSpPr txBox="1"/>
          <p:nvPr/>
        </p:nvSpPr>
        <p:spPr>
          <a:xfrm>
            <a:off x="6096000" y="6450568"/>
            <a:ext cx="4546437" cy="369332"/>
          </a:xfrm>
          <a:prstGeom prst="rect">
            <a:avLst/>
          </a:prstGeom>
          <a:noFill/>
        </p:spPr>
        <p:txBody>
          <a:bodyPr wrap="none" rtlCol="0">
            <a:spAutoFit/>
          </a:bodyPr>
          <a:lstStyle/>
          <a:p>
            <a:pPr algn="l"/>
            <a:r>
              <a:rPr lang="en-US" altLang="ja-JP" dirty="0">
                <a:hlinkClick r:id="rId2"/>
              </a:rPr>
              <a:t>https://www.thelearningmachine.ai/clustering</a:t>
            </a:r>
            <a:endParaRPr kumimoji="1" lang="ja-JP" altLang="en-US"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6BAF384F-6882-94D9-B8A3-6F28B48F5A94}"/>
              </a:ext>
            </a:extLst>
          </p:cNvPr>
          <p:cNvPicPr>
            <a:picLocks noChangeAspect="1"/>
          </p:cNvPicPr>
          <p:nvPr/>
        </p:nvPicPr>
        <p:blipFill>
          <a:blip r:embed="rId3"/>
          <a:stretch>
            <a:fillRect/>
          </a:stretch>
        </p:blipFill>
        <p:spPr>
          <a:xfrm>
            <a:off x="5545397" y="2353595"/>
            <a:ext cx="1979403" cy="3672134"/>
          </a:xfrm>
          <a:prstGeom prst="rect">
            <a:avLst/>
          </a:prstGeom>
        </p:spPr>
      </p:pic>
      <p:pic>
        <p:nvPicPr>
          <p:cNvPr id="9" name="図 8">
            <a:extLst>
              <a:ext uri="{FF2B5EF4-FFF2-40B4-BE49-F238E27FC236}">
                <a16:creationId xmlns:a16="http://schemas.microsoft.com/office/drawing/2014/main" id="{1E66D9A9-A368-C9E7-8EC1-13D7E7EF636E}"/>
              </a:ext>
            </a:extLst>
          </p:cNvPr>
          <p:cNvPicPr>
            <a:picLocks noChangeAspect="1"/>
          </p:cNvPicPr>
          <p:nvPr/>
        </p:nvPicPr>
        <p:blipFill>
          <a:blip r:embed="rId4"/>
          <a:stretch>
            <a:fillRect/>
          </a:stretch>
        </p:blipFill>
        <p:spPr>
          <a:xfrm>
            <a:off x="8377336" y="2353595"/>
            <a:ext cx="1957874" cy="3711803"/>
          </a:xfrm>
          <a:prstGeom prst="rect">
            <a:avLst/>
          </a:prstGeom>
        </p:spPr>
      </p:pic>
      <p:sp>
        <p:nvSpPr>
          <p:cNvPr id="12" name="テキスト ボックス 11">
            <a:extLst>
              <a:ext uri="{FF2B5EF4-FFF2-40B4-BE49-F238E27FC236}">
                <a16:creationId xmlns:a16="http://schemas.microsoft.com/office/drawing/2014/main" id="{0335AC98-78DD-D0A4-792B-1A3C266FC1E7}"/>
              </a:ext>
            </a:extLst>
          </p:cNvPr>
          <p:cNvSpPr txBox="1"/>
          <p:nvPr/>
        </p:nvSpPr>
        <p:spPr>
          <a:xfrm>
            <a:off x="5673522" y="1904042"/>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EC9A5BE9-10BF-097D-6A6F-680AFABFD5F2}"/>
              </a:ext>
            </a:extLst>
          </p:cNvPr>
          <p:cNvSpPr txBox="1"/>
          <p:nvPr/>
        </p:nvSpPr>
        <p:spPr>
          <a:xfrm>
            <a:off x="1567543" y="4713853"/>
            <a:ext cx="34616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Cosine </a:t>
            </a:r>
            <a:r>
              <a:rPr kumimoji="1" lang="ja-JP" altLang="en-US" sz="2400" dirty="0">
                <a:latin typeface="メイリオ" panose="020B0604030504040204" pitchFamily="50" charset="-128"/>
                <a:ea typeface="メイリオ" panose="020B0604030504040204" pitchFamily="50" charset="-128"/>
              </a:rPr>
              <a:t>類似度を使ってもうまくいかない</a:t>
            </a:r>
          </a:p>
        </p:txBody>
      </p:sp>
      <p:sp>
        <p:nvSpPr>
          <p:cNvPr id="14" name="テキスト ボックス 13">
            <a:extLst>
              <a:ext uri="{FF2B5EF4-FFF2-40B4-BE49-F238E27FC236}">
                <a16:creationId xmlns:a16="http://schemas.microsoft.com/office/drawing/2014/main" id="{0718491E-CA88-AB9B-5400-FCCE0D27DB5A}"/>
              </a:ext>
            </a:extLst>
          </p:cNvPr>
          <p:cNvSpPr txBox="1"/>
          <p:nvPr/>
        </p:nvSpPr>
        <p:spPr>
          <a:xfrm>
            <a:off x="8733453" y="1911196"/>
            <a:ext cx="9188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endParaRPr kumimoji="1" lang="ja-JP" altLang="en-US" sz="2400" dirty="0">
              <a:latin typeface="メイリオ" panose="020B0604030504040204" pitchFamily="50" charset="-128"/>
              <a:ea typeface="メイリオ" panose="020B0604030504040204" pitchFamily="50" charset="-128"/>
            </a:endParaRPr>
          </a:p>
        </p:txBody>
      </p:sp>
      <p:sp>
        <p:nvSpPr>
          <p:cNvPr id="15" name="矢印: 五方向 14">
            <a:extLst>
              <a:ext uri="{FF2B5EF4-FFF2-40B4-BE49-F238E27FC236}">
                <a16:creationId xmlns:a16="http://schemas.microsoft.com/office/drawing/2014/main" id="{E12F05ED-146E-62D3-7DC6-421454DD5DFE}"/>
              </a:ext>
            </a:extLst>
          </p:cNvPr>
          <p:cNvSpPr/>
          <p:nvPr/>
        </p:nvSpPr>
        <p:spPr>
          <a:xfrm>
            <a:off x="1418253" y="4506686"/>
            <a:ext cx="4058816" cy="115699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3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515EA7-681C-C2B6-988B-3726B4A79DDC}"/>
                  </a:ext>
                </a:extLst>
              </p:cNvPr>
              <p:cNvSpPr txBox="1"/>
              <p:nvPr/>
            </p:nvSpPr>
            <p:spPr>
              <a:xfrm>
                <a:off x="4387374" y="3204973"/>
                <a:ext cx="240399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=1</m:t>
                          </m:r>
                        </m:e>
                      </m:d>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515EA7-681C-C2B6-988B-3726B4A79DDC}"/>
                  </a:ext>
                </a:extLst>
              </p:cNvPr>
              <p:cNvSpPr txBox="1">
                <a:spLocks noRot="1" noChangeAspect="1" noMove="1" noResize="1" noEditPoints="1" noAdjustHandles="1" noChangeArrowheads="1" noChangeShapeType="1" noTextEdit="1"/>
              </p:cNvSpPr>
              <p:nvPr/>
            </p:nvSpPr>
            <p:spPr>
              <a:xfrm>
                <a:off x="4387374" y="3204973"/>
                <a:ext cx="2403991" cy="461665"/>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DB4789B-8DF2-CEB8-C560-A34893E506E4}"/>
                  </a:ext>
                </a:extLst>
              </p:cNvPr>
              <p:cNvSpPr txBox="1"/>
              <p:nvPr/>
            </p:nvSpPr>
            <p:spPr>
              <a:xfrm>
                <a:off x="8447798" y="4197289"/>
                <a:ext cx="3182493" cy="923330"/>
              </a:xfrm>
              <a:prstGeom prst="rect">
                <a:avLst/>
              </a:prstGeom>
              <a:noFill/>
            </p:spPr>
            <p:txBody>
              <a:bodyPr wrap="square" rtlCol="0">
                <a:spAutoFit/>
              </a:bodyPr>
              <a:lstStyle/>
              <a:p>
                <a14:m>
                  <m:oMath xmlns:m="http://schemas.openxmlformats.org/officeDocument/2006/math">
                    <m:r>
                      <a:rPr kumimoji="1" lang="en-US" altLang="ja-JP" b="1" i="1">
                        <a:latin typeface="Cambria Math" panose="02040503050406030204" pitchFamily="18" charset="0"/>
                        <a:ea typeface="メイリオ" panose="020B0604030504040204" pitchFamily="50" charset="-128"/>
                      </a:rPr>
                      <m:t>𝒛</m:t>
                    </m:r>
                    <m:r>
                      <a:rPr kumimoji="1" lang="ja-JP" altLang="en-US" i="1">
                        <a:latin typeface="Cambria Math" panose="02040503050406030204" pitchFamily="18" charset="0"/>
                        <a:ea typeface="メイリオ" panose="020B0604030504040204" pitchFamily="50" charset="-128"/>
                      </a:rPr>
                      <m:t>は</m:t>
                    </m:r>
                  </m:oMath>
                </a14:m>
                <a:r>
                  <a:rPr kumimoji="1" lang="en-US" altLang="ja-JP" dirty="0">
                    <a:latin typeface="メイリオ" panose="020B0604030504040204" pitchFamily="50" charset="-128"/>
                    <a:ea typeface="メイリオ" panose="020B0604030504040204" pitchFamily="50" charset="-128"/>
                  </a:rPr>
                  <a:t>one-hot-vector </a:t>
                </a:r>
                <a:r>
                  <a:rPr kumimoji="1" lang="ja-JP" altLang="en-US" dirty="0">
                    <a:latin typeface="メイリオ" panose="020B0604030504040204" pitchFamily="50" charset="-128"/>
                    <a:ea typeface="メイリオ" panose="020B0604030504040204" pitchFamily="50" charset="-128"/>
                  </a:rPr>
                  <a:t>なので</a:t>
                </a:r>
                <a14:m>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k</m:t>
                    </m:r>
                    <m:r>
                      <a:rPr kumimoji="1" lang="ja-JP" altLang="en-US" i="1">
                        <a:latin typeface="Cambria Math" panose="02040503050406030204" pitchFamily="18" charset="0"/>
                        <a:ea typeface="メイリオ" panose="020B0604030504040204" pitchFamily="50" charset="-128"/>
                      </a:rPr>
                      <m:t>種類</m:t>
                    </m:r>
                    <m:r>
                      <a:rPr kumimoji="1" lang="ja-JP" altLang="en-US" i="1" smtClean="0">
                        <a:latin typeface="Cambria Math" panose="02040503050406030204" pitchFamily="18" charset="0"/>
                        <a:ea typeface="メイリオ" panose="020B0604030504040204" pitchFamily="50" charset="-128"/>
                      </a:rPr>
                      <m:t>の</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ja-JP" altLang="en-US" dirty="0">
                    <a:latin typeface="メイリオ" panose="020B0604030504040204" pitchFamily="50" charset="-128"/>
                    <a:ea typeface="メイリオ" panose="020B0604030504040204" pitchFamily="50" charset="-128"/>
                  </a:rPr>
                  <a:t>のうち</a:t>
                </a:r>
                <a:r>
                  <a:rPr kumimoji="1" lang="en-US" altLang="ja-JP" dirty="0">
                    <a:latin typeface="メイリオ" panose="020B0604030504040204" pitchFamily="50" charset="-128"/>
                    <a:ea typeface="メイリオ" panose="020B0604030504040204" pitchFamily="50" charset="-128"/>
                  </a:rPr>
                  <a:t>k=1 </a:t>
                </a:r>
                <a:r>
                  <a:rPr kumimoji="1" lang="ja-JP" altLang="en-US" dirty="0">
                    <a:latin typeface="メイリオ" panose="020B0604030504040204" pitchFamily="50" charset="-128"/>
                    <a:ea typeface="メイリオ" panose="020B0604030504040204" pitchFamily="50" charset="-128"/>
                  </a:rPr>
                  <a:t>は１つだけ。残りは</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になる</a:t>
                </a:r>
              </a:p>
            </p:txBody>
          </p:sp>
        </mc:Choice>
        <mc:Fallback xmlns="">
          <p:sp>
            <p:nvSpPr>
              <p:cNvPr id="5" name="テキスト ボックス 4">
                <a:extLst>
                  <a:ext uri="{FF2B5EF4-FFF2-40B4-BE49-F238E27FC236}">
                    <a16:creationId xmlns:a16="http://schemas.microsoft.com/office/drawing/2014/main" id="{ADB4789B-8DF2-CEB8-C560-A34893E506E4}"/>
                  </a:ext>
                </a:extLst>
              </p:cNvPr>
              <p:cNvSpPr txBox="1">
                <a:spLocks noRot="1" noChangeAspect="1" noMove="1" noResize="1" noEditPoints="1" noAdjustHandles="1" noChangeArrowheads="1" noChangeShapeType="1" noTextEdit="1"/>
              </p:cNvSpPr>
              <p:nvPr/>
            </p:nvSpPr>
            <p:spPr>
              <a:xfrm>
                <a:off x="8447798" y="4197289"/>
                <a:ext cx="3182493" cy="923330"/>
              </a:xfrm>
              <a:prstGeom prst="rect">
                <a:avLst/>
              </a:prstGeom>
              <a:blipFill>
                <a:blip r:embed="rId3"/>
                <a:stretch>
                  <a:fillRect l="-1724" t="-2649" b="-10596"/>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F365D84C-1F25-7417-EA3D-3506EEB1A3FA}"/>
              </a:ext>
            </a:extLst>
          </p:cNvPr>
          <p:cNvSpPr/>
          <p:nvPr/>
        </p:nvSpPr>
        <p:spPr>
          <a:xfrm>
            <a:off x="8940629" y="3114813"/>
            <a:ext cx="618892" cy="674927"/>
          </a:xfrm>
          <a:prstGeom prst="wedgeRectCallout">
            <a:avLst>
              <a:gd name="adj1" fmla="val 48393"/>
              <a:gd name="adj2" fmla="val 1047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030605D-7060-68ED-7DEC-901BC28D24D2}"/>
                  </a:ext>
                </a:extLst>
              </p:cNvPr>
              <p:cNvSpPr txBox="1"/>
              <p:nvPr/>
            </p:nvSpPr>
            <p:spPr>
              <a:xfrm>
                <a:off x="7417524" y="2879849"/>
                <a:ext cx="214199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0030605D-7060-68ED-7DEC-901BC28D24D2}"/>
                  </a:ext>
                </a:extLst>
              </p:cNvPr>
              <p:cNvSpPr txBox="1">
                <a:spLocks noRot="1" noChangeAspect="1" noMove="1" noResize="1" noEditPoints="1" noAdjustHandles="1" noChangeArrowheads="1" noChangeShapeType="1" noTextEdit="1"/>
              </p:cNvSpPr>
              <p:nvPr/>
            </p:nvSpPr>
            <p:spPr>
              <a:xfrm>
                <a:off x="7417524" y="2879849"/>
                <a:ext cx="2141997" cy="1038489"/>
              </a:xfrm>
              <a:prstGeom prst="rect">
                <a:avLst/>
              </a:prstGeom>
              <a:blipFill>
                <a:blip r:embed="rId4"/>
                <a:stretch>
                  <a:fillRect/>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A63418D-5F21-C165-3020-C5E30106639A}"/>
              </a:ext>
            </a:extLst>
          </p:cNvPr>
          <p:cNvPicPr>
            <a:picLocks noChangeAspect="1"/>
          </p:cNvPicPr>
          <p:nvPr/>
        </p:nvPicPr>
        <p:blipFill>
          <a:blip r:embed="rId5"/>
          <a:stretch>
            <a:fillRect/>
          </a:stretch>
        </p:blipFill>
        <p:spPr>
          <a:xfrm>
            <a:off x="1451458" y="5278780"/>
            <a:ext cx="4400813" cy="748795"/>
          </a:xfrm>
          <a:prstGeom prst="rect">
            <a:avLst/>
          </a:prstGeom>
        </p:spPr>
      </p:pic>
      <p:pic>
        <p:nvPicPr>
          <p:cNvPr id="10" name="図 9">
            <a:extLst>
              <a:ext uri="{FF2B5EF4-FFF2-40B4-BE49-F238E27FC236}">
                <a16:creationId xmlns:a16="http://schemas.microsoft.com/office/drawing/2014/main" id="{17CC9058-CB3D-D271-74D5-F7687562784D}"/>
              </a:ext>
            </a:extLst>
          </p:cNvPr>
          <p:cNvPicPr>
            <a:picLocks noChangeAspect="1"/>
          </p:cNvPicPr>
          <p:nvPr/>
        </p:nvPicPr>
        <p:blipFill>
          <a:blip r:embed="rId6"/>
          <a:stretch>
            <a:fillRect/>
          </a:stretch>
        </p:blipFill>
        <p:spPr>
          <a:xfrm>
            <a:off x="6319399" y="5163886"/>
            <a:ext cx="4091080" cy="114703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128B48D-F5B3-B1DA-B337-6CE8035AA96F}"/>
                  </a:ext>
                </a:extLst>
              </p:cNvPr>
              <p:cNvSpPr txBox="1"/>
              <p:nvPr/>
            </p:nvSpPr>
            <p:spPr>
              <a:xfrm>
                <a:off x="1320904" y="1028669"/>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A128B48D-F5B3-B1DA-B337-6CE8035AA96F}"/>
                  </a:ext>
                </a:extLst>
              </p:cNvPr>
              <p:cNvSpPr txBox="1">
                <a:spLocks noRot="1" noChangeAspect="1" noMove="1" noResize="1" noEditPoints="1" noAdjustHandles="1" noChangeArrowheads="1" noChangeShapeType="1" noTextEdit="1"/>
              </p:cNvSpPr>
              <p:nvPr/>
            </p:nvSpPr>
            <p:spPr>
              <a:xfrm>
                <a:off x="1320904" y="1028669"/>
                <a:ext cx="4930645" cy="986552"/>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9621952-E055-9A4F-86BC-5AAC817FF7E5}"/>
              </a:ext>
            </a:extLst>
          </p:cNvPr>
          <p:cNvSpPr txBox="1"/>
          <p:nvPr/>
        </p:nvSpPr>
        <p:spPr>
          <a:xfrm>
            <a:off x="401216" y="32657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5CA6A2D-C7FE-BB82-87DF-22A02898C982}"/>
                  </a:ext>
                </a:extLst>
              </p:cNvPr>
              <p:cNvSpPr txBox="1"/>
              <p:nvPr/>
            </p:nvSpPr>
            <p:spPr>
              <a:xfrm>
                <a:off x="1407637" y="2399844"/>
                <a:ext cx="1115562"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𝒛</m:t>
                        </m:r>
                      </m:e>
                    </m:d>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5CA6A2D-C7FE-BB82-87DF-22A02898C982}"/>
                  </a:ext>
                </a:extLst>
              </p:cNvPr>
              <p:cNvSpPr txBox="1">
                <a:spLocks noRot="1" noChangeAspect="1" noMove="1" noResize="1" noEditPoints="1" noAdjustHandles="1" noChangeArrowheads="1" noChangeShapeType="1" noTextEdit="1"/>
              </p:cNvSpPr>
              <p:nvPr/>
            </p:nvSpPr>
            <p:spPr>
              <a:xfrm>
                <a:off x="1407637" y="2399844"/>
                <a:ext cx="1115562" cy="461665"/>
              </a:xfrm>
              <a:prstGeom prst="rect">
                <a:avLst/>
              </a:prstGeom>
              <a:blipFill>
                <a:blip r:embed="rId8"/>
                <a:stretch>
                  <a:fillRect l="-1639" t="-8000" r="-7104"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4AF087E-F6E3-DAC7-7D9A-C4D3A854910D}"/>
                  </a:ext>
                </a:extLst>
              </p:cNvPr>
              <p:cNvSpPr txBox="1"/>
              <p:nvPr/>
            </p:nvSpPr>
            <p:spPr>
              <a:xfrm>
                <a:off x="2324957" y="2417260"/>
                <a:ext cx="7714088" cy="83099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ja-JP" altLang="en-US" sz="2400" dirty="0">
                    <a:latin typeface="メイリオ" panose="020B0604030504040204" pitchFamily="50" charset="-128"/>
                    <a:ea typeface="メイリオ" panose="020B0604030504040204" pitchFamily="50" charset="-128"/>
                  </a:rPr>
                  <a:t>の要素</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の値をとる要素の確率は混合比率だから</a:t>
                </a:r>
              </a:p>
            </p:txBody>
          </p:sp>
        </mc:Choice>
        <mc:Fallback xmlns="">
          <p:sp>
            <p:nvSpPr>
              <p:cNvPr id="18" name="テキスト ボックス 17">
                <a:extLst>
                  <a:ext uri="{FF2B5EF4-FFF2-40B4-BE49-F238E27FC236}">
                    <a16:creationId xmlns:a16="http://schemas.microsoft.com/office/drawing/2014/main" id="{D4AF087E-F6E3-DAC7-7D9A-C4D3A854910D}"/>
                  </a:ext>
                </a:extLst>
              </p:cNvPr>
              <p:cNvSpPr txBox="1">
                <a:spLocks noRot="1" noChangeAspect="1" noMove="1" noResize="1" noEditPoints="1" noAdjustHandles="1" noChangeArrowheads="1" noChangeShapeType="1" noTextEdit="1"/>
              </p:cNvSpPr>
              <p:nvPr/>
            </p:nvSpPr>
            <p:spPr>
              <a:xfrm>
                <a:off x="2324957" y="2417260"/>
                <a:ext cx="7714088" cy="830997"/>
              </a:xfrm>
              <a:prstGeom prst="rect">
                <a:avLst/>
              </a:prstGeom>
              <a:blipFill>
                <a:blip r:embed="rId9"/>
                <a:stretch>
                  <a:fillRect l="-1185" t="-4412" r="-1185" b="-16176"/>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27B9739F-BB59-38E4-D0C2-6FB3BD3BC73A}"/>
              </a:ext>
            </a:extLst>
          </p:cNvPr>
          <p:cNvSpPr/>
          <p:nvPr/>
        </p:nvSpPr>
        <p:spPr>
          <a:xfrm>
            <a:off x="6885300" y="3204973"/>
            <a:ext cx="364584" cy="4555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6DC237F-DA0C-1F2A-B986-01F211CD8F54}"/>
              </a:ext>
            </a:extLst>
          </p:cNvPr>
          <p:cNvSpPr txBox="1"/>
          <p:nvPr/>
        </p:nvSpPr>
        <p:spPr>
          <a:xfrm>
            <a:off x="9803429" y="318863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とも書ける</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F1B8C08-87DA-0408-0D6F-3B50F898F800}"/>
                  </a:ext>
                </a:extLst>
              </p:cNvPr>
              <p:cNvSpPr txBox="1"/>
              <p:nvPr/>
            </p:nvSpPr>
            <p:spPr>
              <a:xfrm>
                <a:off x="1407637" y="4810764"/>
                <a:ext cx="1286699" cy="461665"/>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CF1B8C08-87DA-0408-0D6F-3B50F898F800}"/>
                  </a:ext>
                </a:extLst>
              </p:cNvPr>
              <p:cNvSpPr txBox="1">
                <a:spLocks noRot="1" noChangeAspect="1" noMove="1" noResize="1" noEditPoints="1" noAdjustHandles="1" noChangeArrowheads="1" noChangeShapeType="1" noTextEdit="1"/>
              </p:cNvSpPr>
              <p:nvPr/>
            </p:nvSpPr>
            <p:spPr>
              <a:xfrm>
                <a:off x="1407637" y="4810764"/>
                <a:ext cx="1286699" cy="461665"/>
              </a:xfrm>
              <a:prstGeom prst="rect">
                <a:avLst/>
              </a:prstGeom>
              <a:blipFill>
                <a:blip r:embed="rId10"/>
                <a:stretch>
                  <a:fillRect l="-1422" t="-7895" r="-5687" b="-31579"/>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7256F58-B53B-2699-D009-7405E096D459}"/>
              </a:ext>
            </a:extLst>
          </p:cNvPr>
          <p:cNvSpPr/>
          <p:nvPr/>
        </p:nvSpPr>
        <p:spPr>
          <a:xfrm>
            <a:off x="5891128" y="5521451"/>
            <a:ext cx="364584" cy="4555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6BC16B7-A35F-C49C-011B-010994DC9D3F}"/>
              </a:ext>
            </a:extLst>
          </p:cNvPr>
          <p:cNvSpPr txBox="1"/>
          <p:nvPr/>
        </p:nvSpPr>
        <p:spPr>
          <a:xfrm>
            <a:off x="10332581" y="553159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とも書ける</a:t>
            </a:r>
          </a:p>
        </p:txBody>
      </p:sp>
      <p:sp>
        <p:nvSpPr>
          <p:cNvPr id="24" name="テキスト ボックス 23">
            <a:extLst>
              <a:ext uri="{FF2B5EF4-FFF2-40B4-BE49-F238E27FC236}">
                <a16:creationId xmlns:a16="http://schemas.microsoft.com/office/drawing/2014/main" id="{2EF97441-391B-0820-FE88-EF3450314397}"/>
              </a:ext>
            </a:extLst>
          </p:cNvPr>
          <p:cNvSpPr txBox="1"/>
          <p:nvPr/>
        </p:nvSpPr>
        <p:spPr>
          <a:xfrm>
            <a:off x="8447798" y="6092890"/>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上記と同様</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F5197AE-12AD-6601-C1C9-6458B0E84A1B}"/>
                  </a:ext>
                </a:extLst>
              </p:cNvPr>
              <p:cNvSpPr txBox="1"/>
              <p:nvPr/>
            </p:nvSpPr>
            <p:spPr>
              <a:xfrm>
                <a:off x="1852713" y="6071275"/>
                <a:ext cx="42207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に所属する</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a14:m>
                <a:r>
                  <a:rPr kumimoji="1" lang="ja-JP" altLang="en-US" sz="2400" dirty="0">
                    <a:latin typeface="メイリオ" panose="020B0604030504040204" pitchFamily="50" charset="-128"/>
                    <a:ea typeface="メイリオ" panose="020B0604030504040204" pitchFamily="50" charset="-128"/>
                  </a:rPr>
                  <a:t>の確率</a:t>
                </a:r>
              </a:p>
            </p:txBody>
          </p:sp>
        </mc:Choice>
        <mc:Fallback xmlns="">
          <p:sp>
            <p:nvSpPr>
              <p:cNvPr id="26" name="テキスト ボックス 25">
                <a:extLst>
                  <a:ext uri="{FF2B5EF4-FFF2-40B4-BE49-F238E27FC236}">
                    <a16:creationId xmlns:a16="http://schemas.microsoft.com/office/drawing/2014/main" id="{FF5197AE-12AD-6601-C1C9-6458B0E84A1B}"/>
                  </a:ext>
                </a:extLst>
              </p:cNvPr>
              <p:cNvSpPr txBox="1">
                <a:spLocks noRot="1" noChangeAspect="1" noMove="1" noResize="1" noEditPoints="1" noAdjustHandles="1" noChangeArrowheads="1" noChangeShapeType="1" noTextEdit="1"/>
              </p:cNvSpPr>
              <p:nvPr/>
            </p:nvSpPr>
            <p:spPr>
              <a:xfrm>
                <a:off x="1852713" y="6071275"/>
                <a:ext cx="4220707" cy="461665"/>
              </a:xfrm>
              <a:prstGeom prst="rect">
                <a:avLst/>
              </a:prstGeom>
              <a:blipFill>
                <a:blip r:embed="rId11"/>
                <a:stretch>
                  <a:fillRect l="-2312" t="-7895" r="-1301"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398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7134D0-5796-7DF6-A95B-3BC3F1604754}"/>
              </a:ext>
            </a:extLst>
          </p:cNvPr>
          <p:cNvSpPr txBox="1"/>
          <p:nvPr/>
        </p:nvSpPr>
        <p:spPr>
          <a:xfrm>
            <a:off x="653143" y="50385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D8EC88-FD48-2D89-532F-4EC233C16ED2}"/>
                  </a:ext>
                </a:extLst>
              </p:cNvPr>
              <p:cNvSpPr txBox="1"/>
              <p:nvPr/>
            </p:nvSpPr>
            <p:spPr>
              <a:xfrm>
                <a:off x="795482" y="923173"/>
                <a:ext cx="4930645"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d>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0" i="1" smtClean="0">
                              <a:latin typeface="Cambria Math" panose="02040503050406030204" pitchFamily="18" charset="0"/>
                              <a:ea typeface="メイリオ" panose="020B0604030504040204" pitchFamily="50" charset="-128"/>
                            </a:rPr>
                            <m:t>𝑍</m:t>
                          </m:r>
                        </m:sub>
                        <m:sup/>
                        <m:e>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𝒙</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i="1">
                              <a:latin typeface="Cambria Math" panose="02040503050406030204" pitchFamily="18" charset="0"/>
                              <a:ea typeface="メイリオ" panose="020B0604030504040204" pitchFamily="50" charset="-128"/>
                            </a:rPr>
                          </m:ctrlPr>
                        </m:naryPr>
                        <m:sub>
                          <m:r>
                            <m:rPr>
                              <m:brk m:alnAt="7"/>
                            </m:rPr>
                            <a:rPr kumimoji="1" lang="en-US" altLang="ja-JP" sz="2400" i="1">
                              <a:latin typeface="Cambria Math" panose="02040503050406030204" pitchFamily="18" charset="0"/>
                              <a:ea typeface="メイリオ" panose="020B0604030504040204" pitchFamily="50" charset="-128"/>
                            </a:rPr>
                            <m:t>𝑍</m:t>
                          </m:r>
                        </m:sub>
                        <m:sup/>
                        <m:e>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b="1"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r>
                                <a:rPr kumimoji="1" lang="en-US" altLang="ja-JP" sz="2400" b="1" i="1">
                                  <a:latin typeface="Cambria Math" panose="02040503050406030204" pitchFamily="18" charset="0"/>
                                  <a:ea typeface="メイリオ" panose="020B0604030504040204" pitchFamily="50" charset="-128"/>
                                </a:rPr>
                                <m:t>𝒛</m:t>
                              </m:r>
                            </m:e>
                          </m:d>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ED8EC88-FD48-2D89-532F-4EC233C16ED2}"/>
                  </a:ext>
                </a:extLst>
              </p:cNvPr>
              <p:cNvSpPr txBox="1">
                <a:spLocks noRot="1" noChangeAspect="1" noMove="1" noResize="1" noEditPoints="1" noAdjustHandles="1" noChangeArrowheads="1" noChangeShapeType="1" noTextEdit="1"/>
              </p:cNvSpPr>
              <p:nvPr/>
            </p:nvSpPr>
            <p:spPr>
              <a:xfrm>
                <a:off x="795482" y="923173"/>
                <a:ext cx="4930645" cy="9865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A56CA7-B24C-EC57-1EC6-52E9B56F4ADF}"/>
                  </a:ext>
                </a:extLst>
              </p:cNvPr>
              <p:cNvSpPr txBox="1"/>
              <p:nvPr/>
            </p:nvSpPr>
            <p:spPr>
              <a:xfrm>
                <a:off x="1491646" y="2034071"/>
                <a:ext cx="4472699"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nary>
                        <m:naryPr>
                          <m:chr m:val="∑"/>
                          <m:supHide m:val="on"/>
                          <m:ctrlPr>
                            <a:rPr kumimoji="1" lang="en-US" altLang="ja-JP" sz="2400" b="0" i="1" smtClean="0">
                              <a:latin typeface="Cambria Math" panose="02040503050406030204" pitchFamily="18" charset="0"/>
                              <a:ea typeface="メイリオ" panose="020B0604030504040204" pitchFamily="50" charset="-128"/>
                            </a:rPr>
                          </m:ctrlPr>
                        </m:naryPr>
                        <m:sub>
                          <m:r>
                            <m:rPr>
                              <m:brk m:alnAt="7"/>
                            </m:rPr>
                            <a:rPr kumimoji="1" lang="en-US" altLang="ja-JP" sz="2400" b="1" i="1" smtClean="0">
                              <a:latin typeface="Cambria Math" panose="02040503050406030204" pitchFamily="18" charset="0"/>
                              <a:ea typeface="メイリオ" panose="020B0604030504040204" pitchFamily="50" charset="-128"/>
                            </a:rPr>
                            <m:t>𝒛</m:t>
                          </m:r>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FA56CA7-B24C-EC57-1EC6-52E9B56F4ADF}"/>
                  </a:ext>
                </a:extLst>
              </p:cNvPr>
              <p:cNvSpPr txBox="1">
                <a:spLocks noRot="1" noChangeAspect="1" noMove="1" noResize="1" noEditPoints="1" noAdjustHandles="1" noChangeArrowheads="1" noChangeShapeType="1" noTextEdit="1"/>
              </p:cNvSpPr>
              <p:nvPr/>
            </p:nvSpPr>
            <p:spPr>
              <a:xfrm>
                <a:off x="1491646" y="2034071"/>
                <a:ext cx="4472699"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0A2740-C5C6-A9F2-BD33-B71CB38372E7}"/>
                  </a:ext>
                </a:extLst>
              </p:cNvPr>
              <p:cNvSpPr txBox="1"/>
              <p:nvPr/>
            </p:nvSpPr>
            <p:spPr>
              <a:xfrm>
                <a:off x="2564037" y="3479277"/>
                <a:ext cx="5714065" cy="461665"/>
              </a:xfrm>
              <a:prstGeom prst="rect">
                <a:avLst/>
              </a:prstGeom>
              <a:noFill/>
            </p:spPr>
            <p:txBody>
              <a:bodyPr wrap="none" rtlCol="0">
                <a:spAutoFit/>
              </a:bodyPr>
              <a:lstStyle/>
              <a:p>
                <a:pPr algn="l"/>
                <a:r>
                  <a:rPr kumimoji="1" lang="ja-JP" altLang="en-US" sz="2400" dirty="0">
                    <a:ea typeface="メイリオ" panose="020B0604030504040204" pitchFamily="50" charset="-128"/>
                  </a:rPr>
                  <a:t>全ての</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取りうる</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にわたって総和をとる</a:t>
                </a:r>
              </a:p>
            </p:txBody>
          </p:sp>
        </mc:Choice>
        <mc:Fallback xmlns="">
          <p:sp>
            <p:nvSpPr>
              <p:cNvPr id="7" name="テキスト ボックス 6">
                <a:extLst>
                  <a:ext uri="{FF2B5EF4-FFF2-40B4-BE49-F238E27FC236}">
                    <a16:creationId xmlns:a16="http://schemas.microsoft.com/office/drawing/2014/main" id="{090A2740-C5C6-A9F2-BD33-B71CB38372E7}"/>
                  </a:ext>
                </a:extLst>
              </p:cNvPr>
              <p:cNvSpPr txBox="1">
                <a:spLocks noRot="1" noChangeAspect="1" noMove="1" noResize="1" noEditPoints="1" noAdjustHandles="1" noChangeArrowheads="1" noChangeShapeType="1" noTextEdit="1"/>
              </p:cNvSpPr>
              <p:nvPr/>
            </p:nvSpPr>
            <p:spPr>
              <a:xfrm>
                <a:off x="2564037" y="3479277"/>
                <a:ext cx="5714065" cy="461665"/>
              </a:xfrm>
              <a:prstGeom prst="rect">
                <a:avLst/>
              </a:prstGeom>
              <a:blipFill>
                <a:blip r:embed="rId4"/>
                <a:stretch>
                  <a:fillRect l="-1708" t="-8000" r="-640" b="-33333"/>
                </a:stretch>
              </a:blipFill>
            </p:spPr>
            <p:txBody>
              <a:bodyPr/>
              <a:lstStyle/>
              <a:p>
                <a:r>
                  <a:rPr lang="ja-JP" altLang="en-US">
                    <a:noFill/>
                  </a:rPr>
                  <a:t> </a:t>
                </a:r>
              </a:p>
            </p:txBody>
          </p:sp>
        </mc:Fallback>
      </mc:AlternateContent>
      <p:sp>
        <p:nvSpPr>
          <p:cNvPr id="8" name="吹き出し: 四角形 7">
            <a:extLst>
              <a:ext uri="{FF2B5EF4-FFF2-40B4-BE49-F238E27FC236}">
                <a16:creationId xmlns:a16="http://schemas.microsoft.com/office/drawing/2014/main" id="{4D9B5E97-0FC3-A600-931D-9CFB03336149}"/>
              </a:ext>
            </a:extLst>
          </p:cNvPr>
          <p:cNvSpPr/>
          <p:nvPr/>
        </p:nvSpPr>
        <p:spPr>
          <a:xfrm>
            <a:off x="1856793" y="2202022"/>
            <a:ext cx="578498" cy="1045029"/>
          </a:xfrm>
          <a:prstGeom prst="wedgeRectCallout">
            <a:avLst>
              <a:gd name="adj1" fmla="val 67355"/>
              <a:gd name="adj2" fmla="val 7678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33F6C188-30CF-2C47-1861-0CF5A6F4DF5C}"/>
              </a:ext>
            </a:extLst>
          </p:cNvPr>
          <p:cNvPicPr>
            <a:picLocks noChangeAspect="1"/>
          </p:cNvPicPr>
          <p:nvPr/>
        </p:nvPicPr>
        <p:blipFill>
          <a:blip r:embed="rId5"/>
          <a:stretch>
            <a:fillRect/>
          </a:stretch>
        </p:blipFill>
        <p:spPr>
          <a:xfrm>
            <a:off x="1626831" y="4088361"/>
            <a:ext cx="3638550" cy="1219200"/>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18A2720-A30A-928F-3392-756911DEA2C6}"/>
                  </a:ext>
                </a:extLst>
              </p:cNvPr>
              <p:cNvSpPr txBox="1"/>
              <p:nvPr/>
            </p:nvSpPr>
            <p:spPr>
              <a:xfrm>
                <a:off x="397741" y="5454980"/>
                <a:ext cx="1139651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結局　</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になる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にはデータ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a14:m>
                <a:r>
                  <a:rPr kumimoji="1" lang="ja-JP" altLang="en-US" sz="2400" dirty="0">
                    <a:latin typeface="メイリオ" panose="020B0604030504040204" pitchFamily="50" charset="-128"/>
                    <a:ea typeface="メイリオ" panose="020B0604030504040204" pitchFamily="50" charset="-128"/>
                  </a:rPr>
                  <a:t>が所属するクラスタを表す潜在変数</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oMath>
                </a14:m>
                <a:r>
                  <a:rPr kumimoji="1" lang="en-US" altLang="ja-JP" sz="2400" dirty="0">
                    <a:latin typeface="メイリオ" panose="020B0604030504040204" pitchFamily="50" charset="-128"/>
                    <a:ea typeface="メイリオ" panose="020B0604030504040204" pitchFamily="50" charset="-128"/>
                  </a:rPr>
                  <a:t>(one hot vector)</a:t>
                </a:r>
              </a:p>
              <a:p>
                <a:pPr algn="l"/>
                <a:r>
                  <a:rPr kumimoji="1" lang="ja-JP" altLang="en-US" sz="2400" dirty="0">
                    <a:latin typeface="メイリオ" panose="020B0604030504040204" pitchFamily="50" charset="-128"/>
                    <a:ea typeface="メイリオ" panose="020B0604030504040204" pitchFamily="50" charset="-128"/>
                  </a:rPr>
                  <a:t>   が潜んでいると言える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各データ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について潜在クラスタ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が存在する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18A2720-A30A-928F-3392-756911DEA2C6}"/>
                  </a:ext>
                </a:extLst>
              </p:cNvPr>
              <p:cNvSpPr txBox="1">
                <a:spLocks noRot="1" noChangeAspect="1" noMove="1" noResize="1" noEditPoints="1" noAdjustHandles="1" noChangeArrowheads="1" noChangeShapeType="1" noTextEdit="1"/>
              </p:cNvSpPr>
              <p:nvPr/>
            </p:nvSpPr>
            <p:spPr>
              <a:xfrm>
                <a:off x="397741" y="5454980"/>
                <a:ext cx="11396518" cy="1200329"/>
              </a:xfrm>
              <a:prstGeom prst="rect">
                <a:avLst/>
              </a:prstGeom>
              <a:blipFill>
                <a:blip r:embed="rId6"/>
                <a:stretch>
                  <a:fillRect l="-802" t="-4061"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28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FB8998-8E59-85E2-5A89-BCB62721B7BC}"/>
              </a:ext>
            </a:extLst>
          </p:cNvPr>
          <p:cNvSpPr txBox="1"/>
          <p:nvPr/>
        </p:nvSpPr>
        <p:spPr>
          <a:xfrm>
            <a:off x="415656" y="377304"/>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混合ガウス分布生成モデルとグラフィカルモデル</a:t>
            </a:r>
          </a:p>
        </p:txBody>
      </p:sp>
      <p:sp>
        <p:nvSpPr>
          <p:cNvPr id="8" name="テキスト ボックス 7">
            <a:extLst>
              <a:ext uri="{FF2B5EF4-FFF2-40B4-BE49-F238E27FC236}">
                <a16:creationId xmlns:a16="http://schemas.microsoft.com/office/drawing/2014/main" id="{D84F318E-08E9-9A5D-C2B6-E576EA311929}"/>
              </a:ext>
            </a:extLst>
          </p:cNvPr>
          <p:cNvSpPr txBox="1"/>
          <p:nvPr/>
        </p:nvSpPr>
        <p:spPr>
          <a:xfrm>
            <a:off x="514787" y="1038151"/>
            <a:ext cx="1105517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観測データの生成モデルパラメータ間の依存関係をグラフに描くことで、モデルの構造を明らかにする（推定方向もわかりやすくなる）</a:t>
            </a:r>
          </a:p>
        </p:txBody>
      </p:sp>
      <p:sp>
        <p:nvSpPr>
          <p:cNvPr id="9" name="正方形/長方形 8">
            <a:extLst>
              <a:ext uri="{FF2B5EF4-FFF2-40B4-BE49-F238E27FC236}">
                <a16:creationId xmlns:a16="http://schemas.microsoft.com/office/drawing/2014/main" id="{4BFB5422-4F5C-C761-7682-7553D7724BD2}"/>
              </a:ext>
            </a:extLst>
          </p:cNvPr>
          <p:cNvSpPr/>
          <p:nvPr/>
        </p:nvSpPr>
        <p:spPr>
          <a:xfrm>
            <a:off x="3144417" y="2899699"/>
            <a:ext cx="2239838" cy="1946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DEB6293-B39D-EB33-1A8A-8F7EB5C00161}"/>
                  </a:ext>
                </a:extLst>
              </p:cNvPr>
              <p:cNvSpPr txBox="1"/>
              <p:nvPr/>
            </p:nvSpPr>
            <p:spPr>
              <a:xfrm>
                <a:off x="3532665" y="3622381"/>
                <a:ext cx="1502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DEB6293-B39D-EB33-1A8A-8F7EB5C00161}"/>
                  </a:ext>
                </a:extLst>
              </p:cNvPr>
              <p:cNvSpPr txBox="1">
                <a:spLocks noRot="1" noChangeAspect="1" noMove="1" noResize="1" noEditPoints="1" noAdjustHandles="1" noChangeArrowheads="1" noChangeShapeType="1" noTextEdit="1"/>
              </p:cNvSpPr>
              <p:nvPr/>
            </p:nvSpPr>
            <p:spPr>
              <a:xfrm>
                <a:off x="3532665" y="3622381"/>
                <a:ext cx="1502719" cy="461665"/>
              </a:xfrm>
              <a:prstGeom prst="rect">
                <a:avLst/>
              </a:prstGeom>
              <a:blipFill>
                <a:blip r:embed="rId2"/>
                <a:stretch>
                  <a:fillRect b="-3947"/>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D69906DE-5BFA-15EB-DC42-50C3BE068983}"/>
              </a:ext>
            </a:extLst>
          </p:cNvPr>
          <p:cNvSpPr txBox="1"/>
          <p:nvPr/>
        </p:nvSpPr>
        <p:spPr>
          <a:xfrm>
            <a:off x="3144417" y="4434256"/>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662F711B-6F49-E312-FC27-BDE2DAA9B1AE}"/>
              </a:ext>
            </a:extLst>
          </p:cNvPr>
          <p:cNvSpPr/>
          <p:nvPr/>
        </p:nvSpPr>
        <p:spPr>
          <a:xfrm>
            <a:off x="6096000" y="2873696"/>
            <a:ext cx="2239838" cy="21151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815439-4B7C-C132-1EE7-EA0F7369523D}"/>
                  </a:ext>
                </a:extLst>
              </p:cNvPr>
              <p:cNvSpPr txBox="1"/>
              <p:nvPr/>
            </p:nvSpPr>
            <p:spPr>
              <a:xfrm>
                <a:off x="7388780" y="3622379"/>
                <a:ext cx="5629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54815439-4B7C-C132-1EE7-EA0F7369523D}"/>
                  </a:ext>
                </a:extLst>
              </p:cNvPr>
              <p:cNvSpPr txBox="1">
                <a:spLocks noRot="1" noChangeAspect="1" noMove="1" noResize="1" noEditPoints="1" noAdjustHandles="1" noChangeArrowheads="1" noChangeShapeType="1" noTextEdit="1"/>
              </p:cNvSpPr>
              <p:nvPr/>
            </p:nvSpPr>
            <p:spPr>
              <a:xfrm>
                <a:off x="7388780" y="3622379"/>
                <a:ext cx="562911"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6B13C35-BFF6-8AB0-DD46-6486762EEC98}"/>
                  </a:ext>
                </a:extLst>
              </p:cNvPr>
              <p:cNvSpPr txBox="1"/>
              <p:nvPr/>
            </p:nvSpPr>
            <p:spPr>
              <a:xfrm>
                <a:off x="6293885" y="3594629"/>
                <a:ext cx="6646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C6B13C35-BFF6-8AB0-DD46-6486762EEC98}"/>
                  </a:ext>
                </a:extLst>
              </p:cNvPr>
              <p:cNvSpPr txBox="1">
                <a:spLocks noRot="1" noChangeAspect="1" noMove="1" noResize="1" noEditPoints="1" noAdjustHandles="1" noChangeArrowheads="1" noChangeShapeType="1" noTextEdit="1"/>
              </p:cNvSpPr>
              <p:nvPr/>
            </p:nvSpPr>
            <p:spPr>
              <a:xfrm>
                <a:off x="6293885" y="3594629"/>
                <a:ext cx="664606" cy="461665"/>
              </a:xfrm>
              <a:prstGeom prst="rect">
                <a:avLst/>
              </a:prstGeom>
              <a:blipFill>
                <a:blip r:embed="rId4"/>
                <a:stretch>
                  <a:fillRect/>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5216410-6246-5A9F-93A1-1EDF827519B5}"/>
              </a:ext>
            </a:extLst>
          </p:cNvPr>
          <p:cNvSpPr/>
          <p:nvPr/>
        </p:nvSpPr>
        <p:spPr>
          <a:xfrm>
            <a:off x="3532665" y="3166058"/>
            <a:ext cx="1395699" cy="139448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E0890C73-ACCF-5CCA-65B4-06475EA33A04}"/>
              </a:ext>
            </a:extLst>
          </p:cNvPr>
          <p:cNvSpPr/>
          <p:nvPr/>
        </p:nvSpPr>
        <p:spPr>
          <a:xfrm>
            <a:off x="6273899" y="3519482"/>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EE75C9B-A2FD-35A9-5D4B-BE0510AEC007}"/>
              </a:ext>
            </a:extLst>
          </p:cNvPr>
          <p:cNvSpPr/>
          <p:nvPr/>
        </p:nvSpPr>
        <p:spPr>
          <a:xfrm>
            <a:off x="7313325" y="3519482"/>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641BB9-F566-C51A-0B48-D3B963DBF5DE}"/>
              </a:ext>
            </a:extLst>
          </p:cNvPr>
          <p:cNvSpPr txBox="1"/>
          <p:nvPr/>
        </p:nvSpPr>
        <p:spPr>
          <a:xfrm>
            <a:off x="6205894" y="4527188"/>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cxnSp>
        <p:nvCxnSpPr>
          <p:cNvPr id="21" name="直線矢印コネクタ 20">
            <a:extLst>
              <a:ext uri="{FF2B5EF4-FFF2-40B4-BE49-F238E27FC236}">
                <a16:creationId xmlns:a16="http://schemas.microsoft.com/office/drawing/2014/main" id="{FF1A7B18-CD48-DD22-A3B9-433807CFEE5D}"/>
              </a:ext>
            </a:extLst>
          </p:cNvPr>
          <p:cNvCxnSpPr>
            <a:stCxn id="16" idx="6"/>
            <a:endCxn id="17" idx="2"/>
          </p:cNvCxnSpPr>
          <p:nvPr/>
        </p:nvCxnSpPr>
        <p:spPr>
          <a:xfrm flipV="1">
            <a:off x="4928364" y="3853213"/>
            <a:ext cx="1345535" cy="10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C8124BD-1A6D-AD2A-3C62-B82D0068D9EA}"/>
              </a:ext>
            </a:extLst>
          </p:cNvPr>
          <p:cNvCxnSpPr>
            <a:cxnSpLocks/>
            <a:stCxn id="17" idx="6"/>
            <a:endCxn id="18" idx="2"/>
          </p:cNvCxnSpPr>
          <p:nvPr/>
        </p:nvCxnSpPr>
        <p:spPr>
          <a:xfrm>
            <a:off x="6978477" y="3853213"/>
            <a:ext cx="3348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1CD801F-762E-E975-A3E3-07D69E204608}"/>
              </a:ext>
            </a:extLst>
          </p:cNvPr>
          <p:cNvSpPr txBox="1"/>
          <p:nvPr/>
        </p:nvSpPr>
        <p:spPr>
          <a:xfrm>
            <a:off x="4142792" y="2442498"/>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矢印の方向が生成方向</a:t>
            </a:r>
          </a:p>
        </p:txBody>
      </p:sp>
      <p:sp>
        <p:nvSpPr>
          <p:cNvPr id="26" name="テキスト ボックス 25">
            <a:extLst>
              <a:ext uri="{FF2B5EF4-FFF2-40B4-BE49-F238E27FC236}">
                <a16:creationId xmlns:a16="http://schemas.microsoft.com/office/drawing/2014/main" id="{7B6C68C1-5089-AE45-CDB4-E290A6BCFF83}"/>
              </a:ext>
            </a:extLst>
          </p:cNvPr>
          <p:cNvSpPr txBox="1"/>
          <p:nvPr/>
        </p:nvSpPr>
        <p:spPr>
          <a:xfrm>
            <a:off x="4311613" y="5112516"/>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逆方向が推定方向</a:t>
            </a:r>
          </a:p>
        </p:txBody>
      </p:sp>
    </p:spTree>
    <p:extLst>
      <p:ext uri="{BB962C8B-B14F-4D97-AF65-F5344CB8AC3E}">
        <p14:creationId xmlns:p14="http://schemas.microsoft.com/office/powerpoint/2010/main" val="119642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E824A3-414B-C403-C739-D66B4AE9822C}"/>
              </a:ext>
            </a:extLst>
          </p:cNvPr>
          <p:cNvSpPr txBox="1"/>
          <p:nvPr/>
        </p:nvSpPr>
        <p:spPr>
          <a:xfrm>
            <a:off x="142875" y="514350"/>
            <a:ext cx="1162050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ということで、</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は潜在変数</a:t>
            </a:r>
            <a:r>
              <a:rPr kumimoji="1" lang="en-US" altLang="ja-JP" sz="3200" dirty="0">
                <a:latin typeface="メイリオ" panose="020B0604030504040204" pitchFamily="50" charset="-128"/>
                <a:ea typeface="メイリオ" panose="020B0604030504040204" pitchFamily="50" charset="-128"/>
              </a:rPr>
              <a:t>Z</a:t>
            </a:r>
            <a:r>
              <a:rPr kumimoji="1" lang="ja-JP" altLang="en-US" sz="3200" dirty="0">
                <a:latin typeface="メイリオ" panose="020B0604030504040204" pitchFamily="50" charset="-128"/>
                <a:ea typeface="メイリオ" panose="020B0604030504040204" pitchFamily="50" charset="-128"/>
              </a:rPr>
              <a:t>をクラスタラベルにもつ確率的なクラスタリングモデル</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59152E1-6716-732B-E729-C2280B3FEA06}"/>
                  </a:ext>
                </a:extLst>
              </p:cNvPr>
              <p:cNvSpPr txBox="1"/>
              <p:nvPr/>
            </p:nvSpPr>
            <p:spPr>
              <a:xfrm>
                <a:off x="2651654" y="2863589"/>
                <a:ext cx="5219891"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459152E1-6716-732B-E729-C2280B3FEA06}"/>
                  </a:ext>
                </a:extLst>
              </p:cNvPr>
              <p:cNvSpPr txBox="1">
                <a:spLocks noRot="1" noChangeAspect="1" noMove="1" noResize="1" noEditPoints="1" noAdjustHandles="1" noChangeArrowheads="1" noChangeShapeType="1" noTextEdit="1"/>
              </p:cNvSpPr>
              <p:nvPr/>
            </p:nvSpPr>
            <p:spPr>
              <a:xfrm>
                <a:off x="2651654" y="2863589"/>
                <a:ext cx="5219891" cy="1130822"/>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CD8654-D86F-0C72-7265-7FDFFFD337B5}"/>
              </a:ext>
            </a:extLst>
          </p:cNvPr>
          <p:cNvSpPr txBox="1"/>
          <p:nvPr/>
        </p:nvSpPr>
        <p:spPr>
          <a:xfrm>
            <a:off x="314325" y="1765913"/>
            <a:ext cx="115252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以下の尤度関数からパラメータ推定すれば、クラスタを推定できるが、大きな問題がある</a:t>
            </a:r>
          </a:p>
        </p:txBody>
      </p:sp>
    </p:spTree>
    <p:extLst>
      <p:ext uri="{BB962C8B-B14F-4D97-AF65-F5344CB8AC3E}">
        <p14:creationId xmlns:p14="http://schemas.microsoft.com/office/powerpoint/2010/main" val="3703423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4EB92F-EDF2-0694-FEBF-4D354C602D15}"/>
              </a:ext>
            </a:extLst>
          </p:cNvPr>
          <p:cNvSpPr txBox="1"/>
          <p:nvPr/>
        </p:nvSpPr>
        <p:spPr>
          <a:xfrm>
            <a:off x="469171" y="245943"/>
            <a:ext cx="106987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変量正規分布の最尤推定ならパラメータは簡単に求まる</a:t>
            </a:r>
          </a:p>
        </p:txBody>
      </p:sp>
      <p:sp>
        <p:nvSpPr>
          <p:cNvPr id="8" name="テキスト ボックス 7">
            <a:extLst>
              <a:ext uri="{FF2B5EF4-FFF2-40B4-BE49-F238E27FC236}">
                <a16:creationId xmlns:a16="http://schemas.microsoft.com/office/drawing/2014/main" id="{3D97055F-8C7E-CBF0-90A9-2A51405C7B9F}"/>
              </a:ext>
            </a:extLst>
          </p:cNvPr>
          <p:cNvSpPr txBox="1"/>
          <p:nvPr/>
        </p:nvSpPr>
        <p:spPr>
          <a:xfrm>
            <a:off x="526080" y="930321"/>
            <a:ext cx="11139840" cy="769441"/>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ガウス分布の尤度関数は対数をとると、パラメータは簡単に求まる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（多変量ガウス分布の場合、行列の微分が必要だが結局同じような計算ができる詳しくは↓）</a:t>
            </a:r>
          </a:p>
        </p:txBody>
      </p:sp>
      <p:sp>
        <p:nvSpPr>
          <p:cNvPr id="9" name="矢印: 下 8">
            <a:extLst>
              <a:ext uri="{FF2B5EF4-FFF2-40B4-BE49-F238E27FC236}">
                <a16:creationId xmlns:a16="http://schemas.microsoft.com/office/drawing/2014/main" id="{C1BCBD16-B620-7846-B545-4CCC7CAB7E79}"/>
              </a:ext>
            </a:extLst>
          </p:cNvPr>
          <p:cNvSpPr/>
          <p:nvPr/>
        </p:nvSpPr>
        <p:spPr>
          <a:xfrm>
            <a:off x="4427036" y="3500525"/>
            <a:ext cx="745937" cy="538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03E9F5D-8E50-1BBB-E74F-0B3D95BFE91F}"/>
              </a:ext>
            </a:extLst>
          </p:cNvPr>
          <p:cNvSpPr txBox="1"/>
          <p:nvPr/>
        </p:nvSpPr>
        <p:spPr>
          <a:xfrm>
            <a:off x="6460276" y="3739049"/>
            <a:ext cx="318548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足し算になるので微分が容易</a:t>
            </a:r>
          </a:p>
        </p:txBody>
      </p:sp>
      <p:sp>
        <p:nvSpPr>
          <p:cNvPr id="11" name="テキスト ボックス 10">
            <a:extLst>
              <a:ext uri="{FF2B5EF4-FFF2-40B4-BE49-F238E27FC236}">
                <a16:creationId xmlns:a16="http://schemas.microsoft.com/office/drawing/2014/main" id="{BA81C153-04F3-D0D1-0E90-A98FFE577B3C}"/>
              </a:ext>
            </a:extLst>
          </p:cNvPr>
          <p:cNvSpPr txBox="1"/>
          <p:nvPr/>
        </p:nvSpPr>
        <p:spPr>
          <a:xfrm>
            <a:off x="4803050" y="1694809"/>
            <a:ext cx="6364884" cy="646331"/>
          </a:xfrm>
          <a:prstGeom prst="rect">
            <a:avLst/>
          </a:prstGeom>
          <a:noFill/>
        </p:spPr>
        <p:txBody>
          <a:bodyPr wrap="none" rtlCol="0">
            <a:spAutoFit/>
          </a:bodyPr>
          <a:lstStyle/>
          <a:p>
            <a:r>
              <a:rPr kumimoji="1" lang="en-US" altLang="ja-JP" dirty="0">
                <a:hlinkClick r:id="rId2"/>
              </a:rPr>
              <a:t>https://masamunetogetoge.com/multivariate-normal-distribution</a:t>
            </a:r>
            <a:endParaRPr kumimoji="1" lang="en-US" altLang="ja-JP" dirty="0"/>
          </a:p>
          <a:p>
            <a:endParaRPr kumimoji="1" lang="ja-JP" altLang="en-US" dirty="0"/>
          </a:p>
        </p:txBody>
      </p:sp>
      <p:sp>
        <p:nvSpPr>
          <p:cNvPr id="15" name="テキスト ボックス 14">
            <a:extLst>
              <a:ext uri="{FF2B5EF4-FFF2-40B4-BE49-F238E27FC236}">
                <a16:creationId xmlns:a16="http://schemas.microsoft.com/office/drawing/2014/main" id="{65FAD7B7-8FE5-2A8B-8480-BF7CE9E5B7F0}"/>
              </a:ext>
            </a:extLst>
          </p:cNvPr>
          <p:cNvSpPr txBox="1"/>
          <p:nvPr/>
        </p:nvSpPr>
        <p:spPr>
          <a:xfrm>
            <a:off x="1304835" y="5249952"/>
            <a:ext cx="6955750"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対数尤度にすると、パラメータの２次関数になる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64DD110-620C-F61C-976B-2A44C960DD12}"/>
                  </a:ext>
                </a:extLst>
              </p:cNvPr>
              <p:cNvSpPr txBox="1"/>
              <p:nvPr/>
            </p:nvSpPr>
            <p:spPr>
              <a:xfrm>
                <a:off x="2749128" y="5875622"/>
                <a:ext cx="1464440" cy="70224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𝜕𝜋</m:t>
                          </m:r>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64DD110-620C-F61C-976B-2A44C960DD12}"/>
                  </a:ext>
                </a:extLst>
              </p:cNvPr>
              <p:cNvSpPr txBox="1">
                <a:spLocks noRot="1" noChangeAspect="1" noMove="1" noResize="1" noEditPoints="1" noAdjustHandles="1" noChangeArrowheads="1" noChangeShapeType="1" noTextEdit="1"/>
              </p:cNvSpPr>
              <p:nvPr/>
            </p:nvSpPr>
            <p:spPr>
              <a:xfrm>
                <a:off x="2749128" y="5875622"/>
                <a:ext cx="1464440" cy="70224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4D687F9-2051-C2A8-4571-7A37EC9334BE}"/>
                  </a:ext>
                </a:extLst>
              </p:cNvPr>
              <p:cNvSpPr txBox="1"/>
              <p:nvPr/>
            </p:nvSpPr>
            <p:spPr>
              <a:xfrm>
                <a:off x="4558405" y="5875622"/>
                <a:ext cx="1464440"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14D687F9-2051-C2A8-4571-7A37EC9334BE}"/>
                  </a:ext>
                </a:extLst>
              </p:cNvPr>
              <p:cNvSpPr txBox="1">
                <a:spLocks noRot="1" noChangeAspect="1" noMove="1" noResize="1" noEditPoints="1" noAdjustHandles="1" noChangeArrowheads="1" noChangeShapeType="1" noTextEdit="1"/>
              </p:cNvSpPr>
              <p:nvPr/>
            </p:nvSpPr>
            <p:spPr>
              <a:xfrm>
                <a:off x="4558405" y="5875622"/>
                <a:ext cx="1464440" cy="70224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6B9B4D2-1CBB-90B3-1E83-FAC920F88D5F}"/>
                  </a:ext>
                </a:extLst>
              </p:cNvPr>
              <p:cNvSpPr txBox="1"/>
              <p:nvPr/>
            </p:nvSpPr>
            <p:spPr>
              <a:xfrm>
                <a:off x="6234849" y="5875622"/>
                <a:ext cx="5957151" cy="83298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対数</a:t>
                </a: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尤度</m:t>
                    </m:r>
                    <m:r>
                      <a:rPr kumimoji="1" lang="ja-JP" altLang="en-US" sz="2400" i="1" dirty="0" smtClean="0">
                        <a:latin typeface="Cambria Math" panose="02040503050406030204" pitchFamily="18" charset="0"/>
                        <a:ea typeface="メイリオ" panose="020B0604030504040204" pitchFamily="50" charset="-128"/>
                      </a:rPr>
                      <m:t>を</m:t>
                    </m:r>
                    <m:r>
                      <a:rPr kumimoji="1" lang="ja-JP" altLang="en-US" sz="2400" i="1" dirty="0">
                        <a:latin typeface="Cambria Math" panose="02040503050406030204" pitchFamily="18" charset="0"/>
                        <a:ea typeface="メイリオ" panose="020B0604030504040204" pitchFamily="50" charset="-128"/>
                      </a:rPr>
                      <m:t>最大化する</m:t>
                    </m:r>
                    <m:r>
                      <a:rPr kumimoji="1" lang="ja-JP" altLang="en-US" sz="2400" i="1" smtClean="0">
                        <a:latin typeface="Cambria Math" panose="02040503050406030204" pitchFamily="18" charset="0"/>
                        <a:ea typeface="メイリオ" panose="020B0604030504040204" pitchFamily="50" charset="-128"/>
                      </a:rPr>
                      <m:t>𝜋</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は、左の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次関数</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を解くだけで求まる</a:t>
                </a:r>
              </a:p>
            </p:txBody>
          </p:sp>
        </mc:Choice>
        <mc:Fallback xmlns="">
          <p:sp>
            <p:nvSpPr>
              <p:cNvPr id="18" name="テキスト ボックス 17">
                <a:extLst>
                  <a:ext uri="{FF2B5EF4-FFF2-40B4-BE49-F238E27FC236}">
                    <a16:creationId xmlns:a16="http://schemas.microsoft.com/office/drawing/2014/main" id="{F6B9B4D2-1CBB-90B3-1E83-FAC920F88D5F}"/>
                  </a:ext>
                </a:extLst>
              </p:cNvPr>
              <p:cNvSpPr txBox="1">
                <a:spLocks noRot="1" noChangeAspect="1" noMove="1" noResize="1" noEditPoints="1" noAdjustHandles="1" noChangeArrowheads="1" noChangeShapeType="1" noTextEdit="1"/>
              </p:cNvSpPr>
              <p:nvPr/>
            </p:nvSpPr>
            <p:spPr>
              <a:xfrm>
                <a:off x="6234849" y="5875622"/>
                <a:ext cx="5957151" cy="832985"/>
              </a:xfrm>
              <a:prstGeom prst="rect">
                <a:avLst/>
              </a:prstGeom>
              <a:blipFill>
                <a:blip r:embed="rId5"/>
                <a:stretch>
                  <a:fillRect l="-1638" t="-4412" r="-409" b="-169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B07677F-444D-43A5-820B-B7A1D9253B86}"/>
                  </a:ext>
                </a:extLst>
              </p:cNvPr>
              <p:cNvSpPr txBox="1"/>
              <p:nvPr/>
            </p:nvSpPr>
            <p:spPr>
              <a:xfrm>
                <a:off x="1628183" y="2318748"/>
                <a:ext cx="5022593"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𝐿</m:t>
                      </m:r>
                      <m:d>
                        <m:dPr>
                          <m:ctrlPr>
                            <a:rPr kumimoji="1" lang="en-US" altLang="ja-JP" sz="2000" b="0" i="1" smtClean="0">
                              <a:latin typeface="Cambria Math" panose="02040503050406030204" pitchFamily="18" charset="0"/>
                              <a:ea typeface="メイリオ" panose="020B0604030504040204" pitchFamily="50" charset="-128"/>
                            </a:rPr>
                          </m:ctrlPr>
                        </m:dPr>
                        <m:e>
                          <m:r>
                            <a:rPr kumimoji="1" lang="ja-JP" altLang="en-US" sz="200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e>
                        <m:e>
                          <m:r>
                            <a:rPr kumimoji="1" lang="en-US" altLang="ja-JP" sz="2000" b="0" i="1" smtClean="0">
                              <a:latin typeface="Cambria Math" panose="02040503050406030204" pitchFamily="18" charset="0"/>
                              <a:ea typeface="メイリオ" panose="020B0604030504040204" pitchFamily="50" charset="-128"/>
                            </a:rPr>
                            <m:t>𝑋</m:t>
                          </m:r>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d>
                            <m:dPr>
                              <m:begChr m:val="{"/>
                              <m:endChr m:val="}"/>
                              <m:ctrlPr>
                                <a:rPr kumimoji="1" lang="en-US" altLang="ja-JP" sz="2000" b="0" i="1" smtClean="0">
                                  <a:latin typeface="Cambria Math" panose="02040503050406030204" pitchFamily="18" charset="0"/>
                                  <a:ea typeface="メイリオ" panose="020B0604030504040204" pitchFamily="50" charset="-128"/>
                                </a:rPr>
                              </m:ctrlPr>
                            </m:dPr>
                            <m:e>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ad>
                                    <m:radPr>
                                      <m:degHide m:val="on"/>
                                      <m:ctrlPr>
                                        <a:rPr kumimoji="1" lang="en-US" altLang="ja-JP" sz="2000" i="1">
                                          <a:latin typeface="Cambria Math" panose="02040503050406030204" pitchFamily="18" charset="0"/>
                                          <a:ea typeface="メイリオ" panose="020B0604030504040204" pitchFamily="50" charset="-128"/>
                                        </a:rPr>
                                      </m:ctrlPr>
                                    </m:radPr>
                                    <m:deg/>
                                    <m:e>
                                      <m:r>
                                        <a:rPr kumimoji="1" lang="en-US" altLang="ja-JP" sz="2000" i="1">
                                          <a:latin typeface="Cambria Math" panose="02040503050406030204" pitchFamily="18" charset="0"/>
                                          <a:ea typeface="メイリオ" panose="020B0604030504040204" pitchFamily="50" charset="-128"/>
                                        </a:rPr>
                                        <m:t>2</m:t>
                                      </m:r>
                                      <m:r>
                                        <a:rPr kumimoji="1" lang="ja-JP" altLang="en-US" sz="2000" i="1">
                                          <a:latin typeface="Cambria Math" panose="02040503050406030204" pitchFamily="18" charset="0"/>
                                          <a:ea typeface="メイリオ" panose="020B0604030504040204" pitchFamily="50" charset="-128"/>
                                        </a:rPr>
                                        <m:t>𝜋</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e>
                                  </m:rad>
                                </m:den>
                              </m:f>
                              <m:r>
                                <a:rPr kumimoji="1" lang="en-US" altLang="ja-JP" sz="2000" i="1">
                                  <a:latin typeface="Cambria Math" panose="02040503050406030204" pitchFamily="18" charset="0"/>
                                  <a:ea typeface="メイリオ" panose="020B0604030504040204" pitchFamily="50" charset="-128"/>
                                </a:rPr>
                                <m:t>𝑒𝑥𝑝</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num>
                                    <m:den>
                                      <m:r>
                                        <a:rPr kumimoji="1" lang="en-US" altLang="ja-JP" sz="2000" b="0" i="1" smtClean="0">
                                          <a:latin typeface="Cambria Math" panose="02040503050406030204" pitchFamily="18" charset="0"/>
                                          <a:ea typeface="メイリオ" panose="020B0604030504040204" pitchFamily="50" charset="-128"/>
                                        </a:rPr>
                                        <m:t>2</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den>
                                  </m:f>
                                </m:e>
                              </m:d>
                            </m:e>
                          </m:d>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B07677F-444D-43A5-820B-B7A1D9253B86}"/>
                  </a:ext>
                </a:extLst>
              </p:cNvPr>
              <p:cNvSpPr txBox="1">
                <a:spLocks noRot="1" noChangeAspect="1" noMove="1" noResize="1" noEditPoints="1" noAdjustHandles="1" noChangeArrowheads="1" noChangeShapeType="1" noTextEdit="1"/>
              </p:cNvSpPr>
              <p:nvPr/>
            </p:nvSpPr>
            <p:spPr>
              <a:xfrm>
                <a:off x="1628183" y="2318748"/>
                <a:ext cx="5022593"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669CD9DF-A637-E016-BD59-3B0B04F9C7A6}"/>
                  </a:ext>
                </a:extLst>
              </p:cNvPr>
              <p:cNvSpPr txBox="1"/>
              <p:nvPr/>
            </p:nvSpPr>
            <p:spPr>
              <a:xfrm>
                <a:off x="1628183" y="4108381"/>
                <a:ext cx="6996787" cy="616836"/>
              </a:xfrm>
              <a:prstGeom prst="rect">
                <a:avLst/>
              </a:prstGeom>
              <a:noFill/>
            </p:spPr>
            <p:txBody>
              <a:bodyPr wrap="none" rtlCol="0">
                <a:spAutoFit/>
              </a:bodyPr>
              <a:lstStyle/>
              <a:p>
                <a:r>
                  <a:rPr kumimoji="1" lang="en-US" altLang="ja-JP" sz="2400" b="0" dirty="0">
                    <a:ea typeface="メイリオ" panose="020B0604030504040204" pitchFamily="50" charset="-128"/>
                  </a:rPr>
                  <a:t>log</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𝑁</m:t>
                        </m:r>
                      </m:num>
                      <m:den>
                        <m:r>
                          <a:rPr kumimoji="1" lang="en-US" altLang="ja-JP" sz="2400" b="0" i="1" smtClean="0">
                            <a:latin typeface="Cambria Math" panose="02040503050406030204" pitchFamily="18" charset="0"/>
                            <a:ea typeface="メイリオ" panose="020B0604030504040204" pitchFamily="50" charset="-128"/>
                          </a:rPr>
                          <m:t>2</m:t>
                        </m:r>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log</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d>
                      </m:e>
                    </m:fun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𝜇</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669CD9DF-A637-E016-BD59-3B0B04F9C7A6}"/>
                  </a:ext>
                </a:extLst>
              </p:cNvPr>
              <p:cNvSpPr txBox="1">
                <a:spLocks noRot="1" noChangeAspect="1" noMove="1" noResize="1" noEditPoints="1" noAdjustHandles="1" noChangeArrowheads="1" noChangeShapeType="1" noTextEdit="1"/>
              </p:cNvSpPr>
              <p:nvPr/>
            </p:nvSpPr>
            <p:spPr>
              <a:xfrm>
                <a:off x="1628183" y="4108381"/>
                <a:ext cx="6996787" cy="616836"/>
              </a:xfrm>
              <a:prstGeom prst="rect">
                <a:avLst/>
              </a:prstGeom>
              <a:blipFill>
                <a:blip r:embed="rId7"/>
                <a:stretch>
                  <a:fillRect l="-1307" b="-99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E9F1BB2-CAA7-8B94-DACC-937D2FD4BC58}"/>
                  </a:ext>
                </a:extLst>
              </p:cNvPr>
              <p:cNvSpPr txBox="1"/>
              <p:nvPr/>
            </p:nvSpPr>
            <p:spPr>
              <a:xfrm>
                <a:off x="6784799" y="2532263"/>
                <a:ext cx="424911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単変量なので、</a:t>
                </a:r>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sSup>
                      <m:sSupPr>
                        <m:ctrlPr>
                          <a:rPr kumimoji="1" lang="el-GR" altLang="ja-JP" sz="240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 → </m:t>
                        </m:r>
                        <m:r>
                          <a:rPr kumimoji="1" lang="ja-JP" altLang="el-GR" sz="2400" i="1" smtClean="0">
                            <a:latin typeface="Cambria Math" panose="02040503050406030204" pitchFamily="18" charset="0"/>
                            <a:ea typeface="Cambria Math" panose="02040503050406030204" pitchFamily="18" charset="0"/>
                          </a:rPr>
                          <m:t>𝜎</m:t>
                        </m:r>
                      </m:e>
                      <m:sup>
                        <m:r>
                          <a:rPr kumimoji="1" lang="en-US" altLang="ja-JP" sz="2400" b="0" i="1" smtClean="0">
                            <a:latin typeface="Cambria Math" panose="02040503050406030204" pitchFamily="18" charset="0"/>
                            <a:ea typeface="Cambria Math" panose="02040503050406030204" pitchFamily="18" charset="0"/>
                          </a:rPr>
                          <m:t>2</m:t>
                        </m:r>
                      </m:sup>
                    </m:sSup>
                  </m:oMath>
                </a14:m>
                <a:r>
                  <a:rPr kumimoji="1" lang="ja-JP" altLang="en-US" sz="2400" dirty="0">
                    <a:latin typeface="メイリオ" panose="020B0604030504040204" pitchFamily="50" charset="-128"/>
                    <a:ea typeface="メイリオ" panose="020B0604030504040204" pitchFamily="50" charset="-128"/>
                  </a:rPr>
                  <a:t>とした</a:t>
                </a:r>
              </a:p>
            </p:txBody>
          </p:sp>
        </mc:Choice>
        <mc:Fallback xmlns="">
          <p:sp>
            <p:nvSpPr>
              <p:cNvPr id="21" name="テキスト ボックス 20">
                <a:extLst>
                  <a:ext uri="{FF2B5EF4-FFF2-40B4-BE49-F238E27FC236}">
                    <a16:creationId xmlns:a16="http://schemas.microsoft.com/office/drawing/2014/main" id="{5E9F1BB2-CAA7-8B94-DACC-937D2FD4BC58}"/>
                  </a:ext>
                </a:extLst>
              </p:cNvPr>
              <p:cNvSpPr txBox="1">
                <a:spLocks noRot="1" noChangeAspect="1" noMove="1" noResize="1" noEditPoints="1" noAdjustHandles="1" noChangeArrowheads="1" noChangeShapeType="1" noTextEdit="1"/>
              </p:cNvSpPr>
              <p:nvPr/>
            </p:nvSpPr>
            <p:spPr>
              <a:xfrm>
                <a:off x="6784799" y="2532263"/>
                <a:ext cx="4249112" cy="461665"/>
              </a:xfrm>
              <a:prstGeom prst="rect">
                <a:avLst/>
              </a:prstGeom>
              <a:blipFill>
                <a:blip r:embed="rId8"/>
                <a:stretch>
                  <a:fillRect l="-2296" t="-7895" r="-1148" b="-3157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1C732F8-7860-4FAF-DEBF-7BED661D86C0}"/>
              </a:ext>
            </a:extLst>
          </p:cNvPr>
          <p:cNvSpPr txBox="1"/>
          <p:nvPr/>
        </p:nvSpPr>
        <p:spPr>
          <a:xfrm>
            <a:off x="526080" y="3317975"/>
            <a:ext cx="3064309"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観測データは独立同時分布に従うという前提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i.i.d</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吹き出し: 角を丸めた四角形 3">
            <a:extLst>
              <a:ext uri="{FF2B5EF4-FFF2-40B4-BE49-F238E27FC236}">
                <a16:creationId xmlns:a16="http://schemas.microsoft.com/office/drawing/2014/main" id="{F92DE8DE-8343-D17B-77F3-FA61B5C27177}"/>
              </a:ext>
            </a:extLst>
          </p:cNvPr>
          <p:cNvSpPr/>
          <p:nvPr/>
        </p:nvSpPr>
        <p:spPr>
          <a:xfrm>
            <a:off x="469171" y="3254029"/>
            <a:ext cx="3216421" cy="769441"/>
          </a:xfrm>
          <a:prstGeom prst="wedgeRoundRectCallout">
            <a:avLst>
              <a:gd name="adj1" fmla="val 35445"/>
              <a:gd name="adj2" fmla="val -78167"/>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18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F0EAD6-A169-468C-AD60-9952EEF1F987}"/>
              </a:ext>
            </a:extLst>
          </p:cNvPr>
          <p:cNvSpPr txBox="1"/>
          <p:nvPr/>
        </p:nvSpPr>
        <p:spPr>
          <a:xfrm>
            <a:off x="230530" y="299380"/>
            <a:ext cx="11505073"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GMM</a:t>
            </a:r>
            <a:r>
              <a:rPr kumimoji="1" lang="ja-JP" altLang="en-US" sz="3200" b="1" dirty="0">
                <a:latin typeface="メイリオ" panose="020B0604030504040204" pitchFamily="50" charset="-128"/>
                <a:ea typeface="メイリオ" panose="020B0604030504040204" pitchFamily="50" charset="-128"/>
              </a:rPr>
              <a:t>の最尤推定では同じノリでパラメータを求められるか？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97836C5-61F5-47A1-9914-844A96768354}"/>
                  </a:ext>
                </a:extLst>
              </p:cNvPr>
              <p:cNvSpPr txBox="1"/>
              <p:nvPr/>
            </p:nvSpPr>
            <p:spPr>
              <a:xfrm>
                <a:off x="1282826" y="4434216"/>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497836C5-61F5-47A1-9914-844A96768354}"/>
                  </a:ext>
                </a:extLst>
              </p:cNvPr>
              <p:cNvSpPr txBox="1">
                <a:spLocks noRot="1" noChangeAspect="1" noMove="1" noResize="1" noEditPoints="1" noAdjustHandles="1" noChangeArrowheads="1" noChangeShapeType="1" noTextEdit="1"/>
              </p:cNvSpPr>
              <p:nvPr/>
            </p:nvSpPr>
            <p:spPr>
              <a:xfrm>
                <a:off x="1282826" y="4434216"/>
                <a:ext cx="10200421" cy="1038489"/>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7A7AB53-0C27-40FF-9251-0A41AD4014BF}"/>
              </a:ext>
            </a:extLst>
          </p:cNvPr>
          <p:cNvSpPr txBox="1"/>
          <p:nvPr/>
        </p:nvSpPr>
        <p:spPr>
          <a:xfrm>
            <a:off x="771257" y="3854235"/>
            <a:ext cx="418576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対数尤度関数を求めると。。</a:t>
            </a:r>
          </a:p>
        </p:txBody>
      </p:sp>
      <p:sp>
        <p:nvSpPr>
          <p:cNvPr id="16" name="矢印: 上 15">
            <a:extLst>
              <a:ext uri="{FF2B5EF4-FFF2-40B4-BE49-F238E27FC236}">
                <a16:creationId xmlns:a16="http://schemas.microsoft.com/office/drawing/2014/main" id="{82F2A457-6CFD-4502-A267-4E02B7B8FBBC}"/>
              </a:ext>
            </a:extLst>
          </p:cNvPr>
          <p:cNvSpPr/>
          <p:nvPr/>
        </p:nvSpPr>
        <p:spPr>
          <a:xfrm>
            <a:off x="9010186" y="5515476"/>
            <a:ext cx="425819" cy="357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A26CA07-B5A1-4376-A63A-BCD29AE4AFA8}"/>
                  </a:ext>
                </a:extLst>
              </p:cNvPr>
              <p:cNvSpPr txBox="1"/>
              <p:nvPr/>
            </p:nvSpPr>
            <p:spPr>
              <a:xfrm>
                <a:off x="7372951" y="5954514"/>
                <a:ext cx="4362652" cy="646331"/>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対数尤度関数は、∑が邪魔して</a:t>
                </a:r>
                <a14:m>
                  <m:oMath xmlns:m="http://schemas.openxmlformats.org/officeDocument/2006/math">
                    <m:d>
                      <m:dPr>
                        <m:ctrlPr>
                          <a:rPr kumimoji="1" lang="en-US" altLang="ja-JP" b="1" i="1">
                            <a:latin typeface="Cambria Math" panose="02040503050406030204" pitchFamily="18" charset="0"/>
                            <a:ea typeface="メイリオ" panose="020B0604030504040204" pitchFamily="50" charset="-128"/>
                          </a:rPr>
                        </m:ctrlPr>
                      </m:dPr>
                      <m:e>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𝝅</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e>
                    </m:d>
                  </m:oMath>
                </a14:m>
                <a:r>
                  <a:rPr kumimoji="1" lang="ja-JP" altLang="en-US" b="1" dirty="0">
                    <a:latin typeface="メイリオ" panose="020B0604030504040204" pitchFamily="50" charset="-128"/>
                    <a:ea typeface="メイリオ" panose="020B0604030504040204" pitchFamily="50" charset="-128"/>
                  </a:rPr>
                  <a:t>簡単な関数にはならない</a:t>
                </a:r>
              </a:p>
            </p:txBody>
          </p:sp>
        </mc:Choice>
        <mc:Fallback xmlns="">
          <p:sp>
            <p:nvSpPr>
              <p:cNvPr id="17" name="テキスト ボックス 16">
                <a:extLst>
                  <a:ext uri="{FF2B5EF4-FFF2-40B4-BE49-F238E27FC236}">
                    <a16:creationId xmlns:a16="http://schemas.microsoft.com/office/drawing/2014/main" id="{2A26CA07-B5A1-4376-A63A-BCD29AE4AFA8}"/>
                  </a:ext>
                </a:extLst>
              </p:cNvPr>
              <p:cNvSpPr txBox="1">
                <a:spLocks noRot="1" noChangeAspect="1" noMove="1" noResize="1" noEditPoints="1" noAdjustHandles="1" noChangeArrowheads="1" noChangeShapeType="1" noTextEdit="1"/>
              </p:cNvSpPr>
              <p:nvPr/>
            </p:nvSpPr>
            <p:spPr>
              <a:xfrm>
                <a:off x="7372951" y="5954514"/>
                <a:ext cx="4362652" cy="646331"/>
              </a:xfrm>
              <a:prstGeom prst="rect">
                <a:avLst/>
              </a:prstGeom>
              <a:blipFill>
                <a:blip r:embed="rId3"/>
                <a:stretch>
                  <a:fillRect l="-1117"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1741E-1683-78A8-77C3-591914AE73A4}"/>
                  </a:ext>
                </a:extLst>
              </p:cNvPr>
              <p:cNvSpPr txBox="1"/>
              <p:nvPr/>
            </p:nvSpPr>
            <p:spPr>
              <a:xfrm>
                <a:off x="1672402" y="2437111"/>
                <a:ext cx="217360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クラスタ重心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7EE1741E-1683-78A8-77C3-591914AE73A4}"/>
                  </a:ext>
                </a:extLst>
              </p:cNvPr>
              <p:cNvSpPr txBox="1">
                <a:spLocks noRot="1" noChangeAspect="1" noMove="1" noResize="1" noEditPoints="1" noAdjustHandles="1" noChangeArrowheads="1" noChangeShapeType="1" noTextEdit="1"/>
              </p:cNvSpPr>
              <p:nvPr/>
            </p:nvSpPr>
            <p:spPr>
              <a:xfrm>
                <a:off x="1672402" y="2437111"/>
                <a:ext cx="2173608" cy="307777"/>
              </a:xfrm>
              <a:prstGeom prst="rect">
                <a:avLst/>
              </a:prstGeom>
              <a:blipFill>
                <a:blip r:embed="rId4"/>
                <a:stretch>
                  <a:fillRect l="-1401" t="-16000" r="-3081" b="-18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7C2EE08-4398-5C3D-8A42-5BF5AE7B37A5}"/>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21452D-3AC0-5164-A31B-9FC3070DA89D}"/>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0E84C05-A1D7-7E45-3360-9354EC4D9D15}"/>
                  </a:ext>
                </a:extLst>
              </p:cNvPr>
              <p:cNvSpPr txBox="1"/>
              <p:nvPr/>
            </p:nvSpPr>
            <p:spPr>
              <a:xfrm>
                <a:off x="1703789" y="2857527"/>
                <a:ext cx="428444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クラスタの</m:t>
                    </m:r>
                  </m:oMath>
                </a14:m>
                <a:r>
                  <a:rPr kumimoji="1" lang="ja-JP" altLang="en-US" sz="2000" dirty="0">
                    <a:latin typeface="メイリオ" panose="020B0604030504040204" pitchFamily="50" charset="-128"/>
                    <a:ea typeface="メイリオ" panose="020B0604030504040204" pitchFamily="50" charset="-128"/>
                  </a:rPr>
                  <a:t>形状（楕円、中心性）</a:t>
                </a:r>
              </a:p>
            </p:txBody>
          </p:sp>
        </mc:Choice>
        <mc:Fallback xmlns="">
          <p:sp>
            <p:nvSpPr>
              <p:cNvPr id="21" name="テキスト ボックス 20">
                <a:extLst>
                  <a:ext uri="{FF2B5EF4-FFF2-40B4-BE49-F238E27FC236}">
                    <a16:creationId xmlns:a16="http://schemas.microsoft.com/office/drawing/2014/main" id="{40E84C05-A1D7-7E45-3360-9354EC4D9D15}"/>
                  </a:ext>
                </a:extLst>
              </p:cNvPr>
              <p:cNvSpPr txBox="1">
                <a:spLocks noRot="1" noChangeAspect="1" noMove="1" noResize="1" noEditPoints="1" noAdjustHandles="1" noChangeArrowheads="1" noChangeShapeType="1" noTextEdit="1"/>
              </p:cNvSpPr>
              <p:nvPr/>
            </p:nvSpPr>
            <p:spPr>
              <a:xfrm>
                <a:off x="1703789" y="2857527"/>
                <a:ext cx="4284443" cy="307777"/>
              </a:xfrm>
              <a:prstGeom prst="rect">
                <a:avLst/>
              </a:prstGeom>
              <a:blipFill>
                <a:blip r:embed="rId5"/>
                <a:stretch>
                  <a:fillRect l="-1991" t="-26000" r="-31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4FD3D9E-A9A4-D741-AB90-ACE90937D837}"/>
                  </a:ext>
                </a:extLst>
              </p:cNvPr>
              <p:cNvSpPr txBox="1"/>
              <p:nvPr/>
            </p:nvSpPr>
            <p:spPr>
              <a:xfrm>
                <a:off x="1703789" y="3196984"/>
                <a:ext cx="5432513" cy="31123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混合する各ガウス分布クラスタの</m:t>
                    </m:r>
                  </m:oMath>
                </a14:m>
                <a:r>
                  <a:rPr kumimoji="1" lang="ja-JP" altLang="en-US" sz="2000" dirty="0">
                    <a:latin typeface="メイリオ" panose="020B0604030504040204" pitchFamily="50" charset="-128"/>
                    <a:ea typeface="メイリオ" panose="020B0604030504040204" pitchFamily="50" charset="-128"/>
                  </a:rPr>
                  <a:t>占有面積</a:t>
                </a:r>
              </a:p>
            </p:txBody>
          </p:sp>
        </mc:Choice>
        <mc:Fallback xmlns="">
          <p:sp>
            <p:nvSpPr>
              <p:cNvPr id="22" name="テキスト ボックス 21">
                <a:extLst>
                  <a:ext uri="{FF2B5EF4-FFF2-40B4-BE49-F238E27FC236}">
                    <a16:creationId xmlns:a16="http://schemas.microsoft.com/office/drawing/2014/main" id="{14FD3D9E-A9A4-D741-AB90-ACE90937D837}"/>
                  </a:ext>
                </a:extLst>
              </p:cNvPr>
              <p:cNvSpPr txBox="1">
                <a:spLocks noRot="1" noChangeAspect="1" noMove="1" noResize="1" noEditPoints="1" noAdjustHandles="1" noChangeArrowheads="1" noChangeShapeType="1" noTextEdit="1"/>
              </p:cNvSpPr>
              <p:nvPr/>
            </p:nvSpPr>
            <p:spPr>
              <a:xfrm>
                <a:off x="1703789" y="3196984"/>
                <a:ext cx="5432513" cy="311239"/>
              </a:xfrm>
              <a:prstGeom prst="rect">
                <a:avLst/>
              </a:prstGeom>
              <a:blipFill>
                <a:blip r:embed="rId6"/>
                <a:stretch>
                  <a:fillRect l="-1121" t="-23529" r="-2018" b="-5098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8E886118-C70F-A158-522D-AA2D71DD70EC}"/>
              </a:ext>
            </a:extLst>
          </p:cNvPr>
          <p:cNvSpPr txBox="1"/>
          <p:nvPr/>
        </p:nvSpPr>
        <p:spPr>
          <a:xfrm>
            <a:off x="1207115" y="199848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推定パラメータ</a:t>
            </a:r>
          </a:p>
        </p:txBody>
      </p:sp>
      <p:sp>
        <p:nvSpPr>
          <p:cNvPr id="32" name="矢印: 左 31">
            <a:extLst>
              <a:ext uri="{FF2B5EF4-FFF2-40B4-BE49-F238E27FC236}">
                <a16:creationId xmlns:a16="http://schemas.microsoft.com/office/drawing/2014/main" id="{B408E656-298A-59A0-95F8-34AFB567E1C2}"/>
              </a:ext>
            </a:extLst>
          </p:cNvPr>
          <p:cNvSpPr/>
          <p:nvPr/>
        </p:nvSpPr>
        <p:spPr>
          <a:xfrm>
            <a:off x="7255811" y="3089587"/>
            <a:ext cx="358948" cy="456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3" name="テキスト ボックス 32">
            <a:extLst>
              <a:ext uri="{FF2B5EF4-FFF2-40B4-BE49-F238E27FC236}">
                <a16:creationId xmlns:a16="http://schemas.microsoft.com/office/drawing/2014/main" id="{1A0F7A29-2F85-8137-4F6E-CB9E5E63D3BF}"/>
              </a:ext>
            </a:extLst>
          </p:cNvPr>
          <p:cNvSpPr txBox="1"/>
          <p:nvPr/>
        </p:nvSpPr>
        <p:spPr>
          <a:xfrm>
            <a:off x="7734268" y="3089587"/>
            <a:ext cx="357711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ただの正規分布には出てこない推定パラメータ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56FBB6-3346-43C9-4CEC-F321CB7E0D0C}"/>
                  </a:ext>
                </a:extLst>
              </p:cNvPr>
              <p:cNvSpPr txBox="1"/>
              <p:nvPr/>
            </p:nvSpPr>
            <p:spPr>
              <a:xfrm>
                <a:off x="3127904" y="926894"/>
                <a:ext cx="563218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A56FBB6-3346-43C9-4CEC-F321CB7E0D0C}"/>
                  </a:ext>
                </a:extLst>
              </p:cNvPr>
              <p:cNvSpPr txBox="1">
                <a:spLocks noRot="1" noChangeAspect="1" noMove="1" noResize="1" noEditPoints="1" noAdjustHandles="1" noChangeArrowheads="1" noChangeShapeType="1" noTextEdit="1"/>
              </p:cNvSpPr>
              <p:nvPr/>
            </p:nvSpPr>
            <p:spPr>
              <a:xfrm>
                <a:off x="3127904" y="926894"/>
                <a:ext cx="5632183" cy="1130822"/>
              </a:xfrm>
              <a:prstGeom prst="rect">
                <a:avLst/>
              </a:prstGeom>
              <a:blipFill>
                <a:blip r:embed="rId7"/>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D340E9-4C5F-E702-E8A8-68F3C3D45B17}"/>
              </a:ext>
            </a:extLst>
          </p:cNvPr>
          <p:cNvSpPr txBox="1"/>
          <p:nvPr/>
        </p:nvSpPr>
        <p:spPr>
          <a:xfrm>
            <a:off x="532409" y="1320176"/>
            <a:ext cx="24577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の尤度関数</a:t>
            </a:r>
          </a:p>
        </p:txBody>
      </p:sp>
    </p:spTree>
    <p:extLst>
      <p:ext uri="{BB962C8B-B14F-4D97-AF65-F5344CB8AC3E}">
        <p14:creationId xmlns:p14="http://schemas.microsoft.com/office/powerpoint/2010/main" val="69149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530633-C631-3707-FA7C-BD0F0A042687}"/>
              </a:ext>
            </a:extLst>
          </p:cNvPr>
          <p:cNvSpPr txBox="1"/>
          <p:nvPr/>
        </p:nvSpPr>
        <p:spPr>
          <a:xfrm>
            <a:off x="466725" y="523875"/>
            <a:ext cx="290015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Log-sum </a:t>
            </a:r>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8AED5B0-54D2-C38B-E28F-8750A6D27D6F}"/>
              </a:ext>
            </a:extLst>
          </p:cNvPr>
          <p:cNvSpPr txBox="1"/>
          <p:nvPr/>
        </p:nvSpPr>
        <p:spPr>
          <a:xfrm>
            <a:off x="581916" y="1025964"/>
            <a:ext cx="3169970" cy="646331"/>
          </a:xfrm>
          <a:prstGeom prst="rect">
            <a:avLst/>
          </a:prstGeom>
          <a:noFill/>
        </p:spPr>
        <p:txBody>
          <a:bodyPr wrap="none" rtlCol="0">
            <a:spAutoFit/>
          </a:bodyPr>
          <a:lstStyle/>
          <a:p>
            <a:r>
              <a:rPr kumimoji="1" lang="en-US" altLang="ja-JP" dirty="0">
                <a:hlinkClick r:id="rId2"/>
              </a:rPr>
              <a:t>https://academ-aid.com/ml/em</a:t>
            </a:r>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ABA7E6-9CF1-31CF-A00B-E2DAB69C291C}"/>
                  </a:ext>
                </a:extLst>
              </p:cNvPr>
              <p:cNvSpPr txBox="1"/>
              <p:nvPr/>
            </p:nvSpPr>
            <p:spPr>
              <a:xfrm>
                <a:off x="995789" y="1672295"/>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3ABA7E6-9CF1-31CF-A00B-E2DAB69C291C}"/>
                  </a:ext>
                </a:extLst>
              </p:cNvPr>
              <p:cNvSpPr txBox="1">
                <a:spLocks noRot="1" noChangeAspect="1" noMove="1" noResize="1" noEditPoints="1" noAdjustHandles="1" noChangeArrowheads="1" noChangeShapeType="1" noTextEdit="1"/>
              </p:cNvSpPr>
              <p:nvPr/>
            </p:nvSpPr>
            <p:spPr>
              <a:xfrm>
                <a:off x="995789" y="1672295"/>
                <a:ext cx="10200421"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49B77E0-4E04-A76C-D7C7-874DAF6B9BC5}"/>
                  </a:ext>
                </a:extLst>
              </p:cNvPr>
              <p:cNvSpPr txBox="1"/>
              <p:nvPr/>
            </p:nvSpPr>
            <p:spPr>
              <a:xfrm>
                <a:off x="1118963" y="3274429"/>
                <a:ext cx="10077247" cy="215930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多くの統計モデルのパラメータ推定でぶつかる問題</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log</a:t>
                </a:r>
                <a:r>
                  <a:rPr kumimoji="1" lang="ja-JP" altLang="en-US" sz="2400" dirty="0">
                    <a:latin typeface="メイリオ" panose="020B0604030504040204" pitchFamily="50" charset="-128"/>
                    <a:ea typeface="メイリオ" panose="020B0604030504040204" pitchFamily="50" charset="-128"/>
                  </a:rPr>
                  <a:t>の内側に∑が入っていると、</a:t>
                </a:r>
                <a:r>
                  <a:rPr kumimoji="1" lang="en-US" altLang="ja-JP" sz="2400" dirty="0">
                    <a:latin typeface="メイリオ" panose="020B0604030504040204" pitchFamily="50" charset="-128"/>
                    <a:ea typeface="メイリオ" panose="020B0604030504040204" pitchFamily="50" charset="-128"/>
                  </a:rPr>
                  <a:t>log L</a:t>
                </a:r>
                <a:r>
                  <a:rPr kumimoji="1" lang="ja-JP" altLang="en-US" sz="2400" dirty="0">
                    <a:latin typeface="メイリオ" panose="020B0604030504040204" pitchFamily="50" charset="-128"/>
                    <a:ea typeface="メイリオ" panose="020B0604030504040204" pitchFamily="50" charset="-128"/>
                  </a:rPr>
                  <a:t>はパラメータについて簡単な関数にはならない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ということは、方程式 </a:t>
                </a:r>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について解くことができない（解析的に解けない）</a:t>
                </a:r>
              </a:p>
            </p:txBody>
          </p:sp>
        </mc:Choice>
        <mc:Fallback xmlns="">
          <p:sp>
            <p:nvSpPr>
              <p:cNvPr id="5" name="テキスト ボックス 4">
                <a:extLst>
                  <a:ext uri="{FF2B5EF4-FFF2-40B4-BE49-F238E27FC236}">
                    <a16:creationId xmlns:a16="http://schemas.microsoft.com/office/drawing/2014/main" id="{149B77E0-4E04-A76C-D7C7-874DAF6B9BC5}"/>
                  </a:ext>
                </a:extLst>
              </p:cNvPr>
              <p:cNvSpPr txBox="1">
                <a:spLocks noRot="1" noChangeAspect="1" noMove="1" noResize="1" noEditPoints="1" noAdjustHandles="1" noChangeArrowheads="1" noChangeShapeType="1" noTextEdit="1"/>
              </p:cNvSpPr>
              <p:nvPr/>
            </p:nvSpPr>
            <p:spPr>
              <a:xfrm>
                <a:off x="1118963" y="3274429"/>
                <a:ext cx="10077247" cy="2159309"/>
              </a:xfrm>
              <a:prstGeom prst="rect">
                <a:avLst/>
              </a:prstGeom>
              <a:blipFill>
                <a:blip r:embed="rId4"/>
                <a:stretch>
                  <a:fillRect l="-1391" t="-6497" r="-181" b="-56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6149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984D51B-93CA-8866-EC9D-333F3B012FC0}"/>
              </a:ext>
            </a:extLst>
          </p:cNvPr>
          <p:cNvSpPr txBox="1"/>
          <p:nvPr/>
        </p:nvSpPr>
        <p:spPr>
          <a:xfrm>
            <a:off x="470558" y="230108"/>
            <a:ext cx="9796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a:t>
            </a:r>
            <a:r>
              <a:rPr kumimoji="1" lang="en-US" altLang="ja-JP" sz="3200" dirty="0">
                <a:latin typeface="メイリオ" panose="020B0604030504040204" pitchFamily="50" charset="-128"/>
                <a:ea typeface="メイリオ" panose="020B0604030504040204" pitchFamily="50" charset="-128"/>
              </a:rPr>
              <a:t>log-sum</a:t>
            </a:r>
            <a:r>
              <a:rPr kumimoji="1" lang="ja-JP" altLang="en-US" sz="3200" dirty="0">
                <a:latin typeface="メイリオ" panose="020B0604030504040204" pitchFamily="50" charset="-128"/>
                <a:ea typeface="メイリオ" panose="020B0604030504040204" pitchFamily="50" charset="-128"/>
              </a:rPr>
              <a:t>式から最尤推定する方法</a:t>
            </a:r>
          </a:p>
        </p:txBody>
      </p:sp>
      <p:sp>
        <p:nvSpPr>
          <p:cNvPr id="4" name="テキスト ボックス 3">
            <a:extLst>
              <a:ext uri="{FF2B5EF4-FFF2-40B4-BE49-F238E27FC236}">
                <a16:creationId xmlns:a16="http://schemas.microsoft.com/office/drawing/2014/main" id="{E98471E7-B17A-8AB9-D1E6-FCF9BC5D30D2}"/>
              </a:ext>
            </a:extLst>
          </p:cNvPr>
          <p:cNvSpPr txBox="1"/>
          <p:nvPr/>
        </p:nvSpPr>
        <p:spPr>
          <a:xfrm>
            <a:off x="470558" y="1102896"/>
            <a:ext cx="108574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混合ガウス分布クラスタリング</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アルゴリズムで最尤推定する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003FC28-C666-74EF-C4FC-717AC3A2372B}"/>
                  </a:ext>
                </a:extLst>
              </p:cNvPr>
              <p:cNvSpPr txBox="1"/>
              <p:nvPr/>
            </p:nvSpPr>
            <p:spPr>
              <a:xfrm>
                <a:off x="470558" y="1780417"/>
                <a:ext cx="11077113" cy="194155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2.EM</a:t>
                </a:r>
                <a:r>
                  <a:rPr kumimoji="1" lang="ja-JP" altLang="en-US" sz="2400" dirty="0">
                    <a:latin typeface="メイリオ" panose="020B0604030504040204" pitchFamily="50" charset="-128"/>
                    <a:ea typeface="メイリオ" panose="020B0604030504040204" pitchFamily="50" charset="-128"/>
                  </a:rPr>
                  <a:t>アルゴリズムでは、</a:t>
                </a:r>
                <a:r>
                  <a:rPr kumimoji="1" lang="ja-JP" altLang="en-US" sz="2400" b="1"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ja-JP" altLang="en-US" sz="2400" b="1" i="1" dirty="0">
                        <a:latin typeface="Cambria Math" panose="02040503050406030204" pitchFamily="18" charset="0"/>
                        <a:ea typeface="メイリオ" panose="020B0604030504040204" pitchFamily="50" charset="-128"/>
                      </a:rPr>
                      <m:t>クラスタラベル</m:t>
                    </m:r>
                    <m:r>
                      <a:rPr kumimoji="1" lang="ja-JP" altLang="en-US" sz="2400" b="1" i="1" dirty="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を利用する。つまり、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潜在変数の導入は</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a:t>
                </a:r>
                <a:r>
                  <a:rPr kumimoji="1" lang="en-US" altLang="ja-JP" sz="2400" dirty="0">
                    <a:latin typeface="メイリオ" panose="020B0604030504040204" pitchFamily="50" charset="-128"/>
                    <a:ea typeface="メイリオ" panose="020B0604030504040204" pitchFamily="50" charset="-128"/>
                  </a:rPr>
                  <a:t>log-sum</a:t>
                </a:r>
                <a:r>
                  <a:rPr kumimoji="1" lang="ja-JP" altLang="en-US" sz="2400" dirty="0">
                    <a:latin typeface="メイリオ" panose="020B0604030504040204" pitchFamily="50" charset="-128"/>
                    <a:ea typeface="メイリオ" panose="020B0604030504040204" pitchFamily="50" charset="-128"/>
                  </a:rPr>
                  <a:t>問題を解くためのキー！</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ただし、</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は期待値を推定する（真の値</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はわからない）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の期待値がデータ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ja-JP" altLang="en-US" sz="2400" i="1">
                        <a:latin typeface="Cambria Math" panose="02040503050406030204" pitchFamily="18" charset="0"/>
                        <a:ea typeface="メイリオ" panose="020B0604030504040204" pitchFamily="50" charset="-128"/>
                      </a:rPr>
                      <m:t>の</m:t>
                    </m:r>
                  </m:oMath>
                </a14:m>
                <a:r>
                  <a:rPr kumimoji="1" lang="ja-JP" altLang="en-US" sz="2400" dirty="0">
                    <a:latin typeface="メイリオ" panose="020B0604030504040204" pitchFamily="50" charset="-128"/>
                    <a:ea typeface="メイリオ" panose="020B0604030504040204" pitchFamily="50" charset="-128"/>
                  </a:rPr>
                  <a:t>確率的クラスタ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負担率</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003FC28-C666-74EF-C4FC-717AC3A2372B}"/>
                  </a:ext>
                </a:extLst>
              </p:cNvPr>
              <p:cNvSpPr txBox="1">
                <a:spLocks noRot="1" noChangeAspect="1" noMove="1" noResize="1" noEditPoints="1" noAdjustHandles="1" noChangeArrowheads="1" noChangeShapeType="1" noTextEdit="1"/>
              </p:cNvSpPr>
              <p:nvPr/>
            </p:nvSpPr>
            <p:spPr>
              <a:xfrm>
                <a:off x="470558" y="1780417"/>
                <a:ext cx="11077113" cy="1941557"/>
              </a:xfrm>
              <a:prstGeom prst="rect">
                <a:avLst/>
              </a:prstGeom>
              <a:blipFill>
                <a:blip r:embed="rId2"/>
                <a:stretch>
                  <a:fillRect l="-826" t="-1567" r="-605" b="-65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411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9C33D9-EE1E-42CE-A78C-F2B80D47CF87}"/>
              </a:ext>
            </a:extLst>
          </p:cNvPr>
          <p:cNvSpPr txBox="1"/>
          <p:nvPr/>
        </p:nvSpPr>
        <p:spPr>
          <a:xfrm>
            <a:off x="199244" y="157656"/>
            <a:ext cx="828464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EM</a:t>
            </a:r>
            <a:r>
              <a:rPr kumimoji="1" lang="ja-JP" altLang="en-US" sz="2800" b="1" dirty="0">
                <a:latin typeface="メイリオ" panose="020B0604030504040204" pitchFamily="50" charset="-128"/>
                <a:ea typeface="メイリオ" panose="020B0604030504040204" pitchFamily="50" charset="-128"/>
              </a:rPr>
              <a:t>アルゴリズムによる混合ガウス分布の最尤推定</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A8BC0AA-ABE5-41A6-8CCE-40964DF73C73}"/>
                  </a:ext>
                </a:extLst>
              </p:cNvPr>
              <p:cNvSpPr txBox="1"/>
              <p:nvPr/>
            </p:nvSpPr>
            <p:spPr>
              <a:xfrm>
                <a:off x="7506829" y="2655919"/>
                <a:ext cx="2793201"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 </m:t>
                    </m:r>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5" name="テキスト ボックス 14">
                <a:extLst>
                  <a:ext uri="{FF2B5EF4-FFF2-40B4-BE49-F238E27FC236}">
                    <a16:creationId xmlns:a16="http://schemas.microsoft.com/office/drawing/2014/main" id="{AA8BC0AA-ABE5-41A6-8CCE-40964DF73C73}"/>
                  </a:ext>
                </a:extLst>
              </p:cNvPr>
              <p:cNvSpPr txBox="1">
                <a:spLocks noRot="1" noChangeAspect="1" noMove="1" noResize="1" noEditPoints="1" noAdjustHandles="1" noChangeArrowheads="1" noChangeShapeType="1" noTextEdit="1"/>
              </p:cNvSpPr>
              <p:nvPr/>
            </p:nvSpPr>
            <p:spPr>
              <a:xfrm>
                <a:off x="7506829" y="2655919"/>
                <a:ext cx="2793201" cy="461665"/>
              </a:xfrm>
              <a:prstGeom prst="rect">
                <a:avLst/>
              </a:prstGeom>
              <a:blipFill>
                <a:blip r:embed="rId3"/>
                <a:stretch>
                  <a:fillRect t="-8000" r="-2397"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32B815-B5C1-4244-A197-680946A722B0}"/>
                  </a:ext>
                </a:extLst>
              </p:cNvPr>
              <p:cNvSpPr txBox="1"/>
              <p:nvPr/>
            </p:nvSpPr>
            <p:spPr>
              <a:xfrm>
                <a:off x="6983516" y="4984407"/>
                <a:ext cx="2847749" cy="369332"/>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6" name="テキスト ボックス 15">
                <a:extLst>
                  <a:ext uri="{FF2B5EF4-FFF2-40B4-BE49-F238E27FC236}">
                    <a16:creationId xmlns:a16="http://schemas.microsoft.com/office/drawing/2014/main" id="{1232B815-B5C1-4244-A197-680946A722B0}"/>
                  </a:ext>
                </a:extLst>
              </p:cNvPr>
              <p:cNvSpPr txBox="1">
                <a:spLocks noRot="1" noChangeAspect="1" noMove="1" noResize="1" noEditPoints="1" noAdjustHandles="1" noChangeArrowheads="1" noChangeShapeType="1" noTextEdit="1"/>
              </p:cNvSpPr>
              <p:nvPr/>
            </p:nvSpPr>
            <p:spPr>
              <a:xfrm>
                <a:off x="6983516" y="4984407"/>
                <a:ext cx="2847749" cy="369332"/>
              </a:xfrm>
              <a:prstGeom prst="rect">
                <a:avLst/>
              </a:prstGeom>
              <a:blipFill>
                <a:blip r:embed="rId4"/>
                <a:stretch>
                  <a:fillRect l="-3854" t="-23333" b="-53333"/>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48CD9FB5-734A-4BDB-AA90-9FE54DA6D5F9}"/>
              </a:ext>
            </a:extLst>
          </p:cNvPr>
          <p:cNvSpPr/>
          <p:nvPr/>
        </p:nvSpPr>
        <p:spPr>
          <a:xfrm>
            <a:off x="6355089" y="3662418"/>
            <a:ext cx="387592" cy="3037926"/>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19" name="テキスト ボックス 18">
            <a:extLst>
              <a:ext uri="{FF2B5EF4-FFF2-40B4-BE49-F238E27FC236}">
                <a16:creationId xmlns:a16="http://schemas.microsoft.com/office/drawing/2014/main" id="{0CE7C4BF-FADA-425F-8B37-7748DA3AF2EA}"/>
              </a:ext>
            </a:extLst>
          </p:cNvPr>
          <p:cNvSpPr txBox="1"/>
          <p:nvPr/>
        </p:nvSpPr>
        <p:spPr>
          <a:xfrm>
            <a:off x="1138584" y="2731049"/>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46FE79B-65E2-467B-8CCA-70600ACADC0D}"/>
              </a:ext>
            </a:extLst>
          </p:cNvPr>
          <p:cNvSpPr txBox="1"/>
          <p:nvPr/>
        </p:nvSpPr>
        <p:spPr>
          <a:xfrm>
            <a:off x="1113736" y="4938241"/>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21" name="左大かっこ 20">
            <a:extLst>
              <a:ext uri="{FF2B5EF4-FFF2-40B4-BE49-F238E27FC236}">
                <a16:creationId xmlns:a16="http://schemas.microsoft.com/office/drawing/2014/main" id="{6454E5CE-ED43-4906-BDDC-4E78036083FC}"/>
              </a:ext>
            </a:extLst>
          </p:cNvPr>
          <p:cNvSpPr/>
          <p:nvPr/>
        </p:nvSpPr>
        <p:spPr>
          <a:xfrm>
            <a:off x="2237658" y="3662418"/>
            <a:ext cx="208908" cy="30379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371F562-DA38-4E77-8315-443B16A2243B}"/>
              </a:ext>
            </a:extLst>
          </p:cNvPr>
          <p:cNvSpPr txBox="1"/>
          <p:nvPr/>
        </p:nvSpPr>
        <p:spPr>
          <a:xfrm>
            <a:off x="6698263" y="5736482"/>
            <a:ext cx="5112738" cy="1015663"/>
          </a:xfrm>
          <a:prstGeom prst="rect">
            <a:avLst/>
          </a:prstGeom>
          <a:noFill/>
        </p:spPr>
        <p:txBody>
          <a:bodyPr wrap="square" rtlCol="0">
            <a:spAutoFit/>
          </a:bodyPr>
          <a:lstStyle/>
          <a:p>
            <a:pPr algn="l"/>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式の値を求めることが必要、</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式の値を求めることが必要</a:t>
            </a:r>
          </a:p>
        </p:txBody>
      </p:sp>
      <p:sp>
        <p:nvSpPr>
          <p:cNvPr id="5" name="矢印: 右カーブ 4">
            <a:extLst>
              <a:ext uri="{FF2B5EF4-FFF2-40B4-BE49-F238E27FC236}">
                <a16:creationId xmlns:a16="http://schemas.microsoft.com/office/drawing/2014/main" id="{D2D50405-979A-E508-464F-506FD804EAE4}"/>
              </a:ext>
            </a:extLst>
          </p:cNvPr>
          <p:cNvSpPr/>
          <p:nvPr/>
        </p:nvSpPr>
        <p:spPr>
          <a:xfrm>
            <a:off x="476980" y="3059509"/>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カーブ 7">
            <a:extLst>
              <a:ext uri="{FF2B5EF4-FFF2-40B4-BE49-F238E27FC236}">
                <a16:creationId xmlns:a16="http://schemas.microsoft.com/office/drawing/2014/main" id="{146AA58F-F4CC-9E09-20FA-A370029AA0C9}"/>
              </a:ext>
            </a:extLst>
          </p:cNvPr>
          <p:cNvSpPr/>
          <p:nvPr/>
        </p:nvSpPr>
        <p:spPr>
          <a:xfrm flipH="1" flipV="1">
            <a:off x="10372121" y="2908053"/>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427BAD1-67A3-472D-F75F-E4465704A0E5}"/>
                  </a:ext>
                </a:extLst>
              </p:cNvPr>
              <p:cNvSpPr txBox="1"/>
              <p:nvPr/>
            </p:nvSpPr>
            <p:spPr>
              <a:xfrm>
                <a:off x="2291546" y="252788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427BAD1-67A3-472D-F75F-E4465704A0E5}"/>
                  </a:ext>
                </a:extLst>
              </p:cNvPr>
              <p:cNvSpPr txBox="1">
                <a:spLocks noRot="1" noChangeAspect="1" noMove="1" noResize="1" noEditPoints="1" noAdjustHandles="1" noChangeArrowheads="1" noChangeShapeType="1" noTextEdit="1"/>
              </p:cNvSpPr>
              <p:nvPr/>
            </p:nvSpPr>
            <p:spPr>
              <a:xfrm>
                <a:off x="2291546" y="2527880"/>
                <a:ext cx="4925516" cy="7021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43EE0C-D582-4F7D-7499-46B5EF3A983E}"/>
                  </a:ext>
                </a:extLst>
              </p:cNvPr>
              <p:cNvSpPr txBox="1"/>
              <p:nvPr/>
            </p:nvSpPr>
            <p:spPr>
              <a:xfrm>
                <a:off x="2593039" y="3303087"/>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143EE0C-D582-4F7D-7499-46B5EF3A983E}"/>
                  </a:ext>
                </a:extLst>
              </p:cNvPr>
              <p:cNvSpPr txBox="1">
                <a:spLocks noRot="1" noChangeAspect="1" noMove="1" noResize="1" noEditPoints="1" noAdjustHandles="1" noChangeArrowheads="1" noChangeShapeType="1" noTextEdit="1"/>
              </p:cNvSpPr>
              <p:nvPr/>
            </p:nvSpPr>
            <p:spPr>
              <a:xfrm>
                <a:off x="2593039" y="3303087"/>
                <a:ext cx="2296718"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7373BD5-C8D2-8E5B-89D8-78E8FC2CA49D}"/>
                  </a:ext>
                </a:extLst>
              </p:cNvPr>
              <p:cNvSpPr txBox="1"/>
              <p:nvPr/>
            </p:nvSpPr>
            <p:spPr>
              <a:xfrm>
                <a:off x="2588326" y="4305330"/>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7373BD5-C8D2-8E5B-89D8-78E8FC2CA49D}"/>
                  </a:ext>
                </a:extLst>
              </p:cNvPr>
              <p:cNvSpPr txBox="1">
                <a:spLocks noRot="1" noChangeAspect="1" noMove="1" noResize="1" noEditPoints="1" noAdjustHandles="1" noChangeArrowheads="1" noChangeShapeType="1" noTextEdit="1"/>
              </p:cNvSpPr>
              <p:nvPr/>
            </p:nvSpPr>
            <p:spPr>
              <a:xfrm>
                <a:off x="2588326" y="4305330"/>
                <a:ext cx="3996222"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7BAFBD2-4A30-5343-D5C5-4DF89E87246C}"/>
                  </a:ext>
                </a:extLst>
              </p:cNvPr>
              <p:cNvSpPr txBox="1"/>
              <p:nvPr/>
            </p:nvSpPr>
            <p:spPr>
              <a:xfrm>
                <a:off x="2637907" y="5307573"/>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57BAFBD2-4A30-5343-D5C5-4DF89E87246C}"/>
                  </a:ext>
                </a:extLst>
              </p:cNvPr>
              <p:cNvSpPr txBox="1">
                <a:spLocks noRot="1" noChangeAspect="1" noMove="1" noResize="1" noEditPoints="1" noAdjustHandles="1" noChangeArrowheads="1" noChangeShapeType="1" noTextEdit="1"/>
              </p:cNvSpPr>
              <p:nvPr/>
            </p:nvSpPr>
            <p:spPr>
              <a:xfrm>
                <a:off x="2637907" y="5307573"/>
                <a:ext cx="999889" cy="57419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8024829-926E-19BB-3AD2-BBE6EF64AB76}"/>
                  </a:ext>
                </a:extLst>
              </p:cNvPr>
              <p:cNvSpPr txBox="1"/>
              <p:nvPr/>
            </p:nvSpPr>
            <p:spPr>
              <a:xfrm>
                <a:off x="2582927" y="5950067"/>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38024829-926E-19BB-3AD2-BBE6EF64AB76}"/>
                  </a:ext>
                </a:extLst>
              </p:cNvPr>
              <p:cNvSpPr txBox="1">
                <a:spLocks noRot="1" noChangeAspect="1" noMove="1" noResize="1" noEditPoints="1" noAdjustHandles="1" noChangeArrowheads="1" noChangeShapeType="1" noTextEdit="1"/>
              </p:cNvSpPr>
              <p:nvPr/>
            </p:nvSpPr>
            <p:spPr>
              <a:xfrm>
                <a:off x="2582927" y="5950067"/>
                <a:ext cx="1809150" cy="865493"/>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B36129C-AB9E-015D-B582-B010E85D6BC4}"/>
                  </a:ext>
                </a:extLst>
              </p:cNvPr>
              <p:cNvSpPr txBox="1"/>
              <p:nvPr/>
            </p:nvSpPr>
            <p:spPr>
              <a:xfrm>
                <a:off x="323706" y="782353"/>
                <a:ext cx="11346262"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潜在確率変数</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𝑧</m:t>
                    </m:r>
                  </m:oMath>
                </a14:m>
                <a:r>
                  <a:rPr kumimoji="1" lang="ja-JP" altLang="en-US" sz="2400" dirty="0">
                    <a:latin typeface="メイリオ" panose="020B0604030504040204" pitchFamily="50" charset="-128"/>
                    <a:ea typeface="メイリオ" panose="020B0604030504040204" pitchFamily="50" charset="-128"/>
                  </a:rPr>
                  <a:t>を導入すると</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𝑧</m:t>
                    </m:r>
                    <m:r>
                      <a:rPr lang="ja-JP" altLang="en-US" sz="2400" i="1">
                        <a:latin typeface="Cambria Math" panose="02040503050406030204" pitchFamily="18" charset="0"/>
                        <a:ea typeface="メイリオ" panose="020B0604030504040204" pitchFamily="50" charset="-128"/>
                      </a:rPr>
                      <m:t>の推定、</m:t>
                    </m:r>
                    <m:r>
                      <a:rPr kumimoji="1" lang="ja-JP" altLang="en-US" sz="2400" i="1">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sSub>
                    <m:r>
                      <a:rPr lang="ja-JP" altLang="en-US" sz="2400" i="1">
                        <a:latin typeface="Cambria Math" panose="02040503050406030204" pitchFamily="18" charset="0"/>
                        <a:ea typeface="Cambria Math" panose="02040503050406030204" pitchFamily="18" charset="0"/>
                      </a:rPr>
                      <m:t>の</m:t>
                    </m:r>
                  </m:oMath>
                </a14:m>
                <a:r>
                  <a:rPr kumimoji="1" lang="ja-JP" altLang="en-US" sz="2400" dirty="0">
                    <a:latin typeface="メイリオ" panose="020B0604030504040204" pitchFamily="50" charset="-128"/>
                    <a:ea typeface="メイリオ" panose="020B0604030504040204" pitchFamily="50" charset="-128"/>
                  </a:rPr>
                  <a:t>推定のように交互的な推定の繰り返しに分解できる。これで</a:t>
                </a:r>
                <a:r>
                  <a:rPr kumimoji="1" lang="en-US" altLang="ja-JP" sz="2400" dirty="0">
                    <a:latin typeface="メイリオ" panose="020B0604030504040204" pitchFamily="50" charset="-128"/>
                    <a:ea typeface="メイリオ" panose="020B0604030504040204" pitchFamily="50" charset="-128"/>
                  </a:rPr>
                  <a:t>log-sum</a:t>
                </a:r>
                <a:r>
                  <a:rPr kumimoji="1" lang="ja-JP" altLang="en-US" sz="2400" dirty="0">
                    <a:latin typeface="メイリオ" panose="020B0604030504040204" pitchFamily="50" charset="-128"/>
                    <a:ea typeface="メイリオ" panose="020B0604030504040204" pitchFamily="50" charset="-128"/>
                  </a:rPr>
                  <a:t>式問題が解決される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5B36129C-AB9E-015D-B582-B010E85D6BC4}"/>
                  </a:ext>
                </a:extLst>
              </p:cNvPr>
              <p:cNvSpPr txBox="1">
                <a:spLocks noRot="1" noChangeAspect="1" noMove="1" noResize="1" noEditPoints="1" noAdjustHandles="1" noChangeArrowheads="1" noChangeShapeType="1" noTextEdit="1"/>
              </p:cNvSpPr>
              <p:nvPr/>
            </p:nvSpPr>
            <p:spPr>
              <a:xfrm>
                <a:off x="323706" y="782353"/>
                <a:ext cx="11346262" cy="830997"/>
              </a:xfrm>
              <a:prstGeom prst="rect">
                <a:avLst/>
              </a:prstGeom>
              <a:blipFill>
                <a:blip r:embed="rId10"/>
                <a:stretch>
                  <a:fillRect l="-806" t="-4380" b="-1605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E49A746-A4F4-1170-1D90-23182BFB300B}"/>
              </a:ext>
            </a:extLst>
          </p:cNvPr>
          <p:cNvSpPr txBox="1"/>
          <p:nvPr/>
        </p:nvSpPr>
        <p:spPr>
          <a:xfrm>
            <a:off x="756063" y="1894169"/>
            <a:ext cx="69616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1"/>
              </a:rPr>
              <a:t>https://qiita.com/kenmatsu4/items/59ea3e5dfa3d4c161efb</a:t>
            </a:r>
            <a:endParaRPr kumimoji="1" lang="ja-JP" altLang="en-US"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CE76A6FA-9305-0956-9C84-44545E5AF6B8}"/>
              </a:ext>
            </a:extLst>
          </p:cNvPr>
          <p:cNvSpPr txBox="1"/>
          <p:nvPr/>
        </p:nvSpPr>
        <p:spPr>
          <a:xfrm>
            <a:off x="709800" y="1596511"/>
            <a:ext cx="742703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証明は省略➡興味のある方は以下。丁寧に書いているがかなり長い💦</a:t>
            </a:r>
          </a:p>
        </p:txBody>
      </p:sp>
    </p:spTree>
    <p:extLst>
      <p:ext uri="{BB962C8B-B14F-4D97-AF65-F5344CB8AC3E}">
        <p14:creationId xmlns:p14="http://schemas.microsoft.com/office/powerpoint/2010/main" val="2081149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A8CEB03-9E01-7400-3FBF-993D6F0CAE6D}"/>
              </a:ext>
            </a:extLst>
          </p:cNvPr>
          <p:cNvSpPr txBox="1"/>
          <p:nvPr/>
        </p:nvSpPr>
        <p:spPr>
          <a:xfrm>
            <a:off x="466531" y="587829"/>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なぜ、式の中身を紹介したかというと</a:t>
            </a:r>
          </a:p>
        </p:txBody>
      </p:sp>
      <p:sp>
        <p:nvSpPr>
          <p:cNvPr id="3" name="テキスト ボックス 2">
            <a:extLst>
              <a:ext uri="{FF2B5EF4-FFF2-40B4-BE49-F238E27FC236}">
                <a16:creationId xmlns:a16="http://schemas.microsoft.com/office/drawing/2014/main" id="{5A9CEA27-9B83-C855-3CDE-A286306DFC2F}"/>
              </a:ext>
            </a:extLst>
          </p:cNvPr>
          <p:cNvSpPr txBox="1"/>
          <p:nvPr/>
        </p:nvSpPr>
        <p:spPr>
          <a:xfrm>
            <a:off x="1614195" y="2677886"/>
            <a:ext cx="864947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負担率を含むパラメータ理解が混合正規分布のクラスタリング結果を解釈するのに必要だから</a:t>
            </a:r>
          </a:p>
        </p:txBody>
      </p:sp>
    </p:spTree>
    <p:extLst>
      <p:ext uri="{BB962C8B-B14F-4D97-AF65-F5344CB8AC3E}">
        <p14:creationId xmlns:p14="http://schemas.microsoft.com/office/powerpoint/2010/main" val="108153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6096000" y="2451558"/>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正規分布をクラスタリングに使うとはどういうことか？</a:t>
            </a:r>
          </a:p>
        </p:txBody>
      </p:sp>
      <p:pic>
        <p:nvPicPr>
          <p:cNvPr id="10" name="図 9">
            <a:extLst>
              <a:ext uri="{FF2B5EF4-FFF2-40B4-BE49-F238E27FC236}">
                <a16:creationId xmlns:a16="http://schemas.microsoft.com/office/drawing/2014/main" id="{999BB63A-9A92-27D3-5E69-BAF19EA75C82}"/>
              </a:ext>
            </a:extLst>
          </p:cNvPr>
          <p:cNvPicPr>
            <a:picLocks noChangeAspect="1"/>
          </p:cNvPicPr>
          <p:nvPr/>
        </p:nvPicPr>
        <p:blipFill>
          <a:blip r:embed="rId3"/>
          <a:stretch>
            <a:fillRect/>
          </a:stretch>
        </p:blipFill>
        <p:spPr>
          <a:xfrm>
            <a:off x="522514" y="2449679"/>
            <a:ext cx="4971044" cy="3864105"/>
          </a:xfrm>
          <a:prstGeom prst="rect">
            <a:avLst/>
          </a:prstGeom>
        </p:spPr>
      </p:pic>
      <p:sp>
        <p:nvSpPr>
          <p:cNvPr id="15" name="テキスト ボックス 14">
            <a:extLst>
              <a:ext uri="{FF2B5EF4-FFF2-40B4-BE49-F238E27FC236}">
                <a16:creationId xmlns:a16="http://schemas.microsoft.com/office/drawing/2014/main" id="{52EB6521-8E61-3DF5-45BA-48C58A907C56}"/>
              </a:ext>
            </a:extLst>
          </p:cNvPr>
          <p:cNvSpPr txBox="1"/>
          <p:nvPr/>
        </p:nvSpPr>
        <p:spPr>
          <a:xfrm>
            <a:off x="1757255" y="2050392"/>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次元平面上の点</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6500036" y="2587638"/>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7241945" y="3536303"/>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6437188" y="4022018"/>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7609644" y="4449344"/>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10092614" y="5355770"/>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05A76B1B-6CB4-E422-7A00-4C0B762671A8}"/>
              </a:ext>
            </a:extLst>
          </p:cNvPr>
          <p:cNvSpPr txBox="1"/>
          <p:nvPr/>
        </p:nvSpPr>
        <p:spPr>
          <a:xfrm>
            <a:off x="1977598" y="2631061"/>
            <a:ext cx="32773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点群が島宇宙のように散らばっている</a:t>
            </a:r>
          </a:p>
        </p:txBody>
      </p:sp>
      <p:sp>
        <p:nvSpPr>
          <p:cNvPr id="37" name="テキスト ボックス 36">
            <a:extLst>
              <a:ext uri="{FF2B5EF4-FFF2-40B4-BE49-F238E27FC236}">
                <a16:creationId xmlns:a16="http://schemas.microsoft.com/office/drawing/2014/main" id="{7B10C77E-294B-4AE7-BE36-C8FA921714EA}"/>
              </a:ext>
            </a:extLst>
          </p:cNvPr>
          <p:cNvSpPr txBox="1"/>
          <p:nvPr/>
        </p:nvSpPr>
        <p:spPr>
          <a:xfrm>
            <a:off x="6393339" y="1633127"/>
            <a:ext cx="483351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島宇宙はそれぞれ異なる正規分布からのサンプルのようにも見える</a:t>
            </a:r>
          </a:p>
        </p:txBody>
      </p:sp>
      <p:sp>
        <p:nvSpPr>
          <p:cNvPr id="38" name="テキスト ボックス 37">
            <a:extLst>
              <a:ext uri="{FF2B5EF4-FFF2-40B4-BE49-F238E27FC236}">
                <a16:creationId xmlns:a16="http://schemas.microsoft.com/office/drawing/2014/main" id="{609009D7-C3AA-63FC-E448-AD069F5AE924}"/>
              </a:ext>
            </a:extLst>
          </p:cNvPr>
          <p:cNvSpPr txBox="1"/>
          <p:nvPr/>
        </p:nvSpPr>
        <p:spPr>
          <a:xfrm>
            <a:off x="8168142" y="2735286"/>
            <a:ext cx="40238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異なる色数分の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変量正規分布</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それぞれ異なる平均と共分散</a:t>
            </a:r>
          </a:p>
        </p:txBody>
      </p:sp>
      <p:sp>
        <p:nvSpPr>
          <p:cNvPr id="39" name="テキスト ボックス 38">
            <a:extLst>
              <a:ext uri="{FF2B5EF4-FFF2-40B4-BE49-F238E27FC236}">
                <a16:creationId xmlns:a16="http://schemas.microsoft.com/office/drawing/2014/main" id="{FD24A26F-E8B1-0A4E-5D2C-D8B8339D66F1}"/>
              </a:ext>
            </a:extLst>
          </p:cNvPr>
          <p:cNvSpPr txBox="1"/>
          <p:nvPr/>
        </p:nvSpPr>
        <p:spPr>
          <a:xfrm>
            <a:off x="410548" y="847335"/>
            <a:ext cx="10453503"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観測データが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変量正規分布に従って得られているものと仮定する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下の例では、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変量正規分布から観測データが得られているとする</a:t>
            </a:r>
          </a:p>
        </p:txBody>
      </p:sp>
      <p:sp>
        <p:nvSpPr>
          <p:cNvPr id="40" name="テキスト ボックス 39">
            <a:extLst>
              <a:ext uri="{FF2B5EF4-FFF2-40B4-BE49-F238E27FC236}">
                <a16:creationId xmlns:a16="http://schemas.microsoft.com/office/drawing/2014/main" id="{3743DF3F-AE05-C139-40A2-DC37C6175CF1}"/>
              </a:ext>
            </a:extLst>
          </p:cNvPr>
          <p:cNvSpPr txBox="1"/>
          <p:nvPr/>
        </p:nvSpPr>
        <p:spPr>
          <a:xfrm>
            <a:off x="10056002" y="614051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41" name="テキスト ボックス 40">
            <a:extLst>
              <a:ext uri="{FF2B5EF4-FFF2-40B4-BE49-F238E27FC236}">
                <a16:creationId xmlns:a16="http://schemas.microsoft.com/office/drawing/2014/main" id="{CD6FB9F8-8B87-C56B-83E0-BAFDAC336B62}"/>
              </a:ext>
            </a:extLst>
          </p:cNvPr>
          <p:cNvSpPr txBox="1"/>
          <p:nvPr/>
        </p:nvSpPr>
        <p:spPr>
          <a:xfrm rot="16200000">
            <a:off x="5233629" y="2514377"/>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42" name="テキスト ボックス 41">
            <a:extLst>
              <a:ext uri="{FF2B5EF4-FFF2-40B4-BE49-F238E27FC236}">
                <a16:creationId xmlns:a16="http://schemas.microsoft.com/office/drawing/2014/main" id="{CA261ADF-8A58-7C70-4965-BDAB5161A791}"/>
              </a:ext>
            </a:extLst>
          </p:cNvPr>
          <p:cNvSpPr txBox="1"/>
          <p:nvPr/>
        </p:nvSpPr>
        <p:spPr>
          <a:xfrm>
            <a:off x="9816328" y="4845478"/>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43" name="テキスト ボックス 42">
            <a:extLst>
              <a:ext uri="{FF2B5EF4-FFF2-40B4-BE49-F238E27FC236}">
                <a16:creationId xmlns:a16="http://schemas.microsoft.com/office/drawing/2014/main" id="{CB3F9DC1-0808-8328-2922-49CC7E5406E2}"/>
              </a:ext>
            </a:extLst>
          </p:cNvPr>
          <p:cNvSpPr txBox="1"/>
          <p:nvPr/>
        </p:nvSpPr>
        <p:spPr>
          <a:xfrm>
            <a:off x="7174571" y="2552322"/>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44" name="テキスト ボックス 43">
            <a:extLst>
              <a:ext uri="{FF2B5EF4-FFF2-40B4-BE49-F238E27FC236}">
                <a16:creationId xmlns:a16="http://schemas.microsoft.com/office/drawing/2014/main" id="{B2D15317-9145-729A-B513-F9C400CCED91}"/>
              </a:ext>
            </a:extLst>
          </p:cNvPr>
          <p:cNvSpPr txBox="1"/>
          <p:nvPr/>
        </p:nvSpPr>
        <p:spPr>
          <a:xfrm>
            <a:off x="7871322" y="3505359"/>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Tree>
    <p:extLst>
      <p:ext uri="{BB962C8B-B14F-4D97-AF65-F5344CB8AC3E}">
        <p14:creationId xmlns:p14="http://schemas.microsoft.com/office/powerpoint/2010/main" val="229972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9C18520-5F01-4A63-A8F1-6E88F57B1E13}"/>
                  </a:ext>
                </a:extLst>
              </p:cNvPr>
              <p:cNvSpPr txBox="1"/>
              <p:nvPr/>
            </p:nvSpPr>
            <p:spPr>
              <a:xfrm>
                <a:off x="389396" y="208694"/>
                <a:ext cx="3273012" cy="523220"/>
              </a:xfrm>
              <a:prstGeom prst="rect">
                <a:avLst/>
              </a:prstGeom>
              <a:noFill/>
            </p:spPr>
            <p:txBody>
              <a:bodyPr wrap="none" rtlCol="0">
                <a:spAutoFit/>
              </a:bodyPr>
              <a:lstStyle/>
              <a:p>
                <a:pPr algn="l"/>
                <a14:m>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m:t>
                        </m:r>
                        <m:r>
                          <a:rPr kumimoji="1" lang="en-US" altLang="ja-JP" sz="2800" i="1">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b="1" dirty="0">
                    <a:latin typeface="メイリオ" panose="020B0604030504040204" pitchFamily="50" charset="-128"/>
                    <a:ea typeface="メイリオ" panose="020B0604030504040204" pitchFamily="50" charset="-128"/>
                  </a:rPr>
                  <a:t>負担率の意味</a:t>
                </a:r>
              </a:p>
            </p:txBody>
          </p:sp>
        </mc:Choice>
        <mc:Fallback xmlns="">
          <p:sp>
            <p:nvSpPr>
              <p:cNvPr id="2" name="テキスト ボックス 1">
                <a:extLst>
                  <a:ext uri="{FF2B5EF4-FFF2-40B4-BE49-F238E27FC236}">
                    <a16:creationId xmlns:a16="http://schemas.microsoft.com/office/drawing/2014/main" id="{59C18520-5F01-4A63-A8F1-6E88F57B1E13}"/>
                  </a:ext>
                </a:extLst>
              </p:cNvPr>
              <p:cNvSpPr txBox="1">
                <a:spLocks noRot="1" noChangeAspect="1" noMove="1" noResize="1" noEditPoints="1" noAdjustHandles="1" noChangeArrowheads="1" noChangeShapeType="1" noTextEdit="1"/>
              </p:cNvSpPr>
              <p:nvPr/>
            </p:nvSpPr>
            <p:spPr>
              <a:xfrm>
                <a:off x="389396" y="208694"/>
                <a:ext cx="3273012" cy="523220"/>
              </a:xfrm>
              <a:prstGeom prst="rect">
                <a:avLst/>
              </a:prstGeom>
              <a:blipFill>
                <a:blip r:embed="rId2"/>
                <a:stretch>
                  <a:fillRect l="-931" t="-9302" r="-2421" b="-3372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4AF77239-D773-4A2C-8280-821A6DD5D20A}"/>
              </a:ext>
            </a:extLst>
          </p:cNvPr>
          <p:cNvPicPr>
            <a:picLocks noChangeAspect="1"/>
          </p:cNvPicPr>
          <p:nvPr/>
        </p:nvPicPr>
        <p:blipFill>
          <a:blip r:embed="rId3"/>
          <a:stretch>
            <a:fillRect/>
          </a:stretch>
        </p:blipFill>
        <p:spPr>
          <a:xfrm>
            <a:off x="2804311" y="2616352"/>
            <a:ext cx="6956523" cy="3237999"/>
          </a:xfrm>
          <a:prstGeom prst="rect">
            <a:avLst/>
          </a:prstGeom>
        </p:spPr>
      </p:pic>
      <p:sp>
        <p:nvSpPr>
          <p:cNvPr id="7" name="テキスト ボックス 6">
            <a:extLst>
              <a:ext uri="{FF2B5EF4-FFF2-40B4-BE49-F238E27FC236}">
                <a16:creationId xmlns:a16="http://schemas.microsoft.com/office/drawing/2014/main" id="{4899CA5B-18B4-4CC7-A8E5-C92B03690A2C}"/>
              </a:ext>
            </a:extLst>
          </p:cNvPr>
          <p:cNvSpPr txBox="1"/>
          <p:nvPr/>
        </p:nvSpPr>
        <p:spPr>
          <a:xfrm>
            <a:off x="1223825" y="5908422"/>
            <a:ext cx="9744349"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つまり</a:t>
            </a:r>
            <a:r>
              <a:rPr kumimoji="1" lang="en-US" altLang="ja-JP" sz="2400" b="1" dirty="0">
                <a:latin typeface="メイリオ" panose="020B0604030504040204" pitchFamily="50" charset="-128"/>
                <a:ea typeface="メイリオ" panose="020B0604030504040204" pitchFamily="50" charset="-128"/>
              </a:rPr>
              <a:t>EM</a:t>
            </a:r>
            <a:r>
              <a:rPr kumimoji="1" lang="ja-JP" altLang="en-US" sz="2400" b="1" dirty="0">
                <a:latin typeface="メイリオ" panose="020B0604030504040204" pitchFamily="50" charset="-128"/>
                <a:ea typeface="メイリオ" panose="020B0604030504040204" pitchFamily="50" charset="-128"/>
              </a:rPr>
              <a:t>アルゴリズムを解くと、混合ガウス分布パラメータだけでなくて各データがクラスタに所属する確率が同時に得られる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EEA6B89-FBD7-498C-B56B-8743589DA706}"/>
                  </a:ext>
                </a:extLst>
              </p:cNvPr>
              <p:cNvSpPr txBox="1"/>
              <p:nvPr/>
            </p:nvSpPr>
            <p:spPr>
              <a:xfrm>
                <a:off x="389396" y="688726"/>
                <a:ext cx="9913996" cy="120744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与えられた時、クラスタの状態が</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である</m:t>
                    </m:r>
                  </m:oMath>
                </a14:m>
                <a:r>
                  <a:rPr kumimoji="1" lang="ja-JP" altLang="en-US" sz="2400" dirty="0">
                    <a:latin typeface="メイリオ" panose="020B0604030504040204" pitchFamily="50" charset="-128"/>
                    <a:ea typeface="メイリオ" panose="020B0604030504040204" pitchFamily="50" charset="-128"/>
                  </a:rPr>
                  <a:t>確率</a:t>
                </a:r>
                <a:endParaRPr kumimoji="1" lang="en-US" altLang="ja-JP" sz="24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つまり負担率</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ja-JP" altLang="en-US" sz="2400" i="1">
                        <a:latin typeface="Cambria Math" panose="02040503050406030204" pitchFamily="18" charset="0"/>
                        <a:ea typeface="メイリオ" panose="020B0604030504040204" pitchFamily="50" charset="-128"/>
                      </a:rPr>
                      <m:t>の</m:t>
                    </m:r>
                  </m:oMath>
                </a14:m>
                <a:r>
                  <a:rPr kumimoji="1" lang="ja-JP" altLang="en-US" sz="2400" dirty="0">
                    <a:latin typeface="メイリオ" panose="020B0604030504040204" pitchFamily="50" charset="-128"/>
                    <a:ea typeface="メイリオ" panose="020B0604030504040204" pitchFamily="50" charset="-128"/>
                  </a:rPr>
                  <a:t>確率的クラスタラベル</a:t>
                </a:r>
                <a:endParaRPr kumimoji="1" lang="en-US" altLang="ja-JP" sz="24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各クラスタ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を</a:t>
                </a:r>
                <a:r>
                  <a:rPr kumimoji="1" lang="ja-JP" altLang="en-US" sz="2400" dirty="0">
                    <a:solidFill>
                      <a:srgbClr val="FF0000"/>
                    </a:solidFill>
                    <a:latin typeface="メイリオ" panose="020B0604030504040204" pitchFamily="50" charset="-128"/>
                    <a:ea typeface="メイリオ" panose="020B0604030504040204" pitchFamily="50" charset="-128"/>
                  </a:rPr>
                  <a:t>負担する確率</a:t>
                </a:r>
                <a:r>
                  <a:rPr kumimoji="1" lang="ja-JP" altLang="en-US" sz="2400" dirty="0">
                    <a:latin typeface="メイリオ" panose="020B0604030504040204" pitchFamily="50" charset="-128"/>
                    <a:ea typeface="メイリオ" panose="020B0604030504040204" pitchFamily="50" charset="-128"/>
                  </a:rPr>
                  <a:t>だから負担率</a:t>
                </a:r>
              </a:p>
            </p:txBody>
          </p:sp>
        </mc:Choice>
        <mc:Fallback xmlns="">
          <p:sp>
            <p:nvSpPr>
              <p:cNvPr id="8" name="テキスト ボックス 7">
                <a:extLst>
                  <a:ext uri="{FF2B5EF4-FFF2-40B4-BE49-F238E27FC236}">
                    <a16:creationId xmlns:a16="http://schemas.microsoft.com/office/drawing/2014/main" id="{AEEA6B89-FBD7-498C-B56B-8743589DA706}"/>
                  </a:ext>
                </a:extLst>
              </p:cNvPr>
              <p:cNvSpPr txBox="1">
                <a:spLocks noRot="1" noChangeAspect="1" noMove="1" noResize="1" noEditPoints="1" noAdjustHandles="1" noChangeArrowheads="1" noChangeShapeType="1" noTextEdit="1"/>
              </p:cNvSpPr>
              <p:nvPr/>
            </p:nvSpPr>
            <p:spPr>
              <a:xfrm>
                <a:off x="389396" y="688726"/>
                <a:ext cx="9913996" cy="1207446"/>
              </a:xfrm>
              <a:prstGeom prst="rect">
                <a:avLst/>
              </a:prstGeom>
              <a:blipFill>
                <a:blip r:embed="rId4"/>
                <a:stretch>
                  <a:fillRect l="-861" t="-3535" b="-116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9F05A41-9A0A-7270-F752-553CCAB0EA5A}"/>
                  </a:ext>
                </a:extLst>
              </p:cNvPr>
              <p:cNvSpPr txBox="1"/>
              <p:nvPr/>
            </p:nvSpPr>
            <p:spPr>
              <a:xfrm>
                <a:off x="2804311" y="1860101"/>
                <a:ext cx="4974502"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79F05A41-9A0A-7270-F752-553CCAB0EA5A}"/>
                  </a:ext>
                </a:extLst>
              </p:cNvPr>
              <p:cNvSpPr txBox="1">
                <a:spLocks noRot="1" noChangeAspect="1" noMove="1" noResize="1" noEditPoints="1" noAdjustHandles="1" noChangeArrowheads="1" noChangeShapeType="1" noTextEdit="1"/>
              </p:cNvSpPr>
              <p:nvPr/>
            </p:nvSpPr>
            <p:spPr>
              <a:xfrm>
                <a:off x="2804311" y="1860101"/>
                <a:ext cx="4974502" cy="70218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077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0E5B314D-3968-638A-D9FA-C6E02B58BE93}"/>
                  </a:ext>
                </a:extLst>
              </p:cNvPr>
              <p:cNvSpPr txBox="1"/>
              <p:nvPr/>
            </p:nvSpPr>
            <p:spPr>
              <a:xfrm>
                <a:off x="699744" y="523347"/>
                <a:ext cx="6086282" cy="523220"/>
              </a:xfrm>
              <a:prstGeom prst="rect">
                <a:avLst/>
              </a:prstGeom>
              <a:noFill/>
            </p:spPr>
            <p:txBody>
              <a:bodyPr wrap="none" rtlCol="0">
                <a:spAutoFit/>
              </a:bodyPr>
              <a:lstStyle/>
              <a:p>
                <a:pPr algn="l"/>
                <a14:m>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m:t>
                        </m:r>
                        <m:r>
                          <a:rPr kumimoji="1" lang="en-US" altLang="ja-JP" sz="2800" i="1">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b="1" dirty="0">
                    <a:latin typeface="メイリオ" panose="020B0604030504040204" pitchFamily="50" charset="-128"/>
                    <a:ea typeface="メイリオ" panose="020B0604030504040204" pitchFamily="50" charset="-128"/>
                  </a:rPr>
                  <a:t>負担率</a:t>
                </a:r>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確率的クラスタラベル</a:t>
                </a:r>
              </a:p>
            </p:txBody>
          </p:sp>
        </mc:Choice>
        <mc:Fallback xmlns="">
          <p:sp>
            <p:nvSpPr>
              <p:cNvPr id="2" name="テキスト ボックス 1">
                <a:extLst>
                  <a:ext uri="{FF2B5EF4-FFF2-40B4-BE49-F238E27FC236}">
                    <a16:creationId xmlns:a16="http://schemas.microsoft.com/office/drawing/2014/main" id="{0E5B314D-3968-638A-D9FA-C6E02B58BE93}"/>
                  </a:ext>
                </a:extLst>
              </p:cNvPr>
              <p:cNvSpPr txBox="1">
                <a:spLocks noRot="1" noChangeAspect="1" noMove="1" noResize="1" noEditPoints="1" noAdjustHandles="1" noChangeArrowheads="1" noChangeShapeType="1" noTextEdit="1"/>
              </p:cNvSpPr>
              <p:nvPr/>
            </p:nvSpPr>
            <p:spPr>
              <a:xfrm>
                <a:off x="699744" y="523347"/>
                <a:ext cx="6086282" cy="523220"/>
              </a:xfrm>
              <a:prstGeom prst="rect">
                <a:avLst/>
              </a:prstGeom>
              <a:blipFill>
                <a:blip r:embed="rId2"/>
                <a:stretch>
                  <a:fillRect l="-501" t="-10465" r="-601" b="-3372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C3BC274-5641-C470-4A50-CBB154A99F25}"/>
              </a:ext>
            </a:extLst>
          </p:cNvPr>
          <p:cNvSpPr txBox="1"/>
          <p:nvPr/>
        </p:nvSpPr>
        <p:spPr>
          <a:xfrm>
            <a:off x="438150" y="20955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3EFBE-3E6B-53C1-FE8C-5D54E247B376}"/>
                  </a:ext>
                </a:extLst>
              </p:cNvPr>
              <p:cNvSpPr txBox="1"/>
              <p:nvPr/>
            </p:nvSpPr>
            <p:spPr>
              <a:xfrm>
                <a:off x="623430" y="1170471"/>
                <a:ext cx="11745972"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真のクラスタラベル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に対して一意に決まるように定義していた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実際は、真のクラスタラベルはどこまでも不明</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EM </a:t>
                </a:r>
                <a:r>
                  <a:rPr kumimoji="1" lang="ja-JP" altLang="en-US" sz="2400" dirty="0">
                    <a:latin typeface="メイリオ" panose="020B0604030504040204" pitchFamily="50" charset="-128"/>
                    <a:ea typeface="メイリオ" panose="020B0604030504040204" pitchFamily="50" charset="-128"/>
                  </a:rPr>
                  <a:t>アルゴリズムはデータ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への所属を確率的に推定するもの</a:t>
                </a:r>
              </a:p>
            </p:txBody>
          </p:sp>
        </mc:Choice>
        <mc:Fallback xmlns="">
          <p:sp>
            <p:nvSpPr>
              <p:cNvPr id="31" name="テキスト ボックス 30">
                <a:extLst>
                  <a:ext uri="{FF2B5EF4-FFF2-40B4-BE49-F238E27FC236}">
                    <a16:creationId xmlns:a16="http://schemas.microsoft.com/office/drawing/2014/main" id="{CFC3EFBE-3E6B-53C1-FE8C-5D54E247B376}"/>
                  </a:ext>
                </a:extLst>
              </p:cNvPr>
              <p:cNvSpPr txBox="1">
                <a:spLocks noRot="1" noChangeAspect="1" noMove="1" noResize="1" noEditPoints="1" noAdjustHandles="1" noChangeArrowheads="1" noChangeShapeType="1" noTextEdit="1"/>
              </p:cNvSpPr>
              <p:nvPr/>
            </p:nvSpPr>
            <p:spPr>
              <a:xfrm>
                <a:off x="623430" y="1170471"/>
                <a:ext cx="11745972" cy="1200329"/>
              </a:xfrm>
              <a:prstGeom prst="rect">
                <a:avLst/>
              </a:prstGeom>
              <a:blipFill>
                <a:blip r:embed="rId3"/>
                <a:stretch>
                  <a:fillRect l="-1194" t="-10660" b="-17766"/>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ADC1042F-D3A3-3D84-9A85-C655E0E4C499}"/>
              </a:ext>
            </a:extLst>
          </p:cNvPr>
          <p:cNvSpPr txBox="1"/>
          <p:nvPr/>
        </p:nvSpPr>
        <p:spPr>
          <a:xfrm>
            <a:off x="2887947" y="3764902"/>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だから確率的クラスタリングと呼ばれる</a:t>
            </a:r>
          </a:p>
        </p:txBody>
      </p:sp>
      <p:sp>
        <p:nvSpPr>
          <p:cNvPr id="33" name="矢印: 下 32">
            <a:extLst>
              <a:ext uri="{FF2B5EF4-FFF2-40B4-BE49-F238E27FC236}">
                <a16:creationId xmlns:a16="http://schemas.microsoft.com/office/drawing/2014/main" id="{70A3218E-DA76-5686-CA90-E8E5730C8FFC}"/>
              </a:ext>
            </a:extLst>
          </p:cNvPr>
          <p:cNvSpPr/>
          <p:nvPr/>
        </p:nvSpPr>
        <p:spPr>
          <a:xfrm>
            <a:off x="4734120" y="2642328"/>
            <a:ext cx="1762296" cy="5795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6526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83CD809-40AD-CF79-5D36-CEBE1FB4E74F}"/>
                  </a:ext>
                </a:extLst>
              </p:cNvPr>
              <p:cNvSpPr txBox="1"/>
              <p:nvPr/>
            </p:nvSpPr>
            <p:spPr>
              <a:xfrm>
                <a:off x="699744" y="523347"/>
                <a:ext cx="9397637" cy="584775"/>
              </a:xfrm>
              <a:prstGeom prst="rect">
                <a:avLst/>
              </a:prstGeom>
              <a:noFill/>
            </p:spPr>
            <p:txBody>
              <a:bodyPr wrap="none" rtlCol="0">
                <a:spAutoFit/>
              </a:bodyPr>
              <a:lstStyle/>
              <a:p>
                <a14:m>
                  <m:oMath xmlns:m="http://schemas.openxmlformats.org/officeDocument/2006/math">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負担率から</a:t>
                </a:r>
                <a14:m>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𝑥</m:t>
                        </m:r>
                      </m:e>
                      <m:sub>
                        <m:r>
                          <a:rPr kumimoji="1" lang="en-US" altLang="ja-JP" sz="3200" b="0" i="1">
                            <a:latin typeface="Cambria Math" panose="02040503050406030204" pitchFamily="18" charset="0"/>
                            <a:ea typeface="メイリオ" panose="020B0604030504040204" pitchFamily="50" charset="-128"/>
                          </a:rPr>
                          <m:t>𝑖</m:t>
                        </m:r>
                      </m:sub>
                    </m:sSub>
                  </m:oMath>
                </a14:m>
                <a:r>
                  <a:rPr kumimoji="1" lang="ja-JP" altLang="en-US" sz="3200" dirty="0">
                    <a:latin typeface="メイリオ" panose="020B0604030504040204" pitchFamily="50" charset="-128"/>
                    <a:ea typeface="メイリオ" panose="020B0604030504040204" pitchFamily="50" charset="-128"/>
                  </a:rPr>
                  <a:t>のクラスタを点推定するには？</a:t>
                </a:r>
              </a:p>
            </p:txBody>
          </p:sp>
        </mc:Choice>
        <mc:Fallback xmlns="">
          <p:sp>
            <p:nvSpPr>
              <p:cNvPr id="2" name="テキスト ボックス 1">
                <a:extLst>
                  <a:ext uri="{FF2B5EF4-FFF2-40B4-BE49-F238E27FC236}">
                    <a16:creationId xmlns:a16="http://schemas.microsoft.com/office/drawing/2014/main" id="{383CD809-40AD-CF79-5D36-CEBE1FB4E74F}"/>
                  </a:ext>
                </a:extLst>
              </p:cNvPr>
              <p:cNvSpPr txBox="1">
                <a:spLocks noRot="1" noChangeAspect="1" noMove="1" noResize="1" noEditPoints="1" noAdjustHandles="1" noChangeArrowheads="1" noChangeShapeType="1" noTextEdit="1"/>
              </p:cNvSpPr>
              <p:nvPr/>
            </p:nvSpPr>
            <p:spPr>
              <a:xfrm>
                <a:off x="699744" y="523347"/>
                <a:ext cx="9397637" cy="584775"/>
              </a:xfrm>
              <a:prstGeom prst="rect">
                <a:avLst/>
              </a:prstGeom>
              <a:blipFill>
                <a:blip r:embed="rId2"/>
                <a:stretch>
                  <a:fillRect t="-12500" r="-909"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0187127-13C8-BAB8-149A-723B94271799}"/>
                  </a:ext>
                </a:extLst>
              </p:cNvPr>
              <p:cNvSpPr txBox="1"/>
              <p:nvPr/>
            </p:nvSpPr>
            <p:spPr>
              <a:xfrm>
                <a:off x="4258170" y="2790825"/>
                <a:ext cx="2659574" cy="738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ea typeface="メイリオ" panose="020B0604030504040204" pitchFamily="50" charset="-128"/>
                        </a:rPr>
                        <m:t>arg</m:t>
                      </m:r>
                      <m:func>
                        <m:funcPr>
                          <m:ctrlPr>
                            <a:rPr kumimoji="1" lang="en-US" altLang="ja-JP" sz="3200" i="1" smtClean="0">
                              <a:latin typeface="Cambria Math" panose="02040503050406030204" pitchFamily="18" charset="0"/>
                              <a:ea typeface="メイリオ" panose="020B0604030504040204" pitchFamily="50" charset="-128"/>
                            </a:rPr>
                          </m:ctrlPr>
                        </m:funcPr>
                        <m:fName>
                          <m:limLow>
                            <m:limLowPr>
                              <m:ctrlPr>
                                <a:rPr kumimoji="1" lang="en-US" altLang="ja-JP" sz="3200" i="1" smtClean="0">
                                  <a:latin typeface="Cambria Math" panose="02040503050406030204" pitchFamily="18" charset="0"/>
                                  <a:ea typeface="メイリオ" panose="020B0604030504040204" pitchFamily="50" charset="-128"/>
                                </a:rPr>
                              </m:ctrlPr>
                            </m:limLowPr>
                            <m:e>
                              <m:r>
                                <m:rPr>
                                  <m:sty m:val="p"/>
                                </m:rPr>
                                <a:rPr kumimoji="1" lang="en-US" altLang="ja-JP" sz="3200" i="0" smtClean="0">
                                  <a:latin typeface="Cambria Math" panose="02040503050406030204" pitchFamily="18" charset="0"/>
                                  <a:ea typeface="メイリオ" panose="020B0604030504040204" pitchFamily="50" charset="-128"/>
                                </a:rPr>
                                <m:t>max</m:t>
                              </m:r>
                            </m:e>
                            <m:lim>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smtClean="0">
                                      <a:latin typeface="Cambria Math" panose="02040503050406030204" pitchFamily="18" charset="0"/>
                                      <a:ea typeface="メイリオ" panose="020B0604030504040204" pitchFamily="50" charset="-128"/>
                                    </a:rPr>
                                    <m:t>,</m:t>
                                  </m:r>
                                  <m:r>
                                    <a:rPr kumimoji="1" lang="en-US" altLang="ja-JP" sz="3200" b="0" i="1" smtClean="0">
                                      <a:latin typeface="Cambria Math" panose="02040503050406030204" pitchFamily="18" charset="0"/>
                                      <a:ea typeface="メイリオ" panose="020B0604030504040204" pitchFamily="50" charset="-128"/>
                                    </a:rPr>
                                    <m:t>𝑘</m:t>
                                  </m:r>
                                </m:sub>
                              </m:sSub>
                            </m:lim>
                          </m:limLow>
                        </m:fName>
                        <m:e>
                          <m:r>
                            <a:rPr kumimoji="1" lang="ja-JP" altLang="en-US" sz="3200" i="1">
                              <a:latin typeface="Cambria Math" panose="02040503050406030204" pitchFamily="18" charset="0"/>
                              <a:ea typeface="メイリオ" panose="020B0604030504040204" pitchFamily="50" charset="-128"/>
                            </a:rPr>
                            <m:t>𝛾</m:t>
                          </m:r>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𝑧</m:t>
                              </m:r>
                            </m:e>
                            <m:sub>
                              <m:r>
                                <a:rPr kumimoji="1" lang="en-US" altLang="ja-JP" sz="3200" i="1">
                                  <a:latin typeface="Cambria Math" panose="02040503050406030204" pitchFamily="18" charset="0"/>
                                  <a:ea typeface="メイリオ" panose="020B0604030504040204" pitchFamily="50" charset="-128"/>
                                </a:rPr>
                                <m:t>𝑖𝑘</m:t>
                              </m:r>
                            </m:sub>
                          </m:sSub>
                          <m:r>
                            <a:rPr kumimoji="1" lang="en-US" altLang="ja-JP" sz="3200" i="1">
                              <a:latin typeface="Cambria Math" panose="02040503050406030204" pitchFamily="18" charset="0"/>
                              <a:ea typeface="メイリオ" panose="020B0604030504040204" pitchFamily="50" charset="-128"/>
                            </a:rPr>
                            <m:t>)</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20187127-13C8-BAB8-149A-723B94271799}"/>
                  </a:ext>
                </a:extLst>
              </p:cNvPr>
              <p:cNvSpPr txBox="1">
                <a:spLocks noRot="1" noChangeAspect="1" noMove="1" noResize="1" noEditPoints="1" noAdjustHandles="1" noChangeArrowheads="1" noChangeShapeType="1" noTextEdit="1"/>
              </p:cNvSpPr>
              <p:nvPr/>
            </p:nvSpPr>
            <p:spPr>
              <a:xfrm>
                <a:off x="4258170" y="2790825"/>
                <a:ext cx="2659574" cy="73898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5039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3AF619-3FBA-D38B-67FE-DAF3806E797E}"/>
              </a:ext>
            </a:extLst>
          </p:cNvPr>
          <p:cNvSpPr txBox="1"/>
          <p:nvPr/>
        </p:nvSpPr>
        <p:spPr>
          <a:xfrm>
            <a:off x="289249" y="212227"/>
            <a:ext cx="1062823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混合ガウス分布の</a:t>
            </a:r>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アルゴリズムは何かに似てないか？</a:t>
            </a:r>
          </a:p>
        </p:txBody>
      </p:sp>
      <p:pic>
        <p:nvPicPr>
          <p:cNvPr id="3" name="Picture 2" descr="equ_0001.png">
            <a:extLst>
              <a:ext uri="{FF2B5EF4-FFF2-40B4-BE49-F238E27FC236}">
                <a16:creationId xmlns:a16="http://schemas.microsoft.com/office/drawing/2014/main" id="{FBAA3954-3279-B4B2-4505-F726DFFCE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89" y="954569"/>
            <a:ext cx="5216244" cy="23332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B59303D-5E02-BC99-0673-E470CBD63A53}"/>
                  </a:ext>
                </a:extLst>
              </p:cNvPr>
              <p:cNvSpPr txBox="1"/>
              <p:nvPr/>
            </p:nvSpPr>
            <p:spPr>
              <a:xfrm>
                <a:off x="4419357" y="3945020"/>
                <a:ext cx="697114"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𝑘</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B59303D-5E02-BC99-0673-E470CBD63A53}"/>
                  </a:ext>
                </a:extLst>
              </p:cNvPr>
              <p:cNvSpPr txBox="1">
                <a:spLocks noRot="1" noChangeAspect="1" noMove="1" noResize="1" noEditPoints="1" noAdjustHandles="1" noChangeArrowheads="1" noChangeShapeType="1" noTextEdit="1"/>
              </p:cNvSpPr>
              <p:nvPr/>
            </p:nvSpPr>
            <p:spPr>
              <a:xfrm>
                <a:off x="4419357" y="3945020"/>
                <a:ext cx="697114" cy="76469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957F055-CAA2-7485-1195-23A118A41DAF}"/>
              </a:ext>
            </a:extLst>
          </p:cNvPr>
          <p:cNvSpPr txBox="1"/>
          <p:nvPr/>
        </p:nvSpPr>
        <p:spPr>
          <a:xfrm>
            <a:off x="5259547" y="408011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クラスタ再計算</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095ACA-618E-B10B-0AEB-5A6A1C727208}"/>
                  </a:ext>
                </a:extLst>
              </p:cNvPr>
              <p:cNvSpPr txBox="1"/>
              <p:nvPr/>
            </p:nvSpPr>
            <p:spPr>
              <a:xfrm>
                <a:off x="4419357" y="5410340"/>
                <a:ext cx="607474"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DC095ACA-618E-B10B-0AEB-5A6A1C727208}"/>
                  </a:ext>
                </a:extLst>
              </p:cNvPr>
              <p:cNvSpPr txBox="1">
                <a:spLocks noRot="1" noChangeAspect="1" noMove="1" noResize="1" noEditPoints="1" noAdjustHandles="1" noChangeArrowheads="1" noChangeShapeType="1" noTextEdit="1"/>
              </p:cNvSpPr>
              <p:nvPr/>
            </p:nvSpPr>
            <p:spPr>
              <a:xfrm>
                <a:off x="4419357" y="5410340"/>
                <a:ext cx="607474" cy="76469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00BB951-C38B-2D39-268F-CEB253EF8D97}"/>
              </a:ext>
            </a:extLst>
          </p:cNvPr>
          <p:cNvSpPr txBox="1"/>
          <p:nvPr/>
        </p:nvSpPr>
        <p:spPr>
          <a:xfrm>
            <a:off x="5116472" y="5561855"/>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重心再計算</a:t>
            </a:r>
          </a:p>
        </p:txBody>
      </p:sp>
      <p:sp>
        <p:nvSpPr>
          <p:cNvPr id="8" name="矢印: 右カーブ 7">
            <a:extLst>
              <a:ext uri="{FF2B5EF4-FFF2-40B4-BE49-F238E27FC236}">
                <a16:creationId xmlns:a16="http://schemas.microsoft.com/office/drawing/2014/main" id="{A5039FFA-B859-813E-9D39-076B5DF565AD}"/>
              </a:ext>
            </a:extLst>
          </p:cNvPr>
          <p:cNvSpPr/>
          <p:nvPr/>
        </p:nvSpPr>
        <p:spPr>
          <a:xfrm>
            <a:off x="3585037" y="4220786"/>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カーブ 8">
            <a:extLst>
              <a:ext uri="{FF2B5EF4-FFF2-40B4-BE49-F238E27FC236}">
                <a16:creationId xmlns:a16="http://schemas.microsoft.com/office/drawing/2014/main" id="{60B5C74C-49B2-6E3B-F364-9F6BCF56A439}"/>
              </a:ext>
            </a:extLst>
          </p:cNvPr>
          <p:cNvSpPr/>
          <p:nvPr/>
        </p:nvSpPr>
        <p:spPr>
          <a:xfrm flipH="1" flipV="1">
            <a:off x="7537363" y="4053340"/>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83E2FB60-F95D-70B3-D622-F255B0E48BAA}"/>
              </a:ext>
            </a:extLst>
          </p:cNvPr>
          <p:cNvSpPr txBox="1"/>
          <p:nvPr/>
        </p:nvSpPr>
        <p:spPr>
          <a:xfrm>
            <a:off x="3079790" y="6420420"/>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導関数の極値計算を交互にやる必要がある</a:t>
            </a:r>
          </a:p>
        </p:txBody>
      </p:sp>
      <p:sp>
        <p:nvSpPr>
          <p:cNvPr id="11" name="テキスト ボックス 10">
            <a:extLst>
              <a:ext uri="{FF2B5EF4-FFF2-40B4-BE49-F238E27FC236}">
                <a16:creationId xmlns:a16="http://schemas.microsoft.com/office/drawing/2014/main" id="{A7E09089-2575-FA2B-D891-44FD684560C8}"/>
              </a:ext>
            </a:extLst>
          </p:cNvPr>
          <p:cNvSpPr txBox="1"/>
          <p:nvPr/>
        </p:nvSpPr>
        <p:spPr>
          <a:xfrm>
            <a:off x="584472" y="1102775"/>
            <a:ext cx="3762568"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の最適化</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F67FE75-C32E-F59D-2343-9D822230F537}"/>
                  </a:ext>
                </a:extLst>
              </p:cNvPr>
              <p:cNvSpPr txBox="1"/>
              <p:nvPr/>
            </p:nvSpPr>
            <p:spPr>
              <a:xfrm>
                <a:off x="2941403" y="3122921"/>
                <a:ext cx="6556188" cy="867032"/>
              </a:xfrm>
              <a:prstGeom prst="rect">
                <a:avLst/>
              </a:prstGeom>
              <a:noFill/>
            </p:spPr>
            <p:txBody>
              <a:bodyPr wrap="square" rtlCol="0">
                <a:spAutoFit/>
              </a:bodyPr>
              <a:lstStyle/>
              <a:p>
                <a:pPr algn="l"/>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𝐽</m:t>
                    </m:r>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dirty="0">
                            <a:latin typeface="Cambria Math" panose="02040503050406030204" pitchFamily="18" charset="0"/>
                            <a:ea typeface="メイリオ" panose="020B0604030504040204" pitchFamily="50" charset="-128"/>
                          </a:rPr>
                        </m:ctrlPr>
                      </m:sSubPr>
                      <m:e>
                        <m:r>
                          <a:rPr kumimoji="1" lang="en-US" altLang="ja-JP" sz="2400" i="1" dirty="0">
                            <a:latin typeface="Cambria Math" panose="02040503050406030204" pitchFamily="18" charset="0"/>
                            <a:ea typeface="メイリオ" panose="020B0604030504040204" pitchFamily="50" charset="-128"/>
                          </a:rPr>
                          <m:t>𝑟</m:t>
                        </m:r>
                      </m:e>
                      <m:sub>
                        <m:r>
                          <a:rPr kumimoji="1" lang="en-US" altLang="ja-JP" sz="2400" i="1" dirty="0">
                            <a:latin typeface="Cambria Math" panose="02040503050406030204" pitchFamily="18" charset="0"/>
                            <a:ea typeface="メイリオ" panose="020B0604030504040204" pitchFamily="50" charset="-128"/>
                          </a:rPr>
                          <m:t>𝑛𝑘</m:t>
                        </m:r>
                      </m:sub>
                    </m:sSub>
                    <m:r>
                      <a:rPr kumimoji="1" lang="en-US" altLang="ja-JP" sz="2400" i="1" dirty="0">
                        <a:latin typeface="Cambria Math" panose="02040503050406030204" pitchFamily="18" charset="0"/>
                        <a:ea typeface="メイリオ" panose="020B0604030504040204" pitchFamily="50" charset="-128"/>
                      </a:rPr>
                      <m:t>,</m:t>
                    </m:r>
                    <m:sSub>
                      <m:sSubPr>
                        <m:ctrlPr>
                          <a:rPr kumimoji="1" lang="en-US" altLang="ja-JP" sz="2400" i="1" dirty="0">
                            <a:latin typeface="Cambria Math" panose="02040503050406030204" pitchFamily="18" charset="0"/>
                            <a:ea typeface="メイリオ" panose="020B0604030504040204" pitchFamily="50" charset="-128"/>
                          </a:rPr>
                        </m:ctrlPr>
                      </m:sSubPr>
                      <m:e>
                        <m:sSub>
                          <m:sSubPr>
                            <m:ctrlPr>
                              <a:rPr kumimoji="1" lang="en-US" altLang="ja-JP" sz="2400" i="1" dirty="0">
                                <a:latin typeface="Cambria Math" panose="02040503050406030204" pitchFamily="18" charset="0"/>
                                <a:ea typeface="メイリオ" panose="020B0604030504040204" pitchFamily="50" charset="-128"/>
                              </a:rPr>
                            </m:ctrlPr>
                          </m:sSubPr>
                          <m:e>
                            <m:r>
                              <a:rPr kumimoji="1" lang="ja-JP" altLang="en-US" sz="2400" i="1" dirty="0">
                                <a:latin typeface="Cambria Math" panose="02040503050406030204" pitchFamily="18" charset="0"/>
                                <a:ea typeface="メイリオ" panose="020B0604030504040204" pitchFamily="50" charset="-128"/>
                              </a:rPr>
                              <m:t>𝜇</m:t>
                            </m:r>
                          </m:e>
                          <m:sub>
                            <m:r>
                              <a:rPr kumimoji="1" lang="en-US" altLang="ja-JP" sz="2400" i="1" dirty="0">
                                <a:latin typeface="Cambria Math" panose="02040503050406030204" pitchFamily="18" charset="0"/>
                                <a:ea typeface="メイリオ" panose="020B0604030504040204" pitchFamily="50" charset="-128"/>
                              </a:rPr>
                              <m:t>𝑘</m:t>
                            </m:r>
                          </m:sub>
                        </m:sSub>
                      </m:e>
                      <m:sub/>
                    </m:sSub>
                  </m:oMath>
                </a14:m>
                <a:r>
                  <a:rPr kumimoji="1" lang="ja-JP" altLang="en-US" sz="2400" dirty="0">
                    <a:latin typeface="メイリオ" panose="020B0604030504040204" pitchFamily="50" charset="-128"/>
                    <a:ea typeface="メイリオ" panose="020B0604030504040204" pitchFamily="50" charset="-128"/>
                  </a:rPr>
                  <a:t>の凸関数ではないが、どちらかを固定すると凸関数になる</a:t>
                </a:r>
              </a:p>
            </p:txBody>
          </p:sp>
        </mc:Choice>
        <mc:Fallback xmlns="">
          <p:sp>
            <p:nvSpPr>
              <p:cNvPr id="12" name="テキスト ボックス 11">
                <a:extLst>
                  <a:ext uri="{FF2B5EF4-FFF2-40B4-BE49-F238E27FC236}">
                    <a16:creationId xmlns:a16="http://schemas.microsoft.com/office/drawing/2014/main" id="{4F67FE75-C32E-F59D-2343-9D822230F537}"/>
                  </a:ext>
                </a:extLst>
              </p:cNvPr>
              <p:cNvSpPr txBox="1">
                <a:spLocks noRot="1" noChangeAspect="1" noMove="1" noResize="1" noEditPoints="1" noAdjustHandles="1" noChangeArrowheads="1" noChangeShapeType="1" noTextEdit="1"/>
              </p:cNvSpPr>
              <p:nvPr/>
            </p:nvSpPr>
            <p:spPr>
              <a:xfrm>
                <a:off x="2941403" y="3122921"/>
                <a:ext cx="6556188" cy="867032"/>
              </a:xfrm>
              <a:prstGeom prst="rect">
                <a:avLst/>
              </a:prstGeom>
              <a:blipFill>
                <a:blip r:embed="rId5"/>
                <a:stretch>
                  <a:fillRect l="-1488" t="-1399" r="-1209" b="-1468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C4D53F3-CA62-74A6-FE3E-3AC50124FB3C}"/>
              </a:ext>
            </a:extLst>
          </p:cNvPr>
          <p:cNvSpPr txBox="1"/>
          <p:nvPr/>
        </p:nvSpPr>
        <p:spPr>
          <a:xfrm>
            <a:off x="8615779" y="2462806"/>
            <a:ext cx="17636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誤植 </a:t>
            </a:r>
            <a:r>
              <a:rPr kumimoji="1" lang="en-US" altLang="ja-JP" sz="2400" dirty="0">
                <a:latin typeface="メイリオ" panose="020B0604030504040204" pitchFamily="50" charset="-128"/>
                <a:ea typeface="メイリオ" panose="020B0604030504040204" pitchFamily="50" charset="-128"/>
              </a:rPr>
              <a:t>n -&gt; </a:t>
            </a:r>
            <a:r>
              <a:rPr kumimoji="1" lang="en-US" altLang="ja-JP" sz="2400" dirty="0" err="1">
                <a:latin typeface="メイリオ" panose="020B0604030504040204" pitchFamily="50" charset="-128"/>
                <a:ea typeface="メイリオ" panose="020B0604030504040204" pitchFamily="50" charset="-128"/>
              </a:rPr>
              <a:t>i</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2001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799D033-989B-B069-9C03-F1CADFC1B4A4}"/>
                  </a:ext>
                </a:extLst>
              </p:cNvPr>
              <p:cNvSpPr txBox="1"/>
              <p:nvPr/>
            </p:nvSpPr>
            <p:spPr>
              <a:xfrm>
                <a:off x="816183" y="2485545"/>
                <a:ext cx="3751283"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の所属クラスタ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計算</a:t>
                </a:r>
              </a:p>
            </p:txBody>
          </p:sp>
        </mc:Choice>
        <mc:Fallback xmlns="">
          <p:sp>
            <p:nvSpPr>
              <p:cNvPr id="4" name="テキスト ボックス 3">
                <a:extLst>
                  <a:ext uri="{FF2B5EF4-FFF2-40B4-BE49-F238E27FC236}">
                    <a16:creationId xmlns:a16="http://schemas.microsoft.com/office/drawing/2014/main" id="{0799D033-989B-B069-9C03-F1CADFC1B4A4}"/>
                  </a:ext>
                </a:extLst>
              </p:cNvPr>
              <p:cNvSpPr txBox="1">
                <a:spLocks noRot="1" noChangeAspect="1" noMove="1" noResize="1" noEditPoints="1" noAdjustHandles="1" noChangeArrowheads="1" noChangeShapeType="1" noTextEdit="1"/>
              </p:cNvSpPr>
              <p:nvPr/>
            </p:nvSpPr>
            <p:spPr>
              <a:xfrm>
                <a:off x="816183" y="2485545"/>
                <a:ext cx="3751283" cy="461665"/>
              </a:xfrm>
              <a:prstGeom prst="rect">
                <a:avLst/>
              </a:prstGeom>
              <a:blipFill>
                <a:blip r:embed="rId2"/>
                <a:stretch>
                  <a:fillRect t="-800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F5F8C7F-B30A-693C-9773-B6C30EC0B2B5}"/>
                  </a:ext>
                </a:extLst>
              </p:cNvPr>
              <p:cNvSpPr txBox="1"/>
              <p:nvPr/>
            </p:nvSpPr>
            <p:spPr>
              <a:xfrm>
                <a:off x="905320" y="4343296"/>
                <a:ext cx="3448508"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の重心</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計算</a:t>
                </a:r>
              </a:p>
            </p:txBody>
          </p:sp>
        </mc:Choice>
        <mc:Fallback xmlns="">
          <p:sp>
            <p:nvSpPr>
              <p:cNvPr id="6" name="テキスト ボックス 5">
                <a:extLst>
                  <a:ext uri="{FF2B5EF4-FFF2-40B4-BE49-F238E27FC236}">
                    <a16:creationId xmlns:a16="http://schemas.microsoft.com/office/drawing/2014/main" id="{1F5F8C7F-B30A-693C-9773-B6C30EC0B2B5}"/>
                  </a:ext>
                </a:extLst>
              </p:cNvPr>
              <p:cNvSpPr txBox="1">
                <a:spLocks noRot="1" noChangeAspect="1" noMove="1" noResize="1" noEditPoints="1" noAdjustHandles="1" noChangeArrowheads="1" noChangeShapeType="1" noTextEdit="1"/>
              </p:cNvSpPr>
              <p:nvPr/>
            </p:nvSpPr>
            <p:spPr>
              <a:xfrm>
                <a:off x="905320" y="4343296"/>
                <a:ext cx="3448508" cy="461665"/>
              </a:xfrm>
              <a:prstGeom prst="rect">
                <a:avLst/>
              </a:prstGeom>
              <a:blipFill>
                <a:blip r:embed="rId3"/>
                <a:stretch>
                  <a:fillRect l="-2832" t="-7895" r="-1947" b="-31579"/>
                </a:stretch>
              </a:blipFill>
            </p:spPr>
            <p:txBody>
              <a:bodyPr/>
              <a:lstStyle/>
              <a:p>
                <a:r>
                  <a:rPr lang="ja-JP" altLang="en-US">
                    <a:noFill/>
                  </a:rPr>
                  <a:t> </a:t>
                </a:r>
              </a:p>
            </p:txBody>
          </p:sp>
        </mc:Fallback>
      </mc:AlternateContent>
      <p:sp>
        <p:nvSpPr>
          <p:cNvPr id="7" name="矢印: 右カーブ 6">
            <a:extLst>
              <a:ext uri="{FF2B5EF4-FFF2-40B4-BE49-F238E27FC236}">
                <a16:creationId xmlns:a16="http://schemas.microsoft.com/office/drawing/2014/main" id="{B17DF10C-CD8D-5671-6558-B6E585091C14}"/>
              </a:ext>
            </a:extLst>
          </p:cNvPr>
          <p:cNvSpPr/>
          <p:nvPr/>
        </p:nvSpPr>
        <p:spPr>
          <a:xfrm>
            <a:off x="189448" y="2767071"/>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カーブ 7">
            <a:extLst>
              <a:ext uri="{FF2B5EF4-FFF2-40B4-BE49-F238E27FC236}">
                <a16:creationId xmlns:a16="http://schemas.microsoft.com/office/drawing/2014/main" id="{A4EDA2B5-9D5F-EB90-17EC-BA7AF86C903E}"/>
              </a:ext>
            </a:extLst>
          </p:cNvPr>
          <p:cNvSpPr/>
          <p:nvPr/>
        </p:nvSpPr>
        <p:spPr>
          <a:xfrm flipH="1" flipV="1">
            <a:off x="4387268" y="2719381"/>
            <a:ext cx="573994" cy="17393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49273842-B753-2063-FF11-B60BE8FF1EAF}"/>
              </a:ext>
            </a:extLst>
          </p:cNvPr>
          <p:cNvSpPr txBox="1"/>
          <p:nvPr/>
        </p:nvSpPr>
        <p:spPr>
          <a:xfrm>
            <a:off x="5937981" y="2664740"/>
            <a:ext cx="8835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E step</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06362B4-0287-0BCE-D7CC-41BF4F3DA9DC}"/>
              </a:ext>
            </a:extLst>
          </p:cNvPr>
          <p:cNvSpPr txBox="1"/>
          <p:nvPr/>
        </p:nvSpPr>
        <p:spPr>
          <a:xfrm>
            <a:off x="5961906" y="4500975"/>
            <a:ext cx="93326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 step</a:t>
            </a:r>
            <a:endParaRPr kumimoji="1" lang="ja-JP" altLang="en-US" dirty="0">
              <a:latin typeface="メイリオ" panose="020B0604030504040204" pitchFamily="50" charset="-128"/>
              <a:ea typeface="メイリオ" panose="020B0604030504040204" pitchFamily="50" charset="-128"/>
            </a:endParaRPr>
          </a:p>
        </p:txBody>
      </p:sp>
      <p:sp>
        <p:nvSpPr>
          <p:cNvPr id="15" name="左大かっこ 14">
            <a:extLst>
              <a:ext uri="{FF2B5EF4-FFF2-40B4-BE49-F238E27FC236}">
                <a16:creationId xmlns:a16="http://schemas.microsoft.com/office/drawing/2014/main" id="{CC407C96-B3C0-7D82-CB92-5161E3A44273}"/>
              </a:ext>
            </a:extLst>
          </p:cNvPr>
          <p:cNvSpPr/>
          <p:nvPr/>
        </p:nvSpPr>
        <p:spPr>
          <a:xfrm>
            <a:off x="6855126" y="3540376"/>
            <a:ext cx="142213" cy="234100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矢印: 右カーブ 15">
            <a:extLst>
              <a:ext uri="{FF2B5EF4-FFF2-40B4-BE49-F238E27FC236}">
                <a16:creationId xmlns:a16="http://schemas.microsoft.com/office/drawing/2014/main" id="{5D295BFE-2054-8F4F-4E2F-71E176FD17E4}"/>
              </a:ext>
            </a:extLst>
          </p:cNvPr>
          <p:cNvSpPr/>
          <p:nvPr/>
        </p:nvSpPr>
        <p:spPr>
          <a:xfrm>
            <a:off x="5354053" y="2767071"/>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5135C95E-B271-1932-749B-3131493FABD5}"/>
              </a:ext>
            </a:extLst>
          </p:cNvPr>
          <p:cNvSpPr txBox="1"/>
          <p:nvPr/>
        </p:nvSpPr>
        <p:spPr>
          <a:xfrm>
            <a:off x="373808" y="1117815"/>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78A7852-F761-1F68-BD4E-ED458EF75FFD}"/>
                  </a:ext>
                </a:extLst>
              </p:cNvPr>
              <p:cNvSpPr txBox="1"/>
              <p:nvPr/>
            </p:nvSpPr>
            <p:spPr>
              <a:xfrm>
                <a:off x="505347" y="1717068"/>
                <a:ext cx="3821239" cy="707886"/>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𝑟</m:t>
                        </m:r>
                      </m:e>
                      <m:sub>
                        <m:r>
                          <a:rPr kumimoji="1" lang="en-US" altLang="ja-JP" sz="2000" b="0" i="1" smtClean="0">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r>
                  <a:rPr kumimoji="1" lang="ja-JP" altLang="en-US" sz="2000" dirty="0">
                    <a:ea typeface="メイリオ" panose="020B0604030504040204" pitchFamily="50" charset="-128"/>
                  </a:rPr>
                  <a:t>データ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毎に</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を一意に決定</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クラスタの重心</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B78A7852-F761-1F68-BD4E-ED458EF75FFD}"/>
                  </a:ext>
                </a:extLst>
              </p:cNvPr>
              <p:cNvSpPr txBox="1">
                <a:spLocks noRot="1" noChangeAspect="1" noMove="1" noResize="1" noEditPoints="1" noAdjustHandles="1" noChangeArrowheads="1" noChangeShapeType="1" noTextEdit="1"/>
              </p:cNvSpPr>
              <p:nvPr/>
            </p:nvSpPr>
            <p:spPr>
              <a:xfrm>
                <a:off x="505347" y="1717068"/>
                <a:ext cx="3821239" cy="707886"/>
              </a:xfrm>
              <a:prstGeom prst="rect">
                <a:avLst/>
              </a:prstGeom>
              <a:blipFill>
                <a:blip r:embed="rId4"/>
                <a:stretch>
                  <a:fillRect t="-5172" r="-1116"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287AA8A-06B6-6847-26C3-5601F4D96441}"/>
                  </a:ext>
                </a:extLst>
              </p:cNvPr>
              <p:cNvSpPr txBox="1"/>
              <p:nvPr/>
            </p:nvSpPr>
            <p:spPr>
              <a:xfrm>
                <a:off x="5633136" y="1649140"/>
                <a:ext cx="6053517" cy="707886"/>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𝑟</m:t>
                        </m:r>
                      </m:e>
                      <m:sub>
                        <m:r>
                          <a:rPr kumimoji="1" lang="en-US" altLang="ja-JP" sz="2000" i="1">
                            <a:latin typeface="Cambria Math" panose="02040503050406030204" pitchFamily="18" charset="0"/>
                            <a:ea typeface="メイリオ" panose="020B0604030504040204" pitchFamily="50" charset="-128"/>
                          </a:rPr>
                          <m:t>𝑛𝑘</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r>
                  <a:rPr kumimoji="1" lang="ja-JP" altLang="en-US" sz="2000" dirty="0">
                    <a:ea typeface="メイリオ" panose="020B0604030504040204" pitchFamily="50" charset="-128"/>
                  </a:rPr>
                  <a:t>データ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毎に</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に所属する確率</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クラスタの重心。ただし、</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ja-JP" altLang="en-US" sz="2000"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不確かさを持つ</a:t>
                </a:r>
              </a:p>
            </p:txBody>
          </p:sp>
        </mc:Choice>
        <mc:Fallback xmlns="">
          <p:sp>
            <p:nvSpPr>
              <p:cNvPr id="20" name="テキスト ボックス 19">
                <a:extLst>
                  <a:ext uri="{FF2B5EF4-FFF2-40B4-BE49-F238E27FC236}">
                    <a16:creationId xmlns:a16="http://schemas.microsoft.com/office/drawing/2014/main" id="{0287AA8A-06B6-6847-26C3-5601F4D96441}"/>
                  </a:ext>
                </a:extLst>
              </p:cNvPr>
              <p:cNvSpPr txBox="1">
                <a:spLocks noRot="1" noChangeAspect="1" noMove="1" noResize="1" noEditPoints="1" noAdjustHandles="1" noChangeArrowheads="1" noChangeShapeType="1" noTextEdit="1"/>
              </p:cNvSpPr>
              <p:nvPr/>
            </p:nvSpPr>
            <p:spPr>
              <a:xfrm>
                <a:off x="5633136" y="1649140"/>
                <a:ext cx="6053517" cy="707886"/>
              </a:xfrm>
              <a:prstGeom prst="rect">
                <a:avLst/>
              </a:prstGeom>
              <a:blipFill>
                <a:blip r:embed="rId8"/>
                <a:stretch>
                  <a:fillRect t="-5172" r="-504" b="-14655"/>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C8DDFBC0-D30E-0DB9-71C3-60904AB9C248}"/>
              </a:ext>
            </a:extLst>
          </p:cNvPr>
          <p:cNvSpPr txBox="1"/>
          <p:nvPr/>
        </p:nvSpPr>
        <p:spPr>
          <a:xfrm>
            <a:off x="5581531" y="1008262"/>
            <a:ext cx="9188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67564CDD-1100-9E36-534D-AF392A3A6940}"/>
              </a:ext>
            </a:extLst>
          </p:cNvPr>
          <p:cNvSpPr txBox="1"/>
          <p:nvPr/>
        </p:nvSpPr>
        <p:spPr>
          <a:xfrm>
            <a:off x="606490" y="287547"/>
            <a:ext cx="554831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K-means </a:t>
            </a:r>
            <a:r>
              <a:rPr kumimoji="1" lang="ja-JP" altLang="en-US" sz="3200" dirty="0">
                <a:latin typeface="メイリオ" panose="020B0604030504040204" pitchFamily="50" charset="-128"/>
                <a:ea typeface="メイリオ" panose="020B0604030504040204" pitchFamily="50" charset="-128"/>
              </a:rPr>
              <a:t>と</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の深い関係</a:t>
            </a:r>
          </a:p>
        </p:txBody>
      </p:sp>
      <p:sp>
        <p:nvSpPr>
          <p:cNvPr id="23" name="テキスト ボックス 22">
            <a:extLst>
              <a:ext uri="{FF2B5EF4-FFF2-40B4-BE49-F238E27FC236}">
                <a16:creationId xmlns:a16="http://schemas.microsoft.com/office/drawing/2014/main" id="{CDCD294A-B406-482B-7074-ABEFE659DBCF}"/>
              </a:ext>
            </a:extLst>
          </p:cNvPr>
          <p:cNvSpPr txBox="1"/>
          <p:nvPr/>
        </p:nvSpPr>
        <p:spPr>
          <a:xfrm>
            <a:off x="985466" y="6122644"/>
            <a:ext cx="1040060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結局</a:t>
            </a:r>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は</a:t>
            </a:r>
            <a:r>
              <a:rPr kumimoji="1" lang="en-US" altLang="ja-JP" sz="2400" b="1" dirty="0">
                <a:latin typeface="メイリオ" panose="020B0604030504040204" pitchFamily="50" charset="-128"/>
                <a:ea typeface="メイリオ" panose="020B0604030504040204" pitchFamily="50" charset="-128"/>
              </a:rPr>
              <a:t>k-means</a:t>
            </a:r>
            <a:r>
              <a:rPr kumimoji="1" lang="ja-JP" altLang="en-US" sz="2400" b="1" dirty="0">
                <a:latin typeface="メイリオ" panose="020B0604030504040204" pitchFamily="50" charset="-128"/>
                <a:ea typeface="メイリオ" panose="020B0604030504040204" pitchFamily="50" charset="-128"/>
              </a:rPr>
              <a:t>を確率的に拡張した計算アルゴリズムとなっている</a:t>
            </a:r>
          </a:p>
        </p:txBody>
      </p:sp>
      <p:sp>
        <p:nvSpPr>
          <p:cNvPr id="24" name="矢印: 右カーブ 23">
            <a:extLst>
              <a:ext uri="{FF2B5EF4-FFF2-40B4-BE49-F238E27FC236}">
                <a16:creationId xmlns:a16="http://schemas.microsoft.com/office/drawing/2014/main" id="{0C092F95-1B5D-F081-91AE-EA00DDEFEAD9}"/>
              </a:ext>
            </a:extLst>
          </p:cNvPr>
          <p:cNvSpPr/>
          <p:nvPr/>
        </p:nvSpPr>
        <p:spPr>
          <a:xfrm flipH="1" flipV="1">
            <a:off x="11399656" y="2716377"/>
            <a:ext cx="573994" cy="22715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 name="図 2">
            <a:extLst>
              <a:ext uri="{FF2B5EF4-FFF2-40B4-BE49-F238E27FC236}">
                <a16:creationId xmlns:a16="http://schemas.microsoft.com/office/drawing/2014/main" id="{1A714A5F-1097-71D1-EB94-FF3347861960}"/>
              </a:ext>
            </a:extLst>
          </p:cNvPr>
          <p:cNvPicPr>
            <a:picLocks noChangeAspect="1"/>
          </p:cNvPicPr>
          <p:nvPr/>
        </p:nvPicPr>
        <p:blipFill>
          <a:blip r:embed="rId9"/>
          <a:stretch>
            <a:fillRect/>
          </a:stretch>
        </p:blipFill>
        <p:spPr>
          <a:xfrm>
            <a:off x="7460133" y="3299617"/>
            <a:ext cx="3087111" cy="2712248"/>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6AC9B39-E9F6-AE68-B0EE-F1064A3DB0AA}"/>
                  </a:ext>
                </a:extLst>
              </p:cNvPr>
              <p:cNvSpPr txBox="1"/>
              <p:nvPr/>
            </p:nvSpPr>
            <p:spPr>
              <a:xfrm>
                <a:off x="6821556" y="2512305"/>
                <a:ext cx="4433971" cy="6320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𝛾</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𝑖𝑘</m:t>
                              </m:r>
                            </m:sub>
                          </m:sSub>
                        </m:e>
                      </m:d>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=1</m:t>
                          </m:r>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𝑛</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𝑁</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𝑘</m:t>
                              </m:r>
                            </m:sub>
                          </m:sSub>
                          <m:r>
                            <a:rPr kumimoji="1" lang="en-US" altLang="ja-JP"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b="0" i="1" smtClean="0">
                                  <a:latin typeface="Cambria Math" panose="02040503050406030204" pitchFamily="18" charset="0"/>
                                  <a:ea typeface="メイリオ" panose="020B0604030504040204" pitchFamily="50" charset="-128"/>
                                </a:rPr>
                              </m:ctrlPr>
                            </m:naryPr>
                            <m:sub>
                              <m:r>
                                <m:rPr>
                                  <m:brk m:alnAt="25"/>
                                </m:rPr>
                                <a:rPr kumimoji="1" lang="en-US" altLang="ja-JP" b="0" i="1" smtClean="0">
                                  <a:latin typeface="Cambria Math" panose="02040503050406030204" pitchFamily="18" charset="0"/>
                                  <a:ea typeface="メイリオ" panose="020B0604030504040204" pitchFamily="50" charset="-128"/>
                                </a:rPr>
                                <m:t>𝑗</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𝑁</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𝑗</m:t>
                                  </m:r>
                                </m:sub>
                              </m:sSub>
                              <m:r>
                                <a:rPr kumimoji="1" lang="en-US" altLang="ja-JP" b="0" i="1" smtClean="0">
                                  <a:latin typeface="Cambria Math" panose="02040503050406030204" pitchFamily="18" charset="0"/>
                                  <a:ea typeface="メイリオ" panose="020B0604030504040204" pitchFamily="50" charset="-128"/>
                                </a:rPr>
                                <m:t>)</m:t>
                              </m:r>
                            </m:e>
                          </m:nary>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6AC9B39-E9F6-AE68-B0EE-F1064A3DB0AA}"/>
                  </a:ext>
                </a:extLst>
              </p:cNvPr>
              <p:cNvSpPr txBox="1">
                <a:spLocks noRot="1" noChangeAspect="1" noMove="1" noResize="1" noEditPoints="1" noAdjustHandles="1" noChangeArrowheads="1" noChangeShapeType="1" noTextEdit="1"/>
              </p:cNvSpPr>
              <p:nvPr/>
            </p:nvSpPr>
            <p:spPr>
              <a:xfrm>
                <a:off x="6821556" y="2512305"/>
                <a:ext cx="4433971" cy="632033"/>
              </a:xfrm>
              <a:prstGeom prst="rect">
                <a:avLst/>
              </a:prstGeom>
              <a:blipFill>
                <a:blip r:embed="rId10"/>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15557122-3631-11C4-0D09-943BFBF78C4C}"/>
              </a:ext>
            </a:extLst>
          </p:cNvPr>
          <p:cNvPicPr>
            <a:picLocks noChangeAspect="1"/>
          </p:cNvPicPr>
          <p:nvPr/>
        </p:nvPicPr>
        <p:blipFill>
          <a:blip r:embed="rId11"/>
          <a:stretch>
            <a:fillRect/>
          </a:stretch>
        </p:blipFill>
        <p:spPr>
          <a:xfrm>
            <a:off x="8901404" y="5363113"/>
            <a:ext cx="1878563" cy="638902"/>
          </a:xfrm>
          <a:prstGeom prst="rect">
            <a:avLst/>
          </a:prstGeom>
        </p:spPr>
      </p:pic>
      <p:sp>
        <p:nvSpPr>
          <p:cNvPr id="9" name="テキスト ボックス 8">
            <a:extLst>
              <a:ext uri="{FF2B5EF4-FFF2-40B4-BE49-F238E27FC236}">
                <a16:creationId xmlns:a16="http://schemas.microsoft.com/office/drawing/2014/main" id="{CBF44ACD-76E5-2A6A-C307-F10F577C264F}"/>
              </a:ext>
            </a:extLst>
          </p:cNvPr>
          <p:cNvSpPr txBox="1"/>
          <p:nvPr/>
        </p:nvSpPr>
        <p:spPr>
          <a:xfrm>
            <a:off x="6890415" y="5540426"/>
            <a:ext cx="595035"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なお</a:t>
            </a:r>
          </a:p>
        </p:txBody>
      </p:sp>
    </p:spTree>
    <p:extLst>
      <p:ext uri="{BB962C8B-B14F-4D97-AF65-F5344CB8AC3E}">
        <p14:creationId xmlns:p14="http://schemas.microsoft.com/office/powerpoint/2010/main" val="667038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FCA225-A50E-6EF1-68C6-670647F93F27}"/>
              </a:ext>
            </a:extLst>
          </p:cNvPr>
          <p:cNvSpPr txBox="1"/>
          <p:nvPr/>
        </p:nvSpPr>
        <p:spPr>
          <a:xfrm>
            <a:off x="503853" y="39188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4FC20AF-675A-516B-CA20-028740737452}"/>
                  </a:ext>
                </a:extLst>
              </p:cNvPr>
              <p:cNvSpPr txBox="1"/>
              <p:nvPr/>
            </p:nvSpPr>
            <p:spPr>
              <a:xfrm>
                <a:off x="1447859" y="391886"/>
                <a:ext cx="10240288"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以下のパラメータおよび潜在変数はプログラムの変数で表すと何次元配列か</a:t>
                </a:r>
                <a:r>
                  <a:rPr kumimoji="1" lang="en-US" altLang="ja-JP" sz="32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3200" b="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𝑥</m:t>
                        </m:r>
                      </m:e>
                      <m:sub>
                        <m:r>
                          <a:rPr kumimoji="1" lang="en-US" altLang="ja-JP" sz="3200" b="0" i="1" smtClean="0">
                            <a:latin typeface="Cambria Math" panose="02040503050406030204" pitchFamily="18" charset="0"/>
                            <a:ea typeface="メイリオ" panose="020B0604030504040204" pitchFamily="50" charset="-128"/>
                          </a:rPr>
                          <m:t>𝑖</m:t>
                        </m:r>
                      </m:sub>
                    </m:sSub>
                  </m:oMath>
                </a14:m>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次元ベクトルとする）</a:t>
                </a:r>
                <a:endParaRPr kumimoji="1" lang="en-US" altLang="ja-JP" sz="32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C4FC20AF-675A-516B-CA20-028740737452}"/>
                  </a:ext>
                </a:extLst>
              </p:cNvPr>
              <p:cNvSpPr txBox="1">
                <a:spLocks noRot="1" noChangeAspect="1" noMove="1" noResize="1" noEditPoints="1" noAdjustHandles="1" noChangeArrowheads="1" noChangeShapeType="1" noTextEdit="1"/>
              </p:cNvSpPr>
              <p:nvPr/>
            </p:nvSpPr>
            <p:spPr>
              <a:xfrm>
                <a:off x="1447859" y="391886"/>
                <a:ext cx="10240288" cy="1077218"/>
              </a:xfrm>
              <a:prstGeom prst="rect">
                <a:avLst/>
              </a:prstGeom>
              <a:blipFill>
                <a:blip r:embed="rId2"/>
                <a:stretch>
                  <a:fillRect l="-1549" t="-7345" b="-180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2316E49-159B-2ACE-363B-0CD35C182DC0}"/>
                  </a:ext>
                </a:extLst>
              </p:cNvPr>
              <p:cNvSpPr txBox="1"/>
              <p:nvPr/>
            </p:nvSpPr>
            <p:spPr>
              <a:xfrm>
                <a:off x="7533702" y="1932019"/>
                <a:ext cx="2793201"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 </m:t>
                    </m:r>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p:sp>
            <p:nvSpPr>
              <p:cNvPr id="4" name="テキスト ボックス 3">
                <a:extLst>
                  <a:ext uri="{FF2B5EF4-FFF2-40B4-BE49-F238E27FC236}">
                    <a16:creationId xmlns:a16="http://schemas.microsoft.com/office/drawing/2014/main" id="{12316E49-159B-2ACE-363B-0CD35C182DC0}"/>
                  </a:ext>
                </a:extLst>
              </p:cNvPr>
              <p:cNvSpPr txBox="1">
                <a:spLocks noRot="1" noChangeAspect="1" noMove="1" noResize="1" noEditPoints="1" noAdjustHandles="1" noChangeArrowheads="1" noChangeShapeType="1" noTextEdit="1"/>
              </p:cNvSpPr>
              <p:nvPr/>
            </p:nvSpPr>
            <p:spPr>
              <a:xfrm>
                <a:off x="7533702" y="1932019"/>
                <a:ext cx="2793201" cy="461665"/>
              </a:xfrm>
              <a:prstGeom prst="rect">
                <a:avLst/>
              </a:prstGeom>
              <a:blipFill>
                <a:blip r:embed="rId3"/>
                <a:stretch>
                  <a:fillRect t="-7895" r="-2402" b="-31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183355D-85AE-0E81-A4F9-F161B8F90A1E}"/>
                  </a:ext>
                </a:extLst>
              </p:cNvPr>
              <p:cNvSpPr txBox="1"/>
              <p:nvPr/>
            </p:nvSpPr>
            <p:spPr>
              <a:xfrm>
                <a:off x="7010389" y="4260507"/>
                <a:ext cx="2847749" cy="369332"/>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p:sp>
            <p:nvSpPr>
              <p:cNvPr id="5" name="テキスト ボックス 4">
                <a:extLst>
                  <a:ext uri="{FF2B5EF4-FFF2-40B4-BE49-F238E27FC236}">
                    <a16:creationId xmlns:a16="http://schemas.microsoft.com/office/drawing/2014/main" id="{6183355D-85AE-0E81-A4F9-F161B8F90A1E}"/>
                  </a:ext>
                </a:extLst>
              </p:cNvPr>
              <p:cNvSpPr txBox="1">
                <a:spLocks noRot="1" noChangeAspect="1" noMove="1" noResize="1" noEditPoints="1" noAdjustHandles="1" noChangeArrowheads="1" noChangeShapeType="1" noTextEdit="1"/>
              </p:cNvSpPr>
              <p:nvPr/>
            </p:nvSpPr>
            <p:spPr>
              <a:xfrm>
                <a:off x="7010389" y="4260507"/>
                <a:ext cx="2847749" cy="369332"/>
              </a:xfrm>
              <a:prstGeom prst="rect">
                <a:avLst/>
              </a:prstGeom>
              <a:blipFill>
                <a:blip r:embed="rId4"/>
                <a:stretch>
                  <a:fillRect l="-3854" t="-23333" b="-53333"/>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36E69B3A-3B10-A8E8-D1FD-92D5AF39C7E7}"/>
              </a:ext>
            </a:extLst>
          </p:cNvPr>
          <p:cNvSpPr/>
          <p:nvPr/>
        </p:nvSpPr>
        <p:spPr>
          <a:xfrm>
            <a:off x="6381962" y="2938518"/>
            <a:ext cx="387592" cy="3037926"/>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7" name="テキスト ボックス 6">
            <a:extLst>
              <a:ext uri="{FF2B5EF4-FFF2-40B4-BE49-F238E27FC236}">
                <a16:creationId xmlns:a16="http://schemas.microsoft.com/office/drawing/2014/main" id="{D4485BFA-D3F2-F7F7-C39C-AA2E8E9C7AB0}"/>
              </a:ext>
            </a:extLst>
          </p:cNvPr>
          <p:cNvSpPr txBox="1"/>
          <p:nvPr/>
        </p:nvSpPr>
        <p:spPr>
          <a:xfrm>
            <a:off x="1165457" y="2007149"/>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A31E6DA-ECCF-9798-73CF-EF8974E493D8}"/>
              </a:ext>
            </a:extLst>
          </p:cNvPr>
          <p:cNvSpPr txBox="1"/>
          <p:nvPr/>
        </p:nvSpPr>
        <p:spPr>
          <a:xfrm>
            <a:off x="1140609" y="4214341"/>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9" name="左大かっこ 8">
            <a:extLst>
              <a:ext uri="{FF2B5EF4-FFF2-40B4-BE49-F238E27FC236}">
                <a16:creationId xmlns:a16="http://schemas.microsoft.com/office/drawing/2014/main" id="{5CA19BB8-5E2F-B775-F2CD-6BE5B971F676}"/>
              </a:ext>
            </a:extLst>
          </p:cNvPr>
          <p:cNvSpPr/>
          <p:nvPr/>
        </p:nvSpPr>
        <p:spPr>
          <a:xfrm>
            <a:off x="2264531" y="2938518"/>
            <a:ext cx="208908" cy="30379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AB7F559-73D9-35B8-9744-AF1716D87DF7}"/>
              </a:ext>
            </a:extLst>
          </p:cNvPr>
          <p:cNvSpPr txBox="1"/>
          <p:nvPr/>
        </p:nvSpPr>
        <p:spPr>
          <a:xfrm>
            <a:off x="6725136" y="5012582"/>
            <a:ext cx="5112738" cy="1015663"/>
          </a:xfrm>
          <a:prstGeom prst="rect">
            <a:avLst/>
          </a:prstGeom>
          <a:noFill/>
        </p:spPr>
        <p:txBody>
          <a:bodyPr wrap="square" rtlCol="0">
            <a:spAutoFit/>
          </a:bodyPr>
          <a:lstStyle/>
          <a:p>
            <a:pPr algn="l"/>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式の値を求めることが必要、</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式の値を求めることが必要</a:t>
            </a:r>
          </a:p>
        </p:txBody>
      </p:sp>
      <p:sp>
        <p:nvSpPr>
          <p:cNvPr id="11" name="矢印: 右カーブ 10">
            <a:extLst>
              <a:ext uri="{FF2B5EF4-FFF2-40B4-BE49-F238E27FC236}">
                <a16:creationId xmlns:a16="http://schemas.microsoft.com/office/drawing/2014/main" id="{AA31F6ED-C837-9BB5-C645-AFEADA60DF65}"/>
              </a:ext>
            </a:extLst>
          </p:cNvPr>
          <p:cNvSpPr/>
          <p:nvPr/>
        </p:nvSpPr>
        <p:spPr>
          <a:xfrm>
            <a:off x="503853" y="2335609"/>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右カーブ 11">
            <a:extLst>
              <a:ext uri="{FF2B5EF4-FFF2-40B4-BE49-F238E27FC236}">
                <a16:creationId xmlns:a16="http://schemas.microsoft.com/office/drawing/2014/main" id="{2B51532D-8D29-1495-E842-D15C93185555}"/>
              </a:ext>
            </a:extLst>
          </p:cNvPr>
          <p:cNvSpPr/>
          <p:nvPr/>
        </p:nvSpPr>
        <p:spPr>
          <a:xfrm flipH="1" flipV="1">
            <a:off x="10398994" y="2184153"/>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928B293D-26BF-B615-594D-129C758D74E9}"/>
                  </a:ext>
                </a:extLst>
              </p:cNvPr>
              <p:cNvSpPr txBox="1"/>
              <p:nvPr/>
            </p:nvSpPr>
            <p:spPr>
              <a:xfrm>
                <a:off x="2318419" y="180398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928B293D-26BF-B615-594D-129C758D74E9}"/>
                  </a:ext>
                </a:extLst>
              </p:cNvPr>
              <p:cNvSpPr txBox="1">
                <a:spLocks noRot="1" noChangeAspect="1" noMove="1" noResize="1" noEditPoints="1" noAdjustHandles="1" noChangeArrowheads="1" noChangeShapeType="1" noTextEdit="1"/>
              </p:cNvSpPr>
              <p:nvPr/>
            </p:nvSpPr>
            <p:spPr>
              <a:xfrm>
                <a:off x="2318419" y="1803980"/>
                <a:ext cx="4925516" cy="7021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7CB6D31-CA37-596B-2EA1-DEDE8088FE0E}"/>
                  </a:ext>
                </a:extLst>
              </p:cNvPr>
              <p:cNvSpPr txBox="1"/>
              <p:nvPr/>
            </p:nvSpPr>
            <p:spPr>
              <a:xfrm>
                <a:off x="2619912" y="2579187"/>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4" name="テキスト ボックス 13">
                <a:extLst>
                  <a:ext uri="{FF2B5EF4-FFF2-40B4-BE49-F238E27FC236}">
                    <a16:creationId xmlns:a16="http://schemas.microsoft.com/office/drawing/2014/main" id="{17CB6D31-CA37-596B-2EA1-DEDE8088FE0E}"/>
                  </a:ext>
                </a:extLst>
              </p:cNvPr>
              <p:cNvSpPr txBox="1">
                <a:spLocks noRot="1" noChangeAspect="1" noMove="1" noResize="1" noEditPoints="1" noAdjustHandles="1" noChangeArrowheads="1" noChangeShapeType="1" noTextEdit="1"/>
              </p:cNvSpPr>
              <p:nvPr/>
            </p:nvSpPr>
            <p:spPr>
              <a:xfrm>
                <a:off x="2619912" y="2579187"/>
                <a:ext cx="2296718"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36BDBE3F-2D74-82EE-8222-4DEA90A6F6BA}"/>
                  </a:ext>
                </a:extLst>
              </p:cNvPr>
              <p:cNvSpPr txBox="1"/>
              <p:nvPr/>
            </p:nvSpPr>
            <p:spPr>
              <a:xfrm>
                <a:off x="2615199" y="3581430"/>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36BDBE3F-2D74-82EE-8222-4DEA90A6F6BA}"/>
                  </a:ext>
                </a:extLst>
              </p:cNvPr>
              <p:cNvSpPr txBox="1">
                <a:spLocks noRot="1" noChangeAspect="1" noMove="1" noResize="1" noEditPoints="1" noAdjustHandles="1" noChangeArrowheads="1" noChangeShapeType="1" noTextEdit="1"/>
              </p:cNvSpPr>
              <p:nvPr/>
            </p:nvSpPr>
            <p:spPr>
              <a:xfrm>
                <a:off x="2615199" y="3581430"/>
                <a:ext cx="3996222"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E34EDA28-9228-F9F2-7A4D-C64DE3339404}"/>
                  </a:ext>
                </a:extLst>
              </p:cNvPr>
              <p:cNvSpPr txBox="1"/>
              <p:nvPr/>
            </p:nvSpPr>
            <p:spPr>
              <a:xfrm>
                <a:off x="2664780" y="4583673"/>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6" name="テキスト ボックス 15">
                <a:extLst>
                  <a:ext uri="{FF2B5EF4-FFF2-40B4-BE49-F238E27FC236}">
                    <a16:creationId xmlns:a16="http://schemas.microsoft.com/office/drawing/2014/main" id="{E34EDA28-9228-F9F2-7A4D-C64DE3339404}"/>
                  </a:ext>
                </a:extLst>
              </p:cNvPr>
              <p:cNvSpPr txBox="1">
                <a:spLocks noRot="1" noChangeAspect="1" noMove="1" noResize="1" noEditPoints="1" noAdjustHandles="1" noChangeArrowheads="1" noChangeShapeType="1" noTextEdit="1"/>
              </p:cNvSpPr>
              <p:nvPr/>
            </p:nvSpPr>
            <p:spPr>
              <a:xfrm>
                <a:off x="2664780" y="4583673"/>
                <a:ext cx="999889" cy="574196"/>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5565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5413DC-7B66-78D2-19B2-4FA1D1EAC910}"/>
              </a:ext>
            </a:extLst>
          </p:cNvPr>
          <p:cNvSpPr txBox="1"/>
          <p:nvPr/>
        </p:nvSpPr>
        <p:spPr>
          <a:xfrm>
            <a:off x="546415" y="308341"/>
            <a:ext cx="955742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アルゴリズムによる</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パラメータ推定の実装</a:t>
            </a:r>
          </a:p>
        </p:txBody>
      </p:sp>
      <p:sp>
        <p:nvSpPr>
          <p:cNvPr id="3" name="テキスト ボックス 2">
            <a:extLst>
              <a:ext uri="{FF2B5EF4-FFF2-40B4-BE49-F238E27FC236}">
                <a16:creationId xmlns:a16="http://schemas.microsoft.com/office/drawing/2014/main" id="{C9CAA871-6F69-180D-1406-74672C7FEF8C}"/>
              </a:ext>
            </a:extLst>
          </p:cNvPr>
          <p:cNvSpPr txBox="1"/>
          <p:nvPr/>
        </p:nvSpPr>
        <p:spPr>
          <a:xfrm>
            <a:off x="546415" y="978841"/>
            <a:ext cx="11144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観測データは５つの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変量正規分布からランダムに生成されたもの。</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つの真の分布は不明</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アルゴリズムを使って、観測データから</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つのクラスタの分布パラメータを推定する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73B2D59E-01C4-158E-497B-39CDE46E5101}"/>
              </a:ext>
            </a:extLst>
          </p:cNvPr>
          <p:cNvPicPr>
            <a:picLocks noChangeAspect="1"/>
          </p:cNvPicPr>
          <p:nvPr/>
        </p:nvPicPr>
        <p:blipFill>
          <a:blip r:embed="rId2"/>
          <a:stretch>
            <a:fillRect/>
          </a:stretch>
        </p:blipFill>
        <p:spPr>
          <a:xfrm>
            <a:off x="2709985" y="2321575"/>
            <a:ext cx="5907845" cy="4469750"/>
          </a:xfrm>
          <a:prstGeom prst="rect">
            <a:avLst/>
          </a:prstGeom>
        </p:spPr>
      </p:pic>
    </p:spTree>
    <p:extLst>
      <p:ext uri="{BB962C8B-B14F-4D97-AF65-F5344CB8AC3E}">
        <p14:creationId xmlns:p14="http://schemas.microsoft.com/office/powerpoint/2010/main" val="3829190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1C6EA2A-C0AD-833E-B24D-00D4AB77D646}"/>
              </a:ext>
            </a:extLst>
          </p:cNvPr>
          <p:cNvSpPr txBox="1"/>
          <p:nvPr/>
        </p:nvSpPr>
        <p:spPr>
          <a:xfrm>
            <a:off x="476938" y="749008"/>
            <a:ext cx="11715062" cy="1323439"/>
          </a:xfrm>
          <a:prstGeom prst="rect">
            <a:avLst/>
          </a:prstGeom>
          <a:noFill/>
        </p:spPr>
        <p:txBody>
          <a:bodyPr wrap="square">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２変量ガウス分布による混合ガウス分布クラスタリングの実装</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スライドの変数名とソースコードの変数名とは一致させているので、対比しながら</a:t>
            </a:r>
            <a:r>
              <a:rPr kumimoji="1" lang="en-US" altLang="ja-JP" sz="2000" dirty="0">
                <a:latin typeface="メイリオ" panose="020B0604030504040204" pitchFamily="50" charset="-128"/>
                <a:ea typeface="メイリオ" panose="020B0604030504040204" pitchFamily="50" charset="-128"/>
              </a:rPr>
              <a:t>EM</a:t>
            </a:r>
            <a:r>
              <a:rPr kumimoji="1" lang="ja-JP" altLang="en-US" sz="2000" dirty="0">
                <a:latin typeface="メイリオ" panose="020B0604030504040204" pitchFamily="50" charset="-128"/>
                <a:ea typeface="メイリオ" panose="020B0604030504040204" pitchFamily="50" charset="-128"/>
              </a:rPr>
              <a:t>アルゴリズムの数学がどのように実装されているかコードレビューする（対応する数式をコメントした）</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000" dirty="0" err="1">
                <a:latin typeface="メイリオ" panose="020B0604030504040204" pitchFamily="50" charset="-128"/>
                <a:ea typeface="メイリオ" panose="020B0604030504040204" pitchFamily="50" charset="-128"/>
              </a:rPr>
              <a:t>Jupyter</a:t>
            </a:r>
            <a:r>
              <a:rPr kumimoji="1" lang="ja-JP" altLang="en-US" sz="2000" dirty="0">
                <a:latin typeface="メイリオ" panose="020B0604030504040204" pitchFamily="50" charset="-128"/>
                <a:ea typeface="メイリオ" panose="020B0604030504040204" pitchFamily="50" charset="-128"/>
              </a:rPr>
              <a:t>だとアニメーションをうまく描画できないので、以下</a:t>
            </a:r>
            <a:r>
              <a:rPr kumimoji="1" lang="en-US" altLang="ja-JP" sz="2000" dirty="0">
                <a:latin typeface="メイリオ" panose="020B0604030504040204" pitchFamily="50" charset="-128"/>
                <a:ea typeface="メイリオ" panose="020B0604030504040204" pitchFamily="50" charset="-128"/>
              </a:rPr>
              <a:t>vs code</a:t>
            </a:r>
            <a:r>
              <a:rPr kumimoji="1" lang="ja-JP" altLang="en-US" sz="2000" dirty="0">
                <a:latin typeface="メイリオ" panose="020B0604030504040204" pitchFamily="50" charset="-128"/>
                <a:ea typeface="メイリオ" panose="020B0604030504040204" pitchFamily="50" charset="-128"/>
              </a:rPr>
              <a:t>から実行する</a:t>
            </a:r>
            <a:endParaRPr kumimoji="1" lang="en-US" altLang="ja-JP"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2FDBA66-7FE1-8E21-7D19-29D2797FA702}"/>
              </a:ext>
            </a:extLst>
          </p:cNvPr>
          <p:cNvSpPr txBox="1"/>
          <p:nvPr/>
        </p:nvSpPr>
        <p:spPr>
          <a:xfrm>
            <a:off x="3781344" y="2076082"/>
            <a:ext cx="389183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36A1C9DF-82E0-C3D1-AB96-C917B69D725C}"/>
              </a:ext>
            </a:extLst>
          </p:cNvPr>
          <p:cNvSpPr txBox="1"/>
          <p:nvPr/>
        </p:nvSpPr>
        <p:spPr>
          <a:xfrm>
            <a:off x="485775" y="224436"/>
            <a:ext cx="9397124" cy="1077218"/>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アルゴリズムの典型的なコーディング（重要）</a:t>
            </a:r>
          </a:p>
          <a:p>
            <a:pPr algn="l"/>
            <a:endParaRPr kumimoji="1" lang="ja-JP" altLang="en-US" sz="32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55477B4-3AD2-5118-6824-C776526914F7}"/>
              </a:ext>
            </a:extLst>
          </p:cNvPr>
          <p:cNvPicPr>
            <a:picLocks noChangeAspect="1"/>
          </p:cNvPicPr>
          <p:nvPr/>
        </p:nvPicPr>
        <p:blipFill>
          <a:blip r:embed="rId2"/>
          <a:stretch>
            <a:fillRect/>
          </a:stretch>
        </p:blipFill>
        <p:spPr>
          <a:xfrm>
            <a:off x="1104900" y="3593301"/>
            <a:ext cx="4285561" cy="3150824"/>
          </a:xfrm>
          <a:prstGeom prst="rect">
            <a:avLst/>
          </a:prstGeom>
        </p:spPr>
      </p:pic>
      <p:pic>
        <p:nvPicPr>
          <p:cNvPr id="14" name="図 13">
            <a:extLst>
              <a:ext uri="{FF2B5EF4-FFF2-40B4-BE49-F238E27FC236}">
                <a16:creationId xmlns:a16="http://schemas.microsoft.com/office/drawing/2014/main" id="{73B35FCC-E010-27F4-8068-18C97A9DEB91}"/>
              </a:ext>
            </a:extLst>
          </p:cNvPr>
          <p:cNvPicPr>
            <a:picLocks noChangeAspect="1"/>
          </p:cNvPicPr>
          <p:nvPr/>
        </p:nvPicPr>
        <p:blipFill>
          <a:blip r:embed="rId3"/>
          <a:stretch>
            <a:fillRect/>
          </a:stretch>
        </p:blipFill>
        <p:spPr>
          <a:xfrm>
            <a:off x="6801541" y="3651007"/>
            <a:ext cx="4235986" cy="3134299"/>
          </a:xfrm>
          <a:prstGeom prst="rect">
            <a:avLst/>
          </a:prstGeom>
        </p:spPr>
      </p:pic>
      <p:sp>
        <p:nvSpPr>
          <p:cNvPr id="15" name="テキスト ボックス 14">
            <a:extLst>
              <a:ext uri="{FF2B5EF4-FFF2-40B4-BE49-F238E27FC236}">
                <a16:creationId xmlns:a16="http://schemas.microsoft.com/office/drawing/2014/main" id="{7E845ABB-6E2A-EE7F-C4B3-C8257750CF91}"/>
              </a:ext>
            </a:extLst>
          </p:cNvPr>
          <p:cNvSpPr txBox="1"/>
          <p:nvPr/>
        </p:nvSpPr>
        <p:spPr>
          <a:xfrm>
            <a:off x="1370255" y="2645746"/>
            <a:ext cx="10821745" cy="1015663"/>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各観測データをクラスタリングした結果を色分け（負担率最大のクラスタ）</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★は推定したクラスタ重心（正規分布の平均）</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E-step, M-step</a:t>
            </a:r>
            <a:r>
              <a:rPr kumimoji="1" lang="ja-JP" altLang="en-US" sz="2000" dirty="0">
                <a:latin typeface="メイリオ" panose="020B0604030504040204" pitchFamily="50" charset="-128"/>
                <a:ea typeface="メイリオ" panose="020B0604030504040204" pitchFamily="50" charset="-128"/>
              </a:rPr>
              <a:t>を何度も繰り返すと、徐々に真の正規分布クラスタを近似するようになる</a:t>
            </a:r>
          </a:p>
        </p:txBody>
      </p:sp>
      <p:sp>
        <p:nvSpPr>
          <p:cNvPr id="16" name="矢印: 右 15">
            <a:extLst>
              <a:ext uri="{FF2B5EF4-FFF2-40B4-BE49-F238E27FC236}">
                <a16:creationId xmlns:a16="http://schemas.microsoft.com/office/drawing/2014/main" id="{74B018C7-F3BE-1073-2C06-22B1DC81A1C9}"/>
              </a:ext>
            </a:extLst>
          </p:cNvPr>
          <p:cNvSpPr/>
          <p:nvPr/>
        </p:nvSpPr>
        <p:spPr>
          <a:xfrm>
            <a:off x="5715689" y="4629150"/>
            <a:ext cx="714375" cy="9239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DA2FC34-0C1B-76F6-68E4-8F99942AB5F6}"/>
              </a:ext>
            </a:extLst>
          </p:cNvPr>
          <p:cNvSpPr txBox="1"/>
          <p:nvPr/>
        </p:nvSpPr>
        <p:spPr>
          <a:xfrm>
            <a:off x="2688787" y="3836342"/>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初期状態</a:t>
            </a:r>
          </a:p>
        </p:txBody>
      </p:sp>
      <p:sp>
        <p:nvSpPr>
          <p:cNvPr id="18" name="テキスト ボックス 17">
            <a:extLst>
              <a:ext uri="{FF2B5EF4-FFF2-40B4-BE49-F238E27FC236}">
                <a16:creationId xmlns:a16="http://schemas.microsoft.com/office/drawing/2014/main" id="{A33E240F-2336-5D2A-7477-4245B1AA8F6E}"/>
              </a:ext>
            </a:extLst>
          </p:cNvPr>
          <p:cNvSpPr txBox="1"/>
          <p:nvPr/>
        </p:nvSpPr>
        <p:spPr>
          <a:xfrm>
            <a:off x="8467127" y="39144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収束状態</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FE6B6D4-4529-9019-DA41-46393A58DB75}"/>
                  </a:ext>
                </a:extLst>
              </p:cNvPr>
              <p:cNvSpPr txBox="1"/>
              <p:nvPr/>
            </p:nvSpPr>
            <p:spPr>
              <a:xfrm>
                <a:off x="2688787" y="4186624"/>
                <a:ext cx="2495550"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r>
                          <a:rPr kumimoji="1" lang="ja-JP" altLang="en-US" i="1">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𝑘</m:t>
                        </m:r>
                      </m:sub>
                    </m:sSub>
                  </m:oMath>
                </a14:m>
                <a:r>
                  <a:rPr kumimoji="1" lang="ja-JP" altLang="en-US" dirty="0">
                    <a:latin typeface="メイリオ" panose="020B0604030504040204" pitchFamily="50" charset="-128"/>
                    <a:ea typeface="メイリオ" panose="020B0604030504040204" pitchFamily="50" charset="-128"/>
                  </a:rPr>
                  <a:t>に適当に初期値を与える</a:t>
                </a:r>
              </a:p>
            </p:txBody>
          </p:sp>
        </mc:Choice>
        <mc:Fallback xmlns="">
          <p:sp>
            <p:nvSpPr>
              <p:cNvPr id="19" name="テキスト ボックス 18">
                <a:extLst>
                  <a:ext uri="{FF2B5EF4-FFF2-40B4-BE49-F238E27FC236}">
                    <a16:creationId xmlns:a16="http://schemas.microsoft.com/office/drawing/2014/main" id="{4FE6B6D4-4529-9019-DA41-46393A58DB75}"/>
                  </a:ext>
                </a:extLst>
              </p:cNvPr>
              <p:cNvSpPr txBox="1">
                <a:spLocks noRot="1" noChangeAspect="1" noMove="1" noResize="1" noEditPoints="1" noAdjustHandles="1" noChangeArrowheads="1" noChangeShapeType="1" noTextEdit="1"/>
              </p:cNvSpPr>
              <p:nvPr/>
            </p:nvSpPr>
            <p:spPr>
              <a:xfrm>
                <a:off x="2688787" y="4186624"/>
                <a:ext cx="2495550" cy="646331"/>
              </a:xfrm>
              <a:prstGeom prst="rect">
                <a:avLst/>
              </a:prstGeom>
              <a:blipFill>
                <a:blip r:embed="rId4"/>
                <a:stretch>
                  <a:fillRect l="-1956" t="-3774" r="-146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470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3F25D5-E132-FC9A-4733-5FCA8E00A8C1}"/>
              </a:ext>
            </a:extLst>
          </p:cNvPr>
          <p:cNvSpPr txBox="1"/>
          <p:nvPr/>
        </p:nvSpPr>
        <p:spPr>
          <a:xfrm>
            <a:off x="752475" y="58102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515EA90-12D4-FAFC-9584-01832D16EC3C}"/>
              </a:ext>
            </a:extLst>
          </p:cNvPr>
          <p:cNvSpPr txBox="1"/>
          <p:nvPr/>
        </p:nvSpPr>
        <p:spPr>
          <a:xfrm>
            <a:off x="581025" y="2238375"/>
            <a:ext cx="11126444" cy="1569660"/>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likelihood(X, mean,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 pi):</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0.0</a:t>
            </a:r>
          </a:p>
          <a:p>
            <a:pPr algn="l"/>
            <a:r>
              <a:rPr kumimoji="1" lang="en-US" altLang="ja-JP" sz="1600" dirty="0">
                <a:latin typeface="メイリオ" panose="020B0604030504040204" pitchFamily="50" charset="-128"/>
                <a:ea typeface="メイリオ" panose="020B0604030504040204" pitchFamily="50" charset="-128"/>
              </a:rPr>
              <a:t>	for k in range(K):				</a:t>
            </a:r>
          </a:p>
          <a:p>
            <a:pPr algn="l"/>
            <a:r>
              <a:rPr kumimoji="1" lang="en-US" altLang="ja-JP" sz="1600" dirty="0">
                <a:latin typeface="メイリオ" panose="020B0604030504040204" pitchFamily="50" charset="-128"/>
                <a:ea typeface="メイリオ" panose="020B0604030504040204" pitchFamily="50" charset="-128"/>
              </a:rPr>
              <a:t>		for n in range(</a:t>
            </a:r>
            <a:r>
              <a:rPr kumimoji="1" lang="en-US" altLang="ja-JP" sz="1600" dirty="0" err="1">
                <a:latin typeface="メイリオ" panose="020B0604030504040204" pitchFamily="50" charset="-128"/>
                <a:ea typeface="メイリオ" panose="020B0604030504040204" pitchFamily="50" charset="-128"/>
              </a:rPr>
              <a:t>len</a:t>
            </a:r>
            <a:r>
              <a:rPr kumimoji="1" lang="en-US" altLang="ja-JP" sz="1600" dirty="0">
                <a:latin typeface="メイリオ" panose="020B0604030504040204" pitchFamily="50" charset="-128"/>
                <a:ea typeface="メイリオ" panose="020B0604030504040204" pitchFamily="50" charset="-128"/>
              </a:rPr>
              <a:t>(X)):</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math.log(pi[k])+</a:t>
            </a:r>
            <a:r>
              <a:rPr kumimoji="1" lang="en-US" altLang="ja-JP" sz="1600" dirty="0" err="1">
                <a:latin typeface="メイリオ" panose="020B0604030504040204" pitchFamily="50" charset="-128"/>
                <a:ea typeface="メイリオ" panose="020B0604030504040204" pitchFamily="50" charset="-128"/>
              </a:rPr>
              <a:t>multivariate_normal.logpdf</a:t>
            </a:r>
            <a:r>
              <a:rPr kumimoji="1" lang="en-US" altLang="ja-JP" sz="1600" dirty="0">
                <a:latin typeface="メイリオ" panose="020B0604030504040204" pitchFamily="50" charset="-128"/>
                <a:ea typeface="メイリオ" panose="020B0604030504040204" pitchFamily="50" charset="-128"/>
              </a:rPr>
              <a:t>(X[n], mean=mean[k],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log_l_sum</a:t>
            </a:r>
            <a:endParaRPr kumimoji="1" lang="ja-JP" altLang="en-US"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E6A07F0-ACE3-8C44-2DE0-A1D6D0609727}"/>
              </a:ext>
            </a:extLst>
          </p:cNvPr>
          <p:cNvSpPr txBox="1"/>
          <p:nvPr/>
        </p:nvSpPr>
        <p:spPr>
          <a:xfrm>
            <a:off x="961710" y="1178867"/>
            <a:ext cx="102685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r>
              <a:rPr kumimoji="1" lang="ja-JP" altLang="en-US" sz="2400" dirty="0">
                <a:latin typeface="メイリオ" panose="020B0604030504040204" pitchFamily="50" charset="-128"/>
                <a:ea typeface="メイリオ" panose="020B0604030504040204" pitchFamily="50" charset="-128"/>
              </a:rPr>
              <a:t>の以下のコーディング</a:t>
            </a:r>
            <a:r>
              <a:rPr kumimoji="1" lang="en-US" altLang="ja-JP" sz="2400" dirty="0">
                <a:latin typeface="メイリオ" panose="020B0604030504040204" pitchFamily="50" charset="-128"/>
                <a:ea typeface="メイリオ" panose="020B0604030504040204" pitchFamily="50" charset="-128"/>
              </a:rPr>
              <a:t>(l.40)</a:t>
            </a:r>
            <a:r>
              <a:rPr kumimoji="1" lang="ja-JP" altLang="en-US" sz="2400" dirty="0">
                <a:latin typeface="メイリオ" panose="020B0604030504040204" pitchFamily="50" charset="-128"/>
                <a:ea typeface="メイリオ" panose="020B0604030504040204" pitchFamily="50" charset="-128"/>
              </a:rPr>
              <a:t>を数式に記述せよ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（正規分布は</a:t>
            </a:r>
            <a:r>
              <a:rPr kumimoji="1" lang="en-US" altLang="ja-JP" sz="2400" dirty="0">
                <a:latin typeface="メイリオ" panose="020B0604030504040204" pitchFamily="50" charset="-128"/>
                <a:ea typeface="メイリオ" panose="020B0604030504040204" pitchFamily="50" charset="-128"/>
              </a:rPr>
              <a:t>N(</a:t>
            </a:r>
            <a:r>
              <a:rPr kumimoji="1" lang="en-US" altLang="ja-JP" sz="2400" dirty="0" err="1">
                <a:latin typeface="メイリオ" panose="020B0604030504040204" pitchFamily="50" charset="-128"/>
                <a:ea typeface="メイリオ" panose="020B0604030504040204" pitchFamily="50" charset="-128"/>
              </a:rPr>
              <a:t>x|θ</a:t>
            </a:r>
            <a:r>
              <a:rPr kumimoji="1" lang="ja-JP" altLang="en-US" sz="2400" dirty="0">
                <a:latin typeface="メイリオ" panose="020B0604030504040204" pitchFamily="50" charset="-128"/>
                <a:ea typeface="メイリオ" panose="020B0604030504040204" pitchFamily="50" charset="-128"/>
              </a:rPr>
              <a:t>）のような記述でよい）</a:t>
            </a:r>
          </a:p>
        </p:txBody>
      </p:sp>
    </p:spTree>
    <p:extLst>
      <p:ext uri="{BB962C8B-B14F-4D97-AF65-F5344CB8AC3E}">
        <p14:creationId xmlns:p14="http://schemas.microsoft.com/office/powerpoint/2010/main" val="1981573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6FDBCA-19D0-AB6D-0911-7B6D8F0B2A62}"/>
              </a:ext>
            </a:extLst>
          </p:cNvPr>
          <p:cNvSpPr txBox="1"/>
          <p:nvPr/>
        </p:nvSpPr>
        <p:spPr>
          <a:xfrm>
            <a:off x="609600" y="390525"/>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06E1860-D74C-C196-55ED-CB1896A37B65}"/>
              </a:ext>
            </a:extLst>
          </p:cNvPr>
          <p:cNvSpPr txBox="1"/>
          <p:nvPr/>
        </p:nvSpPr>
        <p:spPr>
          <a:xfrm>
            <a:off x="1881593" y="422867"/>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クラスタ数を４にしたらどうなるかを見てみる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その他気が付いた点は？</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BF9DD8D-E5A5-7322-44C4-9DBDEC4963DB}"/>
              </a:ext>
            </a:extLst>
          </p:cNvPr>
          <p:cNvPicPr>
            <a:picLocks noChangeAspect="1"/>
          </p:cNvPicPr>
          <p:nvPr/>
        </p:nvPicPr>
        <p:blipFill>
          <a:blip r:embed="rId2"/>
          <a:stretch>
            <a:fillRect/>
          </a:stretch>
        </p:blipFill>
        <p:spPr>
          <a:xfrm>
            <a:off x="6296651" y="2423566"/>
            <a:ext cx="5067459" cy="3862226"/>
          </a:xfrm>
          <a:prstGeom prst="rect">
            <a:avLst/>
          </a:prstGeom>
        </p:spPr>
      </p:pic>
      <p:grpSp>
        <p:nvGrpSpPr>
          <p:cNvPr id="6" name="グループ化 5">
            <a:extLst>
              <a:ext uri="{FF2B5EF4-FFF2-40B4-BE49-F238E27FC236}">
                <a16:creationId xmlns:a16="http://schemas.microsoft.com/office/drawing/2014/main" id="{CC24B54B-3B3B-93B6-AD3C-2E10BEDE5B30}"/>
              </a:ext>
            </a:extLst>
          </p:cNvPr>
          <p:cNvGrpSpPr/>
          <p:nvPr/>
        </p:nvGrpSpPr>
        <p:grpSpPr>
          <a:xfrm rot="17682631">
            <a:off x="6700687" y="2559646"/>
            <a:ext cx="735397" cy="633242"/>
            <a:chOff x="6170648" y="1391812"/>
            <a:chExt cx="482082" cy="325017"/>
          </a:xfrm>
        </p:grpSpPr>
        <p:sp>
          <p:nvSpPr>
            <p:cNvPr id="7" name="楕円 6">
              <a:extLst>
                <a:ext uri="{FF2B5EF4-FFF2-40B4-BE49-F238E27FC236}">
                  <a16:creationId xmlns:a16="http://schemas.microsoft.com/office/drawing/2014/main" id="{8D08E35B-BBCE-7619-1377-B3C691CCDBE1}"/>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647AA7A-6719-4934-A428-F742108CDE2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CE10AEF-D1A6-F736-6C10-0A170D50879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C722F36-BE85-44F8-818A-3F5295663565}"/>
              </a:ext>
            </a:extLst>
          </p:cNvPr>
          <p:cNvGrpSpPr/>
          <p:nvPr/>
        </p:nvGrpSpPr>
        <p:grpSpPr>
          <a:xfrm>
            <a:off x="7442596" y="3508311"/>
            <a:ext cx="735397" cy="708886"/>
            <a:chOff x="6170648" y="1391812"/>
            <a:chExt cx="482082" cy="325017"/>
          </a:xfrm>
        </p:grpSpPr>
        <p:sp>
          <p:nvSpPr>
            <p:cNvPr id="11" name="楕円 10">
              <a:extLst>
                <a:ext uri="{FF2B5EF4-FFF2-40B4-BE49-F238E27FC236}">
                  <a16:creationId xmlns:a16="http://schemas.microsoft.com/office/drawing/2014/main" id="{509AD6A4-31C0-6963-AFE1-AD668F60854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B19344C-0D32-747E-BBC7-DC16026730C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AED8D09-7729-6F7B-A25E-1D763B36934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D73737E-AA56-10D7-C617-2C3823725EE7}"/>
              </a:ext>
            </a:extLst>
          </p:cNvPr>
          <p:cNvGrpSpPr/>
          <p:nvPr/>
        </p:nvGrpSpPr>
        <p:grpSpPr>
          <a:xfrm rot="1736743">
            <a:off x="6637839" y="3994026"/>
            <a:ext cx="939611" cy="423723"/>
            <a:chOff x="6170648" y="1391812"/>
            <a:chExt cx="482082" cy="325017"/>
          </a:xfrm>
        </p:grpSpPr>
        <p:sp>
          <p:nvSpPr>
            <p:cNvPr id="15" name="楕円 14">
              <a:extLst>
                <a:ext uri="{FF2B5EF4-FFF2-40B4-BE49-F238E27FC236}">
                  <a16:creationId xmlns:a16="http://schemas.microsoft.com/office/drawing/2014/main" id="{30B089D2-38DB-1821-F885-6A4BF4C88466}"/>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370DE43-0D6F-A61D-B16C-2926CD79B70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94D573D-09CA-0070-C04A-48AC038F06F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B49750D9-B821-3C1A-21C6-698569594E0C}"/>
              </a:ext>
            </a:extLst>
          </p:cNvPr>
          <p:cNvGrpSpPr/>
          <p:nvPr/>
        </p:nvGrpSpPr>
        <p:grpSpPr>
          <a:xfrm rot="19732160">
            <a:off x="7810295" y="4421352"/>
            <a:ext cx="735397" cy="524763"/>
            <a:chOff x="6170648" y="1391812"/>
            <a:chExt cx="482082" cy="325017"/>
          </a:xfrm>
        </p:grpSpPr>
        <p:sp>
          <p:nvSpPr>
            <p:cNvPr id="19" name="楕円 18">
              <a:extLst>
                <a:ext uri="{FF2B5EF4-FFF2-40B4-BE49-F238E27FC236}">
                  <a16:creationId xmlns:a16="http://schemas.microsoft.com/office/drawing/2014/main" id="{DC6DCB09-4DC6-789F-B868-72C9E9FFC58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F882D40-C494-0A35-002B-122F18D2167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8823D4A-FB6C-D475-07F7-C7EBC798F39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05254C78-FE06-BAF8-BA55-CEB8CE6784F3}"/>
              </a:ext>
            </a:extLst>
          </p:cNvPr>
          <p:cNvGrpSpPr/>
          <p:nvPr/>
        </p:nvGrpSpPr>
        <p:grpSpPr>
          <a:xfrm rot="19682685">
            <a:off x="10293265" y="5327778"/>
            <a:ext cx="735397" cy="581369"/>
            <a:chOff x="6170648" y="1391812"/>
            <a:chExt cx="482082" cy="325017"/>
          </a:xfrm>
        </p:grpSpPr>
        <p:sp>
          <p:nvSpPr>
            <p:cNvPr id="23" name="楕円 22">
              <a:extLst>
                <a:ext uri="{FF2B5EF4-FFF2-40B4-BE49-F238E27FC236}">
                  <a16:creationId xmlns:a16="http://schemas.microsoft.com/office/drawing/2014/main" id="{0AD92F4F-6D7D-E9EC-BE16-753B86E009D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837532F-7A68-1E20-4810-5C29FE7E53F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8FFAD0-529C-961A-C8EA-43C9F2A44AC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B06318C-7C50-C372-D503-26ED61FFB06D}"/>
              </a:ext>
            </a:extLst>
          </p:cNvPr>
          <p:cNvSpPr txBox="1"/>
          <p:nvPr/>
        </p:nvSpPr>
        <p:spPr>
          <a:xfrm>
            <a:off x="10256653" y="6112524"/>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28" name="テキスト ボックス 27">
            <a:extLst>
              <a:ext uri="{FF2B5EF4-FFF2-40B4-BE49-F238E27FC236}">
                <a16:creationId xmlns:a16="http://schemas.microsoft.com/office/drawing/2014/main" id="{9DF8D995-A5DC-D5CF-146A-01FE6A3C1ADB}"/>
              </a:ext>
            </a:extLst>
          </p:cNvPr>
          <p:cNvSpPr txBox="1"/>
          <p:nvPr/>
        </p:nvSpPr>
        <p:spPr>
          <a:xfrm rot="16200000">
            <a:off x="5434280" y="2486385"/>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29" name="テキスト ボックス 28">
            <a:extLst>
              <a:ext uri="{FF2B5EF4-FFF2-40B4-BE49-F238E27FC236}">
                <a16:creationId xmlns:a16="http://schemas.microsoft.com/office/drawing/2014/main" id="{22FA1016-5FE3-0CD6-1BF0-D83B85674BD0}"/>
              </a:ext>
            </a:extLst>
          </p:cNvPr>
          <p:cNvSpPr txBox="1"/>
          <p:nvPr/>
        </p:nvSpPr>
        <p:spPr>
          <a:xfrm>
            <a:off x="10016979" y="4817486"/>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30" name="テキスト ボックス 29">
            <a:extLst>
              <a:ext uri="{FF2B5EF4-FFF2-40B4-BE49-F238E27FC236}">
                <a16:creationId xmlns:a16="http://schemas.microsoft.com/office/drawing/2014/main" id="{B0CB544E-B059-46BA-6947-EBBEA9FAF0A3}"/>
              </a:ext>
            </a:extLst>
          </p:cNvPr>
          <p:cNvSpPr txBox="1"/>
          <p:nvPr/>
        </p:nvSpPr>
        <p:spPr>
          <a:xfrm>
            <a:off x="7375222" y="2524330"/>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31" name="テキスト ボックス 30">
            <a:extLst>
              <a:ext uri="{FF2B5EF4-FFF2-40B4-BE49-F238E27FC236}">
                <a16:creationId xmlns:a16="http://schemas.microsoft.com/office/drawing/2014/main" id="{DF73936E-1EF6-E350-0B4F-9F55049149A6}"/>
              </a:ext>
            </a:extLst>
          </p:cNvPr>
          <p:cNvSpPr txBox="1"/>
          <p:nvPr/>
        </p:nvSpPr>
        <p:spPr>
          <a:xfrm>
            <a:off x="8071973" y="3477367"/>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2" name="テキスト ボックス 31">
            <a:extLst>
              <a:ext uri="{FF2B5EF4-FFF2-40B4-BE49-F238E27FC236}">
                <a16:creationId xmlns:a16="http://schemas.microsoft.com/office/drawing/2014/main" id="{09BACACD-46C5-BBEC-909F-2945734AEC69}"/>
              </a:ext>
            </a:extLst>
          </p:cNvPr>
          <p:cNvSpPr txBox="1"/>
          <p:nvPr/>
        </p:nvSpPr>
        <p:spPr>
          <a:xfrm>
            <a:off x="6540699" y="1755877"/>
            <a:ext cx="462921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が正規分布状に生成されるとすると</a:t>
            </a:r>
          </a:p>
        </p:txBody>
      </p:sp>
    </p:spTree>
    <p:extLst>
      <p:ext uri="{BB962C8B-B14F-4D97-AF65-F5344CB8AC3E}">
        <p14:creationId xmlns:p14="http://schemas.microsoft.com/office/powerpoint/2010/main" val="164570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5286375" y="2696875"/>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290175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5690411" y="2832955"/>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6432320" y="3781620"/>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5627563" y="4267335"/>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6800019" y="4694661"/>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9282989" y="5601087"/>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Picture 2" descr="多次元正規分布グラフ">
            <a:extLst>
              <a:ext uri="{FF2B5EF4-FFF2-40B4-BE49-F238E27FC236}">
                <a16:creationId xmlns:a16="http://schemas.microsoft.com/office/drawing/2014/main" id="{B6B3AA28-3D4F-9463-6235-E3379CC7F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48" y="1832749"/>
            <a:ext cx="3980521" cy="2467923"/>
          </a:xfrm>
          <a:prstGeom prst="rect">
            <a:avLst/>
          </a:prstGeom>
          <a:noFill/>
          <a:extLst>
            <a:ext uri="{909E8E84-426E-40DD-AFC4-6F175D3DCCD1}">
              <a14:hiddenFill xmlns:a14="http://schemas.microsoft.com/office/drawing/2010/main">
                <a:solidFill>
                  <a:srgbClr val="FFFFFF"/>
                </a:solidFill>
              </a14:hiddenFill>
            </a:ext>
          </a:extLst>
        </p:spPr>
      </p:pic>
      <p:sp>
        <p:nvSpPr>
          <p:cNvPr id="4" name="楕円 3">
            <a:extLst>
              <a:ext uri="{FF2B5EF4-FFF2-40B4-BE49-F238E27FC236}">
                <a16:creationId xmlns:a16="http://schemas.microsoft.com/office/drawing/2014/main" id="{C4FABF12-B5AE-0816-40DC-9CC79588F349}"/>
              </a:ext>
            </a:extLst>
          </p:cNvPr>
          <p:cNvSpPr/>
          <p:nvPr/>
        </p:nvSpPr>
        <p:spPr>
          <a:xfrm rot="20337228">
            <a:off x="6174901" y="3618246"/>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2E96626-DDB4-1AA1-16A5-BD06B99B89EB}"/>
              </a:ext>
            </a:extLst>
          </p:cNvPr>
          <p:cNvSpPr/>
          <p:nvPr/>
        </p:nvSpPr>
        <p:spPr>
          <a:xfrm rot="1480304">
            <a:off x="5443171" y="4103051"/>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78104FC-C9DD-1D21-1546-A0AE62DAC5BE}"/>
              </a:ext>
            </a:extLst>
          </p:cNvPr>
          <p:cNvSpPr txBox="1"/>
          <p:nvPr/>
        </p:nvSpPr>
        <p:spPr>
          <a:xfrm>
            <a:off x="628848" y="1117148"/>
            <a:ext cx="28376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変量正規分布の形</a:t>
            </a:r>
            <a:endParaRPr kumimoji="1" lang="en-US" altLang="ja-JP" sz="2400" dirty="0">
              <a:latin typeface="メイリオ" panose="020B0604030504040204" pitchFamily="50" charset="-128"/>
              <a:ea typeface="メイリオ" panose="020B0604030504040204" pitchFamily="50" charset="-128"/>
            </a:endParaRPr>
          </a:p>
        </p:txBody>
      </p:sp>
      <p:sp>
        <p:nvSpPr>
          <p:cNvPr id="8" name="矢印: 下カーブ 7">
            <a:extLst>
              <a:ext uri="{FF2B5EF4-FFF2-40B4-BE49-F238E27FC236}">
                <a16:creationId xmlns:a16="http://schemas.microsoft.com/office/drawing/2014/main" id="{07FADF51-06BD-E160-9B5D-EC0F38B85332}"/>
              </a:ext>
            </a:extLst>
          </p:cNvPr>
          <p:cNvSpPr/>
          <p:nvPr/>
        </p:nvSpPr>
        <p:spPr>
          <a:xfrm rot="625717">
            <a:off x="3242447" y="2266550"/>
            <a:ext cx="4110828" cy="102356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E9A442BB-CFF2-0573-DE8C-F6BA244306FC}"/>
              </a:ext>
            </a:extLst>
          </p:cNvPr>
          <p:cNvSpPr txBox="1"/>
          <p:nvPr/>
        </p:nvSpPr>
        <p:spPr>
          <a:xfrm rot="671211">
            <a:off x="3809338" y="1930624"/>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これを真上から見た図</a:t>
            </a:r>
          </a:p>
        </p:txBody>
      </p:sp>
      <p:sp>
        <p:nvSpPr>
          <p:cNvPr id="11" name="テキスト ボックス 10">
            <a:extLst>
              <a:ext uri="{FF2B5EF4-FFF2-40B4-BE49-F238E27FC236}">
                <a16:creationId xmlns:a16="http://schemas.microsoft.com/office/drawing/2014/main" id="{55FB1E51-DB41-5116-BDD0-E49DC2D7936B}"/>
              </a:ext>
            </a:extLst>
          </p:cNvPr>
          <p:cNvSpPr txBox="1"/>
          <p:nvPr/>
        </p:nvSpPr>
        <p:spPr>
          <a:xfrm>
            <a:off x="270254" y="4643839"/>
            <a:ext cx="44823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真横から見るとおなじみの</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変量正規分布</a:t>
            </a:r>
          </a:p>
        </p:txBody>
      </p:sp>
      <p:pic>
        <p:nvPicPr>
          <p:cNvPr id="1026" name="Picture 2" descr="14-1. 正規分布 | 統計学の時間 | 統計WEB">
            <a:extLst>
              <a:ext uri="{FF2B5EF4-FFF2-40B4-BE49-F238E27FC236}">
                <a16:creationId xmlns:a16="http://schemas.microsoft.com/office/drawing/2014/main" id="{299042D1-D1F9-DAF6-FDB8-C1A9CD2FF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979" y="4977243"/>
            <a:ext cx="2655726" cy="1864284"/>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下 11">
            <a:extLst>
              <a:ext uri="{FF2B5EF4-FFF2-40B4-BE49-F238E27FC236}">
                <a16:creationId xmlns:a16="http://schemas.microsoft.com/office/drawing/2014/main" id="{D5F809FC-D75D-DC5A-3E82-68C7CA976003}"/>
              </a:ext>
            </a:extLst>
          </p:cNvPr>
          <p:cNvSpPr/>
          <p:nvPr/>
        </p:nvSpPr>
        <p:spPr>
          <a:xfrm>
            <a:off x="2094371" y="4300672"/>
            <a:ext cx="962312" cy="295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A778478-0619-A5E9-D9D2-6D6E0E33DBAC}"/>
              </a:ext>
            </a:extLst>
          </p:cNvPr>
          <p:cNvSpPr txBox="1"/>
          <p:nvPr/>
        </p:nvSpPr>
        <p:spPr>
          <a:xfrm>
            <a:off x="5286375" y="410396"/>
            <a:ext cx="671946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各正規分布の等高線は無限に広がっているので重なる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 </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つの正規分布の境界付近にある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正規分布からのサンプルだとすると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には</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chemeClr val="accent2">
                    <a:lumMod val="60000"/>
                    <a:lumOff val="40000"/>
                  </a:schemeClr>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それぞれの正規分布における確率密度を計算できる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大きい確率のクラスタに</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は</a:t>
            </a:r>
            <a:r>
              <a:rPr kumimoji="1" lang="ja-JP" altLang="en-US" sz="2000" u="sng" dirty="0">
                <a:latin typeface="メイリオ" panose="020B0604030504040204" pitchFamily="50" charset="-128"/>
                <a:ea typeface="メイリオ" panose="020B0604030504040204" pitchFamily="50" charset="-128"/>
              </a:rPr>
              <a:t>確率的</a:t>
            </a:r>
            <a:r>
              <a:rPr kumimoji="1" lang="ja-JP" altLang="en-US" sz="2000" dirty="0">
                <a:latin typeface="メイリオ" panose="020B0604030504040204" pitchFamily="50" charset="-128"/>
                <a:ea typeface="メイリオ" panose="020B0604030504040204" pitchFamily="50" charset="-128"/>
              </a:rPr>
              <a:t>に所属する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0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9047186D-6BD1-6201-5689-C4D09DC7E8DA}"/>
              </a:ext>
            </a:extLst>
          </p:cNvPr>
          <p:cNvSpPr txBox="1"/>
          <p:nvPr/>
        </p:nvSpPr>
        <p:spPr>
          <a:xfrm>
            <a:off x="6468071" y="4285595"/>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3E881E85-8113-00E9-4DB2-1CAAED5A0FB6}"/>
              </a:ext>
            </a:extLst>
          </p:cNvPr>
          <p:cNvSpPr txBox="1"/>
          <p:nvPr/>
        </p:nvSpPr>
        <p:spPr>
          <a:xfrm>
            <a:off x="4918761" y="6406706"/>
            <a:ext cx="61798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確率変数が</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変量正規分布になる</a:t>
            </a:r>
          </a:p>
        </p:txBody>
      </p:sp>
      <p:sp>
        <p:nvSpPr>
          <p:cNvPr id="6" name="テキスト ボックス 5">
            <a:extLst>
              <a:ext uri="{FF2B5EF4-FFF2-40B4-BE49-F238E27FC236}">
                <a16:creationId xmlns:a16="http://schemas.microsoft.com/office/drawing/2014/main" id="{9F3288B0-FF92-13D7-B2B1-B1EFB29E61CB}"/>
              </a:ext>
            </a:extLst>
          </p:cNvPr>
          <p:cNvSpPr txBox="1"/>
          <p:nvPr/>
        </p:nvSpPr>
        <p:spPr>
          <a:xfrm>
            <a:off x="7377391" y="1989717"/>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これが確率的クラスタリング</a:t>
            </a:r>
          </a:p>
        </p:txBody>
      </p:sp>
    </p:spTree>
    <p:extLst>
      <p:ext uri="{BB962C8B-B14F-4D97-AF65-F5344CB8AC3E}">
        <p14:creationId xmlns:p14="http://schemas.microsoft.com/office/powerpoint/2010/main" val="1950740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623A8A-0B34-FDA8-87A9-F5CB7E16E6AE}"/>
              </a:ext>
            </a:extLst>
          </p:cNvPr>
          <p:cNvSpPr txBox="1"/>
          <p:nvPr/>
        </p:nvSpPr>
        <p:spPr>
          <a:xfrm>
            <a:off x="492190" y="482473"/>
            <a:ext cx="6097554" cy="584775"/>
          </a:xfrm>
          <a:prstGeom prst="rect">
            <a:avLst/>
          </a:prstGeom>
          <a:noFill/>
        </p:spPr>
        <p:txBody>
          <a:bodyPr wrap="square">
            <a:spAutoFit/>
          </a:bodyPr>
          <a:lstStyle/>
          <a:p>
            <a:r>
              <a:rPr kumimoji="1" lang="ja-JP" altLang="en-US" sz="3200" b="1" dirty="0">
                <a:latin typeface="メイリオ" panose="020B0604030504040204" pitchFamily="50" charset="-128"/>
                <a:ea typeface="メイリオ" panose="020B0604030504040204" pitchFamily="50" charset="-128"/>
              </a:rPr>
              <a:t>問題　等高線を引いてみる</a:t>
            </a:r>
            <a:endParaRPr kumimoji="1" lang="en-US" altLang="ja-JP" sz="3200" b="1" dirty="0">
              <a:latin typeface="メイリオ" panose="020B0604030504040204" pitchFamily="50" charset="-128"/>
              <a:ea typeface="メイリオ" panose="020B0604030504040204" pitchFamily="50" charset="-128"/>
            </a:endParaRPr>
          </a:p>
        </p:txBody>
      </p:sp>
      <p:pic>
        <p:nvPicPr>
          <p:cNvPr id="16" name="Picture 2" descr="Project Jupyter - Wikipedia">
            <a:extLst>
              <a:ext uri="{FF2B5EF4-FFF2-40B4-BE49-F238E27FC236}">
                <a16:creationId xmlns:a16="http://schemas.microsoft.com/office/drawing/2014/main" id="{9B6B1829-79BB-5567-FAF9-8FE7B6C17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564" y="479548"/>
            <a:ext cx="875979" cy="1015355"/>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2A382C67-601C-4740-EFC6-3169922CBB9D}"/>
              </a:ext>
            </a:extLst>
          </p:cNvPr>
          <p:cNvSpPr txBox="1"/>
          <p:nvPr/>
        </p:nvSpPr>
        <p:spPr>
          <a:xfrm>
            <a:off x="1510692" y="1577066"/>
            <a:ext cx="9312818" cy="1200329"/>
          </a:xfrm>
          <a:prstGeom prst="rect">
            <a:avLst/>
          </a:prstGeom>
          <a:noFill/>
        </p:spPr>
        <p:txBody>
          <a:bodyPr wrap="square" rtlCol="0">
            <a:spAutoFit/>
          </a:bodyPr>
          <a:lstStyle/>
          <a:p>
            <a:pPr marL="342900" indent="-3429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Contour_plot.ipynb</a:t>
            </a:r>
            <a:r>
              <a:rPr kumimoji="1" lang="ja-JP" altLang="en-US" sz="2400" dirty="0">
                <a:latin typeface="メイリオ" panose="020B0604030504040204" pitchFamily="50" charset="-128"/>
                <a:ea typeface="メイリオ" panose="020B0604030504040204" pitchFamily="50" charset="-128"/>
              </a:rPr>
              <a:t>を開いて等高線の引き方の基礎を習得する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理解できたら以下の個所に等高線を引くコーディングを埋めて、クラスタ毎に等高線が表示されるようにせよ</a:t>
            </a:r>
            <a:endParaRPr kumimoji="1"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58DDE3E8-61EC-B575-C2DE-B513063C0305}"/>
              </a:ext>
            </a:extLst>
          </p:cNvPr>
          <p:cNvSpPr txBox="1"/>
          <p:nvPr/>
        </p:nvSpPr>
        <p:spPr>
          <a:xfrm>
            <a:off x="2071396" y="3619008"/>
            <a:ext cx="7264938" cy="255454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a:t>
            </a:r>
            <a:r>
              <a:rPr kumimoji="1" lang="en-US" altLang="ja-JP" sz="1600" dirty="0" err="1">
                <a:latin typeface="メイリオ" panose="020B0604030504040204" pitchFamily="50" charset="-128"/>
                <a:ea typeface="メイリオ" panose="020B0604030504040204" pitchFamily="50" charset="-128"/>
              </a:rPr>
              <a:t>contour_plot</a:t>
            </a:r>
            <a:r>
              <a:rPr kumimoji="1" lang="en-US" altLang="ja-JP" sz="1600" dirty="0">
                <a:latin typeface="メイリオ" panose="020B0604030504040204" pitchFamily="50" charset="-128"/>
                <a:ea typeface="メイリオ" panose="020B0604030504040204" pitchFamily="50" charset="-128"/>
              </a:rPr>
              <a:t>(mean, var):</a:t>
            </a:r>
          </a:p>
          <a:p>
            <a:pPr algn="l"/>
            <a:r>
              <a:rPr kumimoji="1" lang="en-US" altLang="ja-JP" sz="1600" dirty="0">
                <a:latin typeface="メイリオ" panose="020B0604030504040204" pitchFamily="50" charset="-128"/>
                <a:ea typeface="メイリオ" panose="020B0604030504040204" pitchFamily="50" charset="-128"/>
              </a:rPr>
              <a:t>    x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y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ここに適切なプログラムを書きこむ</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x,y,z</a:t>
            </a:r>
            <a:endParaRPr kumimoji="1" lang="ja-JP" altLang="en-US" sz="16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6D201AE3-A035-FE0A-0674-A016F9DE26EF}"/>
              </a:ext>
            </a:extLst>
          </p:cNvPr>
          <p:cNvSpPr txBox="1"/>
          <p:nvPr/>
        </p:nvSpPr>
        <p:spPr>
          <a:xfrm>
            <a:off x="2071396" y="3056380"/>
            <a:ext cx="51853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normal_sample_GMM_contour.py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10686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54D5B7-9129-32E9-7268-DA717300C2C7}"/>
              </a:ext>
            </a:extLst>
          </p:cNvPr>
          <p:cNvSpPr txBox="1"/>
          <p:nvPr/>
        </p:nvSpPr>
        <p:spPr>
          <a:xfrm>
            <a:off x="643812" y="347312"/>
            <a:ext cx="87338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a:latin typeface="メイリオ" panose="020B0604030504040204" pitchFamily="50" charset="-128"/>
                <a:ea typeface="メイリオ" panose="020B0604030504040204" pitchFamily="50" charset="-128"/>
              </a:rPr>
              <a:t>fortravel </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でクラスタリングする</a:t>
            </a:r>
          </a:p>
        </p:txBody>
      </p:sp>
      <p:sp>
        <p:nvSpPr>
          <p:cNvPr id="3" name="テキスト ボックス 2">
            <a:extLst>
              <a:ext uri="{FF2B5EF4-FFF2-40B4-BE49-F238E27FC236}">
                <a16:creationId xmlns:a16="http://schemas.microsoft.com/office/drawing/2014/main" id="{2283BF4F-C1ED-7A6E-1C45-E4328440D1DD}"/>
              </a:ext>
            </a:extLst>
          </p:cNvPr>
          <p:cNvSpPr txBox="1"/>
          <p:nvPr/>
        </p:nvSpPr>
        <p:spPr>
          <a:xfrm>
            <a:off x="709127" y="1037777"/>
            <a:ext cx="8988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小さい次元の</a:t>
            </a:r>
            <a:r>
              <a:rPr kumimoji="1" lang="en-US" altLang="ja-JP" sz="2400" dirty="0">
                <a:latin typeface="メイリオ" panose="020B0604030504040204" pitchFamily="50" charset="-128"/>
                <a:ea typeface="メイリオ" panose="020B0604030504040204" pitchFamily="50" charset="-128"/>
              </a:rPr>
              <a:t>fortravel dataset ‘fortravel_token.csv’ </a:t>
            </a:r>
            <a:r>
              <a:rPr kumimoji="1" lang="ja-JP" altLang="en-US" sz="2400" dirty="0">
                <a:latin typeface="メイリオ" panose="020B0604030504040204" pitchFamily="50" charset="-128"/>
                <a:ea typeface="メイリオ" panose="020B0604030504040204" pitchFamily="50" charset="-128"/>
              </a:rPr>
              <a:t>で試す</a:t>
            </a:r>
          </a:p>
        </p:txBody>
      </p:sp>
      <p:sp>
        <p:nvSpPr>
          <p:cNvPr id="4" name="テキスト ボックス 3">
            <a:extLst>
              <a:ext uri="{FF2B5EF4-FFF2-40B4-BE49-F238E27FC236}">
                <a16:creationId xmlns:a16="http://schemas.microsoft.com/office/drawing/2014/main" id="{26D06A73-ED81-4D3A-1A0A-E2002CEC8189}"/>
              </a:ext>
            </a:extLst>
          </p:cNvPr>
          <p:cNvSpPr txBox="1"/>
          <p:nvPr/>
        </p:nvSpPr>
        <p:spPr>
          <a:xfrm>
            <a:off x="709127" y="1605132"/>
            <a:ext cx="11346023" cy="646331"/>
          </a:xfrm>
          <a:prstGeom prst="rect">
            <a:avLst/>
          </a:prstGeom>
          <a:noFill/>
        </p:spPr>
        <p:txBody>
          <a:bodyPr wrap="square" rtlCol="0">
            <a:spAutoFit/>
          </a:bodyPr>
          <a:lstStyle/>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次元の</a:t>
            </a:r>
            <a:r>
              <a:rPr kumimoji="1" lang="en-US" altLang="ja-JP" dirty="0" err="1">
                <a:latin typeface="メイリオ" panose="020B0604030504040204" pitchFamily="50" charset="-128"/>
                <a:ea typeface="メイリオ" panose="020B0604030504040204" pitchFamily="50" charset="-128"/>
              </a:rPr>
              <a:t>toydata</a:t>
            </a:r>
            <a:r>
              <a:rPr kumimoji="1" lang="ja-JP" altLang="en-US" dirty="0">
                <a:latin typeface="メイリオ" panose="020B0604030504040204" pitchFamily="50" charset="-128"/>
                <a:ea typeface="メイリオ" panose="020B0604030504040204" pitchFamily="50" charset="-128"/>
              </a:rPr>
              <a:t>で実行したが、</a:t>
            </a:r>
            <a:r>
              <a:rPr kumimoji="1" lang="en-US" altLang="ja-JP" dirty="0">
                <a:latin typeface="メイリオ" panose="020B0604030504040204" pitchFamily="50" charset="-128"/>
                <a:ea typeface="メイリオ" panose="020B0604030504040204" pitchFamily="50" charset="-128"/>
              </a:rPr>
              <a:t>fortravel</a:t>
            </a:r>
            <a:r>
              <a:rPr kumimoji="1" lang="ja-JP" altLang="en-US" dirty="0">
                <a:latin typeface="メイリオ" panose="020B0604030504040204" pitchFamily="50" charset="-128"/>
                <a:ea typeface="メイリオ" panose="020B0604030504040204" pitchFamily="50" charset="-128"/>
              </a:rPr>
              <a:t>のデータで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クラスタリングする</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fortravel_token.csv</a:t>
            </a:r>
            <a:r>
              <a:rPr kumimoji="1" lang="ja-JP" altLang="en-US" dirty="0">
                <a:latin typeface="メイリオ" panose="020B0604030504040204" pitchFamily="50" charset="-128"/>
                <a:ea typeface="メイリオ" panose="020B0604030504040204" pitchFamily="50" charset="-128"/>
              </a:rPr>
              <a:t>を読み込んで、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を実行するプログラムで以下を埋めて動かしてみよ</a:t>
            </a:r>
          </a:p>
        </p:txBody>
      </p:sp>
      <p:sp>
        <p:nvSpPr>
          <p:cNvPr id="5" name="テキスト ボックス 4">
            <a:extLst>
              <a:ext uri="{FF2B5EF4-FFF2-40B4-BE49-F238E27FC236}">
                <a16:creationId xmlns:a16="http://schemas.microsoft.com/office/drawing/2014/main" id="{92815566-44BB-F32D-FADD-F075969C05B5}"/>
              </a:ext>
            </a:extLst>
          </p:cNvPr>
          <p:cNvSpPr txBox="1"/>
          <p:nvPr/>
        </p:nvSpPr>
        <p:spPr>
          <a:xfrm>
            <a:off x="774442" y="2447052"/>
            <a:ext cx="2398990" cy="400110"/>
          </a:xfrm>
          <a:prstGeom prst="rect">
            <a:avLst/>
          </a:prstGeom>
          <a:noFill/>
        </p:spPr>
        <p:txBody>
          <a:bodyPr wrap="none" rtlCol="0">
            <a:spAutoFit/>
          </a:bodyPr>
          <a:lstStyle/>
          <a:p>
            <a:pPr algn="l"/>
            <a:r>
              <a:rPr kumimoji="1" lang="en-US" altLang="ja-JP" sz="2000" u="sng" dirty="0">
                <a:latin typeface="メイリオ" panose="020B0604030504040204" pitchFamily="50" charset="-128"/>
                <a:ea typeface="メイリオ" panose="020B0604030504040204" pitchFamily="50" charset="-128"/>
              </a:rPr>
              <a:t>fortravel_GMM.py</a:t>
            </a:r>
            <a:endParaRPr kumimoji="1" lang="ja-JP" altLang="en-US" sz="2000" u="sng"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EC2878F-CA31-4873-FA62-CCD17D0C01AF}"/>
              </a:ext>
            </a:extLst>
          </p:cNvPr>
          <p:cNvSpPr txBox="1"/>
          <p:nvPr/>
        </p:nvSpPr>
        <p:spPr>
          <a:xfrm>
            <a:off x="877079" y="2847162"/>
            <a:ext cx="9422772" cy="3785652"/>
          </a:xfrm>
          <a:prstGeom prst="rect">
            <a:avLst/>
          </a:prstGeom>
          <a:noFill/>
        </p:spPr>
        <p:txBody>
          <a:bodyPr wrap="none" rtlCol="0">
            <a:spAutoFit/>
          </a:bodyPr>
          <a:lstStyle/>
          <a:p>
            <a:pPr algn="l"/>
            <a:r>
              <a:rPr kumimoji="1" lang="en-US" altLang="ja-JP" sz="1600" dirty="0" err="1">
                <a:latin typeface="メイリオ" panose="020B0604030504040204" pitchFamily="50" charset="-128"/>
                <a:ea typeface="メイリオ" panose="020B0604030504040204" pitchFamily="50" charset="-128"/>
              </a:rPr>
              <a:t>csv_input</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pd.read_csv</a:t>
            </a:r>
            <a:r>
              <a:rPr kumimoji="1" lang="en-US" altLang="ja-JP" sz="1600" dirty="0">
                <a:latin typeface="メイリオ" panose="020B0604030504040204" pitchFamily="50" charset="-128"/>
                <a:ea typeface="メイリオ" panose="020B0604030504040204" pitchFamily="50" charset="-128"/>
              </a:rPr>
              <a:t>('fortravel_token.csv', encoding='ms932', </a:t>
            </a:r>
            <a:r>
              <a:rPr kumimoji="1" lang="en-US" altLang="ja-JP" sz="1600" dirty="0" err="1">
                <a:latin typeface="メイリオ" panose="020B0604030504040204" pitchFamily="50" charset="-128"/>
                <a:ea typeface="メイリオ" panose="020B0604030504040204" pitchFamily="50" charset="-128"/>
              </a:rPr>
              <a:t>sep</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skiprows</a:t>
            </a:r>
            <a:r>
              <a:rPr kumimoji="1" lang="en-US" altLang="ja-JP" sz="1600" dirty="0">
                <a:latin typeface="メイリオ" panose="020B0604030504040204" pitchFamily="50" charset="-128"/>
                <a:ea typeface="メイリオ" panose="020B0604030504040204" pitchFamily="50" charset="-128"/>
              </a:rPr>
              <a:t>=0)</a:t>
            </a: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データセットを用意</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パラメータ（</a:t>
            </a:r>
            <a:r>
              <a:rPr kumimoji="1" lang="en-US" altLang="ja-JP" sz="1600" dirty="0">
                <a:latin typeface="メイリオ" panose="020B0604030504040204" pitchFamily="50" charset="-128"/>
                <a:ea typeface="メイリオ" panose="020B0604030504040204" pitchFamily="50" charset="-128"/>
              </a:rPr>
              <a:t>π</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μ</a:t>
            </a:r>
            <a:r>
              <a:rPr kumimoji="1" lang="ja-JP" altLang="en-US" sz="1600" dirty="0">
                <a:latin typeface="メイリオ" panose="020B0604030504040204" pitchFamily="50" charset="-128"/>
                <a:ea typeface="メイリオ" panose="020B0604030504040204" pitchFamily="50" charset="-128"/>
              </a:rPr>
              <a:t>，∑）の初期化を行う</a:t>
            </a:r>
            <a:r>
              <a:rPr kumimoji="1" lang="en-US" altLang="ja-JP" sz="1600" dirty="0">
                <a:latin typeface="メイリオ" panose="020B0604030504040204" pitchFamily="50" charset="-128"/>
                <a:ea typeface="メイリオ" panose="020B0604030504040204" pitchFamily="50" charset="-128"/>
              </a:rPr>
              <a:t>    </a:t>
            </a: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for  in : </a:t>
            </a:r>
            <a:r>
              <a:rPr kumimoji="1" lang="ja-JP" altLang="en-US" sz="1600" dirty="0">
                <a:latin typeface="メイリオ" panose="020B0604030504040204" pitchFamily="50" charset="-128"/>
                <a:ea typeface="メイリオ" panose="020B0604030504040204" pitchFamily="50" charset="-128"/>
              </a:rPr>
              <a:t>各クラスタ毎の重心ベクトルを、要素の値が大きい順に降順ソートするようにコーディング</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h:m</a:t>
            </a:r>
            <a:r>
              <a:rPr kumimoji="1" lang="en-US" altLang="ja-JP" sz="1600" dirty="0">
                <a:latin typeface="メイリオ" panose="020B0604030504040204" pitchFamily="50" charset="-128"/>
                <a:ea typeface="メイリオ" panose="020B0604030504040204" pitchFamily="50" charset="-128"/>
              </a:rPr>
              <a:t> for </a:t>
            </a:r>
            <a:r>
              <a:rPr kumimoji="1" lang="en-US" altLang="ja-JP" sz="1600" dirty="0" err="1">
                <a:latin typeface="メイリオ" panose="020B0604030504040204" pitchFamily="50" charset="-128"/>
                <a:ea typeface="メイリオ" panose="020B0604030504040204" pitchFamily="50" charset="-128"/>
              </a:rPr>
              <a:t>m,h</a:t>
            </a:r>
            <a:r>
              <a:rPr kumimoji="1" lang="en-US" altLang="ja-JP" sz="1600" dirty="0">
                <a:latin typeface="メイリオ" panose="020B0604030504040204" pitchFamily="50" charset="-128"/>
                <a:ea typeface="メイリオ" panose="020B0604030504040204" pitchFamily="50" charset="-128"/>
              </a:rPr>
              <a:t> in zip(</a:t>
            </a:r>
            <a:r>
              <a:rPr kumimoji="1" lang="en-US" altLang="ja-JP" sz="1600" dirty="0" err="1">
                <a:latin typeface="メイリオ" panose="020B0604030504040204" pitchFamily="50" charset="-128"/>
                <a:ea typeface="メイリオ" panose="020B0604030504040204" pitchFamily="50" charset="-128"/>
              </a:rPr>
              <a:t>mm,headers</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=sorted(</a:t>
            </a:r>
            <a:r>
              <a:rPr kumimoji="1" lang="en-US" altLang="ja-JP" sz="1600" dirty="0" err="1">
                <a:latin typeface="メイリオ" panose="020B0604030504040204" pitchFamily="50" charset="-128"/>
                <a:ea typeface="メイリオ" panose="020B0604030504040204" pitchFamily="50" charset="-128"/>
              </a:rPr>
              <a:t>dic.items</a:t>
            </a:r>
            <a:r>
              <a:rPr kumimoji="1" lang="en-US" altLang="ja-JP" sz="1600" dirty="0">
                <a:latin typeface="メイリオ" panose="020B0604030504040204" pitchFamily="50" charset="-128"/>
                <a:ea typeface="メイリオ" panose="020B0604030504040204" pitchFamily="50" charset="-128"/>
              </a:rPr>
              <a:t>(), key=lambda x: x[1],reverse=True)[:20]</a:t>
            </a:r>
          </a:p>
          <a:p>
            <a:pPr algn="l"/>
            <a:r>
              <a:rPr kumimoji="1" lang="en-US" altLang="ja-JP" sz="1600" dirty="0">
                <a:latin typeface="メイリオ" panose="020B0604030504040204" pitchFamily="50" charset="-128"/>
                <a:ea typeface="メイリオ" panose="020B0604030504040204" pitchFamily="50" charset="-128"/>
              </a:rPr>
              <a:t>	print(</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p:txBody>
      </p:sp>
      <p:sp>
        <p:nvSpPr>
          <p:cNvPr id="7" name="左中かっこ 6">
            <a:extLst>
              <a:ext uri="{FF2B5EF4-FFF2-40B4-BE49-F238E27FC236}">
                <a16:creationId xmlns:a16="http://schemas.microsoft.com/office/drawing/2014/main" id="{5468D8EB-C8C1-56CA-81D7-7B43C659BFB9}"/>
              </a:ext>
            </a:extLst>
          </p:cNvPr>
          <p:cNvSpPr/>
          <p:nvPr/>
        </p:nvSpPr>
        <p:spPr>
          <a:xfrm>
            <a:off x="643812" y="3042751"/>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63E48C71-C3DC-3E4F-89AB-7C65DD07A35A}"/>
              </a:ext>
            </a:extLst>
          </p:cNvPr>
          <p:cNvSpPr/>
          <p:nvPr/>
        </p:nvSpPr>
        <p:spPr>
          <a:xfrm>
            <a:off x="643811" y="5143526"/>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12186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9FF97A-CF2F-4EF5-A26F-24AD91F6A3E5}"/>
              </a:ext>
            </a:extLst>
          </p:cNvPr>
          <p:cNvSpPr txBox="1"/>
          <p:nvPr/>
        </p:nvSpPr>
        <p:spPr>
          <a:xfrm>
            <a:off x="516092" y="287227"/>
            <a:ext cx="664797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混合ガウス分布クラスタリングの問題点</a:t>
            </a:r>
          </a:p>
        </p:txBody>
      </p:sp>
      <p:sp>
        <p:nvSpPr>
          <p:cNvPr id="3" name="テキスト ボックス 2">
            <a:extLst>
              <a:ext uri="{FF2B5EF4-FFF2-40B4-BE49-F238E27FC236}">
                <a16:creationId xmlns:a16="http://schemas.microsoft.com/office/drawing/2014/main" id="{C1149EF7-12F1-44DD-AC02-30222C6CB395}"/>
              </a:ext>
            </a:extLst>
          </p:cNvPr>
          <p:cNvSpPr txBox="1"/>
          <p:nvPr/>
        </p:nvSpPr>
        <p:spPr>
          <a:xfrm>
            <a:off x="1370396" y="4933072"/>
            <a:ext cx="7968400"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データの共分散行列の行列式</a:t>
            </a:r>
            <a:r>
              <a:rPr kumimoji="1" lang="en-US" altLang="ja-JP" dirty="0">
                <a:latin typeface="メイリオ" panose="020B0604030504040204" pitchFamily="50" charset="-128"/>
                <a:ea typeface="メイリオ" panose="020B0604030504040204" pitchFamily="50" charset="-128"/>
              </a:rPr>
              <a:t>&gt;0(</a:t>
            </a:r>
            <a:r>
              <a:rPr kumimoji="1" lang="ja-JP" altLang="en-US" dirty="0">
                <a:latin typeface="メイリオ" panose="020B0604030504040204" pitchFamily="50" charset="-128"/>
                <a:ea typeface="メイリオ" panose="020B0604030504040204" pitchFamily="50" charset="-128"/>
              </a:rPr>
              <a:t>正定値行列）でないと計算不能</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https://shakayami-math.hatenablog.com/entry/2019/12/29/174432</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B263C51-2EA2-4E58-A842-88A01DCE223E}"/>
              </a:ext>
            </a:extLst>
          </p:cNvPr>
          <p:cNvSpPr txBox="1"/>
          <p:nvPr/>
        </p:nvSpPr>
        <p:spPr>
          <a:xfrm>
            <a:off x="1370396" y="5651605"/>
            <a:ext cx="6284093" cy="1477328"/>
          </a:xfrm>
          <a:prstGeom prst="rect">
            <a:avLst/>
          </a:prstGeom>
          <a:noFill/>
        </p:spPr>
        <p:txBody>
          <a:bodyPr wrap="none" rtlCol="0">
            <a:spAutoFit/>
          </a:bodyPr>
          <a:lstStyle/>
          <a:p>
            <a:pPr algn="l"/>
            <a:r>
              <a:rPr kumimoji="1" lang="ja-JP" altLang="en-US" b="1" u="sng" dirty="0">
                <a:latin typeface="メイリオ" panose="020B0604030504040204" pitchFamily="50" charset="-128"/>
                <a:ea typeface="メイリオ" panose="020B0604030504040204" pitchFamily="50" charset="-128"/>
              </a:rPr>
              <a:t>＜参考＞正定値性と同値な条件とは</a:t>
            </a:r>
            <a:endParaRPr kumimoji="1" lang="en-US" altLang="ja-JP" b="1" u="sng"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例えば、すべての固有値が＞０（半正定値だと固有値≥</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3"/>
              </a:rPr>
              <a:t>https://mathtrain.jp/seisokumatrix</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https://mathtrain.jp/positivesemi</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A3B50D1-130F-9B35-9C59-428E6BCDDDDB}"/>
                  </a:ext>
                </a:extLst>
              </p:cNvPr>
              <p:cNvSpPr txBox="1"/>
              <p:nvPr/>
            </p:nvSpPr>
            <p:spPr>
              <a:xfrm>
                <a:off x="5081243" y="2125487"/>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A3B50D1-130F-9B35-9C59-428E6BCDDDDB}"/>
                  </a:ext>
                </a:extLst>
              </p:cNvPr>
              <p:cNvSpPr txBox="1">
                <a:spLocks noRot="1" noChangeAspect="1" noMove="1" noResize="1" noEditPoints="1" noAdjustHandles="1" noChangeArrowheads="1" noChangeShapeType="1" noTextEdit="1"/>
              </p:cNvSpPr>
              <p:nvPr/>
            </p:nvSpPr>
            <p:spPr>
              <a:xfrm>
                <a:off x="5081243" y="2125487"/>
                <a:ext cx="6113020" cy="666464"/>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FDC7995-16DC-9F8C-7906-A5AA85E07357}"/>
              </a:ext>
            </a:extLst>
          </p:cNvPr>
          <p:cNvSpPr txBox="1"/>
          <p:nvPr/>
        </p:nvSpPr>
        <p:spPr>
          <a:xfrm>
            <a:off x="609398" y="794185"/>
            <a:ext cx="112726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妙に計算が遅いと思いませんか！　</a:t>
            </a:r>
            <a:r>
              <a:rPr kumimoji="1" lang="en-US" altLang="ja-JP" sz="2400" dirty="0">
                <a:latin typeface="メイリオ" panose="020B0604030504040204" pitchFamily="50" charset="-128"/>
                <a:ea typeface="メイリオ" panose="020B0604030504040204" pitchFamily="50" charset="-128"/>
              </a:rPr>
              <a:t>E step</a:t>
            </a:r>
            <a:r>
              <a:rPr kumimoji="1" lang="ja-JP" altLang="en-US" sz="2400" dirty="0">
                <a:latin typeface="メイリオ" panose="020B0604030504040204" pitchFamily="50" charset="-128"/>
                <a:ea typeface="メイリオ" panose="020B0604030504040204" pitchFamily="50" charset="-128"/>
              </a:rPr>
              <a:t>は計算量が大きく、桁あふれしやすい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57B7BB8-C154-C908-44EB-362487391E54}"/>
                  </a:ext>
                </a:extLst>
              </p:cNvPr>
              <p:cNvSpPr txBox="1"/>
              <p:nvPr/>
            </p:nvSpPr>
            <p:spPr>
              <a:xfrm>
                <a:off x="2231625" y="137631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57B7BB8-C154-C908-44EB-362487391E54}"/>
                  </a:ext>
                </a:extLst>
              </p:cNvPr>
              <p:cNvSpPr txBox="1">
                <a:spLocks noRot="1" noChangeAspect="1" noMove="1" noResize="1" noEditPoints="1" noAdjustHandles="1" noChangeArrowheads="1" noChangeShapeType="1" noTextEdit="1"/>
              </p:cNvSpPr>
              <p:nvPr/>
            </p:nvSpPr>
            <p:spPr>
              <a:xfrm>
                <a:off x="2231625" y="1376310"/>
                <a:ext cx="4925516" cy="70218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6098B33-B94C-A8AE-487D-69953547F96E}"/>
              </a:ext>
            </a:extLst>
          </p:cNvPr>
          <p:cNvSpPr txBox="1"/>
          <p:nvPr/>
        </p:nvSpPr>
        <p:spPr>
          <a:xfrm>
            <a:off x="797162" y="1459836"/>
            <a:ext cx="1146468"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E-step</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71CB15-3269-981F-394F-4F489D7BE2CC}"/>
                  </a:ext>
                </a:extLst>
              </p:cNvPr>
              <p:cNvSpPr txBox="1"/>
              <p:nvPr/>
            </p:nvSpPr>
            <p:spPr>
              <a:xfrm>
                <a:off x="2547257" y="3202474"/>
                <a:ext cx="858664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E-step1</a:t>
                </a:r>
                <a:r>
                  <a:rPr kumimoji="1" lang="ja-JP" altLang="en-US" sz="2800" dirty="0">
                    <a:latin typeface="メイリオ" panose="020B0604030504040204" pitchFamily="50" charset="-128"/>
                    <a:ea typeface="メイリオ" panose="020B0604030504040204" pitchFamily="50" charset="-128"/>
                  </a:rPr>
                  <a:t>回あたり、逆行列</a:t>
                </a:r>
                <a14:m>
                  <m:oMath xmlns:m="http://schemas.openxmlformats.org/officeDocument/2006/math">
                    <m:sSup>
                      <m:sSupPr>
                        <m:ctrlPr>
                          <a:rPr kumimoji="1" lang="en-US" altLang="ja-JP" sz="2800" b="0" i="1" smtClean="0">
                            <a:latin typeface="Cambria Math" panose="02040503050406030204" pitchFamily="18" charset="0"/>
                            <a:ea typeface="メイリオ" panose="020B0604030504040204" pitchFamily="50" charset="-128"/>
                          </a:rPr>
                        </m:ctrlPr>
                      </m:sSupPr>
                      <m:e>
                        <m:r>
                          <m:rPr>
                            <m:sty m:val="p"/>
                          </m:rPr>
                          <a:rPr kumimoji="1" lang="el-GR" altLang="ja-JP" sz="2800" b="0" i="1" smtClean="0">
                            <a:latin typeface="Cambria Math" panose="02040503050406030204" pitchFamily="18" charset="0"/>
                            <a:ea typeface="Cambria Math" panose="02040503050406030204" pitchFamily="18" charset="0"/>
                          </a:rPr>
                          <m:t>Σ</m:t>
                        </m:r>
                      </m:e>
                      <m:sup>
                        <m:r>
                          <a:rPr kumimoji="1" lang="en-US" altLang="ja-JP" sz="2800" b="0" i="1" smtClean="0">
                            <a:latin typeface="Cambria Math" panose="02040503050406030204" pitchFamily="18" charset="0"/>
                            <a:ea typeface="メイリオ" panose="020B0604030504040204" pitchFamily="50" charset="-128"/>
                          </a:rPr>
                          <m:t>−1</m:t>
                        </m:r>
                      </m:sup>
                    </m:sSup>
                  </m:oMath>
                </a14:m>
                <a:r>
                  <a:rPr kumimoji="1" lang="ja-JP" altLang="en-US" sz="2800" dirty="0">
                    <a:latin typeface="メイリオ" panose="020B0604030504040204" pitchFamily="50" charset="-128"/>
                    <a:ea typeface="メイリオ" panose="020B0604030504040204" pitchFamily="50" charset="-128"/>
                  </a:rPr>
                  <a:t>を</a:t>
                </a:r>
                <a:r>
                  <a:rPr kumimoji="1" lang="en-US" altLang="ja-JP" sz="2800" dirty="0">
                    <a:latin typeface="メイリオ" panose="020B0604030504040204" pitchFamily="50" charset="-128"/>
                    <a:ea typeface="メイリオ" panose="020B0604030504040204" pitchFamily="50" charset="-128"/>
                  </a:rPr>
                  <a:t>K+1</a:t>
                </a:r>
                <a:r>
                  <a:rPr kumimoji="1" lang="ja-JP" altLang="en-US" sz="2800" dirty="0">
                    <a:latin typeface="メイリオ" panose="020B0604030504040204" pitchFamily="50" charset="-128"/>
                    <a:ea typeface="メイリオ" panose="020B0604030504040204" pitchFamily="50" charset="-128"/>
                  </a:rPr>
                  <a:t>回計算が必要！</a:t>
                </a:r>
              </a:p>
            </p:txBody>
          </p:sp>
        </mc:Choice>
        <mc:Fallback xmlns="">
          <p:sp>
            <p:nvSpPr>
              <p:cNvPr id="15" name="テキスト ボックス 14">
                <a:extLst>
                  <a:ext uri="{FF2B5EF4-FFF2-40B4-BE49-F238E27FC236}">
                    <a16:creationId xmlns:a16="http://schemas.microsoft.com/office/drawing/2014/main" id="{8271CB15-3269-981F-394F-4F489D7BE2CC}"/>
                  </a:ext>
                </a:extLst>
              </p:cNvPr>
              <p:cNvSpPr txBox="1">
                <a:spLocks noRot="1" noChangeAspect="1" noMove="1" noResize="1" noEditPoints="1" noAdjustHandles="1" noChangeArrowheads="1" noChangeShapeType="1" noTextEdit="1"/>
              </p:cNvSpPr>
              <p:nvPr/>
            </p:nvSpPr>
            <p:spPr>
              <a:xfrm>
                <a:off x="2547257" y="3202474"/>
                <a:ext cx="8586646" cy="523220"/>
              </a:xfrm>
              <a:prstGeom prst="rect">
                <a:avLst/>
              </a:prstGeom>
              <a:blipFill>
                <a:blip r:embed="rId7"/>
                <a:stretch>
                  <a:fillRect l="-1491" t="-9302" r="-14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840563F-91A2-46C1-96C9-5C41F2BC48BD}"/>
                  </a:ext>
                </a:extLst>
              </p:cNvPr>
              <p:cNvSpPr txBox="1"/>
              <p:nvPr/>
            </p:nvSpPr>
            <p:spPr>
              <a:xfrm>
                <a:off x="2547257" y="3835217"/>
                <a:ext cx="95190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計算途上で、行列式</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（逆行列を計算できない）になりうる！</a:t>
                </a:r>
              </a:p>
            </p:txBody>
          </p:sp>
        </mc:Choice>
        <mc:Fallback xmlns="">
          <p:sp>
            <p:nvSpPr>
              <p:cNvPr id="16" name="テキスト ボックス 15">
                <a:extLst>
                  <a:ext uri="{FF2B5EF4-FFF2-40B4-BE49-F238E27FC236}">
                    <a16:creationId xmlns:a16="http://schemas.microsoft.com/office/drawing/2014/main" id="{2840563F-91A2-46C1-96C9-5C41F2BC48BD}"/>
                  </a:ext>
                </a:extLst>
              </p:cNvPr>
              <p:cNvSpPr txBox="1">
                <a:spLocks noRot="1" noChangeAspect="1" noMove="1" noResize="1" noEditPoints="1" noAdjustHandles="1" noChangeArrowheads="1" noChangeShapeType="1" noTextEdit="1"/>
              </p:cNvSpPr>
              <p:nvPr/>
            </p:nvSpPr>
            <p:spPr>
              <a:xfrm>
                <a:off x="2547257" y="3835217"/>
                <a:ext cx="9519081" cy="461665"/>
              </a:xfrm>
              <a:prstGeom prst="rect">
                <a:avLst/>
              </a:prstGeom>
              <a:blipFill>
                <a:blip r:embed="rId8"/>
                <a:stretch>
                  <a:fillRect l="-1025" t="-7895"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4295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794955-B597-45D6-9F16-B4DE367C4D7D}"/>
              </a:ext>
            </a:extLst>
          </p:cNvPr>
          <p:cNvSpPr txBox="1"/>
          <p:nvPr/>
        </p:nvSpPr>
        <p:spPr>
          <a:xfrm>
            <a:off x="352424" y="361361"/>
            <a:ext cx="11401425" cy="95410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更に、自然言語データを正規分布に従うとするモデリングには無理があるかもれしれない</a:t>
            </a:r>
          </a:p>
        </p:txBody>
      </p:sp>
      <p:pic>
        <p:nvPicPr>
          <p:cNvPr id="6" name="図 5">
            <a:extLst>
              <a:ext uri="{FF2B5EF4-FFF2-40B4-BE49-F238E27FC236}">
                <a16:creationId xmlns:a16="http://schemas.microsoft.com/office/drawing/2014/main" id="{F193257C-B2A9-79A2-DACA-05665F00F324}"/>
              </a:ext>
            </a:extLst>
          </p:cNvPr>
          <p:cNvPicPr>
            <a:picLocks noChangeAspect="1"/>
          </p:cNvPicPr>
          <p:nvPr/>
        </p:nvPicPr>
        <p:blipFill>
          <a:blip r:embed="rId2"/>
          <a:stretch>
            <a:fillRect/>
          </a:stretch>
        </p:blipFill>
        <p:spPr>
          <a:xfrm>
            <a:off x="3562270" y="2713161"/>
            <a:ext cx="5067459" cy="3862226"/>
          </a:xfrm>
          <a:prstGeom prst="rect">
            <a:avLst/>
          </a:prstGeom>
        </p:spPr>
      </p:pic>
      <p:grpSp>
        <p:nvGrpSpPr>
          <p:cNvPr id="7" name="グループ化 6">
            <a:extLst>
              <a:ext uri="{FF2B5EF4-FFF2-40B4-BE49-F238E27FC236}">
                <a16:creationId xmlns:a16="http://schemas.microsoft.com/office/drawing/2014/main" id="{40394293-F86F-24F1-A6BC-DFBA6585390F}"/>
              </a:ext>
            </a:extLst>
          </p:cNvPr>
          <p:cNvGrpSpPr/>
          <p:nvPr/>
        </p:nvGrpSpPr>
        <p:grpSpPr>
          <a:xfrm rot="17682631">
            <a:off x="3966306" y="2849241"/>
            <a:ext cx="735397" cy="633242"/>
            <a:chOff x="6170648" y="1391812"/>
            <a:chExt cx="482082" cy="325017"/>
          </a:xfrm>
        </p:grpSpPr>
        <p:sp>
          <p:nvSpPr>
            <p:cNvPr id="8" name="楕円 7">
              <a:extLst>
                <a:ext uri="{FF2B5EF4-FFF2-40B4-BE49-F238E27FC236}">
                  <a16:creationId xmlns:a16="http://schemas.microsoft.com/office/drawing/2014/main" id="{D2E198D4-E091-AD00-47C4-F6BE267CBEC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F52704F-652A-4203-020E-9D0578DB3F3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3D4DF7-EE91-BC57-D536-78A523E0C0A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AE6E8E07-ABA2-460D-9166-E3FE0E82D7AE}"/>
              </a:ext>
            </a:extLst>
          </p:cNvPr>
          <p:cNvGrpSpPr/>
          <p:nvPr/>
        </p:nvGrpSpPr>
        <p:grpSpPr>
          <a:xfrm>
            <a:off x="4708215" y="3797906"/>
            <a:ext cx="735397" cy="708886"/>
            <a:chOff x="6170648" y="1391812"/>
            <a:chExt cx="482082" cy="325017"/>
          </a:xfrm>
        </p:grpSpPr>
        <p:sp>
          <p:nvSpPr>
            <p:cNvPr id="12" name="楕円 11">
              <a:extLst>
                <a:ext uri="{FF2B5EF4-FFF2-40B4-BE49-F238E27FC236}">
                  <a16:creationId xmlns:a16="http://schemas.microsoft.com/office/drawing/2014/main" id="{30A52567-90C1-AFEE-F839-C36E0000785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79249C-B644-2B65-C2A8-CB5EE862626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EFD27E4-2F73-6306-0419-89987A43D96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F9B6F103-814A-C7E7-D77F-FA973A9C4B74}"/>
              </a:ext>
            </a:extLst>
          </p:cNvPr>
          <p:cNvGrpSpPr/>
          <p:nvPr/>
        </p:nvGrpSpPr>
        <p:grpSpPr>
          <a:xfrm rot="1736743">
            <a:off x="3903458" y="4283621"/>
            <a:ext cx="939611" cy="423723"/>
            <a:chOff x="6170648" y="1391812"/>
            <a:chExt cx="482082" cy="325017"/>
          </a:xfrm>
        </p:grpSpPr>
        <p:sp>
          <p:nvSpPr>
            <p:cNvPr id="16" name="楕円 15">
              <a:extLst>
                <a:ext uri="{FF2B5EF4-FFF2-40B4-BE49-F238E27FC236}">
                  <a16:creationId xmlns:a16="http://schemas.microsoft.com/office/drawing/2014/main" id="{D2E93101-ED96-CB7F-97B6-C1B6BE1521E6}"/>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E4B5710-29B3-24DB-DD07-FD2A97755DA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D261CBB-E468-1D01-22C7-28AEB614BDB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B482DD38-C0CB-0637-39B2-1533508C5425}"/>
              </a:ext>
            </a:extLst>
          </p:cNvPr>
          <p:cNvGrpSpPr/>
          <p:nvPr/>
        </p:nvGrpSpPr>
        <p:grpSpPr>
          <a:xfrm rot="19732160">
            <a:off x="5075914" y="4710947"/>
            <a:ext cx="735397" cy="524763"/>
            <a:chOff x="6170648" y="1391812"/>
            <a:chExt cx="482082" cy="325017"/>
          </a:xfrm>
        </p:grpSpPr>
        <p:sp>
          <p:nvSpPr>
            <p:cNvPr id="20" name="楕円 19">
              <a:extLst>
                <a:ext uri="{FF2B5EF4-FFF2-40B4-BE49-F238E27FC236}">
                  <a16:creationId xmlns:a16="http://schemas.microsoft.com/office/drawing/2014/main" id="{CBE12442-0399-C208-EB67-B8393FC36B5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56A8613-CDE7-6AC4-975B-639BF3183BAF}"/>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28E5166-61B4-4874-F365-9E2CA0BF61D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FE286571-393E-6B98-1450-D9AA04FFCA92}"/>
              </a:ext>
            </a:extLst>
          </p:cNvPr>
          <p:cNvGrpSpPr/>
          <p:nvPr/>
        </p:nvGrpSpPr>
        <p:grpSpPr>
          <a:xfrm rot="19682685">
            <a:off x="7558884" y="5617373"/>
            <a:ext cx="735397" cy="581369"/>
            <a:chOff x="6170648" y="1391812"/>
            <a:chExt cx="482082" cy="325017"/>
          </a:xfrm>
        </p:grpSpPr>
        <p:sp>
          <p:nvSpPr>
            <p:cNvPr id="24" name="楕円 23">
              <a:extLst>
                <a:ext uri="{FF2B5EF4-FFF2-40B4-BE49-F238E27FC236}">
                  <a16:creationId xmlns:a16="http://schemas.microsoft.com/office/drawing/2014/main" id="{C40540B9-DB1B-C496-6423-925542E559F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B3A4B1D-6776-767E-6051-F7B47D4E9FA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FE3C99C8-B19E-A693-932C-B226771614B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FA8EFE0A-46C8-30A3-E933-5AB971E80488}"/>
              </a:ext>
            </a:extLst>
          </p:cNvPr>
          <p:cNvSpPr txBox="1"/>
          <p:nvPr/>
        </p:nvSpPr>
        <p:spPr>
          <a:xfrm>
            <a:off x="7522272" y="6402119"/>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28" name="テキスト ボックス 27">
            <a:extLst>
              <a:ext uri="{FF2B5EF4-FFF2-40B4-BE49-F238E27FC236}">
                <a16:creationId xmlns:a16="http://schemas.microsoft.com/office/drawing/2014/main" id="{4F0D0887-B250-241E-F363-8528082DB9FB}"/>
              </a:ext>
            </a:extLst>
          </p:cNvPr>
          <p:cNvSpPr txBox="1"/>
          <p:nvPr/>
        </p:nvSpPr>
        <p:spPr>
          <a:xfrm rot="16200000">
            <a:off x="2699899" y="2775980"/>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29" name="テキスト ボックス 28">
            <a:extLst>
              <a:ext uri="{FF2B5EF4-FFF2-40B4-BE49-F238E27FC236}">
                <a16:creationId xmlns:a16="http://schemas.microsoft.com/office/drawing/2014/main" id="{EEB2E606-5504-4024-5DFD-AB4C8B9916A0}"/>
              </a:ext>
            </a:extLst>
          </p:cNvPr>
          <p:cNvSpPr txBox="1"/>
          <p:nvPr/>
        </p:nvSpPr>
        <p:spPr>
          <a:xfrm>
            <a:off x="7282598" y="5107081"/>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30" name="テキスト ボックス 29">
            <a:extLst>
              <a:ext uri="{FF2B5EF4-FFF2-40B4-BE49-F238E27FC236}">
                <a16:creationId xmlns:a16="http://schemas.microsoft.com/office/drawing/2014/main" id="{D939BCCC-5D7E-6376-CEC5-81B3B58F826C}"/>
              </a:ext>
            </a:extLst>
          </p:cNvPr>
          <p:cNvSpPr txBox="1"/>
          <p:nvPr/>
        </p:nvSpPr>
        <p:spPr>
          <a:xfrm>
            <a:off x="4640841" y="2813925"/>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31" name="テキスト ボックス 30">
            <a:extLst>
              <a:ext uri="{FF2B5EF4-FFF2-40B4-BE49-F238E27FC236}">
                <a16:creationId xmlns:a16="http://schemas.microsoft.com/office/drawing/2014/main" id="{6853BA63-09B0-7A97-8165-C2CC9B9F53BA}"/>
              </a:ext>
            </a:extLst>
          </p:cNvPr>
          <p:cNvSpPr txBox="1"/>
          <p:nvPr/>
        </p:nvSpPr>
        <p:spPr>
          <a:xfrm>
            <a:off x="5337592" y="3766962"/>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3" name="テキスト ボックス 32">
            <a:extLst>
              <a:ext uri="{FF2B5EF4-FFF2-40B4-BE49-F238E27FC236}">
                <a16:creationId xmlns:a16="http://schemas.microsoft.com/office/drawing/2014/main" id="{DC6D0CE8-2F2B-4915-74B9-40C828F5259B}"/>
              </a:ext>
            </a:extLst>
          </p:cNvPr>
          <p:cNvSpPr txBox="1"/>
          <p:nvPr/>
        </p:nvSpPr>
        <p:spPr>
          <a:xfrm rot="1830291">
            <a:off x="3351804" y="4675165"/>
            <a:ext cx="1604002"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温泉付きビジネスホテル</a:t>
            </a:r>
          </a:p>
        </p:txBody>
      </p:sp>
      <p:sp>
        <p:nvSpPr>
          <p:cNvPr id="34" name="テキスト ボックス 33">
            <a:extLst>
              <a:ext uri="{FF2B5EF4-FFF2-40B4-BE49-F238E27FC236}">
                <a16:creationId xmlns:a16="http://schemas.microsoft.com/office/drawing/2014/main" id="{2405DB07-AEB5-42CA-FC89-D8DE649F517E}"/>
              </a:ext>
            </a:extLst>
          </p:cNvPr>
          <p:cNvSpPr txBox="1"/>
          <p:nvPr/>
        </p:nvSpPr>
        <p:spPr>
          <a:xfrm>
            <a:off x="5389955" y="5132398"/>
            <a:ext cx="1364423"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リゾートホテルスパ</a:t>
            </a:r>
          </a:p>
        </p:txBody>
      </p:sp>
      <p:sp>
        <p:nvSpPr>
          <p:cNvPr id="36" name="月 35">
            <a:extLst>
              <a:ext uri="{FF2B5EF4-FFF2-40B4-BE49-F238E27FC236}">
                <a16:creationId xmlns:a16="http://schemas.microsoft.com/office/drawing/2014/main" id="{B39B6B83-23CC-4079-AC4A-708FB9E25F39}"/>
              </a:ext>
            </a:extLst>
          </p:cNvPr>
          <p:cNvSpPr/>
          <p:nvPr/>
        </p:nvSpPr>
        <p:spPr>
          <a:xfrm rot="9227416">
            <a:off x="4354471" y="2593049"/>
            <a:ext cx="1314073" cy="2831911"/>
          </a:xfrm>
          <a:prstGeom prst="moon">
            <a:avLst/>
          </a:prstGeom>
          <a:solidFill>
            <a:schemeClr val="accent6">
              <a:lumMod val="60000"/>
              <a:lumOff val="4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月 36">
            <a:extLst>
              <a:ext uri="{FF2B5EF4-FFF2-40B4-BE49-F238E27FC236}">
                <a16:creationId xmlns:a16="http://schemas.microsoft.com/office/drawing/2014/main" id="{1B9AFB06-0EFE-86C3-9712-63091653C816}"/>
              </a:ext>
            </a:extLst>
          </p:cNvPr>
          <p:cNvSpPr/>
          <p:nvPr/>
        </p:nvSpPr>
        <p:spPr>
          <a:xfrm rot="6505801" flipH="1">
            <a:off x="5097564" y="3878132"/>
            <a:ext cx="1500190" cy="3913307"/>
          </a:xfrm>
          <a:prstGeom prst="moon">
            <a:avLst>
              <a:gd name="adj" fmla="val 36667"/>
            </a:avLst>
          </a:prstGeom>
          <a:solidFill>
            <a:schemeClr val="accent5">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0E2125C-3E89-4C41-3CE1-A2F4EAA35B4A}"/>
              </a:ext>
            </a:extLst>
          </p:cNvPr>
          <p:cNvSpPr txBox="1"/>
          <p:nvPr/>
        </p:nvSpPr>
        <p:spPr>
          <a:xfrm>
            <a:off x="3432647" y="148196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三日月状のクラスタかもしれない</a:t>
            </a:r>
          </a:p>
        </p:txBody>
      </p:sp>
    </p:spTree>
    <p:extLst>
      <p:ext uri="{BB962C8B-B14F-4D97-AF65-F5344CB8AC3E}">
        <p14:creationId xmlns:p14="http://schemas.microsoft.com/office/powerpoint/2010/main" val="1004004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13705C-7030-69F8-1D68-88E80778AF52}"/>
              </a:ext>
            </a:extLst>
          </p:cNvPr>
          <p:cNvSpPr txBox="1"/>
          <p:nvPr/>
        </p:nvSpPr>
        <p:spPr>
          <a:xfrm>
            <a:off x="410861" y="539545"/>
            <a:ext cx="8789124"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じゃあなんで、混合正規分布クラスタリングを説明したのか！</a:t>
            </a:r>
          </a:p>
        </p:txBody>
      </p:sp>
      <p:sp>
        <p:nvSpPr>
          <p:cNvPr id="5" name="テキスト ボックス 4">
            <a:extLst>
              <a:ext uri="{FF2B5EF4-FFF2-40B4-BE49-F238E27FC236}">
                <a16:creationId xmlns:a16="http://schemas.microsoft.com/office/drawing/2014/main" id="{AB409A06-ACF3-ADE3-426B-ECFBBF43FE53}"/>
              </a:ext>
            </a:extLst>
          </p:cNvPr>
          <p:cNvSpPr txBox="1"/>
          <p:nvPr/>
        </p:nvSpPr>
        <p:spPr>
          <a:xfrm>
            <a:off x="607785" y="2313992"/>
            <a:ext cx="10439660"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実用上は制約条件が大きいが、確率分布モデルにもとづくクラスタリングの基礎的方法（</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アルゴリズムなど）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統計的機械学習（教師なし）の基本モデルとしては、データサイエンティストは避けて通れない。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口コミなどの自然言語をうまく表現できる確率分布の混合分布を生成モデルとした場合も、</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アルゴリズムでパラメータ推定できる。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更にベイズ推定への発展の基礎をなす</a:t>
            </a:r>
          </a:p>
        </p:txBody>
      </p:sp>
      <p:pic>
        <p:nvPicPr>
          <p:cNvPr id="2050" name="Picture 2" descr="Amazon.co.jp: スモールプラネット チコちゃんに叱られる! ダイカットステッカー 大 フォトなんで? [341343] :  文房具・オフィス用品">
            <a:extLst>
              <a:ext uri="{FF2B5EF4-FFF2-40B4-BE49-F238E27FC236}">
                <a16:creationId xmlns:a16="http://schemas.microsoft.com/office/drawing/2014/main" id="{10F77DAD-60E9-F84A-7F29-053D15900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778" y="275538"/>
            <a:ext cx="1848123" cy="172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4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88386A3-85B9-CB04-7D3F-DBE5D3B71AF8}"/>
              </a:ext>
            </a:extLst>
          </p:cNvPr>
          <p:cNvSpPr txBox="1"/>
          <p:nvPr/>
        </p:nvSpPr>
        <p:spPr>
          <a:xfrm>
            <a:off x="737118" y="597159"/>
            <a:ext cx="60147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多変量正規（ガウス）分布の性質</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5CA7204-9020-406E-C92C-00AE6EAA0E36}"/>
                  </a:ext>
                </a:extLst>
              </p:cNvPr>
              <p:cNvSpPr txBox="1"/>
              <p:nvPr/>
            </p:nvSpPr>
            <p:spPr>
              <a:xfrm>
                <a:off x="1911299" y="1323969"/>
                <a:ext cx="620330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r>
                            <a:rPr kumimoji="1" lang="en-US" altLang="ja-JP" b="1" i="1" smtClean="0">
                              <a:latin typeface="Cambria Math" panose="02040503050406030204" pitchFamily="18" charset="0"/>
                              <a:ea typeface="メイリオ" panose="020B0604030504040204" pitchFamily="50" charset="-128"/>
                            </a:rPr>
                            <m:t>, </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el-GR" altLang="ja-JP" b="1" i="1" smtClean="0">
                                  <a:latin typeface="Cambria Math" panose="02040503050406030204" pitchFamily="18" charset="0"/>
                                  <a:ea typeface="Cambria Math" panose="02040503050406030204" pitchFamily="18" charset="0"/>
                                </a:rPr>
                                <m:t>𝜮</m:t>
                              </m:r>
                            </m:e>
                            <m:sub>
                              <m:r>
                                <a:rPr kumimoji="1" lang="en-US" altLang="ja-JP" b="1" i="1" smtClean="0">
                                  <a:latin typeface="Cambria Math" panose="02040503050406030204" pitchFamily="18" charset="0"/>
                                  <a:ea typeface="メイリオ" panose="020B0604030504040204" pitchFamily="50" charset="-128"/>
                                </a:rPr>
                                <m:t>𝒌</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l-GR" altLang="ja-JP" b="1" i="1" smtClean="0">
                                      <a:latin typeface="Cambria Math" panose="02040503050406030204" pitchFamily="18" charset="0"/>
                                      <a:ea typeface="Cambria Math" panose="02040503050406030204" pitchFamily="18" charset="0"/>
                                    </a:rPr>
                                    <m:t>𝜮</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r>
                            <a:rPr kumimoji="1" lang="en-US" altLang="ja-JP" b="1" i="1" smtClean="0">
                              <a:latin typeface="Cambria Math" panose="02040503050406030204" pitchFamily="18" charset="0"/>
                              <a:ea typeface="メイリオ" panose="020B0604030504040204" pitchFamily="50" charset="-128"/>
                            </a:rPr>
                            <m:t>−</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sSup>
                            <m:sSupPr>
                              <m:ctrlPr>
                                <a:rPr kumimoji="1" lang="en-US" altLang="ja-JP" b="1" i="1" smtClean="0">
                                  <a:latin typeface="Cambria Math" panose="02040503050406030204" pitchFamily="18" charset="0"/>
                                  <a:ea typeface="メイリオ" panose="020B0604030504040204" pitchFamily="50" charset="-128"/>
                                </a:rPr>
                              </m:ctrlPr>
                            </m:sSupPr>
                            <m:e>
                              <m:r>
                                <a:rPr kumimoji="1" lang="en-US" altLang="ja-JP" b="1" i="1" smtClean="0">
                                  <a:latin typeface="Cambria Math" panose="02040503050406030204" pitchFamily="18" charset="0"/>
                                  <a:ea typeface="メイリオ" panose="020B0604030504040204" pitchFamily="50" charset="-128"/>
                                </a:rPr>
                                <m:t>)</m:t>
                              </m:r>
                            </m:e>
                            <m:sup>
                              <m:r>
                                <a:rPr kumimoji="1" lang="en-US" altLang="ja-JP" b="1" i="1" smtClean="0">
                                  <a:latin typeface="Cambria Math" panose="02040503050406030204" pitchFamily="18" charset="0"/>
                                  <a:ea typeface="メイリオ" panose="020B0604030504040204" pitchFamily="50" charset="-128"/>
                                </a:rPr>
                                <m:t>𝑻</m:t>
                              </m:r>
                            </m:sup>
                          </m:sSup>
                          <m:sSup>
                            <m:sSupPr>
                              <m:ctrlPr>
                                <a:rPr kumimoji="1" lang="en-US" altLang="ja-JP" b="1" i="1" smtClean="0">
                                  <a:latin typeface="Cambria Math" panose="02040503050406030204" pitchFamily="18" charset="0"/>
                                  <a:ea typeface="メイリオ" panose="020B0604030504040204" pitchFamily="50" charset="-128"/>
                                </a:rPr>
                              </m:ctrlPr>
                            </m:sSupPr>
                            <m:e>
                              <m:r>
                                <a:rPr kumimoji="1" lang="el-GR" altLang="ja-JP" b="1" i="1" smtClean="0">
                                  <a:latin typeface="Cambria Math" panose="02040503050406030204" pitchFamily="18" charset="0"/>
                                  <a:ea typeface="Cambria Math" panose="02040503050406030204" pitchFamily="18" charset="0"/>
                                </a:rPr>
                                <m:t>𝜮</m:t>
                              </m:r>
                            </m:e>
                            <m:sup>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sup>
                          </m:sSup>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𝒙</m:t>
                              </m:r>
                            </m:e>
                            <m:sub>
                              <m:r>
                                <a:rPr kumimoji="1" lang="en-US" altLang="ja-JP" b="1" i="1">
                                  <a:latin typeface="Cambria Math" panose="02040503050406030204" pitchFamily="18" charset="0"/>
                                  <a:ea typeface="メイリオ" panose="020B0604030504040204" pitchFamily="50" charset="-128"/>
                                </a:rPr>
                                <m:t>𝒊</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5CA7204-9020-406E-C92C-00AE6EAA0E36}"/>
                  </a:ext>
                </a:extLst>
              </p:cNvPr>
              <p:cNvSpPr txBox="1">
                <a:spLocks noRot="1" noChangeAspect="1" noMove="1" noResize="1" noEditPoints="1" noAdjustHandles="1" noChangeArrowheads="1" noChangeShapeType="1" noTextEdit="1"/>
              </p:cNvSpPr>
              <p:nvPr/>
            </p:nvSpPr>
            <p:spPr>
              <a:xfrm>
                <a:off x="1911299" y="1323969"/>
                <a:ext cx="6203300" cy="666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6C5996E-52D1-933B-63CB-AB43A9767758}"/>
                  </a:ext>
                </a:extLst>
              </p:cNvPr>
              <p:cNvSpPr txBox="1"/>
              <p:nvPr/>
            </p:nvSpPr>
            <p:spPr>
              <a:xfrm>
                <a:off x="1911299" y="5351654"/>
                <a:ext cx="4151136"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𝜎</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𝜎</m:t>
                                  </m:r>
                                </m:e>
                                <m:sub>
                                  <m:r>
                                    <a:rPr kumimoji="1" lang="en-US" altLang="ja-JP" i="1">
                                      <a:latin typeface="Cambria Math" panose="02040503050406030204" pitchFamily="18" charset="0"/>
                                      <a:ea typeface="メイリオ" panose="020B0604030504040204" pitchFamily="50" charset="-128"/>
                                    </a:rPr>
                                    <m:t>𝑘</m:t>
                                  </m:r>
                                </m:sub>
                              </m:sSub>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b="0" i="1" smtClean="0">
                                  <a:latin typeface="Cambria Math" panose="02040503050406030204" pitchFamily="18" charset="0"/>
                                  <a:ea typeface="メイリオ" panose="020B0604030504040204" pitchFamily="50" charset="-128"/>
                                </a:rPr>
                                <m:t>2</m:t>
                              </m:r>
                              <m:sSubSup>
                                <m:sSubSupPr>
                                  <m:ctrlPr>
                                    <a:rPr kumimoji="1" lang="en-US" altLang="ja-JP" b="0" i="1" smtClean="0">
                                      <a:latin typeface="Cambria Math" panose="02040503050406030204" pitchFamily="18" charset="0"/>
                                      <a:ea typeface="メイリオ" panose="020B0604030504040204" pitchFamily="50" charset="-128"/>
                                    </a:rPr>
                                  </m:ctrlPr>
                                </m:sSubSupPr>
                                <m:e>
                                  <m:r>
                                    <a:rPr kumimoji="1" lang="ja-JP" altLang="en-US" b="0" i="1" smtClean="0">
                                      <a:latin typeface="Cambria Math" panose="02040503050406030204" pitchFamily="18" charset="0"/>
                                      <a:ea typeface="メイリオ" panose="020B0604030504040204" pitchFamily="50" charset="-128"/>
                                    </a:rPr>
                                    <m:t>𝜎</m:t>
                                  </m:r>
                                </m:e>
                                <m:sub>
                                  <m:r>
                                    <a:rPr kumimoji="1" lang="en-US" altLang="ja-JP" b="0" i="1" smtClean="0">
                                      <a:latin typeface="Cambria Math" panose="02040503050406030204" pitchFamily="18" charset="0"/>
                                      <a:ea typeface="メイリオ" panose="020B0604030504040204" pitchFamily="50" charset="-128"/>
                                    </a:rPr>
                                    <m:t>𝑘</m:t>
                                  </m:r>
                                </m:sub>
                                <m:sup>
                                  <m:r>
                                    <a:rPr kumimoji="1" lang="en-US" altLang="ja-JP" b="0" i="1" smtClean="0">
                                      <a:latin typeface="Cambria Math" panose="02040503050406030204" pitchFamily="18" charset="0"/>
                                      <a:ea typeface="メイリオ" panose="020B0604030504040204" pitchFamily="50" charset="-128"/>
                                    </a:rPr>
                                    <m:t>2</m:t>
                                  </m:r>
                                </m:sup>
                              </m:sSubSup>
                            </m:den>
                          </m:f>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D6C5996E-52D1-933B-63CB-AB43A9767758}"/>
                  </a:ext>
                </a:extLst>
              </p:cNvPr>
              <p:cNvSpPr txBox="1">
                <a:spLocks noRot="1" noChangeAspect="1" noMove="1" noResize="1" noEditPoints="1" noAdjustHandles="1" noChangeArrowheads="1" noChangeShapeType="1" noTextEdit="1"/>
              </p:cNvSpPr>
              <p:nvPr/>
            </p:nvSpPr>
            <p:spPr>
              <a:xfrm>
                <a:off x="1911299" y="5351654"/>
                <a:ext cx="4151136" cy="672107"/>
              </a:xfrm>
              <a:prstGeom prst="rect">
                <a:avLst/>
              </a:prstGeom>
              <a:blipFill>
                <a:blip r:embed="rId3"/>
                <a:stretch>
                  <a:fillRect b="-90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C5684B-0F8B-82D7-810E-E18D06B753B6}"/>
              </a:ext>
            </a:extLst>
          </p:cNvPr>
          <p:cNvSpPr txBox="1"/>
          <p:nvPr/>
        </p:nvSpPr>
        <p:spPr>
          <a:xfrm>
            <a:off x="1024036" y="4764378"/>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単変量正規分布との違い！</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DD1F2E-C983-3E77-7600-4A7FEA287CFB}"/>
                  </a:ext>
                </a:extLst>
              </p:cNvPr>
              <p:cNvSpPr txBox="1"/>
              <p:nvPr/>
            </p:nvSpPr>
            <p:spPr>
              <a:xfrm>
                <a:off x="1968759" y="2556158"/>
                <a:ext cx="4131131" cy="408638"/>
              </a:xfrm>
              <a:prstGeom prst="rect">
                <a:avLst/>
              </a:prstGeom>
              <a:noFill/>
            </p:spPr>
            <p:txBody>
              <a:bodyPr wrap="non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r>
                      <a:rPr kumimoji="1" lang="en-US" altLang="ja-JP" b="1"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データベクトル</m:t>
                    </m:r>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　</m:t>
                        </m:r>
                        <m:r>
                          <a:rPr kumimoji="1" lang="ja-JP" altLang="en-US" b="1" i="1" smtClean="0">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𝒌</m:t>
                        </m:r>
                      </m:sub>
                    </m:sSub>
                    <m:r>
                      <a:rPr kumimoji="1" lang="en-US" altLang="ja-JP"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平均</m:t>
                    </m:r>
                  </m:oMath>
                </a14:m>
                <a:r>
                  <a:rPr kumimoji="1" lang="ja-JP" altLang="en-US" dirty="0">
                    <a:latin typeface="メイリオ" panose="020B0604030504040204" pitchFamily="50" charset="-128"/>
                    <a:ea typeface="メイリオ" panose="020B0604030504040204" pitchFamily="50" charset="-128"/>
                  </a:rPr>
                  <a:t>ベクトル</a:t>
                </a:r>
              </a:p>
            </p:txBody>
          </p:sp>
        </mc:Choice>
        <mc:Fallback xmlns="">
          <p:sp>
            <p:nvSpPr>
              <p:cNvPr id="10" name="テキスト ボックス 9">
                <a:extLst>
                  <a:ext uri="{FF2B5EF4-FFF2-40B4-BE49-F238E27FC236}">
                    <a16:creationId xmlns:a16="http://schemas.microsoft.com/office/drawing/2014/main" id="{6BDD1F2E-C983-3E77-7600-4A7FEA287CFB}"/>
                  </a:ext>
                </a:extLst>
              </p:cNvPr>
              <p:cNvSpPr txBox="1">
                <a:spLocks noRot="1" noChangeAspect="1" noMove="1" noResize="1" noEditPoints="1" noAdjustHandles="1" noChangeArrowheads="1" noChangeShapeType="1" noTextEdit="1"/>
              </p:cNvSpPr>
              <p:nvPr/>
            </p:nvSpPr>
            <p:spPr>
              <a:xfrm>
                <a:off x="1968759" y="2556158"/>
                <a:ext cx="4131131" cy="408638"/>
              </a:xfrm>
              <a:prstGeom prst="rect">
                <a:avLst/>
              </a:prstGeom>
              <a:blipFill>
                <a:blip r:embed="rId4"/>
                <a:stretch>
                  <a:fillRect r="-442" b="-238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64B91-8B03-EF0D-599B-E03B323C41E5}"/>
                  </a:ext>
                </a:extLst>
              </p:cNvPr>
              <p:cNvSpPr txBox="1"/>
              <p:nvPr/>
            </p:nvSpPr>
            <p:spPr>
              <a:xfrm>
                <a:off x="6152416" y="2564686"/>
                <a:ext cx="2011513" cy="400110"/>
              </a:xfrm>
              <a:prstGeom prst="rect">
                <a:avLst/>
              </a:prstGeom>
              <a:noFill/>
            </p:spPr>
            <p:txBody>
              <a:bodyPr wrap="none" rtlCol="0">
                <a:spAutoFit/>
              </a:bodyPr>
              <a:lstStyle/>
              <a:p>
                <a:pPr algn="l"/>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l-GR" altLang="ja-JP" sz="2000" b="1" i="1" smtClean="0">
                            <a:latin typeface="Cambria Math" panose="02040503050406030204" pitchFamily="18" charset="0"/>
                            <a:ea typeface="Cambria Math" panose="02040503050406030204" pitchFamily="18" charset="0"/>
                          </a:rPr>
                          <m:t>𝜮</m:t>
                        </m:r>
                      </m:e>
                      <m:sub>
                        <m:r>
                          <a:rPr kumimoji="1" lang="en-US" altLang="ja-JP" sz="2000" b="1" i="1" smtClean="0">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9E164B91-8B03-EF0D-599B-E03B323C41E5}"/>
                  </a:ext>
                </a:extLst>
              </p:cNvPr>
              <p:cNvSpPr txBox="1">
                <a:spLocks noRot="1" noChangeAspect="1" noMove="1" noResize="1" noEditPoints="1" noAdjustHandles="1" noChangeArrowheads="1" noChangeShapeType="1" noTextEdit="1"/>
              </p:cNvSpPr>
              <p:nvPr/>
            </p:nvSpPr>
            <p:spPr>
              <a:xfrm>
                <a:off x="6152416" y="2564686"/>
                <a:ext cx="2011513" cy="400110"/>
              </a:xfrm>
              <a:prstGeom prst="rect">
                <a:avLst/>
              </a:prstGeom>
              <a:blipFill>
                <a:blip r:embed="rId5"/>
                <a:stretch>
                  <a:fillRect t="-9231" r="-3030" b="-2769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B779375-CA85-5434-ECFB-710C9AE49BCD}"/>
              </a:ext>
            </a:extLst>
          </p:cNvPr>
          <p:cNvSpPr txBox="1"/>
          <p:nvPr/>
        </p:nvSpPr>
        <p:spPr>
          <a:xfrm>
            <a:off x="7147249" y="725467"/>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pic>
        <p:nvPicPr>
          <p:cNvPr id="13" name="Picture 2" descr="多次元正規分布グラフ">
            <a:extLst>
              <a:ext uri="{FF2B5EF4-FFF2-40B4-BE49-F238E27FC236}">
                <a16:creationId xmlns:a16="http://schemas.microsoft.com/office/drawing/2014/main" id="{9D9C5CE2-82D6-0BE8-E5E2-2414B7948A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798" y="1931333"/>
            <a:ext cx="33337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67A31AF9-32D2-F0C8-F9B5-35FAEDB7A979}"/>
              </a:ext>
            </a:extLst>
          </p:cNvPr>
          <p:cNvSpPr txBox="1"/>
          <p:nvPr/>
        </p:nvSpPr>
        <p:spPr>
          <a:xfrm>
            <a:off x="8453805" y="4087447"/>
            <a:ext cx="28777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デモプログラム</a:t>
            </a:r>
          </a:p>
        </p:txBody>
      </p:sp>
      <p:sp>
        <p:nvSpPr>
          <p:cNvPr id="15" name="テキスト ボックス 14">
            <a:extLst>
              <a:ext uri="{FF2B5EF4-FFF2-40B4-BE49-F238E27FC236}">
                <a16:creationId xmlns:a16="http://schemas.microsoft.com/office/drawing/2014/main" id="{AC9D5027-8719-C19F-469C-3BE1124434D6}"/>
              </a:ext>
            </a:extLst>
          </p:cNvPr>
          <p:cNvSpPr txBox="1"/>
          <p:nvPr/>
        </p:nvSpPr>
        <p:spPr>
          <a:xfrm>
            <a:off x="8557199" y="4445112"/>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8AC030-E6F6-467E-A0B3-18E34E1F2B9F}"/>
              </a:ext>
            </a:extLst>
          </p:cNvPr>
          <p:cNvSpPr txBox="1"/>
          <p:nvPr/>
        </p:nvSpPr>
        <p:spPr>
          <a:xfrm>
            <a:off x="8588938" y="4764378"/>
            <a:ext cx="3141470" cy="923330"/>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Jupyter</a:t>
            </a:r>
            <a:r>
              <a:rPr kumimoji="1" lang="ja-JP" altLang="en-US" dirty="0">
                <a:latin typeface="メイリオ" panose="020B0604030504040204" pitchFamily="50" charset="-128"/>
                <a:ea typeface="メイリオ" panose="020B0604030504040204" pitchFamily="50" charset="-128"/>
              </a:rPr>
              <a:t>だとレンダリングに制約があるので、</a:t>
            </a:r>
            <a:r>
              <a:rPr kumimoji="1" lang="en-US" altLang="ja-JP" dirty="0">
                <a:latin typeface="メイリオ" panose="020B0604030504040204" pitchFamily="50" charset="-128"/>
                <a:ea typeface="メイリオ" panose="020B0604030504040204" pitchFamily="50" charset="-128"/>
              </a:rPr>
              <a:t>vs code</a:t>
            </a:r>
            <a:r>
              <a:rPr kumimoji="1" lang="ja-JP" altLang="en-US" dirty="0">
                <a:latin typeface="メイリオ" panose="020B0604030504040204" pitchFamily="50" charset="-128"/>
                <a:ea typeface="メイリオ" panose="020B0604030504040204" pitchFamily="50" charset="-128"/>
              </a:rPr>
              <a:t>で実行する</a:t>
            </a:r>
          </a:p>
        </p:txBody>
      </p:sp>
      <p:sp>
        <p:nvSpPr>
          <p:cNvPr id="17" name="テキスト ボックス 16">
            <a:extLst>
              <a:ext uri="{FF2B5EF4-FFF2-40B4-BE49-F238E27FC236}">
                <a16:creationId xmlns:a16="http://schemas.microsoft.com/office/drawing/2014/main" id="{004CACF7-7D02-8C0E-DD2D-DC6A0B417D1E}"/>
              </a:ext>
            </a:extLst>
          </p:cNvPr>
          <p:cNvSpPr txBox="1"/>
          <p:nvPr/>
        </p:nvSpPr>
        <p:spPr>
          <a:xfrm>
            <a:off x="858416" y="3267915"/>
            <a:ext cx="74542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この例では２変量だが、</a:t>
            </a:r>
            <a:r>
              <a:rPr kumimoji="1" lang="en-US" altLang="ja-JP" sz="2400" u="sng" dirty="0">
                <a:latin typeface="メイリオ" panose="020B0604030504040204" pitchFamily="50" charset="-128"/>
                <a:ea typeface="メイリオ" panose="020B0604030504040204" pitchFamily="50" charset="-128"/>
              </a:rPr>
              <a:t>n</a:t>
            </a:r>
            <a:r>
              <a:rPr kumimoji="1" lang="ja-JP" altLang="en-US" sz="2400" u="sng" dirty="0">
                <a:latin typeface="メイリオ" panose="020B0604030504040204" pitchFamily="50" charset="-128"/>
                <a:ea typeface="メイリオ" panose="020B0604030504040204" pitchFamily="50" charset="-128"/>
              </a:rPr>
              <a:t>変量正規分布まで拡張可能</a:t>
            </a:r>
          </a:p>
        </p:txBody>
      </p:sp>
      <p:sp>
        <p:nvSpPr>
          <p:cNvPr id="18" name="正方形/長方形 17">
            <a:extLst>
              <a:ext uri="{FF2B5EF4-FFF2-40B4-BE49-F238E27FC236}">
                <a16:creationId xmlns:a16="http://schemas.microsoft.com/office/drawing/2014/main" id="{A10073C8-4486-25F4-D19D-F6F559492768}"/>
              </a:ext>
            </a:extLst>
          </p:cNvPr>
          <p:cNvSpPr/>
          <p:nvPr/>
        </p:nvSpPr>
        <p:spPr>
          <a:xfrm>
            <a:off x="942392" y="4629778"/>
            <a:ext cx="5878286" cy="163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EB41915-2BC8-E7B6-C1F0-CF8C0C355D97}"/>
              </a:ext>
            </a:extLst>
          </p:cNvPr>
          <p:cNvSpPr txBox="1"/>
          <p:nvPr/>
        </p:nvSpPr>
        <p:spPr>
          <a:xfrm>
            <a:off x="2114224" y="287794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5" name="テキスト ボックス 4">
            <a:extLst>
              <a:ext uri="{FF2B5EF4-FFF2-40B4-BE49-F238E27FC236}">
                <a16:creationId xmlns:a16="http://schemas.microsoft.com/office/drawing/2014/main" id="{6DD1B3FF-0288-0B2A-46AD-42E1F8B2CE5C}"/>
              </a:ext>
            </a:extLst>
          </p:cNvPr>
          <p:cNvSpPr txBox="1"/>
          <p:nvPr/>
        </p:nvSpPr>
        <p:spPr>
          <a:xfrm>
            <a:off x="4432147" y="287794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8" name="テキスト ボックス 7">
            <a:extLst>
              <a:ext uri="{FF2B5EF4-FFF2-40B4-BE49-F238E27FC236}">
                <a16:creationId xmlns:a16="http://schemas.microsoft.com/office/drawing/2014/main" id="{563846FD-0A47-E266-A471-00C879E50667}"/>
              </a:ext>
            </a:extLst>
          </p:cNvPr>
          <p:cNvSpPr txBox="1"/>
          <p:nvPr/>
        </p:nvSpPr>
        <p:spPr>
          <a:xfrm>
            <a:off x="5971314" y="2188170"/>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スカラーになる</a:t>
            </a:r>
          </a:p>
        </p:txBody>
      </p:sp>
      <p:sp>
        <p:nvSpPr>
          <p:cNvPr id="9" name="右中かっこ 8">
            <a:extLst>
              <a:ext uri="{FF2B5EF4-FFF2-40B4-BE49-F238E27FC236}">
                <a16:creationId xmlns:a16="http://schemas.microsoft.com/office/drawing/2014/main" id="{BAB96916-2A07-CF98-6A2B-1F2EA67ECBD3}"/>
              </a:ext>
            </a:extLst>
          </p:cNvPr>
          <p:cNvSpPr/>
          <p:nvPr/>
        </p:nvSpPr>
        <p:spPr>
          <a:xfrm rot="5400000">
            <a:off x="6605586" y="923501"/>
            <a:ext cx="292638" cy="2236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95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587CA-63AB-B9D6-E77D-F4974C726A89}"/>
              </a:ext>
            </a:extLst>
          </p:cNvPr>
          <p:cNvSpPr txBox="1"/>
          <p:nvPr/>
        </p:nvSpPr>
        <p:spPr>
          <a:xfrm>
            <a:off x="409575" y="304800"/>
            <a:ext cx="68938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生成モデル</a:t>
            </a:r>
            <a:r>
              <a:rPr kumimoji="1" lang="en-US" altLang="ja-JP" sz="3200" dirty="0">
                <a:latin typeface="メイリオ" panose="020B0604030504040204" pitchFamily="50" charset="-128"/>
                <a:ea typeface="メイリオ" panose="020B0604030504040204" pitchFamily="50" charset="-128"/>
              </a:rPr>
              <a:t>(generative model)</a:t>
            </a:r>
            <a:r>
              <a:rPr kumimoji="1" lang="ja-JP" altLang="en-US" sz="3200" dirty="0">
                <a:latin typeface="メイリオ" panose="020B0604030504040204" pitchFamily="50" charset="-128"/>
                <a:ea typeface="メイリオ" panose="020B0604030504040204" pitchFamily="50" charset="-128"/>
              </a:rPr>
              <a:t>とは</a:t>
            </a:r>
          </a:p>
        </p:txBody>
      </p:sp>
      <p:sp>
        <p:nvSpPr>
          <p:cNvPr id="3" name="テキスト ボックス 2">
            <a:extLst>
              <a:ext uri="{FF2B5EF4-FFF2-40B4-BE49-F238E27FC236}">
                <a16:creationId xmlns:a16="http://schemas.microsoft.com/office/drawing/2014/main" id="{A1AD42A6-A812-34F4-BFAA-E302FF1A55C3}"/>
              </a:ext>
            </a:extLst>
          </p:cNvPr>
          <p:cNvSpPr txBox="1"/>
          <p:nvPr/>
        </p:nvSpPr>
        <p:spPr>
          <a:xfrm>
            <a:off x="571500" y="990265"/>
            <a:ext cx="926407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観測データに何らかの法則・規則性が潜んでいるとする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その規則性を何らかの確率分布で表すのが生成モデル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ところが潜んでいる分布の真の形は不明。推定するしかない</a:t>
            </a:r>
          </a:p>
        </p:txBody>
      </p:sp>
      <p:sp>
        <p:nvSpPr>
          <p:cNvPr id="4" name="テキスト ボックス 3">
            <a:extLst>
              <a:ext uri="{FF2B5EF4-FFF2-40B4-BE49-F238E27FC236}">
                <a16:creationId xmlns:a16="http://schemas.microsoft.com/office/drawing/2014/main" id="{DAE381B3-5201-DE2F-6F97-05D9C8964051}"/>
              </a:ext>
            </a:extLst>
          </p:cNvPr>
          <p:cNvSpPr txBox="1"/>
          <p:nvPr/>
        </p:nvSpPr>
        <p:spPr>
          <a:xfrm>
            <a:off x="1076325" y="3257703"/>
            <a:ext cx="9420225"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観測データが観測不能な真の分布から得られる（生成される）と仮定したモデル（</a:t>
            </a:r>
            <a:r>
              <a:rPr kumimoji="1" lang="ja-JP" altLang="en-US" sz="2400" u="sng" dirty="0">
                <a:latin typeface="メイリオ" panose="020B0604030504040204" pitchFamily="50" charset="-128"/>
                <a:ea typeface="メイリオ" panose="020B0604030504040204" pitchFamily="50" charset="-128"/>
              </a:rPr>
              <a:t>何の分布かは予め仮定（モデリング）</a:t>
            </a:r>
            <a:r>
              <a:rPr kumimoji="1" lang="ja-JP" altLang="en-US" sz="2400" dirty="0">
                <a:latin typeface="メイリオ" panose="020B0604030504040204" pitchFamily="50" charset="-128"/>
                <a:ea typeface="メイリオ" panose="020B0604030504040204" pitchFamily="50" charset="-128"/>
              </a:rPr>
              <a:t>することに注意）</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ならば、観測データを手がかりに真の分布を推定できないか？　➡　</a:t>
            </a:r>
            <a:r>
              <a:rPr kumimoji="1" lang="ja-JP" altLang="en-US" sz="2400" b="1" dirty="0">
                <a:latin typeface="メイリオ" panose="020B0604030504040204" pitchFamily="50" charset="-128"/>
                <a:ea typeface="メイリオ" panose="020B0604030504040204" pitchFamily="50" charset="-128"/>
              </a:rPr>
              <a:t>推定できたらそれが真のクラスタ</a:t>
            </a:r>
          </a:p>
        </p:txBody>
      </p:sp>
      <p:sp>
        <p:nvSpPr>
          <p:cNvPr id="5" name="矢印: 下 4">
            <a:extLst>
              <a:ext uri="{FF2B5EF4-FFF2-40B4-BE49-F238E27FC236}">
                <a16:creationId xmlns:a16="http://schemas.microsoft.com/office/drawing/2014/main" id="{B70FAC7E-5F5E-631B-23B4-87EB9EF3B0E0}"/>
              </a:ext>
            </a:extLst>
          </p:cNvPr>
          <p:cNvSpPr/>
          <p:nvPr/>
        </p:nvSpPr>
        <p:spPr>
          <a:xfrm>
            <a:off x="4486275" y="2291285"/>
            <a:ext cx="1847850" cy="400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1787D3C-0522-A758-FB87-98B5574DD64B}"/>
              </a:ext>
            </a:extLst>
          </p:cNvPr>
          <p:cNvSpPr txBox="1"/>
          <p:nvPr/>
        </p:nvSpPr>
        <p:spPr>
          <a:xfrm>
            <a:off x="1296955" y="5318449"/>
            <a:ext cx="10291665"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分布推定</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分布パラメータ推定なので数学としては最尤法と同じことをやるが、分布推定が目的でなくてそれを通じて各データの真のクラスタを確率的に求めることを目的する点が生成モデルと言われる理由です。</a:t>
            </a:r>
          </a:p>
        </p:txBody>
      </p:sp>
    </p:spTree>
    <p:extLst>
      <p:ext uri="{BB962C8B-B14F-4D97-AF65-F5344CB8AC3E}">
        <p14:creationId xmlns:p14="http://schemas.microsoft.com/office/powerpoint/2010/main" val="114576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ACA46D9-35BF-2327-72F2-91B55961BD15}"/>
              </a:ext>
            </a:extLst>
          </p:cNvPr>
          <p:cNvSpPr txBox="1"/>
          <p:nvPr/>
        </p:nvSpPr>
        <p:spPr>
          <a:xfrm>
            <a:off x="576795" y="917920"/>
            <a:ext cx="91149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分布をクラスタリングに用いるとは、生成モデルによる確率的クラスタリングを意味する</a:t>
            </a:r>
          </a:p>
        </p:txBody>
      </p:sp>
      <p:pic>
        <p:nvPicPr>
          <p:cNvPr id="8" name="図 7">
            <a:extLst>
              <a:ext uri="{FF2B5EF4-FFF2-40B4-BE49-F238E27FC236}">
                <a16:creationId xmlns:a16="http://schemas.microsoft.com/office/drawing/2014/main" id="{68E73FE0-2A81-430C-2954-53E3E16103D7}"/>
              </a:ext>
            </a:extLst>
          </p:cNvPr>
          <p:cNvPicPr>
            <a:picLocks noChangeAspect="1"/>
          </p:cNvPicPr>
          <p:nvPr/>
        </p:nvPicPr>
        <p:blipFill>
          <a:blip r:embed="rId2"/>
          <a:stretch>
            <a:fillRect/>
          </a:stretch>
        </p:blipFill>
        <p:spPr>
          <a:xfrm>
            <a:off x="6572192" y="2519350"/>
            <a:ext cx="4291070" cy="3455147"/>
          </a:xfrm>
          <a:prstGeom prst="rect">
            <a:avLst/>
          </a:prstGeom>
        </p:spPr>
      </p:pic>
      <p:pic>
        <p:nvPicPr>
          <p:cNvPr id="12" name="図 11">
            <a:extLst>
              <a:ext uri="{FF2B5EF4-FFF2-40B4-BE49-F238E27FC236}">
                <a16:creationId xmlns:a16="http://schemas.microsoft.com/office/drawing/2014/main" id="{25D2D355-AFF0-6D33-7F73-26F6CB5121E0}"/>
              </a:ext>
            </a:extLst>
          </p:cNvPr>
          <p:cNvPicPr>
            <a:picLocks noChangeAspect="1"/>
          </p:cNvPicPr>
          <p:nvPr/>
        </p:nvPicPr>
        <p:blipFill>
          <a:blip r:embed="rId3"/>
          <a:stretch>
            <a:fillRect/>
          </a:stretch>
        </p:blipFill>
        <p:spPr>
          <a:xfrm>
            <a:off x="683389" y="2519350"/>
            <a:ext cx="4508475" cy="3455147"/>
          </a:xfrm>
          <a:prstGeom prst="rect">
            <a:avLst/>
          </a:prstGeom>
        </p:spPr>
      </p:pic>
      <p:grpSp>
        <p:nvGrpSpPr>
          <p:cNvPr id="13" name="グループ化 12">
            <a:extLst>
              <a:ext uri="{FF2B5EF4-FFF2-40B4-BE49-F238E27FC236}">
                <a16:creationId xmlns:a16="http://schemas.microsoft.com/office/drawing/2014/main" id="{37CAE1ED-498B-B7F8-7C6D-06D706CADA50}"/>
              </a:ext>
            </a:extLst>
          </p:cNvPr>
          <p:cNvGrpSpPr/>
          <p:nvPr/>
        </p:nvGrpSpPr>
        <p:grpSpPr>
          <a:xfrm rot="17682631">
            <a:off x="1261286" y="2956779"/>
            <a:ext cx="735397" cy="633242"/>
            <a:chOff x="6170648" y="1391812"/>
            <a:chExt cx="482082" cy="325017"/>
          </a:xfrm>
        </p:grpSpPr>
        <p:sp>
          <p:nvSpPr>
            <p:cNvPr id="14" name="楕円 13">
              <a:extLst>
                <a:ext uri="{FF2B5EF4-FFF2-40B4-BE49-F238E27FC236}">
                  <a16:creationId xmlns:a16="http://schemas.microsoft.com/office/drawing/2014/main" id="{88ACDD43-AB16-F12F-A2B0-BE70A310706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5B0B907-F003-199F-4D44-99165AC358D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B3C01F34-E6EF-FDC3-9544-484F72130FF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C732A53-5539-A185-BB99-35C972C99044}"/>
              </a:ext>
            </a:extLst>
          </p:cNvPr>
          <p:cNvSpPr txBox="1"/>
          <p:nvPr/>
        </p:nvSpPr>
        <p:spPr>
          <a:xfrm>
            <a:off x="1187645" y="3876170"/>
            <a:ext cx="35923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真のクラスタ（パラメータ未知の正規分布）</a:t>
            </a:r>
          </a:p>
        </p:txBody>
      </p:sp>
      <p:sp>
        <p:nvSpPr>
          <p:cNvPr id="18" name="テキスト ボックス 17">
            <a:extLst>
              <a:ext uri="{FF2B5EF4-FFF2-40B4-BE49-F238E27FC236}">
                <a16:creationId xmlns:a16="http://schemas.microsoft.com/office/drawing/2014/main" id="{5F704741-99EE-5801-F5B7-340173C54807}"/>
              </a:ext>
            </a:extLst>
          </p:cNvPr>
          <p:cNvSpPr txBox="1"/>
          <p:nvPr/>
        </p:nvSpPr>
        <p:spPr>
          <a:xfrm>
            <a:off x="6994178" y="378525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a:t>
            </a:r>
          </a:p>
        </p:txBody>
      </p:sp>
      <p:cxnSp>
        <p:nvCxnSpPr>
          <p:cNvPr id="20" name="直線矢印コネクタ 19">
            <a:extLst>
              <a:ext uri="{FF2B5EF4-FFF2-40B4-BE49-F238E27FC236}">
                <a16:creationId xmlns:a16="http://schemas.microsoft.com/office/drawing/2014/main" id="{2862C98A-238C-5D94-DE9A-2AEE782089BF}"/>
              </a:ext>
            </a:extLst>
          </p:cNvPr>
          <p:cNvCxnSpPr/>
          <p:nvPr/>
        </p:nvCxnSpPr>
        <p:spPr>
          <a:xfrm>
            <a:off x="2084452" y="3083574"/>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A330FAA-97E5-EBAE-5652-03A1780B8EE1}"/>
              </a:ext>
            </a:extLst>
          </p:cNvPr>
          <p:cNvSpPr txBox="1"/>
          <p:nvPr/>
        </p:nvSpPr>
        <p:spPr>
          <a:xfrm>
            <a:off x="5191864" y="271635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生成</a:t>
            </a:r>
          </a:p>
        </p:txBody>
      </p:sp>
      <p:cxnSp>
        <p:nvCxnSpPr>
          <p:cNvPr id="22" name="直線矢印コネクタ 21">
            <a:extLst>
              <a:ext uri="{FF2B5EF4-FFF2-40B4-BE49-F238E27FC236}">
                <a16:creationId xmlns:a16="http://schemas.microsoft.com/office/drawing/2014/main" id="{4865BB0B-18E1-38E1-3BBE-1ABC3461537D}"/>
              </a:ext>
            </a:extLst>
          </p:cNvPr>
          <p:cNvCxnSpPr>
            <a:cxnSpLocks/>
          </p:cNvCxnSpPr>
          <p:nvPr/>
        </p:nvCxnSpPr>
        <p:spPr>
          <a:xfrm flipH="1">
            <a:off x="2070324" y="3429000"/>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8E21164-AB10-066F-DBE5-39C21F6B9916}"/>
              </a:ext>
            </a:extLst>
          </p:cNvPr>
          <p:cNvSpPr txBox="1"/>
          <p:nvPr/>
        </p:nvSpPr>
        <p:spPr>
          <a:xfrm>
            <a:off x="5213740" y="344914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推定</a:t>
            </a:r>
          </a:p>
        </p:txBody>
      </p:sp>
      <p:sp>
        <p:nvSpPr>
          <p:cNvPr id="24" name="正方形/長方形 23">
            <a:extLst>
              <a:ext uri="{FF2B5EF4-FFF2-40B4-BE49-F238E27FC236}">
                <a16:creationId xmlns:a16="http://schemas.microsoft.com/office/drawing/2014/main" id="{1055B8C1-A7E4-0629-112C-48CD5EBA6649}"/>
              </a:ext>
            </a:extLst>
          </p:cNvPr>
          <p:cNvSpPr/>
          <p:nvPr/>
        </p:nvSpPr>
        <p:spPr>
          <a:xfrm>
            <a:off x="1907125" y="2388637"/>
            <a:ext cx="7600769" cy="3495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062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A02E8E6-97F6-08E2-71FD-547B0F26ED09}"/>
                  </a:ext>
                </a:extLst>
              </p:cNvPr>
              <p:cNvSpPr txBox="1"/>
              <p:nvPr/>
            </p:nvSpPr>
            <p:spPr>
              <a:xfrm>
                <a:off x="257175" y="1144663"/>
                <a:ext cx="10561289" cy="1200329"/>
              </a:xfrm>
              <a:prstGeom prst="rect">
                <a:avLst/>
              </a:prstGeom>
              <a:noFill/>
            </p:spPr>
            <p:txBody>
              <a:bodyPr wrap="none" rtlCol="0">
                <a:spAutoFit/>
              </a:bodyPr>
              <a:lstStyle/>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観測データの背後に複数の正規分布が潜んでいるとする</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それらの正規分布のパラメータ</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は未知</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　観測データ</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から</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を推定する　➡　真のクラスタを推定する</a:t>
                </a:r>
              </a:p>
            </p:txBody>
          </p:sp>
        </mc:Choice>
        <mc:Fallback xmlns="">
          <p:sp>
            <p:nvSpPr>
              <p:cNvPr id="2" name="テキスト ボックス 1">
                <a:extLst>
                  <a:ext uri="{FF2B5EF4-FFF2-40B4-BE49-F238E27FC236}">
                    <a16:creationId xmlns:a16="http://schemas.microsoft.com/office/drawing/2014/main" id="{EA02E8E6-97F6-08E2-71FD-547B0F26ED09}"/>
                  </a:ext>
                </a:extLst>
              </p:cNvPr>
              <p:cNvSpPr txBox="1">
                <a:spLocks noRot="1" noChangeAspect="1" noMove="1" noResize="1" noEditPoints="1" noAdjustHandles="1" noChangeArrowheads="1" noChangeShapeType="1" noTextEdit="1"/>
              </p:cNvSpPr>
              <p:nvPr/>
            </p:nvSpPr>
            <p:spPr>
              <a:xfrm>
                <a:off x="257175" y="1144663"/>
                <a:ext cx="10561289" cy="1200329"/>
              </a:xfrm>
              <a:prstGeom prst="rect">
                <a:avLst/>
              </a:prstGeom>
              <a:blipFill>
                <a:blip r:embed="rId2"/>
                <a:stretch>
                  <a:fillRect t="-11675" b="-1725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F983F7A8-F7C4-6B89-5B30-B27FC71362CB}"/>
              </a:ext>
            </a:extLst>
          </p:cNvPr>
          <p:cNvSpPr txBox="1"/>
          <p:nvPr/>
        </p:nvSpPr>
        <p:spPr>
          <a:xfrm>
            <a:off x="257175" y="314325"/>
            <a:ext cx="10288394" cy="1077218"/>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変量正規分布からの生成モデルによるクラスタリング</a:t>
            </a:r>
            <a:endParaRPr kumimoji="1" lang="en-US" altLang="ja-JP" sz="3200" dirty="0">
              <a:latin typeface="メイリオ" panose="020B0604030504040204" pitchFamily="50" charset="-128"/>
              <a:ea typeface="メイリオ" panose="020B0604030504040204" pitchFamily="50" charset="-128"/>
            </a:endParaRPr>
          </a:p>
          <a:p>
            <a:pPr algn="l"/>
            <a:endParaRPr kumimoji="1" lang="ja-JP" altLang="en-US" sz="32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B42E1E3C-55C5-F6F9-68BD-68669F1622A5}"/>
              </a:ext>
            </a:extLst>
          </p:cNvPr>
          <p:cNvPicPr>
            <a:picLocks noChangeAspect="1"/>
          </p:cNvPicPr>
          <p:nvPr/>
        </p:nvPicPr>
        <p:blipFill>
          <a:blip r:embed="rId3"/>
          <a:stretch>
            <a:fillRect/>
          </a:stretch>
        </p:blipFill>
        <p:spPr>
          <a:xfrm>
            <a:off x="286447" y="2681449"/>
            <a:ext cx="5067459" cy="3862226"/>
          </a:xfrm>
          <a:prstGeom prst="rect">
            <a:avLst/>
          </a:prstGeom>
        </p:spPr>
      </p:pic>
      <p:grpSp>
        <p:nvGrpSpPr>
          <p:cNvPr id="5" name="グループ化 4">
            <a:extLst>
              <a:ext uri="{FF2B5EF4-FFF2-40B4-BE49-F238E27FC236}">
                <a16:creationId xmlns:a16="http://schemas.microsoft.com/office/drawing/2014/main" id="{418B33B4-4B5F-64F5-1CBF-CDCE888AFF41}"/>
              </a:ext>
            </a:extLst>
          </p:cNvPr>
          <p:cNvGrpSpPr/>
          <p:nvPr/>
        </p:nvGrpSpPr>
        <p:grpSpPr>
          <a:xfrm rot="17682631">
            <a:off x="690483" y="2817529"/>
            <a:ext cx="735397" cy="633242"/>
            <a:chOff x="6170648" y="1391812"/>
            <a:chExt cx="482082" cy="325017"/>
          </a:xfrm>
        </p:grpSpPr>
        <p:sp>
          <p:nvSpPr>
            <p:cNvPr id="6" name="楕円 5">
              <a:extLst>
                <a:ext uri="{FF2B5EF4-FFF2-40B4-BE49-F238E27FC236}">
                  <a16:creationId xmlns:a16="http://schemas.microsoft.com/office/drawing/2014/main" id="{865A8449-F218-6A8D-EC9D-C9FE78D7267D}"/>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1B142F1-2682-178A-C6B8-3981CA554046}"/>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4DA723-D98B-6035-45CC-69B2C4A07C8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D2513AD2-C441-B829-A580-10548FD75D17}"/>
              </a:ext>
            </a:extLst>
          </p:cNvPr>
          <p:cNvGrpSpPr/>
          <p:nvPr/>
        </p:nvGrpSpPr>
        <p:grpSpPr>
          <a:xfrm>
            <a:off x="1432392" y="3766194"/>
            <a:ext cx="735397" cy="708886"/>
            <a:chOff x="6170648" y="1391812"/>
            <a:chExt cx="482082" cy="325017"/>
          </a:xfrm>
        </p:grpSpPr>
        <p:sp>
          <p:nvSpPr>
            <p:cNvPr id="10" name="楕円 9">
              <a:extLst>
                <a:ext uri="{FF2B5EF4-FFF2-40B4-BE49-F238E27FC236}">
                  <a16:creationId xmlns:a16="http://schemas.microsoft.com/office/drawing/2014/main" id="{AEF407A3-7152-5C83-AE1A-3C3C79F39F1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8070D23-945C-AAE6-EB62-99EAC21B53A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207C27E-BEF8-6D0E-B3E3-D5A102E2B16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33CCB879-0302-8F6C-9B40-61C3FDB0F8FE}"/>
              </a:ext>
            </a:extLst>
          </p:cNvPr>
          <p:cNvGrpSpPr/>
          <p:nvPr/>
        </p:nvGrpSpPr>
        <p:grpSpPr>
          <a:xfrm rot="1736743">
            <a:off x="627635" y="4251909"/>
            <a:ext cx="939611" cy="423723"/>
            <a:chOff x="6170648" y="1391812"/>
            <a:chExt cx="482082" cy="325017"/>
          </a:xfrm>
        </p:grpSpPr>
        <p:sp>
          <p:nvSpPr>
            <p:cNvPr id="14" name="楕円 13">
              <a:extLst>
                <a:ext uri="{FF2B5EF4-FFF2-40B4-BE49-F238E27FC236}">
                  <a16:creationId xmlns:a16="http://schemas.microsoft.com/office/drawing/2014/main" id="{33E55B1A-D6C9-33D8-6F22-9EE0F17F3AD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AA283D7-995E-9C73-4474-20159AA6A5D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1DBC15A-AA9F-4F3D-56F0-2A37252DE07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7ECD5FF3-8AF8-F5CA-C9F1-C7986ADF0B2E}"/>
              </a:ext>
            </a:extLst>
          </p:cNvPr>
          <p:cNvGrpSpPr/>
          <p:nvPr/>
        </p:nvGrpSpPr>
        <p:grpSpPr>
          <a:xfrm rot="19732160">
            <a:off x="1800091" y="4679235"/>
            <a:ext cx="735397" cy="524763"/>
            <a:chOff x="6170648" y="1391812"/>
            <a:chExt cx="482082" cy="325017"/>
          </a:xfrm>
        </p:grpSpPr>
        <p:sp>
          <p:nvSpPr>
            <p:cNvPr id="18" name="楕円 17">
              <a:extLst>
                <a:ext uri="{FF2B5EF4-FFF2-40B4-BE49-F238E27FC236}">
                  <a16:creationId xmlns:a16="http://schemas.microsoft.com/office/drawing/2014/main" id="{EE4D0C35-8592-9193-8DEB-DD8FD85E6D7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642367B-FCBC-758C-0968-AB1855C5AAC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76AF04A-2D96-90E0-AFEF-43FD7AA7381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4777E3E9-C841-5FEB-8490-14BE6CD40C08}"/>
              </a:ext>
            </a:extLst>
          </p:cNvPr>
          <p:cNvGrpSpPr/>
          <p:nvPr/>
        </p:nvGrpSpPr>
        <p:grpSpPr>
          <a:xfrm rot="19682685">
            <a:off x="4283061" y="5585661"/>
            <a:ext cx="735397" cy="581369"/>
            <a:chOff x="6170648" y="1391812"/>
            <a:chExt cx="482082" cy="325017"/>
          </a:xfrm>
        </p:grpSpPr>
        <p:sp>
          <p:nvSpPr>
            <p:cNvPr id="22" name="楕円 21">
              <a:extLst>
                <a:ext uri="{FF2B5EF4-FFF2-40B4-BE49-F238E27FC236}">
                  <a16:creationId xmlns:a16="http://schemas.microsoft.com/office/drawing/2014/main" id="{A48C3FB9-997D-565E-7274-2FE1973DC82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3124719-F589-6191-CF08-8CD18D05B378}"/>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C46A7CD-DE4B-81B4-B613-7291C1AEE1D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2BC63C67-DE60-C534-533D-C5419BD777E4}"/>
              </a:ext>
            </a:extLst>
          </p:cNvPr>
          <p:cNvSpPr/>
          <p:nvPr/>
        </p:nvSpPr>
        <p:spPr>
          <a:xfrm rot="20337228">
            <a:off x="1174973" y="360282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4A02834-6FB4-75F6-B181-58CE536CAC6C}"/>
              </a:ext>
            </a:extLst>
          </p:cNvPr>
          <p:cNvSpPr/>
          <p:nvPr/>
        </p:nvSpPr>
        <p:spPr>
          <a:xfrm rot="1480304">
            <a:off x="443243" y="408762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8C3950B-F223-28B2-ED06-0BE2805413DF}"/>
              </a:ext>
            </a:extLst>
          </p:cNvPr>
          <p:cNvSpPr txBox="1"/>
          <p:nvPr/>
        </p:nvSpPr>
        <p:spPr>
          <a:xfrm>
            <a:off x="1468143" y="427016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4D2CCD8-F7AC-E21A-A96A-7A892DBE96B7}"/>
                  </a:ext>
                </a:extLst>
              </p:cNvPr>
              <p:cNvSpPr txBox="1"/>
              <p:nvPr/>
            </p:nvSpPr>
            <p:spPr>
              <a:xfrm>
                <a:off x="5737671" y="4332632"/>
                <a:ext cx="6077688" cy="1631216"/>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b="0" dirty="0">
                    <a:ea typeface="メイリオ" panose="020B0604030504040204" pitchFamily="50" charset="-128"/>
                  </a:rPr>
                  <a:t>観測データ</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個の未知パラメータ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を推定することがクラスタリングを意味する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ea typeface="メイリオ" panose="020B0604030504040204" pitchFamily="50" charset="-128"/>
                  </a:rPr>
                  <a:t>は</a:t>
                </a:r>
                <a:r>
                  <a:rPr kumimoji="1" lang="en-US" altLang="ja-JP" sz="2000" dirty="0">
                    <a:ea typeface="メイリオ" panose="020B0604030504040204" pitchFamily="50" charset="-128"/>
                  </a:rPr>
                  <a:t>k-means</a:t>
                </a:r>
                <a:r>
                  <a:rPr kumimoji="1" lang="ja-JP" altLang="en-US" sz="2000" dirty="0">
                    <a:ea typeface="メイリオ" panose="020B0604030504040204" pitchFamily="50" charset="-128"/>
                  </a:rPr>
                  <a:t>と同様クラスタ重心。</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には該当ない（確率的クラスタリング）</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𝜇</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𝑥は縦ベクトルであることに注意</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4D2CCD8-F7AC-E21A-A96A-7A892DBE96B7}"/>
                  </a:ext>
                </a:extLst>
              </p:cNvPr>
              <p:cNvSpPr txBox="1">
                <a:spLocks noRot="1" noChangeAspect="1" noMove="1" noResize="1" noEditPoints="1" noAdjustHandles="1" noChangeArrowheads="1" noChangeShapeType="1" noTextEdit="1"/>
              </p:cNvSpPr>
              <p:nvPr/>
            </p:nvSpPr>
            <p:spPr>
              <a:xfrm>
                <a:off x="5737671" y="4332632"/>
                <a:ext cx="6077688" cy="1631216"/>
              </a:xfrm>
              <a:prstGeom prst="rect">
                <a:avLst/>
              </a:prstGeom>
              <a:blipFill>
                <a:blip r:embed="rId4"/>
                <a:stretch>
                  <a:fillRect l="-903" t="-2622" r="-1103" b="-636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40113C48-233D-3348-BC25-91FB2933855D}"/>
              </a:ext>
            </a:extLst>
          </p:cNvPr>
          <p:cNvSpPr txBox="1"/>
          <p:nvPr/>
        </p:nvSpPr>
        <p:spPr>
          <a:xfrm>
            <a:off x="5536415" y="277797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多変量ガウス分布の式</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3C2C329-4127-BA43-09ED-7AA6B8838EA8}"/>
                  </a:ext>
                </a:extLst>
              </p:cNvPr>
              <p:cNvSpPr txBox="1"/>
              <p:nvPr/>
            </p:nvSpPr>
            <p:spPr>
              <a:xfrm>
                <a:off x="5650924" y="3339381"/>
                <a:ext cx="6077689"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53C2C329-4127-BA43-09ED-7AA6B8838EA8}"/>
                  </a:ext>
                </a:extLst>
              </p:cNvPr>
              <p:cNvSpPr txBox="1">
                <a:spLocks noRot="1" noChangeAspect="1" noMove="1" noResize="1" noEditPoints="1" noAdjustHandles="1" noChangeArrowheads="1" noChangeShapeType="1" noTextEdit="1"/>
              </p:cNvSpPr>
              <p:nvPr/>
            </p:nvSpPr>
            <p:spPr>
              <a:xfrm>
                <a:off x="5650924" y="3339381"/>
                <a:ext cx="6077689" cy="666464"/>
              </a:xfrm>
              <a:prstGeom prst="rect">
                <a:avLst/>
              </a:prstGeom>
              <a:blipFill>
                <a:blip r:embed="rId5"/>
                <a:stretch>
                  <a:fillRect/>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461D4C6-CD21-B3FD-89FD-9493486C8E3B}"/>
              </a:ext>
            </a:extLst>
          </p:cNvPr>
          <p:cNvSpPr txBox="1"/>
          <p:nvPr/>
        </p:nvSpPr>
        <p:spPr>
          <a:xfrm>
            <a:off x="2977677" y="3672613"/>
            <a:ext cx="2364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クラスタ数</a:t>
            </a:r>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8DDC09-99C0-640E-F7D8-83B35B565945}"/>
                  </a:ext>
                </a:extLst>
              </p:cNvPr>
              <p:cNvSpPr txBox="1"/>
              <p:nvPr/>
            </p:nvSpPr>
            <p:spPr>
              <a:xfrm>
                <a:off x="2977677" y="4189969"/>
                <a:ext cx="1725601" cy="847220"/>
              </a:xfrm>
              <a:prstGeom prst="rect">
                <a:avLst/>
              </a:prstGeom>
              <a:noFill/>
            </p:spPr>
            <p:txBody>
              <a:bodyPr wrap="none" rtlCol="0">
                <a:spAutoFit/>
              </a:bodyPr>
              <a:lstStyle/>
              <a:p>
                <a:r>
                  <a:rPr kumimoji="1" lang="ja-JP" altLang="en-US" sz="2400" dirty="0">
                    <a:ea typeface="メイリオ" panose="020B0604030504040204" pitchFamily="50" charset="-128"/>
                  </a:rPr>
                  <a:t>観測データ</a:t>
                </a:r>
                <a:endParaRPr kumimoji="1" lang="en-US" altLang="ja-JP" sz="2400" dirty="0">
                  <a:ea typeface="メイリオ" panose="020B0604030504040204" pitchFamily="50" charset="-128"/>
                </a:endParaRPr>
              </a:p>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a:latin typeface="Cambria Math" panose="02040503050406030204" pitchFamily="18" charset="0"/>
                            <a:ea typeface="メイリオ" panose="020B0604030504040204" pitchFamily="50" charset="-128"/>
                          </a:rPr>
                          <m:t>𝑖</m:t>
                        </m:r>
                      </m:sub>
                    </m:sSub>
                  </m:oMath>
                </a14:m>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𝑖</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F68DDC09-99C0-640E-F7D8-83B35B565945}"/>
                  </a:ext>
                </a:extLst>
              </p:cNvPr>
              <p:cNvSpPr txBox="1">
                <a:spLocks noRot="1" noChangeAspect="1" noMove="1" noResize="1" noEditPoints="1" noAdjustHandles="1" noChangeArrowheads="1" noChangeShapeType="1" noTextEdit="1"/>
              </p:cNvSpPr>
              <p:nvPr/>
            </p:nvSpPr>
            <p:spPr>
              <a:xfrm>
                <a:off x="2977677" y="4189969"/>
                <a:ext cx="1725601" cy="847220"/>
              </a:xfrm>
              <a:prstGeom prst="rect">
                <a:avLst/>
              </a:prstGeom>
              <a:blipFill>
                <a:blip r:embed="rId6"/>
                <a:stretch>
                  <a:fillRect l="-5282" t="-4317" r="-4225" b="-129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372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35A395CD-481E-46F7-B613-9E468667ECF0}"/>
              </a:ext>
            </a:extLst>
          </p:cNvPr>
          <p:cNvSpPr txBox="1"/>
          <p:nvPr/>
        </p:nvSpPr>
        <p:spPr>
          <a:xfrm>
            <a:off x="266122" y="742499"/>
            <a:ext cx="480131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パラメータ推定といえば最尤法！</a:t>
            </a:r>
          </a:p>
        </p:txBody>
      </p:sp>
      <p:sp>
        <p:nvSpPr>
          <p:cNvPr id="11" name="テキスト ボックス 10">
            <a:extLst>
              <a:ext uri="{FF2B5EF4-FFF2-40B4-BE49-F238E27FC236}">
                <a16:creationId xmlns:a16="http://schemas.microsoft.com/office/drawing/2014/main" id="{78DF9110-7959-46BC-AFE6-119E8E4805FF}"/>
              </a:ext>
            </a:extLst>
          </p:cNvPr>
          <p:cNvSpPr txBox="1"/>
          <p:nvPr/>
        </p:nvSpPr>
        <p:spPr>
          <a:xfrm>
            <a:off x="783638" y="3796088"/>
            <a:ext cx="1126218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データを</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個得たときの尤度なので、</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式の</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個の積確率を計算して</a:t>
            </a:r>
            <a:r>
              <a:rPr kumimoji="1" lang="en-US" altLang="ja-JP" sz="2000" dirty="0">
                <a:latin typeface="メイリオ" panose="020B0604030504040204" pitchFamily="50" charset="-128"/>
                <a:ea typeface="メイリオ" panose="020B0604030504040204" pitchFamily="50" charset="-128"/>
              </a:rPr>
              <a:t>log</a:t>
            </a:r>
            <a:r>
              <a:rPr kumimoji="1" lang="ja-JP" altLang="en-US" sz="2000" dirty="0">
                <a:latin typeface="メイリオ" panose="020B0604030504040204" pitchFamily="50" charset="-128"/>
                <a:ea typeface="メイリオ" panose="020B0604030504040204" pitchFamily="50" charset="-128"/>
              </a:rPr>
              <a:t>をとると、第１項の</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が出てくる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716290D-9242-9F21-1D3B-2D263B42EAAB}"/>
                  </a:ext>
                </a:extLst>
              </p:cNvPr>
              <p:cNvSpPr txBox="1"/>
              <p:nvPr/>
            </p:nvSpPr>
            <p:spPr>
              <a:xfrm>
                <a:off x="783638" y="5022713"/>
                <a:ext cx="9601778" cy="461665"/>
              </a:xfrm>
              <a:prstGeom prst="rect">
                <a:avLst/>
              </a:prstGeom>
              <a:noFill/>
            </p:spPr>
            <p:txBody>
              <a:bodyPr wrap="squar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の推定：尤度関数を最大化するような</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を計算すればよい</a:t>
                </a:r>
              </a:p>
            </p:txBody>
          </p:sp>
        </mc:Choice>
        <mc:Fallback xmlns="">
          <p:sp>
            <p:nvSpPr>
              <p:cNvPr id="9" name="テキスト ボックス 8">
                <a:extLst>
                  <a:ext uri="{FF2B5EF4-FFF2-40B4-BE49-F238E27FC236}">
                    <a16:creationId xmlns:a16="http://schemas.microsoft.com/office/drawing/2014/main" id="{9716290D-9242-9F21-1D3B-2D263B42EAAB}"/>
                  </a:ext>
                </a:extLst>
              </p:cNvPr>
              <p:cNvSpPr txBox="1">
                <a:spLocks noRot="1" noChangeAspect="1" noMove="1" noResize="1" noEditPoints="1" noAdjustHandles="1" noChangeArrowheads="1" noChangeShapeType="1" noTextEdit="1"/>
              </p:cNvSpPr>
              <p:nvPr/>
            </p:nvSpPr>
            <p:spPr>
              <a:xfrm>
                <a:off x="783638" y="5022713"/>
                <a:ext cx="9601778" cy="461665"/>
              </a:xfrm>
              <a:prstGeom prst="rect">
                <a:avLst/>
              </a:prstGeom>
              <a:blipFill>
                <a:blip r:embed="rId4"/>
                <a:stretch>
                  <a:fillRect l="-190" t="-7895" b="-3157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F3DD91D-9718-987C-57EB-33EEBB52BA90}"/>
              </a:ext>
            </a:extLst>
          </p:cNvPr>
          <p:cNvSpPr txBox="1"/>
          <p:nvPr/>
        </p:nvSpPr>
        <p:spPr>
          <a:xfrm>
            <a:off x="194943" y="157724"/>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観測データから正規分布パラメータを推定する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76E9144-693B-2B79-31FB-EC593B8CD92F}"/>
                  </a:ext>
                </a:extLst>
              </p:cNvPr>
              <p:cNvSpPr txBox="1"/>
              <p:nvPr/>
            </p:nvSpPr>
            <p:spPr>
              <a:xfrm>
                <a:off x="726499" y="1298141"/>
                <a:ext cx="6756978" cy="740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ad>
                            <m:radPr>
                              <m:degHide m:val="on"/>
                              <m:ctrlPr>
                                <a:rPr kumimoji="1" lang="en-US" altLang="ja-JP" sz="2000" b="0" i="1" smtClean="0">
                                  <a:latin typeface="Cambria Math" panose="02040503050406030204" pitchFamily="18" charset="0"/>
                                  <a:ea typeface="メイリオ" panose="020B0604030504040204" pitchFamily="50" charset="-128"/>
                                </a:rPr>
                              </m:ctrlPr>
                            </m:radPr>
                            <m:deg/>
                            <m:e>
                              <m:r>
                                <a:rPr kumimoji="1" lang="en-US" altLang="ja-JP" sz="2000" b="0" i="1" smtClean="0">
                                  <a:latin typeface="Cambria Math" panose="02040503050406030204" pitchFamily="18" charset="0"/>
                                  <a:ea typeface="メイリオ" panose="020B0604030504040204" pitchFamily="50" charset="-128"/>
                                </a:rPr>
                                <m:t>(2</m:t>
                              </m:r>
                              <m:r>
                                <a:rPr kumimoji="1" lang="ja-JP" altLang="en-US" sz="2000" b="0" i="1" smtClean="0">
                                  <a:latin typeface="Cambria Math" panose="02040503050406030204" pitchFamily="18" charset="0"/>
                                  <a:ea typeface="メイリオ" panose="020B0604030504040204" pitchFamily="50" charset="-128"/>
                                </a:rPr>
                                <m:t>𝜋</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𝑑</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Cambria Math" panose="02040503050406030204" pitchFamily="18" charset="0"/>
                                </a:rPr>
                                <m:t>|</m:t>
                              </m:r>
                            </m:e>
                          </m:rad>
                        </m:den>
                      </m:f>
                      <m:r>
                        <a:rPr kumimoji="1" lang="en-US" altLang="ja-JP" sz="2000" b="0" i="1" smtClean="0">
                          <a:latin typeface="Cambria Math" panose="02040503050406030204" pitchFamily="18" charset="0"/>
                          <a:ea typeface="メイリオ" panose="020B0604030504040204" pitchFamily="50" charset="-128"/>
                        </a:rPr>
                        <m:t>𝑒𝑥𝑝</m:t>
                      </m:r>
                      <m:d>
                        <m:dPr>
                          <m:ctrlPr>
                            <a:rPr kumimoji="1" lang="en-US" altLang="ja-JP" sz="2000" b="0" i="1" smtClean="0">
                              <a:latin typeface="Cambria Math" panose="02040503050406030204" pitchFamily="18" charset="0"/>
                              <a:ea typeface="メイリオ" panose="020B0604030504040204" pitchFamily="50" charset="-128"/>
                            </a:rPr>
                          </m:ctrlPr>
                        </m:dPr>
                        <m:e>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2</m:t>
                              </m:r>
                            </m:den>
                          </m:f>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sSup>
                            <m:sSupPr>
                              <m:ctrlPr>
                                <a:rPr kumimoji="1" lang="en-US" altLang="ja-JP" sz="2000" b="0" i="1" smtClean="0">
                                  <a:latin typeface="Cambria Math" panose="02040503050406030204" pitchFamily="18" charset="0"/>
                                  <a:ea typeface="メイリオ" panose="020B0604030504040204" pitchFamily="50" charset="-128"/>
                                </a:rPr>
                              </m:ctrlPr>
                            </m:sSupPr>
                            <m:e>
                              <m:r>
                                <m:rPr>
                                  <m:sty m:val="p"/>
                                </m:rPr>
                                <a:rPr kumimoji="1" lang="el-GR" altLang="ja-JP" sz="2000" b="0" i="1" smtClean="0">
                                  <a:latin typeface="Cambria Math" panose="02040503050406030204" pitchFamily="18" charset="0"/>
                                  <a:ea typeface="Cambria Math" panose="02040503050406030204" pitchFamily="18" charset="0"/>
                                </a:rPr>
                                <m:t>Σ</m:t>
                              </m:r>
                            </m:e>
                            <m:sup>
                              <m:r>
                                <a:rPr kumimoji="1" lang="en-US" altLang="ja-JP" sz="2000" b="0" i="1" smtClean="0">
                                  <a:latin typeface="Cambria Math" panose="02040503050406030204" pitchFamily="18" charset="0"/>
                                  <a:ea typeface="メイリオ" panose="020B0604030504040204" pitchFamily="50" charset="-128"/>
                                </a:rPr>
                                <m:t>−1</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176E9144-693B-2B79-31FB-EC593B8CD92F}"/>
                  </a:ext>
                </a:extLst>
              </p:cNvPr>
              <p:cNvSpPr txBox="1">
                <a:spLocks noRot="1" noChangeAspect="1" noMove="1" noResize="1" noEditPoints="1" noAdjustHandles="1" noChangeArrowheads="1" noChangeShapeType="1" noTextEdit="1"/>
              </p:cNvSpPr>
              <p:nvPr/>
            </p:nvSpPr>
            <p:spPr>
              <a:xfrm>
                <a:off x="726499" y="1298141"/>
                <a:ext cx="6756978" cy="74058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88C878-CAD8-2791-2D67-23030CC3700B}"/>
                  </a:ext>
                </a:extLst>
              </p:cNvPr>
              <p:cNvSpPr txBox="1"/>
              <p:nvPr/>
            </p:nvSpPr>
            <p:spPr>
              <a:xfrm>
                <a:off x="783638" y="3010460"/>
                <a:ext cx="6488636"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𝐿</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e>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e>
                      </m:d>
                      <m:r>
                        <a:rPr kumimoji="1" lang="en-US" altLang="ja-JP" sz="2000" b="1"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𝑙𝑛</m:t>
                      </m:r>
                      <m:d>
                        <m:dPr>
                          <m:begChr m:val="|"/>
                          <m:endChr m:val="|"/>
                          <m:ctrlPr>
                            <a:rPr kumimoji="1" lang="en-US" altLang="ja-JP" sz="2000" b="1" i="1" smtClean="0">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e>
                      </m:d>
                      <m:r>
                        <a:rPr kumimoji="1" lang="en-US" altLang="ja-JP" sz="2000" b="0" i="1" smtClean="0">
                          <a:latin typeface="Cambria Math" panose="02040503050406030204" pitchFamily="18" charset="0"/>
                          <a:ea typeface="メイリオ" panose="020B0604030504040204" pitchFamily="50" charset="-128"/>
                        </a:rPr>
                        <m:t>−</m:t>
                      </m:r>
                      <m:nary>
                        <m:naryPr>
                          <m:chr m:val="∑"/>
                          <m:supHide m:val="on"/>
                          <m:ctrlPr>
                            <a:rPr kumimoji="1" lang="en-US" altLang="ja-JP" sz="2000" b="0" i="1" smtClean="0">
                              <a:latin typeface="Cambria Math" panose="02040503050406030204" pitchFamily="18" charset="0"/>
                              <a:ea typeface="メイリオ" panose="020B0604030504040204" pitchFamily="50" charset="-128"/>
                            </a:rPr>
                          </m:ctrlPr>
                        </m:naryPr>
                        <m:sub>
                          <m:r>
                            <m:rPr>
                              <m:brk m:alnAt="7"/>
                            </m:rPr>
                            <a:rPr kumimoji="1" lang="en-US" altLang="ja-JP" sz="2000" b="0" i="1" smtClean="0">
                              <a:latin typeface="Cambria Math" panose="02040503050406030204" pitchFamily="18" charset="0"/>
                              <a:ea typeface="メイリオ" panose="020B0604030504040204" pitchFamily="50" charset="-128"/>
                            </a:rPr>
                            <m:t>𝑖</m:t>
                          </m:r>
                        </m:sub>
                        <m:sup/>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2</m:t>
                              </m:r>
                            </m:den>
                          </m:f>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m:rPr>
                                  <m:sty m:val="p"/>
                                </m:rPr>
                                <a:rPr kumimoji="1" lang="el-GR" altLang="ja-JP" sz="2000" i="1">
                                  <a:latin typeface="Cambria Math" panose="02040503050406030204" pitchFamily="18" charset="0"/>
                                  <a:ea typeface="Cambria Math" panose="02040503050406030204" pitchFamily="18" charset="0"/>
                                </a:rPr>
                                <m:t>Σ</m:t>
                              </m:r>
                            </m:e>
                            <m:sup>
                              <m:r>
                                <a:rPr kumimoji="1" lang="en-US" altLang="ja-JP" sz="2000" i="1">
                                  <a:latin typeface="Cambria Math" panose="02040503050406030204" pitchFamily="18" charset="0"/>
                                  <a:ea typeface="メイリオ" panose="020B0604030504040204" pitchFamily="50" charset="-128"/>
                                </a:rPr>
                                <m:t>−1</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088C878-CAD8-2791-2D67-23030CC3700B}"/>
                  </a:ext>
                </a:extLst>
              </p:cNvPr>
              <p:cNvSpPr txBox="1">
                <a:spLocks noRot="1" noChangeAspect="1" noMove="1" noResize="1" noEditPoints="1" noAdjustHandles="1" noChangeArrowheads="1" noChangeShapeType="1" noTextEdit="1"/>
              </p:cNvSpPr>
              <p:nvPr/>
            </p:nvSpPr>
            <p:spPr>
              <a:xfrm>
                <a:off x="783638" y="3010460"/>
                <a:ext cx="6488636" cy="746936"/>
              </a:xfrm>
              <a:prstGeom prst="rect">
                <a:avLst/>
              </a:prstGeom>
              <a:blipFill>
                <a:blip r:embed="rId6"/>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834E4DBF-6F87-6B51-16AB-A8469C85EFEF}"/>
              </a:ext>
            </a:extLst>
          </p:cNvPr>
          <p:cNvSpPr txBox="1"/>
          <p:nvPr/>
        </p:nvSpPr>
        <p:spPr>
          <a:xfrm>
            <a:off x="664419" y="2634187"/>
            <a:ext cx="203132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対数尤度関数</a:t>
            </a:r>
          </a:p>
        </p:txBody>
      </p:sp>
      <p:sp>
        <p:nvSpPr>
          <p:cNvPr id="17" name="矢印: 下 16">
            <a:extLst>
              <a:ext uri="{FF2B5EF4-FFF2-40B4-BE49-F238E27FC236}">
                <a16:creationId xmlns:a16="http://schemas.microsoft.com/office/drawing/2014/main" id="{FF5B6B89-368B-5EE0-3B7E-8D3131A7F6EA}"/>
              </a:ext>
            </a:extLst>
          </p:cNvPr>
          <p:cNvSpPr/>
          <p:nvPr/>
        </p:nvSpPr>
        <p:spPr>
          <a:xfrm>
            <a:off x="3667125" y="2270092"/>
            <a:ext cx="1190625" cy="4336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233BB18-54BF-6B94-BAAA-1E8772039F79}"/>
              </a:ext>
            </a:extLst>
          </p:cNvPr>
          <p:cNvSpPr txBox="1"/>
          <p:nvPr/>
        </p:nvSpPr>
        <p:spPr>
          <a:xfrm>
            <a:off x="7705513" y="1442097"/>
            <a:ext cx="6447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1C4DF27-FBF0-B236-1751-69B64A40C4D2}"/>
                  </a:ext>
                </a:extLst>
              </p:cNvPr>
              <p:cNvSpPr txBox="1"/>
              <p:nvPr/>
            </p:nvSpPr>
            <p:spPr>
              <a:xfrm>
                <a:off x="915502" y="5627711"/>
                <a:ext cx="243207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𝐿</m:t>
                          </m:r>
                        </m:num>
                        <m:den>
                          <m:r>
                            <a:rPr kumimoji="1" lang="ja-JP" altLang="en-US" sz="240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b="0" i="1" smtClean="0">
                          <a:latin typeface="Cambria Math" panose="02040503050406030204" pitchFamily="18" charset="0"/>
                          <a:ea typeface="メイリオ" panose="020B0604030504040204" pitchFamily="50" charset="-128"/>
                        </a:rPr>
                        <m:t>=0 ,</m:t>
                      </m:r>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51C4DF27-FBF0-B236-1751-69B64A40C4D2}"/>
                  </a:ext>
                </a:extLst>
              </p:cNvPr>
              <p:cNvSpPr txBox="1">
                <a:spLocks noRot="1" noChangeAspect="1" noMove="1" noResize="1" noEditPoints="1" noAdjustHandles="1" noChangeArrowheads="1" noChangeShapeType="1" noTextEdit="1"/>
              </p:cNvSpPr>
              <p:nvPr/>
            </p:nvSpPr>
            <p:spPr>
              <a:xfrm>
                <a:off x="915502" y="5627711"/>
                <a:ext cx="2432076" cy="764697"/>
              </a:xfrm>
              <a:prstGeom prst="rect">
                <a:avLst/>
              </a:prstGeom>
              <a:blipFill>
                <a:blip r:embed="rId7"/>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A62BB45-AEAB-E14F-336D-9A38F5F96F44}"/>
              </a:ext>
            </a:extLst>
          </p:cNvPr>
          <p:cNvSpPr txBox="1"/>
          <p:nvPr/>
        </p:nvSpPr>
        <p:spPr>
          <a:xfrm>
            <a:off x="3584584" y="5788402"/>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はすんなり解けるので、この推定は簡単</a:t>
            </a:r>
          </a:p>
        </p:txBody>
      </p:sp>
      <p:sp>
        <p:nvSpPr>
          <p:cNvPr id="25" name="正方形/長方形 24">
            <a:extLst>
              <a:ext uri="{FF2B5EF4-FFF2-40B4-BE49-F238E27FC236}">
                <a16:creationId xmlns:a16="http://schemas.microsoft.com/office/drawing/2014/main" id="{6EEBDAA4-4B06-0912-EF03-39F70FE8910C}"/>
              </a:ext>
            </a:extLst>
          </p:cNvPr>
          <p:cNvSpPr/>
          <p:nvPr/>
        </p:nvSpPr>
        <p:spPr>
          <a:xfrm>
            <a:off x="726499" y="4896029"/>
            <a:ext cx="9658917" cy="17797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A0CD799-F145-D33D-31FB-F60395BC0C59}"/>
              </a:ext>
            </a:extLst>
          </p:cNvPr>
          <p:cNvSpPr txBox="1"/>
          <p:nvPr/>
        </p:nvSpPr>
        <p:spPr>
          <a:xfrm>
            <a:off x="915502" y="4622379"/>
            <a:ext cx="7879080" cy="461665"/>
          </a:xfrm>
          <a:prstGeom prst="rect">
            <a:avLst/>
          </a:prstGeom>
          <a:solidFill>
            <a:schemeClr val="bg1"/>
          </a:solid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クラスタがたった１つならば、生成モデルの推定は簡単</a:t>
            </a:r>
          </a:p>
        </p:txBody>
      </p:sp>
      <p:sp>
        <p:nvSpPr>
          <p:cNvPr id="2" name="テキスト ボックス 1">
            <a:extLst>
              <a:ext uri="{FF2B5EF4-FFF2-40B4-BE49-F238E27FC236}">
                <a16:creationId xmlns:a16="http://schemas.microsoft.com/office/drawing/2014/main" id="{2EF86F00-7C46-A1AF-5CB1-FC36F6F42AE1}"/>
              </a:ext>
            </a:extLst>
          </p:cNvPr>
          <p:cNvSpPr txBox="1"/>
          <p:nvPr/>
        </p:nvSpPr>
        <p:spPr>
          <a:xfrm>
            <a:off x="3667125" y="6201289"/>
            <a:ext cx="8962518"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8"/>
              </a:rPr>
              <a:t>https://multivariate-statistics.com/2021/04/06/multivariate-normal-maximum-likelihood-estimator/</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DD8DE18-FF0A-E7EF-0C1D-D3CA9700EF86}"/>
              </a:ext>
            </a:extLst>
          </p:cNvPr>
          <p:cNvSpPr txBox="1"/>
          <p:nvPr/>
        </p:nvSpPr>
        <p:spPr>
          <a:xfrm>
            <a:off x="7175240" y="3138395"/>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後ほど詳しく書くのでイメージのみ</a:t>
            </a:r>
          </a:p>
        </p:txBody>
      </p:sp>
    </p:spTree>
    <p:extLst>
      <p:ext uri="{BB962C8B-B14F-4D97-AF65-F5344CB8AC3E}">
        <p14:creationId xmlns:p14="http://schemas.microsoft.com/office/powerpoint/2010/main" val="25970886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40452</TotalTime>
  <Words>3872</Words>
  <Application>Microsoft Office PowerPoint</Application>
  <PresentationFormat>ワイド画面</PresentationFormat>
  <Paragraphs>405</Paragraphs>
  <Slides>44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44</vt:i4>
      </vt:variant>
    </vt:vector>
  </HeadingPairs>
  <TitlesOfParts>
    <vt:vector size="51"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Hiroshi Uehara</cp:lastModifiedBy>
  <cp:revision>349</cp:revision>
  <dcterms:created xsi:type="dcterms:W3CDTF">2020-09-05T05:58:12Z</dcterms:created>
  <dcterms:modified xsi:type="dcterms:W3CDTF">2023-10-11T15:27:33Z</dcterms:modified>
</cp:coreProperties>
</file>