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76" r:id="rId3"/>
    <p:sldId id="465" r:id="rId4"/>
    <p:sldId id="474" r:id="rId5"/>
    <p:sldId id="475" r:id="rId6"/>
    <p:sldId id="477" r:id="rId7"/>
    <p:sldId id="470" r:id="rId8"/>
    <p:sldId id="434" r:id="rId9"/>
    <p:sldId id="478" r:id="rId10"/>
    <p:sldId id="479" r:id="rId11"/>
    <p:sldId id="481" r:id="rId12"/>
    <p:sldId id="480" r:id="rId13"/>
    <p:sldId id="466" r:id="rId14"/>
    <p:sldId id="403" r:id="rId15"/>
    <p:sldId id="490" r:id="rId16"/>
    <p:sldId id="410" r:id="rId17"/>
    <p:sldId id="426" r:id="rId18"/>
    <p:sldId id="489" r:id="rId19"/>
    <p:sldId id="459" r:id="rId20"/>
    <p:sldId id="359" r:id="rId21"/>
    <p:sldId id="483" r:id="rId22"/>
    <p:sldId id="432" r:id="rId23"/>
    <p:sldId id="486" r:id="rId24"/>
    <p:sldId id="487" r:id="rId25"/>
    <p:sldId id="488" r:id="rId26"/>
    <p:sldId id="491" r:id="rId27"/>
    <p:sldId id="493" r:id="rId28"/>
    <p:sldId id="492" r:id="rId29"/>
    <p:sldId id="498" r:id="rId30"/>
    <p:sldId id="499" r:id="rId31"/>
    <p:sldId id="360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6D6D-6A7D-438F-A289-0A246A99CC74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34338-2DEA-4A6B-8EE9-53F6508C6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61F8C-AD13-2EC7-173E-34089858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015B23-B830-BDAA-52A1-D18E448B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122D9-48DD-D32A-6A81-22FF9775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2ED459-86DE-AA78-6C4F-DD7CFC00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AD427C-61FF-73E0-B0B6-F55D2895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9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654B0-C8D9-8D3B-C379-43B1F03A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AC5E28-C606-E734-6078-41D69CD5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9BEF8-F064-9B35-1E39-6615B1CC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2AA75-5161-BEB5-9C4B-4390F9ED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482A67-772C-610C-61EC-0D964B16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1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F16E3A-4565-A6A5-196E-12FEC0560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C83754-52C7-261D-C981-C958B6C4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75883-F528-150D-6F61-6897EEF5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57512-2606-2E72-3FDB-62B82B60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6B04A1-0376-CB85-5D06-F3B06A1B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35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DFE95-9069-F5BF-ECC1-FB5278E3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5CE12-7D6B-DF2F-026F-17FC86C5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AC011-AB15-8EE4-CC4E-3EBF095A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E19AD-DE08-EE8F-F3D0-92D8F0E3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1D6679-339A-C32A-DE7B-B210943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32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6EC76-6A4E-2033-8BE3-90C1451A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7DC8EA-E778-5150-DFF5-48A3C956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E66C8-A782-A781-8A8B-155F489C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E2415D-2264-F6C2-CCB9-1F46DD8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4BC7C5-59C7-9A72-A0E6-20542578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9749-E1C8-02F5-4F37-B863F6B8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01C5C-9DC1-1E1C-C944-CDE993706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26ED11-38FF-78B3-F192-D110AC732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947CD4-F235-FA1F-466D-27A62E2E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FD8A16-4E0F-D2EA-AE0D-2F4765B5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E7BCDA-BEFD-F7B6-84BC-9683144A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30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5D3D8-2E41-F806-18F2-62607771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29AABC-63B3-2CD3-FA0D-3F268ADC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190EB-CC36-FEAD-C22D-8D7DE76C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E2AC60-F0C3-BBE8-5F2D-13F750143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D1E976-4E0C-0775-3A65-11716E28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9E1B6F-E2F1-07ED-3BAC-7D5400B3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41C36D-C4CF-1C03-5302-1209D0B0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651968-2986-5AE8-A2C5-3E1EC82C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5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7E154-AA89-C491-0A49-BE83292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8D693E-0D2F-A004-298E-5AE1BCCC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FF5414-6700-322C-EAF4-EEC57590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1BE0B3-B39D-C812-5746-05ADFF65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9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2DB38F-B044-89C6-BE2E-4319AFA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7B4EB2-B07B-2878-860F-15C49403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A1A1CA-4BC4-67B6-CE81-BB144537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58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D3823-1921-7EF7-69AA-D29717D2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0E06F-A3BC-9E22-1BE3-94005F3E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6F6734-FFA5-9484-61C8-290916053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C5878-0C39-6128-E757-36AFC198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8536C9-7F23-5532-F25B-B0801D6C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9401D2-5231-33EF-C804-2455F023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6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DD86C-941B-F41B-0F8A-F9AA264B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7C8CED-4B65-DBE4-CB93-7D067D807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B49D1D-75B0-236F-812D-0A34518C8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8040BC-7B20-CDBC-CFA4-9F67349E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C7AFBD-60A8-A1F8-FA7C-5B3E3B5C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475D72-585A-808B-9EEF-40D099FD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1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0F93C3-C648-9C9E-CA7F-B57BF872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CB8C4-72D8-D0FD-1BB4-4B72CE3B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37053-6247-D0EB-C74E-21DBEB5E8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DEA6-8C67-4D14-A8F8-EBD851D61365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785C1-BE65-87F8-DEDB-B02BF5490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AAE7BC-6B0C-065B-01D4-4EEDEAA98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2F21-7653-4E0E-AA4C-B772E73C6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emf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www.ism.ac.jp/~daichi/lectures/H24-TopicModel/ISM-2012-TopicModels-daichi.pdf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4.jpeg"/><Relationship Id="rId1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12.jpe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9.emf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4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1.png"/><Relationship Id="rId5" Type="http://schemas.openxmlformats.org/officeDocument/2006/relationships/image" Target="../media/image621.png"/><Relationship Id="rId4" Type="http://schemas.openxmlformats.org/officeDocument/2006/relationships/image" Target="../media/image6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4.png"/><Relationship Id="rId7" Type="http://schemas.openxmlformats.org/officeDocument/2006/relationships/image" Target="../media/image6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2.png"/><Relationship Id="rId2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12.png"/><Relationship Id="rId7" Type="http://schemas.openxmlformats.org/officeDocument/2006/relationships/image" Target="../media/image822.png"/><Relationship Id="rId2" Type="http://schemas.openxmlformats.org/officeDocument/2006/relationships/image" Target="../media/image7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2.png"/><Relationship Id="rId5" Type="http://schemas.openxmlformats.org/officeDocument/2006/relationships/image" Target="../media/image802.png"/><Relationship Id="rId4" Type="http://schemas.openxmlformats.org/officeDocument/2006/relationships/image" Target="../media/image7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99.emf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44.emf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6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98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image" Target="../media/image96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99.emf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170.png"/><Relationship Id="rId7" Type="http://schemas.openxmlformats.org/officeDocument/2006/relationships/image" Target="../media/image19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1.png"/><Relationship Id="rId5" Type="http://schemas.openxmlformats.org/officeDocument/2006/relationships/image" Target="../media/image1191.png"/><Relationship Id="rId4" Type="http://schemas.openxmlformats.org/officeDocument/2006/relationships/image" Target="../media/image11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3" Type="http://schemas.openxmlformats.org/officeDocument/2006/relationships/image" Target="../media/image330.png"/><Relationship Id="rId7" Type="http://schemas.openxmlformats.org/officeDocument/2006/relationships/image" Target="../media/image1190.png"/><Relationship Id="rId12" Type="http://schemas.openxmlformats.org/officeDocument/2006/relationships/image" Target="../media/image1240.png"/><Relationship Id="rId2" Type="http://schemas.openxmlformats.org/officeDocument/2006/relationships/image" Target="../media/image12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0.png"/><Relationship Id="rId11" Type="http://schemas.openxmlformats.org/officeDocument/2006/relationships/image" Target="../media/image1230.png"/><Relationship Id="rId5" Type="http://schemas.openxmlformats.org/officeDocument/2006/relationships/image" Target="../media/image1260.png"/><Relationship Id="rId10" Type="http://schemas.openxmlformats.org/officeDocument/2006/relationships/image" Target="../media/image1220.png"/><Relationship Id="rId4" Type="http://schemas.openxmlformats.org/officeDocument/2006/relationships/image" Target="../media/image1250.png"/><Relationship Id="rId9" Type="http://schemas.openxmlformats.org/officeDocument/2006/relationships/image" Target="../media/image12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9.em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1.emf"/><Relationship Id="rId10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26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9.emf"/><Relationship Id="rId15" Type="http://schemas.openxmlformats.org/officeDocument/2006/relationships/image" Target="../media/image36.png"/><Relationship Id="rId10" Type="http://schemas.openxmlformats.org/officeDocument/2006/relationships/hyperlink" Target="https://laid-back-scientist.com/multinomial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anarchive-beta.com/entry/2022/01/25/032456" TargetMode="External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C04530-E3E4-ED3C-B8DE-2FFE1CA3476C}"/>
              </a:ext>
            </a:extLst>
          </p:cNvPr>
          <p:cNvSpPr txBox="1"/>
          <p:nvPr/>
        </p:nvSpPr>
        <p:spPr>
          <a:xfrm>
            <a:off x="1492897" y="2715208"/>
            <a:ext cx="896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 ~ 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自然言語の統計モデルと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アルゴリズムによるクラスタ推定</a:t>
            </a:r>
          </a:p>
        </p:txBody>
      </p:sp>
    </p:spTree>
    <p:extLst>
      <p:ext uri="{BB962C8B-B14F-4D97-AF65-F5344CB8AC3E}">
        <p14:creationId xmlns:p14="http://schemas.microsoft.com/office/powerpoint/2010/main" val="413282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9D7AC8-D59C-235D-6A38-9977A8BD9BD6}"/>
                  </a:ext>
                </a:extLst>
              </p:cNvPr>
              <p:cNvSpPr txBox="1"/>
              <p:nvPr/>
            </p:nvSpPr>
            <p:spPr>
              <a:xfrm>
                <a:off x="779819" y="1968865"/>
                <a:ext cx="788869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𝑣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の出現のしやすさ（確率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）は、多面体の面積に比例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サイコロ多面体の歪み方は、その文書の真の特徴を表す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サイコロを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回振る都度、真の文書特徴から語彙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個生成される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9D7AC8-D59C-235D-6A38-9977A8BD9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9" y="1968865"/>
                <a:ext cx="7888698" cy="1015663"/>
              </a:xfrm>
              <a:prstGeom prst="rect">
                <a:avLst/>
              </a:prstGeom>
              <a:blipFill>
                <a:blip r:embed="rId2"/>
                <a:stretch>
                  <a:fillRect l="-1314" t="-10778" r="-77" b="-14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C93964-34E2-B387-02DE-8988054016BC}"/>
              </a:ext>
            </a:extLst>
          </p:cNvPr>
          <p:cNvSpPr txBox="1"/>
          <p:nvPr/>
        </p:nvSpPr>
        <p:spPr>
          <a:xfrm>
            <a:off x="520903" y="191299"/>
            <a:ext cx="883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カテゴリカル分布の確率変数は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 vector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8F97C3-B230-AEB6-BF5E-E9FC8426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4" y="3188458"/>
            <a:ext cx="9199084" cy="1898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C0F03-B6D2-55FA-EEEF-D248CA3B95E5}"/>
                  </a:ext>
                </a:extLst>
              </p:cNvPr>
              <p:cNvSpPr txBox="1"/>
              <p:nvPr/>
            </p:nvSpPr>
            <p:spPr>
              <a:xfrm>
                <a:off x="1525720" y="4985033"/>
                <a:ext cx="449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C0F03-B6D2-55FA-EEEF-D248CA3B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720" y="4985033"/>
                <a:ext cx="449675" cy="369332"/>
              </a:xfrm>
              <a:prstGeom prst="rect">
                <a:avLst/>
              </a:prstGeom>
              <a:blipFill>
                <a:blip r:embed="rId4"/>
                <a:stretch>
                  <a:fillRect l="-18919" t="-3333" r="-135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559F23-5129-5F1A-56BB-C993E1F01044}"/>
                  </a:ext>
                </a:extLst>
              </p:cNvPr>
              <p:cNvSpPr txBox="1"/>
              <p:nvPr/>
            </p:nvSpPr>
            <p:spPr>
              <a:xfrm>
                <a:off x="5411857" y="4981414"/>
                <a:ext cx="9069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h𝑜𝑡𝑒𝑙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559F23-5129-5F1A-56BB-C993E1F01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857" y="4981414"/>
                <a:ext cx="906915" cy="369332"/>
              </a:xfrm>
              <a:prstGeom prst="rect">
                <a:avLst/>
              </a:prstGeom>
              <a:blipFill>
                <a:blip r:embed="rId5"/>
                <a:stretch>
                  <a:fillRect l="-9396" t="-3279" r="-671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82DDEEE-A645-43FE-3DB9-FCBD83829C2C}"/>
                  </a:ext>
                </a:extLst>
              </p:cNvPr>
              <p:cNvSpPr txBox="1"/>
              <p:nvPr/>
            </p:nvSpPr>
            <p:spPr>
              <a:xfrm>
                <a:off x="9476344" y="4988803"/>
                <a:ext cx="4796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82DDEEE-A645-43FE-3DB9-FCBD8382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344" y="4988803"/>
                <a:ext cx="479618" cy="369332"/>
              </a:xfrm>
              <a:prstGeom prst="rect">
                <a:avLst/>
              </a:prstGeom>
              <a:blipFill>
                <a:blip r:embed="rId6"/>
                <a:stretch>
                  <a:fillRect l="-17949" t="-1639" r="-1282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E690FCE-F380-55D5-8EB9-56B507D628A0}"/>
                  </a:ext>
                </a:extLst>
              </p:cNvPr>
              <p:cNvSpPr txBox="1"/>
              <p:nvPr/>
            </p:nvSpPr>
            <p:spPr>
              <a:xfrm>
                <a:off x="2105496" y="4981414"/>
                <a:ext cx="1285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𝑏𝑢𝑠𝑖𝑛𝑒𝑠𝑠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E690FCE-F380-55D5-8EB9-56B507D62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496" y="4981414"/>
                <a:ext cx="1285352" cy="369332"/>
              </a:xfrm>
              <a:prstGeom prst="rect">
                <a:avLst/>
              </a:prstGeom>
              <a:blipFill>
                <a:blip r:embed="rId7"/>
                <a:stretch>
                  <a:fillRect l="-6635" t="-3279" r="-474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3FF011-87F2-28AB-A9CE-BA18D394FEC4}"/>
              </a:ext>
            </a:extLst>
          </p:cNvPr>
          <p:cNvSpPr txBox="1"/>
          <p:nvPr/>
        </p:nvSpPr>
        <p:spPr>
          <a:xfrm>
            <a:off x="1153929" y="5509051"/>
            <a:ext cx="9199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Business, hotel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が出現しやすいサイコロなので、この文書の真の特徴は出張に関連するトピック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サイコロを何度も振ると、出張らしさの語彙分布を生成する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Picture 2" descr="ããããã ãµã¤ã³ã­ãã®ç»åæ¤ç´¢çµæ">
            <a:extLst>
              <a:ext uri="{FF2B5EF4-FFF2-40B4-BE49-F238E27FC236}">
                <a16:creationId xmlns:a16="http://schemas.microsoft.com/office/drawing/2014/main" id="{C503FBC3-E38B-1376-5EFE-E8F8F7DF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873" y="2088263"/>
            <a:ext cx="1679979" cy="125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393941F1-85D9-509E-FEB9-29B590CE3659}"/>
              </a:ext>
            </a:extLst>
          </p:cNvPr>
          <p:cNvSpPr/>
          <p:nvPr/>
        </p:nvSpPr>
        <p:spPr>
          <a:xfrm rot="19448150">
            <a:off x="9686291" y="2416635"/>
            <a:ext cx="1333442" cy="59765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5526B1-F20E-AE7E-A160-0788B6AF45AD}"/>
              </a:ext>
            </a:extLst>
          </p:cNvPr>
          <p:cNvSpPr txBox="1"/>
          <p:nvPr/>
        </p:nvSpPr>
        <p:spPr>
          <a:xfrm>
            <a:off x="9476344" y="3354762"/>
            <a:ext cx="2906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この分布は歪んだサイコロを何度も振るのと同じ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F4BCEA-7A3D-13F9-0536-6EE622ED534C}"/>
              </a:ext>
            </a:extLst>
          </p:cNvPr>
          <p:cNvSpPr txBox="1"/>
          <p:nvPr/>
        </p:nvSpPr>
        <p:spPr>
          <a:xfrm>
            <a:off x="557599" y="754785"/>
            <a:ext cx="829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確率変数がベクトルという点は多変量正規分布と同じ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ただし、ベクトルは、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つの要素だけが１，それ以外は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3E944-7DCE-1A47-D009-66BEE1EDDFB9}"/>
              </a:ext>
            </a:extLst>
          </p:cNvPr>
          <p:cNvSpPr txBox="1"/>
          <p:nvPr/>
        </p:nvSpPr>
        <p:spPr>
          <a:xfrm>
            <a:off x="704850" y="1592297"/>
            <a:ext cx="718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例えていうと。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語彙数（</a:t>
            </a:r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）分の超多面体サイコロ</a:t>
            </a:r>
          </a:p>
        </p:txBody>
      </p:sp>
    </p:spTree>
    <p:extLst>
      <p:ext uri="{BB962C8B-B14F-4D97-AF65-F5344CB8AC3E}">
        <p14:creationId xmlns:p14="http://schemas.microsoft.com/office/powerpoint/2010/main" val="375381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52445C-8C14-6CF3-2E55-A9BB59A7D757}"/>
              </a:ext>
            </a:extLst>
          </p:cNvPr>
          <p:cNvSpPr txBox="1"/>
          <p:nvPr/>
        </p:nvSpPr>
        <p:spPr>
          <a:xfrm>
            <a:off x="514350" y="45568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カテゴリカル分布と多変量正規分布を比較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9929C1-EEC9-15CF-775A-EF47734FEC69}"/>
              </a:ext>
            </a:extLst>
          </p:cNvPr>
          <p:cNvSpPr txBox="1"/>
          <p:nvPr/>
        </p:nvSpPr>
        <p:spPr>
          <a:xfrm>
            <a:off x="1114425" y="1731227"/>
            <a:ext cx="9445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カテゴリカル分布：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回の試行でベクトルの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要素だけが１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➡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 vector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ということは、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中心性がない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ことを意味する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B32952-9E9B-02B6-7BA9-4E1A2DFB609F}"/>
              </a:ext>
            </a:extLst>
          </p:cNvPr>
          <p:cNvSpPr txBox="1"/>
          <p:nvPr/>
        </p:nvSpPr>
        <p:spPr>
          <a:xfrm>
            <a:off x="1114425" y="3668880"/>
            <a:ext cx="1072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多変量正規分布：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回の試行で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μ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付近の多変量ベクトルがサンプリングされる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72BF66-D025-A6A8-2FA1-5B6DCF148924}"/>
              </a:ext>
            </a:extLst>
          </p:cNvPr>
          <p:cNvSpPr txBox="1"/>
          <p:nvPr/>
        </p:nvSpPr>
        <p:spPr>
          <a:xfrm>
            <a:off x="1352550" y="4305300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μ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への中心性がある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10C65-0EF0-8664-7498-F763F98E79CF}"/>
              </a:ext>
            </a:extLst>
          </p:cNvPr>
          <p:cNvSpPr txBox="1"/>
          <p:nvPr/>
        </p:nvSpPr>
        <p:spPr>
          <a:xfrm>
            <a:off x="1750537" y="4710887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（サイコロを振ってある面だけが出るというような形式ではない）</a:t>
            </a:r>
          </a:p>
        </p:txBody>
      </p:sp>
    </p:spTree>
    <p:extLst>
      <p:ext uri="{BB962C8B-B14F-4D97-AF65-F5344CB8AC3E}">
        <p14:creationId xmlns:p14="http://schemas.microsoft.com/office/powerpoint/2010/main" val="365758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00BBB9-7DB5-E509-329A-13D586568262}"/>
              </a:ext>
            </a:extLst>
          </p:cNvPr>
          <p:cNvSpPr txBox="1"/>
          <p:nvPr/>
        </p:nvSpPr>
        <p:spPr>
          <a:xfrm>
            <a:off x="612457" y="39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カテゴリカル分布を混合するとは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DE4443-E302-3929-32AA-2749F8B40130}"/>
                  </a:ext>
                </a:extLst>
              </p:cNvPr>
              <p:cNvSpPr txBox="1"/>
              <p:nvPr/>
            </p:nvSpPr>
            <p:spPr>
              <a:xfrm>
                <a:off x="714375" y="1016199"/>
                <a:ext cx="112013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文書の単語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は、異なる複数の文書特徴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から生成されているとする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文書特徴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</a:t>
                </a:r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クラスタ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を意味する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(K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個のクラスタ）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それらの真の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文書特徴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は、それぞれ異なるカテゴリカル分布</a:t>
                </a: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l-GR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に従うとする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それらのカテゴリカル分布は、異なる比率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で混合している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DE4443-E302-3929-32AA-2749F8B4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016199"/>
                <a:ext cx="11201399" cy="2308324"/>
              </a:xfrm>
              <a:prstGeom prst="rect">
                <a:avLst/>
              </a:prstGeom>
              <a:blipFill>
                <a:blip r:embed="rId2"/>
                <a:stretch>
                  <a:fillRect l="-1251" t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9F4B9D7-A09C-12CB-E68A-032FEF924208}"/>
                  </a:ext>
                </a:extLst>
              </p:cNvPr>
              <p:cNvSpPr txBox="1"/>
              <p:nvPr/>
            </p:nvSpPr>
            <p:spPr>
              <a:xfrm>
                <a:off x="2157223" y="3982999"/>
                <a:ext cx="475264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𝐶𝑎𝑡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𝑣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𝑉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𝑘𝑣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9F4B9D7-A09C-12CB-E68A-032FEF92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223" y="3982999"/>
                <a:ext cx="4752648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474AC6-C607-488F-CDF3-2F06C71573BF}"/>
              </a:ext>
            </a:extLst>
          </p:cNvPr>
          <p:cNvSpPr txBox="1"/>
          <p:nvPr/>
        </p:nvSpPr>
        <p:spPr>
          <a:xfrm>
            <a:off x="1634593" y="6165205"/>
            <a:ext cx="817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https://www.ism.ac.jp/~daichi/lectures/H24-TopicModel/ISM-2012-TopicModels-daichi.pdf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DA0EE7-4BF1-E706-F018-B426A70D14CB}"/>
              </a:ext>
            </a:extLst>
          </p:cNvPr>
          <p:cNvSpPr txBox="1"/>
          <p:nvPr/>
        </p:nvSpPr>
        <p:spPr>
          <a:xfrm>
            <a:off x="927302" y="34290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混合カテゴリカル分布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393DF6-4CB2-EA1D-8B14-402D59A57226}"/>
                  </a:ext>
                </a:extLst>
              </p:cNvPr>
              <p:cNvSpPr txBox="1"/>
              <p:nvPr/>
            </p:nvSpPr>
            <p:spPr>
              <a:xfrm>
                <a:off x="7560134" y="3936832"/>
                <a:ext cx="1731693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393DF6-4CB2-EA1D-8B14-402D59A57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34" y="3936832"/>
                <a:ext cx="173169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D247681-25C1-6935-A6F7-017F2AC0C2B5}"/>
                  </a:ext>
                </a:extLst>
              </p:cNvPr>
              <p:cNvSpPr txBox="1"/>
              <p:nvPr/>
            </p:nvSpPr>
            <p:spPr>
              <a:xfrm>
                <a:off x="1529818" y="5249826"/>
                <a:ext cx="98049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GMM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と同じように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種類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のカテゴリカル分布</a:t>
                </a: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l-GR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(=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クラスタ）を混合比率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θ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で混合する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D247681-25C1-6935-A6F7-017F2AC0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818" y="5249826"/>
                <a:ext cx="9804932" cy="830997"/>
              </a:xfrm>
              <a:prstGeom prst="rect">
                <a:avLst/>
              </a:prstGeom>
              <a:blipFill>
                <a:blip r:embed="rId6"/>
                <a:stretch>
                  <a:fillRect l="-995" t="-4380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90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CC41DF-4323-7DB6-F81A-A2BD02A62AEC}"/>
              </a:ext>
            </a:extLst>
          </p:cNvPr>
          <p:cNvSpPr txBox="1"/>
          <p:nvPr/>
        </p:nvSpPr>
        <p:spPr>
          <a:xfrm>
            <a:off x="231619" y="144228"/>
            <a:ext cx="9285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混合カテゴリカル分布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(Unigram Mixture, 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pLSA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D20EDB-20C6-6297-0129-F593AB6C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" y="2768135"/>
            <a:ext cx="9131076" cy="1525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6F8DF4-C533-BA3C-FD3B-86CE189F7685}"/>
                  </a:ext>
                </a:extLst>
              </p:cNvPr>
              <p:cNvSpPr txBox="1"/>
              <p:nvPr/>
            </p:nvSpPr>
            <p:spPr>
              <a:xfrm>
                <a:off x="524948" y="4198501"/>
                <a:ext cx="63312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6F8DF4-C533-BA3C-FD3B-86CE189F7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8" y="4198501"/>
                <a:ext cx="633122" cy="385555"/>
              </a:xfrm>
              <a:prstGeom prst="rect">
                <a:avLst/>
              </a:prstGeom>
              <a:blipFill>
                <a:blip r:embed="rId3"/>
                <a:stretch>
                  <a:fillRect l="-13462" r="-962" b="-26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86D2FF-A237-3BB7-7C50-6EF0D15E30CF}"/>
                  </a:ext>
                </a:extLst>
              </p:cNvPr>
              <p:cNvSpPr txBox="1"/>
              <p:nvPr/>
            </p:nvSpPr>
            <p:spPr>
              <a:xfrm>
                <a:off x="4411085" y="4194882"/>
                <a:ext cx="108324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h𝑜𝑡𝑒𝑙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86D2FF-A237-3BB7-7C50-6EF0D15E3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085" y="4194882"/>
                <a:ext cx="1083245" cy="385555"/>
              </a:xfrm>
              <a:prstGeom prst="rect">
                <a:avLst/>
              </a:prstGeom>
              <a:blipFill>
                <a:blip r:embed="rId4"/>
                <a:stretch>
                  <a:fillRect l="-7910" r="-1130" b="-26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FB95E18-6EB0-8E41-C36A-4F2B5C6ADA5F}"/>
                  </a:ext>
                </a:extLst>
              </p:cNvPr>
              <p:cNvSpPr txBox="1"/>
              <p:nvPr/>
            </p:nvSpPr>
            <p:spPr>
              <a:xfrm>
                <a:off x="8475572" y="4202271"/>
                <a:ext cx="655949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FB95E18-6EB0-8E41-C36A-4F2B5C6AD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572" y="4202271"/>
                <a:ext cx="655949" cy="385555"/>
              </a:xfrm>
              <a:prstGeom prst="rect">
                <a:avLst/>
              </a:prstGeom>
              <a:blipFill>
                <a:blip r:embed="rId5"/>
                <a:stretch>
                  <a:fillRect l="-1296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C5399FC-EE39-FDEF-D298-610CACF6176D}"/>
                  </a:ext>
                </a:extLst>
              </p:cNvPr>
              <p:cNvSpPr txBox="1"/>
              <p:nvPr/>
            </p:nvSpPr>
            <p:spPr>
              <a:xfrm>
                <a:off x="1150952" y="4202271"/>
                <a:ext cx="146168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𝑏𝑢𝑠𝑖𝑛𝑒𝑠𝑠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C5399FC-EE39-FDEF-D298-610CACF61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52" y="4202271"/>
                <a:ext cx="1461682" cy="385555"/>
              </a:xfrm>
              <a:prstGeom prst="rect">
                <a:avLst/>
              </a:prstGeom>
              <a:blipFill>
                <a:blip r:embed="rId6"/>
                <a:stretch>
                  <a:fillRect l="-5417" r="-41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ããããã ãµã¤ã³ã­ãã®ç»åæ¤ç´¢çµæ">
            <a:extLst>
              <a:ext uri="{FF2B5EF4-FFF2-40B4-BE49-F238E27FC236}">
                <a16:creationId xmlns:a16="http://schemas.microsoft.com/office/drawing/2014/main" id="{6C53AE0F-578A-413A-749E-DAE689B3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68" y="2351131"/>
            <a:ext cx="1679979" cy="125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7FA71B6-8B34-A02E-CB10-6359BBCF5A3F}"/>
              </a:ext>
            </a:extLst>
          </p:cNvPr>
          <p:cNvSpPr/>
          <p:nvPr/>
        </p:nvSpPr>
        <p:spPr>
          <a:xfrm rot="21231242">
            <a:off x="8928637" y="2133888"/>
            <a:ext cx="1333442" cy="59765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FD7D815-8E7C-6D9E-780D-309ADE4D7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476" y="4816564"/>
            <a:ext cx="9226627" cy="1525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255B706-129B-94E0-E467-B8053ED26CB4}"/>
                  </a:ext>
                </a:extLst>
              </p:cNvPr>
              <p:cNvSpPr txBox="1"/>
              <p:nvPr/>
            </p:nvSpPr>
            <p:spPr>
              <a:xfrm>
                <a:off x="524948" y="6284476"/>
                <a:ext cx="62600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255B706-129B-94E0-E467-B8053ED2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8" y="6284476"/>
                <a:ext cx="626004" cy="385555"/>
              </a:xfrm>
              <a:prstGeom prst="rect">
                <a:avLst/>
              </a:prstGeom>
              <a:blipFill>
                <a:blip r:embed="rId9"/>
                <a:stretch>
                  <a:fillRect l="-13592" r="-971" b="-26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46E2781-14BB-BC23-1A72-2B38B4D0D499}"/>
                  </a:ext>
                </a:extLst>
              </p:cNvPr>
              <p:cNvSpPr txBox="1"/>
              <p:nvPr/>
            </p:nvSpPr>
            <p:spPr>
              <a:xfrm>
                <a:off x="4769944" y="6291430"/>
                <a:ext cx="1614095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h𝑜𝑡𝑠𝑝𝑟𝑖𝑛𝑔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46E2781-14BB-BC23-1A72-2B38B4D0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44" y="6291430"/>
                <a:ext cx="1614095" cy="399405"/>
              </a:xfrm>
              <a:prstGeom prst="rect">
                <a:avLst/>
              </a:prstGeom>
              <a:blipFill>
                <a:blip r:embed="rId10"/>
                <a:stretch>
                  <a:fillRect l="-4906" r="-1887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82DADE8-798C-27F3-9799-864FB0A1FD3F}"/>
                  </a:ext>
                </a:extLst>
              </p:cNvPr>
              <p:cNvSpPr txBox="1"/>
              <p:nvPr/>
            </p:nvSpPr>
            <p:spPr>
              <a:xfrm>
                <a:off x="8475572" y="6288246"/>
                <a:ext cx="64883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82DADE8-798C-27F3-9799-864FB0A1F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572" y="6288246"/>
                <a:ext cx="648832" cy="385555"/>
              </a:xfrm>
              <a:prstGeom prst="rect">
                <a:avLst/>
              </a:prstGeom>
              <a:blipFill>
                <a:blip r:embed="rId11"/>
                <a:stretch>
                  <a:fillRect l="-13084" b="-26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3AB860A-DD9B-39A4-BF91-9B26BF7E7641}"/>
                  </a:ext>
                </a:extLst>
              </p:cNvPr>
              <p:cNvSpPr txBox="1"/>
              <p:nvPr/>
            </p:nvSpPr>
            <p:spPr>
              <a:xfrm>
                <a:off x="2583715" y="6287088"/>
                <a:ext cx="1317540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𝑟𝑦𝑜𝑘𝑎𝑛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3AB860A-DD9B-39A4-BF91-9B26BF7E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5" y="6287088"/>
                <a:ext cx="1317540" cy="398507"/>
              </a:xfrm>
              <a:prstGeom prst="rect">
                <a:avLst/>
              </a:prstGeom>
              <a:blipFill>
                <a:blip r:embed="rId12"/>
                <a:stretch>
                  <a:fillRect l="-6481" r="-2315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" descr="ãå¤é¢ä½ ãµã¤ã³ã­ãã®ç»åæ¤ç´¢çµæ">
            <a:extLst>
              <a:ext uri="{FF2B5EF4-FFF2-40B4-BE49-F238E27FC236}">
                <a16:creationId xmlns:a16="http://schemas.microsoft.com/office/drawing/2014/main" id="{F4B6CD07-0945-1833-771A-5649F168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927" y="4403817"/>
            <a:ext cx="1779004" cy="17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矢印: 下カーブ 22">
            <a:extLst>
              <a:ext uri="{FF2B5EF4-FFF2-40B4-BE49-F238E27FC236}">
                <a16:creationId xmlns:a16="http://schemas.microsoft.com/office/drawing/2014/main" id="{3437006B-DF27-69CA-0134-CA69F79C7EBB}"/>
              </a:ext>
            </a:extLst>
          </p:cNvPr>
          <p:cNvSpPr/>
          <p:nvPr/>
        </p:nvSpPr>
        <p:spPr>
          <a:xfrm rot="21231242">
            <a:off x="9047774" y="4183324"/>
            <a:ext cx="1333442" cy="59765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F45EC10-0F4B-B5A4-6A54-B0001FAABE81}"/>
                  </a:ext>
                </a:extLst>
              </p:cNvPr>
              <p:cNvSpPr txBox="1"/>
              <p:nvPr/>
            </p:nvSpPr>
            <p:spPr>
              <a:xfrm>
                <a:off x="0" y="681964"/>
                <a:ext cx="124285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𝑣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の出現のしやすさが異なる（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歪み方の異なる）複数のサイコロ多面体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から語彙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が生成される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ぞれぞれのサイコロ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は文書の特徴パターンを表す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どのサイコロ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を振るかは確率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決定する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F45EC10-0F4B-B5A4-6A54-B0001FAAB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1964"/>
                <a:ext cx="12428508" cy="1015663"/>
              </a:xfrm>
              <a:prstGeom prst="rect">
                <a:avLst/>
              </a:prstGeom>
              <a:blipFill>
                <a:blip r:embed="rId14"/>
                <a:stretch>
                  <a:fillRect l="-834" t="-10843" b="-162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A871A43-DE8C-2C6A-2B1A-BF1D10E9BD66}"/>
              </a:ext>
            </a:extLst>
          </p:cNvPr>
          <p:cNvSpPr txBox="1"/>
          <p:nvPr/>
        </p:nvSpPr>
        <p:spPr>
          <a:xfrm>
            <a:off x="507856" y="298830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k=0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5DA5794-144F-368D-1805-7F8679DFCF5F}"/>
              </a:ext>
            </a:extLst>
          </p:cNvPr>
          <p:cNvSpPr txBox="1"/>
          <p:nvPr/>
        </p:nvSpPr>
        <p:spPr>
          <a:xfrm>
            <a:off x="506123" y="5086807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k=1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01F7CF3-8620-4876-8F42-9DBF71D9786A}"/>
              </a:ext>
            </a:extLst>
          </p:cNvPr>
          <p:cNvCxnSpPr>
            <a:cxnSpLocks/>
          </p:cNvCxnSpPr>
          <p:nvPr/>
        </p:nvCxnSpPr>
        <p:spPr>
          <a:xfrm flipH="1">
            <a:off x="9219081" y="2988308"/>
            <a:ext cx="0" cy="32470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25E5A38C-A9BD-A32B-47DF-73B88B8F8CF2}"/>
                  </a:ext>
                </a:extLst>
              </p:cNvPr>
              <p:cNvSpPr/>
              <p:nvPr/>
            </p:nvSpPr>
            <p:spPr>
              <a:xfrm flipH="1">
                <a:off x="9220814" y="3176489"/>
                <a:ext cx="965818" cy="709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25E5A38C-A9BD-A32B-47DF-73B88B8F8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20814" y="3176489"/>
                <a:ext cx="965818" cy="7091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F5CC21A4-DBAB-2744-B388-59B3E47DB8F7}"/>
                  </a:ext>
                </a:extLst>
              </p:cNvPr>
              <p:cNvSpPr/>
              <p:nvPr/>
            </p:nvSpPr>
            <p:spPr>
              <a:xfrm flipH="1">
                <a:off x="9220814" y="5164993"/>
                <a:ext cx="592593" cy="709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F5CC21A4-DBAB-2744-B388-59B3E47DB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20814" y="5164993"/>
                <a:ext cx="592593" cy="7091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C7405B3-03AE-9C02-1C3E-9340DEDE19DD}"/>
                  </a:ext>
                </a:extLst>
              </p:cNvPr>
              <p:cNvSpPr txBox="1"/>
              <p:nvPr/>
            </p:nvSpPr>
            <p:spPr>
              <a:xfrm>
                <a:off x="10251618" y="3722640"/>
                <a:ext cx="1947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でサイコロを選ぶ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C7405B3-03AE-9C02-1C3E-9340DEDE1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618" y="3722640"/>
                <a:ext cx="1947951" cy="707886"/>
              </a:xfrm>
              <a:prstGeom prst="rect">
                <a:avLst/>
              </a:prstGeom>
              <a:blipFill>
                <a:blip r:embed="rId17"/>
                <a:stretch>
                  <a:fillRect l="-3448" t="-5172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946090B-C0FC-C678-0DFB-07701C62D2E2}"/>
                  </a:ext>
                </a:extLst>
              </p:cNvPr>
              <p:cNvSpPr txBox="1"/>
              <p:nvPr/>
            </p:nvSpPr>
            <p:spPr>
              <a:xfrm>
                <a:off x="1075667" y="6291430"/>
                <a:ext cx="145456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𝑏𝑢𝑠𝑖𝑛𝑒𝑠𝑠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946090B-C0FC-C678-0DFB-07701C62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7" y="6291430"/>
                <a:ext cx="1454564" cy="385555"/>
              </a:xfrm>
              <a:prstGeom prst="rect">
                <a:avLst/>
              </a:prstGeom>
              <a:blipFill>
                <a:blip r:embed="rId18"/>
                <a:stretch>
                  <a:fillRect l="-5439" r="-418" b="-26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D0127BC-8A46-8E2F-4E81-2F4AB297FEFD}"/>
                  </a:ext>
                </a:extLst>
              </p:cNvPr>
              <p:cNvSpPr txBox="1"/>
              <p:nvPr/>
            </p:nvSpPr>
            <p:spPr>
              <a:xfrm>
                <a:off x="1304615" y="1854335"/>
                <a:ext cx="3875740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𝐶𝑎𝑡</m:t>
                          </m:r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ja-JP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𝑣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𝑉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𝑘𝑣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D0127BC-8A46-8E2F-4E81-2F4AB297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15" y="1854335"/>
                <a:ext cx="3875740" cy="86549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8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F0EAD6-A169-468C-AD60-9952EEF1F987}"/>
              </a:ext>
            </a:extLst>
          </p:cNvPr>
          <p:cNvSpPr txBox="1"/>
          <p:nvPr/>
        </p:nvSpPr>
        <p:spPr>
          <a:xfrm>
            <a:off x="1369170" y="458155"/>
            <a:ext cx="986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GMM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のパラメータ推定はどうやったかというと。。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97836C5-61F5-47A1-9914-844A96768354}"/>
                  </a:ext>
                </a:extLst>
              </p:cNvPr>
              <p:cNvSpPr txBox="1"/>
              <p:nvPr/>
            </p:nvSpPr>
            <p:spPr>
              <a:xfrm>
                <a:off x="1282826" y="4319916"/>
                <a:ext cx="1020042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𝑙𝑜𝑔𝐿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𝑙𝑜𝑔</m:t>
                      </m:r>
                      <m:nary>
                        <m:naryPr>
                          <m:chr m:val="∏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𝑙𝑜𝑔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97836C5-61F5-47A1-9914-844A96768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6" y="4319916"/>
                <a:ext cx="10200421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A7AB53-0C27-40FF-9251-0A41AD4014BF}"/>
              </a:ext>
            </a:extLst>
          </p:cNvPr>
          <p:cNvSpPr txBox="1"/>
          <p:nvPr/>
        </p:nvSpPr>
        <p:spPr>
          <a:xfrm>
            <a:off x="771257" y="385423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対数尤度関数を求めると。。</a:t>
            </a:r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82F2A457-6CFD-4502-A267-4E02B7B8FBBC}"/>
              </a:ext>
            </a:extLst>
          </p:cNvPr>
          <p:cNvSpPr/>
          <p:nvPr/>
        </p:nvSpPr>
        <p:spPr>
          <a:xfrm>
            <a:off x="9010186" y="5401176"/>
            <a:ext cx="425819" cy="357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26CA07-B5A1-4376-A63A-BCD29AE4AFA8}"/>
                  </a:ext>
                </a:extLst>
              </p:cNvPr>
              <p:cNvSpPr txBox="1"/>
              <p:nvPr/>
            </p:nvSpPr>
            <p:spPr>
              <a:xfrm>
                <a:off x="7734268" y="5788826"/>
                <a:ext cx="40195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Log-sum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問題：</a:t>
                </a:r>
                <a:endPara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対数尤度関数は、∑が邪魔して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ja-JP" altLang="en-US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𝝅</m:t>
                            </m:r>
                          </m:e>
                          <m:sub>
                            <m:r>
                              <a:rPr kumimoji="1" lang="en-US" altLang="ja-JP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ja-JP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ja-JP" altLang="en-US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𝝁</m:t>
                            </m:r>
                          </m:e>
                          <m:sub>
                            <m:r>
                              <a:rPr kumimoji="1" lang="en-US" altLang="ja-JP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ja-JP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簡単な関数にはならない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26CA07-B5A1-4376-A63A-BCD29AE4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268" y="5788826"/>
                <a:ext cx="4019550" cy="1015663"/>
              </a:xfrm>
              <a:prstGeom prst="rect">
                <a:avLst/>
              </a:prstGeom>
              <a:blipFill>
                <a:blip r:embed="rId3"/>
                <a:stretch>
                  <a:fillRect l="-2428" t="-4819" b="-10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EE1741E-1683-78A8-77C3-591914AE73A4}"/>
                  </a:ext>
                </a:extLst>
              </p:cNvPr>
              <p:cNvSpPr txBox="1"/>
              <p:nvPr/>
            </p:nvSpPr>
            <p:spPr>
              <a:xfrm>
                <a:off x="1672402" y="2437111"/>
                <a:ext cx="21736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: 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クラスタ重心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EE1741E-1683-78A8-77C3-591914AE7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02" y="2437111"/>
                <a:ext cx="2173608" cy="307777"/>
              </a:xfrm>
              <a:prstGeom prst="rect">
                <a:avLst/>
              </a:prstGeom>
              <a:blipFill>
                <a:blip r:embed="rId4"/>
                <a:stretch>
                  <a:fillRect l="-1401" t="-16000" r="-3081" b="-1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C2EE08-4398-5C3D-8A42-5BF5AE7B37A5}"/>
              </a:ext>
            </a:extLst>
          </p:cNvPr>
          <p:cNvSpPr txBox="1"/>
          <p:nvPr/>
        </p:nvSpPr>
        <p:spPr>
          <a:xfrm>
            <a:off x="3007609" y="2525497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21452D-3AC0-5164-A31B-9FC3070DA89D}"/>
              </a:ext>
            </a:extLst>
          </p:cNvPr>
          <p:cNvSpPr txBox="1"/>
          <p:nvPr/>
        </p:nvSpPr>
        <p:spPr>
          <a:xfrm>
            <a:off x="3007609" y="2525497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0E84C05-A1D7-7E45-3360-9354EC4D9D15}"/>
                  </a:ext>
                </a:extLst>
              </p:cNvPr>
              <p:cNvSpPr txBox="1"/>
              <p:nvPr/>
            </p:nvSpPr>
            <p:spPr>
              <a:xfrm>
                <a:off x="1703789" y="2857527"/>
                <a:ext cx="42844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 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クラスタの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形状（楕円、中心性）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0E84C05-A1D7-7E45-3360-9354EC4D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89" y="2857527"/>
                <a:ext cx="4284443" cy="307777"/>
              </a:xfrm>
              <a:prstGeom prst="rect">
                <a:avLst/>
              </a:prstGeom>
              <a:blipFill>
                <a:blip r:embed="rId5"/>
                <a:stretch>
                  <a:fillRect l="-1991" t="-26000" r="-3129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4FD3D9E-A9A4-D741-AB90-ACE90937D837}"/>
                  </a:ext>
                </a:extLst>
              </p:cNvPr>
              <p:cNvSpPr txBox="1"/>
              <p:nvPr/>
            </p:nvSpPr>
            <p:spPr>
              <a:xfrm>
                <a:off x="1703789" y="3196984"/>
                <a:ext cx="5432513" cy="311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𝜋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00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: 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混合する各ガウス分布クラスタの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占有面積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4FD3D9E-A9A4-D741-AB90-ACE90937D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89" y="3196984"/>
                <a:ext cx="5432513" cy="311239"/>
              </a:xfrm>
              <a:prstGeom prst="rect">
                <a:avLst/>
              </a:prstGeom>
              <a:blipFill>
                <a:blip r:embed="rId6"/>
                <a:stretch>
                  <a:fillRect l="-1121" t="-23529" r="-2018" b="-50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E886118-C70F-A158-522D-AA2D71DD70EC}"/>
              </a:ext>
            </a:extLst>
          </p:cNvPr>
          <p:cNvSpPr txBox="1"/>
          <p:nvPr/>
        </p:nvSpPr>
        <p:spPr>
          <a:xfrm>
            <a:off x="1207115" y="19984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推定パラメータ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56FBB6-3346-43C9-4CEC-F321CB7E0D0C}"/>
                  </a:ext>
                </a:extLst>
              </p:cNvPr>
              <p:cNvSpPr txBox="1"/>
              <p:nvPr/>
            </p:nvSpPr>
            <p:spPr>
              <a:xfrm>
                <a:off x="3127904" y="926894"/>
                <a:ext cx="5219891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2400" b="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</m:e>
                      </m:nary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l-GR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56FBB6-3346-43C9-4CEC-F321CB7E0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904" y="926894"/>
                <a:ext cx="5219891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D340E9-4C5F-E702-E8A8-68F3C3D45B17}"/>
              </a:ext>
            </a:extLst>
          </p:cNvPr>
          <p:cNvSpPr txBox="1"/>
          <p:nvPr/>
        </p:nvSpPr>
        <p:spPr>
          <a:xfrm>
            <a:off x="532409" y="1320176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GMM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の尤度関数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9A792D-7B67-775C-4E8C-842CFA2AC84B}"/>
              </a:ext>
            </a:extLst>
          </p:cNvPr>
          <p:cNvSpPr txBox="1"/>
          <p:nvPr/>
        </p:nvSpPr>
        <p:spPr>
          <a:xfrm>
            <a:off x="0" y="4911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</a:t>
            </a:r>
          </a:p>
        </p:txBody>
      </p:sp>
    </p:spTree>
    <p:extLst>
      <p:ext uri="{BB962C8B-B14F-4D97-AF65-F5344CB8AC3E}">
        <p14:creationId xmlns:p14="http://schemas.microsoft.com/office/powerpoint/2010/main" val="69149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FB8998-8E59-85E2-5A89-BCB62721B7BC}"/>
              </a:ext>
            </a:extLst>
          </p:cNvPr>
          <p:cNvSpPr txBox="1"/>
          <p:nvPr/>
        </p:nvSpPr>
        <p:spPr>
          <a:xfrm>
            <a:off x="415656" y="377304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＜参考＞潜在変数を導入した生成モデルを定式化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B94D51D-97C3-250F-83E8-84CCD502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83" y="1963914"/>
            <a:ext cx="3762784" cy="1060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F2C4EA-14EA-ADEF-2DFF-1351F99AEB4C}"/>
                  </a:ext>
                </a:extLst>
              </p:cNvPr>
              <p:cNvSpPr txBox="1"/>
              <p:nvPr/>
            </p:nvSpPr>
            <p:spPr>
              <a:xfrm>
                <a:off x="4992097" y="2186715"/>
                <a:ext cx="6113020" cy="666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N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(2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𝑒𝑥𝑝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F2C4EA-14EA-ADEF-2DFF-1351F99AE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97" y="2186715"/>
                <a:ext cx="6113020" cy="666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FB5422-4F5C-C761-7682-7553D7724BD2}"/>
              </a:ext>
            </a:extLst>
          </p:cNvPr>
          <p:cNvSpPr/>
          <p:nvPr/>
        </p:nvSpPr>
        <p:spPr>
          <a:xfrm>
            <a:off x="5822303" y="3968781"/>
            <a:ext cx="2239838" cy="1946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B6293-B39D-EB33-1A8A-8F7EB5C00161}"/>
                  </a:ext>
                </a:extLst>
              </p:cNvPr>
              <p:cNvSpPr txBox="1"/>
              <p:nvPr/>
            </p:nvSpPr>
            <p:spPr>
              <a:xfrm>
                <a:off x="6210551" y="4691463"/>
                <a:ext cx="15027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 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B6293-B39D-EB33-1A8A-8F7EB5C0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551" y="4691463"/>
                <a:ext cx="1502719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69906DE-5BFA-15EB-DC42-50C3BE068983}"/>
              </a:ext>
            </a:extLst>
          </p:cNvPr>
          <p:cNvSpPr txBox="1"/>
          <p:nvPr/>
        </p:nvSpPr>
        <p:spPr>
          <a:xfrm>
            <a:off x="5822303" y="5503338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2F711B-6F49-E312-FC27-BDE2DAA9B1AE}"/>
              </a:ext>
            </a:extLst>
          </p:cNvPr>
          <p:cNvSpPr/>
          <p:nvPr/>
        </p:nvSpPr>
        <p:spPr>
          <a:xfrm>
            <a:off x="8773886" y="3942778"/>
            <a:ext cx="2239838" cy="2115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4815439-4B7C-C132-1EE7-EA0F7369523D}"/>
                  </a:ext>
                </a:extLst>
              </p:cNvPr>
              <p:cNvSpPr txBox="1"/>
              <p:nvPr/>
            </p:nvSpPr>
            <p:spPr>
              <a:xfrm>
                <a:off x="10066666" y="4691461"/>
                <a:ext cx="562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4815439-4B7C-C132-1EE7-EA0F73695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666" y="4691461"/>
                <a:ext cx="5629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6B13C35-BFF6-8AB0-DD46-6486762EEC98}"/>
                  </a:ext>
                </a:extLst>
              </p:cNvPr>
              <p:cNvSpPr txBox="1"/>
              <p:nvPr/>
            </p:nvSpPr>
            <p:spPr>
              <a:xfrm>
                <a:off x="8971771" y="4663711"/>
                <a:ext cx="664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6B13C35-BFF6-8AB0-DD46-6486762EE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771" y="4663711"/>
                <a:ext cx="66460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55216410-6246-5A9F-93A1-1EDF827519B5}"/>
              </a:ext>
            </a:extLst>
          </p:cNvPr>
          <p:cNvSpPr/>
          <p:nvPr/>
        </p:nvSpPr>
        <p:spPr>
          <a:xfrm>
            <a:off x="6210551" y="4235140"/>
            <a:ext cx="1395699" cy="1394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0890C73-ACCF-5CCA-65B4-06475EA33A04}"/>
              </a:ext>
            </a:extLst>
          </p:cNvPr>
          <p:cNvSpPr/>
          <p:nvPr/>
        </p:nvSpPr>
        <p:spPr>
          <a:xfrm>
            <a:off x="8951785" y="4588564"/>
            <a:ext cx="704578" cy="667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EE75C9B-A2FD-35A9-5D4B-BE0510AEC007}"/>
              </a:ext>
            </a:extLst>
          </p:cNvPr>
          <p:cNvSpPr/>
          <p:nvPr/>
        </p:nvSpPr>
        <p:spPr>
          <a:xfrm>
            <a:off x="9991211" y="4588564"/>
            <a:ext cx="704578" cy="667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641BB9-F566-C51A-0B48-D3B963DBF5DE}"/>
              </a:ext>
            </a:extLst>
          </p:cNvPr>
          <p:cNvSpPr txBox="1"/>
          <p:nvPr/>
        </p:nvSpPr>
        <p:spPr>
          <a:xfrm>
            <a:off x="8883780" y="559627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1A7B18-CD48-DD22-A3B9-433807CFEE5D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7606250" y="4922295"/>
            <a:ext cx="1345535" cy="1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8124BD-1A6D-AD2A-3C62-B82D0068D9EA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9656363" y="4922295"/>
            <a:ext cx="3348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CD801F-762E-E975-A3E3-07D69E204608}"/>
              </a:ext>
            </a:extLst>
          </p:cNvPr>
          <p:cNvSpPr txBox="1"/>
          <p:nvPr/>
        </p:nvSpPr>
        <p:spPr>
          <a:xfrm>
            <a:off x="6820678" y="35115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矢印の方向が生成方向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6C68C1-5089-AE45-CDB4-E290A6BCFF83}"/>
              </a:ext>
            </a:extLst>
          </p:cNvPr>
          <p:cNvSpPr txBox="1"/>
          <p:nvPr/>
        </p:nvSpPr>
        <p:spPr>
          <a:xfrm>
            <a:off x="6989499" y="61815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逆方向が推定方向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DEB16D9-5A04-82BD-4560-52D5EC7D5CEF}"/>
                  </a:ext>
                </a:extLst>
              </p:cNvPr>
              <p:cNvSpPr txBox="1"/>
              <p:nvPr/>
            </p:nvSpPr>
            <p:spPr>
              <a:xfrm>
                <a:off x="745418" y="4489103"/>
                <a:ext cx="438402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kumimoji="1" lang="en-US" altLang="ja-JP" sz="240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N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DEB16D9-5A04-82BD-4560-52D5EC7D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18" y="4489103"/>
                <a:ext cx="4384021" cy="103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F7543A-3A6E-5FF0-3614-CF6A954F71F4}"/>
                  </a:ext>
                </a:extLst>
              </p:cNvPr>
              <p:cNvSpPr txBox="1"/>
              <p:nvPr/>
            </p:nvSpPr>
            <p:spPr>
              <a:xfrm>
                <a:off x="697891" y="3760954"/>
                <a:ext cx="50047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ea typeface="メイリオ" panose="020B0604030504040204" pitchFamily="50" charset="-128"/>
                  </a:rPr>
                  <a:t>潜在変数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</a:t>
                </a:r>
                <a:r>
                  <a:rPr kumimoji="1" lang="en-US" altLang="ja-JP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所属クラスタ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）を導入して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N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個のデータ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生成するモデルを表現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F7543A-3A6E-5FF0-3614-CF6A954F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1" y="3760954"/>
                <a:ext cx="5004703" cy="646331"/>
              </a:xfrm>
              <a:prstGeom prst="rect">
                <a:avLst/>
              </a:prstGeom>
              <a:blipFill>
                <a:blip r:embed="rId8"/>
                <a:stretch>
                  <a:fillRect l="-974" t="-3774" r="-731" b="-16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下 6">
            <a:extLst>
              <a:ext uri="{FF2B5EF4-FFF2-40B4-BE49-F238E27FC236}">
                <a16:creationId xmlns:a16="http://schemas.microsoft.com/office/drawing/2014/main" id="{A028B576-4274-1402-F497-4A0DD278B0C4}"/>
              </a:ext>
            </a:extLst>
          </p:cNvPr>
          <p:cNvSpPr/>
          <p:nvPr/>
        </p:nvSpPr>
        <p:spPr>
          <a:xfrm>
            <a:off x="2481943" y="3024017"/>
            <a:ext cx="961053" cy="4049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4575A6AC-7991-07A3-2EED-E2394C09C832}"/>
              </a:ext>
            </a:extLst>
          </p:cNvPr>
          <p:cNvSpPr/>
          <p:nvPr/>
        </p:nvSpPr>
        <p:spPr>
          <a:xfrm rot="16200000">
            <a:off x="2727910" y="5296043"/>
            <a:ext cx="246973" cy="815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0E8B01-2DE8-C3CE-10B5-17CF88545407}"/>
                  </a:ext>
                </a:extLst>
              </p:cNvPr>
              <p:cNvSpPr txBox="1"/>
              <p:nvPr/>
            </p:nvSpPr>
            <p:spPr>
              <a:xfrm>
                <a:off x="2537784" y="5879638"/>
                <a:ext cx="627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0E8B01-2DE8-C3CE-10B5-17CF8854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84" y="5879638"/>
                <a:ext cx="62722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2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9C33D9-EE1E-42CE-A78C-F2B80D47CF87}"/>
              </a:ext>
            </a:extLst>
          </p:cNvPr>
          <p:cNvSpPr txBox="1"/>
          <p:nvPr/>
        </p:nvSpPr>
        <p:spPr>
          <a:xfrm>
            <a:off x="199244" y="157656"/>
            <a:ext cx="9361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　</a:t>
            </a:r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アルゴリズムによる混合ガウス分布の最尤推定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C6AF53B-D7DF-4201-89D0-CC0FEF0FF540}"/>
                  </a:ext>
                </a:extLst>
              </p:cNvPr>
              <p:cNvSpPr txBox="1"/>
              <p:nvPr/>
            </p:nvSpPr>
            <p:spPr>
              <a:xfrm>
                <a:off x="323706" y="782353"/>
                <a:ext cx="11346262" cy="845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潜在確率変数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を導入すると　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𝑧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の推定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𝜋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𝜇</m:t>
                        </m:r>
                      </m:e>
                      <m:sub/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/>
                    </m:sSub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推定　のように交互的な推定の繰り返しに分解できる。これで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log-sum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式問題が解決される（証明は省略）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C6AF53B-D7DF-4201-89D0-CC0FEF0F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06" y="782353"/>
                <a:ext cx="11346262" cy="845296"/>
              </a:xfrm>
              <a:prstGeom prst="rect">
                <a:avLst/>
              </a:prstGeom>
              <a:blipFill>
                <a:blip r:embed="rId2"/>
                <a:stretch>
                  <a:fillRect l="-806" t="-4317" b="-143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A8BC0AA-ABE5-41A6-8CCE-40964DF73C73}"/>
                  </a:ext>
                </a:extLst>
              </p:cNvPr>
              <p:cNvSpPr txBox="1"/>
              <p:nvPr/>
            </p:nvSpPr>
            <p:spPr>
              <a:xfrm>
                <a:off x="7600135" y="1979421"/>
                <a:ext cx="279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𝜋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m:rPr>
                        <m:sty m:val="p"/>
                      </m:rPr>
                      <a:rPr kumimoji="1" lang="el-GR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に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依存した式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A8BC0AA-ABE5-41A6-8CCE-40964DF73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135" y="1979421"/>
                <a:ext cx="2793201" cy="461665"/>
              </a:xfrm>
              <a:prstGeom prst="rect">
                <a:avLst/>
              </a:prstGeom>
              <a:blipFill>
                <a:blip r:embed="rId3"/>
                <a:stretch>
                  <a:fillRect t="-8000" r="-240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32B815-B5C1-4244-A197-680946A722B0}"/>
                  </a:ext>
                </a:extLst>
              </p:cNvPr>
              <p:cNvSpPr txBox="1"/>
              <p:nvPr/>
            </p:nvSpPr>
            <p:spPr>
              <a:xfrm>
                <a:off x="7076822" y="4307909"/>
                <a:ext cx="28477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𝛾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に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依存した式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32B815-B5C1-4244-A197-680946A72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822" y="4307909"/>
                <a:ext cx="2847749" cy="369332"/>
              </a:xfrm>
              <a:prstGeom prst="rect">
                <a:avLst/>
              </a:prstGeom>
              <a:blipFill>
                <a:blip r:embed="rId4"/>
                <a:stretch>
                  <a:fillRect l="-3854" t="-23333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48CD9FB5-734A-4BDB-AA90-9FE54DA6D5F9}"/>
              </a:ext>
            </a:extLst>
          </p:cNvPr>
          <p:cNvSpPr/>
          <p:nvPr/>
        </p:nvSpPr>
        <p:spPr>
          <a:xfrm>
            <a:off x="6448395" y="2985920"/>
            <a:ext cx="387592" cy="3037926"/>
          </a:xfrm>
          <a:prstGeom prst="rightBrace">
            <a:avLst>
              <a:gd name="adj1" fmla="val 442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E7C4BF-FADA-425F-8B37-7748DA3AF2EA}"/>
              </a:ext>
            </a:extLst>
          </p:cNvPr>
          <p:cNvSpPr txBox="1"/>
          <p:nvPr/>
        </p:nvSpPr>
        <p:spPr>
          <a:xfrm>
            <a:off x="1231890" y="205455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 step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6FE79B-65E2-467B-8CCA-70600ACADC0D}"/>
              </a:ext>
            </a:extLst>
          </p:cNvPr>
          <p:cNvSpPr txBox="1"/>
          <p:nvPr/>
        </p:nvSpPr>
        <p:spPr>
          <a:xfrm>
            <a:off x="1207042" y="4261743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step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454E5CE-ED43-4906-BDDC-4E78036083FC}"/>
              </a:ext>
            </a:extLst>
          </p:cNvPr>
          <p:cNvSpPr/>
          <p:nvPr/>
        </p:nvSpPr>
        <p:spPr>
          <a:xfrm>
            <a:off x="2330964" y="2985920"/>
            <a:ext cx="208908" cy="30379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71F562-DA38-4E77-8315-443B16A2243B}"/>
              </a:ext>
            </a:extLst>
          </p:cNvPr>
          <p:cNvSpPr txBox="1"/>
          <p:nvPr/>
        </p:nvSpPr>
        <p:spPr>
          <a:xfrm>
            <a:off x="6791569" y="5059984"/>
            <a:ext cx="5112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式を求めるには、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式の値を求めることが必要、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式を求めるには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式の値を求めることが必要</a:t>
            </a:r>
          </a:p>
        </p:txBody>
      </p:sp>
      <p:sp>
        <p:nvSpPr>
          <p:cNvPr id="5" name="矢印: 右カーブ 4">
            <a:extLst>
              <a:ext uri="{FF2B5EF4-FFF2-40B4-BE49-F238E27FC236}">
                <a16:creationId xmlns:a16="http://schemas.microsoft.com/office/drawing/2014/main" id="{D2D50405-979A-E508-464F-506FD804EAE4}"/>
              </a:ext>
            </a:extLst>
          </p:cNvPr>
          <p:cNvSpPr/>
          <p:nvPr/>
        </p:nvSpPr>
        <p:spPr>
          <a:xfrm>
            <a:off x="570286" y="2383011"/>
            <a:ext cx="558166" cy="20361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146AA58F-F4CC-9E09-20FA-A370029AA0C9}"/>
              </a:ext>
            </a:extLst>
          </p:cNvPr>
          <p:cNvSpPr/>
          <p:nvPr/>
        </p:nvSpPr>
        <p:spPr>
          <a:xfrm flipH="1" flipV="1">
            <a:off x="10465427" y="2231555"/>
            <a:ext cx="558166" cy="22627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427BAD1-67A3-472D-F75F-E4465704A0E5}"/>
                  </a:ext>
                </a:extLst>
              </p:cNvPr>
              <p:cNvSpPr txBox="1"/>
              <p:nvPr/>
            </p:nvSpPr>
            <p:spPr>
              <a:xfrm>
                <a:off x="2384852" y="1851382"/>
                <a:ext cx="4925516" cy="702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𝛾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𝑁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427BAD1-67A3-472D-F75F-E4465704A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52" y="1851382"/>
                <a:ext cx="4925516" cy="702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43EE0C-D582-4F7D-7499-46B5EF3A983E}"/>
                  </a:ext>
                </a:extLst>
              </p:cNvPr>
              <p:cNvSpPr txBox="1"/>
              <p:nvPr/>
            </p:nvSpPr>
            <p:spPr>
              <a:xfrm>
                <a:off x="2686345" y="2626589"/>
                <a:ext cx="229671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𝛾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43EE0C-D582-4F7D-7499-46B5EF3A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45" y="2626589"/>
                <a:ext cx="2296718" cy="865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373BD5-C8D2-8E5B-89D8-78E8FC2CA49D}"/>
                  </a:ext>
                </a:extLst>
              </p:cNvPr>
              <p:cNvSpPr txBox="1"/>
              <p:nvPr/>
            </p:nvSpPr>
            <p:spPr>
              <a:xfrm>
                <a:off x="2681632" y="3628832"/>
                <a:ext cx="3996222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(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(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373BD5-C8D2-8E5B-89D8-78E8FC2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32" y="3628832"/>
                <a:ext cx="3996222" cy="8654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7BAFBD2-4A30-5343-D5C5-4DF89E87246C}"/>
                  </a:ext>
                </a:extLst>
              </p:cNvPr>
              <p:cNvSpPr txBox="1"/>
              <p:nvPr/>
            </p:nvSpPr>
            <p:spPr>
              <a:xfrm>
                <a:off x="2731213" y="4631075"/>
                <a:ext cx="999889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7BAFBD2-4A30-5343-D5C5-4DF89E872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13" y="4631075"/>
                <a:ext cx="999889" cy="5741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24829-926E-19BB-3AD2-BBE6EF64AB76}"/>
                  </a:ext>
                </a:extLst>
              </p:cNvPr>
              <p:cNvSpPr txBox="1"/>
              <p:nvPr/>
            </p:nvSpPr>
            <p:spPr>
              <a:xfrm>
                <a:off x="2676233" y="5273569"/>
                <a:ext cx="1809150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𝛾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24829-926E-19BB-3AD2-BBE6EF64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33" y="5273569"/>
                <a:ext cx="1809150" cy="8654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14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0FB303-978A-46BF-B6EC-12B48C7A8A2A}"/>
              </a:ext>
            </a:extLst>
          </p:cNvPr>
          <p:cNvSpPr txBox="1"/>
          <p:nvPr/>
        </p:nvSpPr>
        <p:spPr>
          <a:xfrm>
            <a:off x="326478" y="225458"/>
            <a:ext cx="712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のパラメータ推定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6E53E6-07A6-4BC6-84C5-1CB197BFBA2C}"/>
              </a:ext>
            </a:extLst>
          </p:cNvPr>
          <p:cNvSpPr txBox="1"/>
          <p:nvPr/>
        </p:nvSpPr>
        <p:spPr>
          <a:xfrm>
            <a:off x="2630088" y="5669223"/>
            <a:ext cx="59181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GMM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と同じく</a:t>
            </a:r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log-sum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A79AD0-C68C-4002-896A-287AFAC9783C}"/>
                  </a:ext>
                </a:extLst>
              </p:cNvPr>
              <p:cNvSpPr txBox="1"/>
              <p:nvPr/>
            </p:nvSpPr>
            <p:spPr>
              <a:xfrm>
                <a:off x="4947401" y="944651"/>
                <a:ext cx="36008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𝑣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𝑉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𝑘𝑣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A79AD0-C68C-4002-896A-287AFAC97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01" y="944651"/>
                <a:ext cx="360085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AD867D-B559-B7ED-9BF0-217CB2D0AF30}"/>
              </a:ext>
            </a:extLst>
          </p:cNvPr>
          <p:cNvSpPr txBox="1"/>
          <p:nvPr/>
        </p:nvSpPr>
        <p:spPr>
          <a:xfrm>
            <a:off x="519349" y="1188777"/>
            <a:ext cx="422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の尤度関数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29B071-2AA2-25E8-6A49-3362C1393D76}"/>
              </a:ext>
            </a:extLst>
          </p:cNvPr>
          <p:cNvSpPr txBox="1"/>
          <p:nvPr/>
        </p:nvSpPr>
        <p:spPr>
          <a:xfrm>
            <a:off x="587575" y="2466975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対数尤度を計算して簡単にしようとすると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55FFAB-2DFC-E15D-4213-60DD5012B801}"/>
                  </a:ext>
                </a:extLst>
              </p:cNvPr>
              <p:cNvSpPr txBox="1"/>
              <p:nvPr/>
            </p:nvSpPr>
            <p:spPr>
              <a:xfrm>
                <a:off x="1345982" y="3063058"/>
                <a:ext cx="8770093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∏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𝑑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𝑣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𝑉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𝑘𝑣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𝑑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</m:t>
                          </m:r>
                        </m:sup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𝑙𝑜𝑔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𝑣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𝑉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𝑘𝑣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55FFAB-2DFC-E15D-4213-60DD5012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982" y="3063058"/>
                <a:ext cx="8770093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389A218-E830-5700-77FE-C08D9E543645}"/>
                  </a:ext>
                </a:extLst>
              </p:cNvPr>
              <p:cNvSpPr txBox="1"/>
              <p:nvPr/>
            </p:nvSpPr>
            <p:spPr>
              <a:xfrm>
                <a:off x="4209173" y="4472736"/>
                <a:ext cx="623600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𝐷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文書数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：文書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𝑑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に出現す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る語彙の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one-hot vector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389A218-E830-5700-77FE-C08D9E54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73" y="4472736"/>
                <a:ext cx="6236003" cy="738664"/>
              </a:xfrm>
              <a:prstGeom prst="rect">
                <a:avLst/>
              </a:prstGeom>
              <a:blipFill>
                <a:blip r:embed="rId4"/>
                <a:stretch>
                  <a:fillRect l="-1662" t="-11570" r="-2053" b="-256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4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7F58BA-F5BC-7A7E-9266-8355F556423C}"/>
              </a:ext>
            </a:extLst>
          </p:cNvPr>
          <p:cNvSpPr txBox="1"/>
          <p:nvPr/>
        </p:nvSpPr>
        <p:spPr>
          <a:xfrm>
            <a:off x="415656" y="377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潜在変数を導入した生成モデル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85577-C2A7-E31C-1C4E-2D4B89AB2FBA}"/>
              </a:ext>
            </a:extLst>
          </p:cNvPr>
          <p:cNvSpPr txBox="1"/>
          <p:nvPr/>
        </p:nvSpPr>
        <p:spPr>
          <a:xfrm>
            <a:off x="415656" y="957313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以下グラフィカルモデルのみ記載する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E98959-446F-2D9F-6852-173089E37B73}"/>
              </a:ext>
            </a:extLst>
          </p:cNvPr>
          <p:cNvSpPr/>
          <p:nvPr/>
        </p:nvSpPr>
        <p:spPr>
          <a:xfrm>
            <a:off x="3769566" y="2444620"/>
            <a:ext cx="3965511" cy="1754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CE98691-B645-44DA-935B-97C9C3A6533F}"/>
              </a:ext>
            </a:extLst>
          </p:cNvPr>
          <p:cNvSpPr/>
          <p:nvPr/>
        </p:nvSpPr>
        <p:spPr>
          <a:xfrm>
            <a:off x="1931437" y="2822510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30DCC7-AE0A-66DD-1576-FF2391D087F2}"/>
              </a:ext>
            </a:extLst>
          </p:cNvPr>
          <p:cNvSpPr txBox="1"/>
          <p:nvPr/>
        </p:nvSpPr>
        <p:spPr>
          <a:xfrm>
            <a:off x="415656" y="377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潜在変数を導入した</a:t>
            </a:r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447781-7A12-58AA-50E0-3475BD9447DB}"/>
              </a:ext>
            </a:extLst>
          </p:cNvPr>
          <p:cNvSpPr/>
          <p:nvPr/>
        </p:nvSpPr>
        <p:spPr>
          <a:xfrm>
            <a:off x="5356439" y="2572136"/>
            <a:ext cx="1978090" cy="1505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197D08-E1E2-2B60-051D-DD0C2643DBF0}"/>
              </a:ext>
            </a:extLst>
          </p:cNvPr>
          <p:cNvSpPr/>
          <p:nvPr/>
        </p:nvSpPr>
        <p:spPr>
          <a:xfrm>
            <a:off x="8092751" y="2572136"/>
            <a:ext cx="1629748" cy="1505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FAA2D43-E478-83CC-CDF7-5B3E1A58414D}"/>
              </a:ext>
            </a:extLst>
          </p:cNvPr>
          <p:cNvSpPr/>
          <p:nvPr/>
        </p:nvSpPr>
        <p:spPr>
          <a:xfrm>
            <a:off x="4074700" y="2822510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7FBD5C7-4BB3-B3DA-86FE-01A429ADF13E}"/>
              </a:ext>
            </a:extLst>
          </p:cNvPr>
          <p:cNvSpPr/>
          <p:nvPr/>
        </p:nvSpPr>
        <p:spPr>
          <a:xfrm>
            <a:off x="5912829" y="2822510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7BC3A34-D9CE-4BCB-C23E-D1468FCD10FC}"/>
              </a:ext>
            </a:extLst>
          </p:cNvPr>
          <p:cNvSpPr/>
          <p:nvPr/>
        </p:nvSpPr>
        <p:spPr>
          <a:xfrm>
            <a:off x="8389776" y="2822510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4809C51-9C1A-162F-4C0D-559A5ED8DC9E}"/>
                  </a:ext>
                </a:extLst>
              </p:cNvPr>
              <p:cNvSpPr txBox="1"/>
              <p:nvPr/>
            </p:nvSpPr>
            <p:spPr>
              <a:xfrm>
                <a:off x="2306106" y="3137032"/>
                <a:ext cx="286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4809C51-9C1A-162F-4C0D-559A5ED8D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06" y="3137032"/>
                <a:ext cx="286360" cy="369332"/>
              </a:xfrm>
              <a:prstGeom prst="rect">
                <a:avLst/>
              </a:prstGeom>
              <a:blipFill>
                <a:blip r:embed="rId2"/>
                <a:stretch>
                  <a:fillRect l="-17021" r="-17021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F7DAC4-034B-5E1B-B3E6-C3685FC907D4}"/>
                  </a:ext>
                </a:extLst>
              </p:cNvPr>
              <p:cNvSpPr txBox="1"/>
              <p:nvPr/>
            </p:nvSpPr>
            <p:spPr>
              <a:xfrm>
                <a:off x="8761006" y="3137032"/>
                <a:ext cx="320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𝜙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F7DAC4-034B-5E1B-B3E6-C3685FC90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006" y="3137032"/>
                <a:ext cx="320792" cy="369332"/>
              </a:xfrm>
              <a:prstGeom prst="rect">
                <a:avLst/>
              </a:prstGeom>
              <a:blipFill>
                <a:blip r:embed="rId3"/>
                <a:stretch>
                  <a:fillRect l="-26415" t="-3333" r="-245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1A83815-B153-95D6-7963-502E71232DBF}"/>
                  </a:ext>
                </a:extLst>
              </p:cNvPr>
              <p:cNvSpPr txBox="1"/>
              <p:nvPr/>
            </p:nvSpPr>
            <p:spPr>
              <a:xfrm>
                <a:off x="4433737" y="3137032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1A83815-B153-95D6-7963-502E7123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37" y="3137032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6977" r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D092C4D-09BD-EB01-5D0B-D179B6BED268}"/>
                  </a:ext>
                </a:extLst>
              </p:cNvPr>
              <p:cNvSpPr txBox="1"/>
              <p:nvPr/>
            </p:nvSpPr>
            <p:spPr>
              <a:xfrm>
                <a:off x="6171743" y="3090865"/>
                <a:ext cx="461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D092C4D-09BD-EB01-5D0B-D179B6BED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743" y="3090865"/>
                <a:ext cx="46166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D162341-29BC-7FAA-6BA0-C2DFB662C2AB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967135" y="3321698"/>
            <a:ext cx="110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8512B42-FBF2-4478-865F-B1501FACA59B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6948527" y="3306146"/>
            <a:ext cx="1441249" cy="1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8EE4B83-F10C-0FDC-F7FD-81DC7B5AA7F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110398" y="3321697"/>
            <a:ext cx="8024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CB1861B-0983-2057-64A7-1350A21806AC}"/>
              </a:ext>
            </a:extLst>
          </p:cNvPr>
          <p:cNvSpPr txBox="1"/>
          <p:nvPr/>
        </p:nvSpPr>
        <p:spPr>
          <a:xfrm>
            <a:off x="7372821" y="380533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80FBCF3-2A43-15EC-99BC-D3B81F2165A0}"/>
              </a:ext>
            </a:extLst>
          </p:cNvPr>
          <p:cNvSpPr txBox="1"/>
          <p:nvPr/>
        </p:nvSpPr>
        <p:spPr>
          <a:xfrm>
            <a:off x="6921832" y="367646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1E9A353-17DE-917A-49B8-89BFD1DC359B}"/>
                  </a:ext>
                </a:extLst>
              </p:cNvPr>
              <p:cNvSpPr txBox="1"/>
              <p:nvPr/>
            </p:nvSpPr>
            <p:spPr>
              <a:xfrm>
                <a:off x="5205518" y="1711640"/>
                <a:ext cx="547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潜在変数：文書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𝑑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の潜在所属クラスタ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1E9A353-17DE-917A-49B8-89BFD1DC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18" y="1711640"/>
                <a:ext cx="5475730" cy="461665"/>
              </a:xfrm>
              <a:prstGeom prst="rect">
                <a:avLst/>
              </a:prstGeom>
              <a:blipFill>
                <a:blip r:embed="rId6"/>
                <a:stretch>
                  <a:fillRect l="-1782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E62E86F-D0DF-83AE-7BCD-42DE5ADFF33F}"/>
              </a:ext>
            </a:extLst>
          </p:cNvPr>
          <p:cNvCxnSpPr>
            <a:stCxn id="24" idx="1"/>
            <a:endCxn id="14" idx="0"/>
          </p:cNvCxnSpPr>
          <p:nvPr/>
        </p:nvCxnSpPr>
        <p:spPr>
          <a:xfrm flipH="1">
            <a:off x="4563003" y="1942473"/>
            <a:ext cx="642515" cy="119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F887E3-0F85-0E21-3394-494D98C3CE64}"/>
              </a:ext>
            </a:extLst>
          </p:cNvPr>
          <p:cNvSpPr txBox="1"/>
          <p:nvPr/>
        </p:nvSpPr>
        <p:spPr>
          <a:xfrm>
            <a:off x="9288640" y="3647684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4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4F306C-1FF1-EE0B-4E1D-3CFF70063EB2}"/>
              </a:ext>
            </a:extLst>
          </p:cNvPr>
          <p:cNvSpPr txBox="1"/>
          <p:nvPr/>
        </p:nvSpPr>
        <p:spPr>
          <a:xfrm>
            <a:off x="118106" y="256694"/>
            <a:ext cx="6573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 algorithm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9706655-9A9E-AB35-7E9A-15BDF532F1B3}"/>
                  </a:ext>
                </a:extLst>
              </p:cNvPr>
              <p:cNvSpPr txBox="1"/>
              <p:nvPr/>
            </p:nvSpPr>
            <p:spPr>
              <a:xfrm>
                <a:off x="544966" y="1005398"/>
                <a:ext cx="11102067" cy="231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GMM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と同じく、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EM algorithm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で推定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GMM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と同様、負担率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𝑑𝑘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𝑑𝑘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（混合ガウス分布の</a:t>
                </a:r>
                <a14:m>
                  <m:oMath xmlns:m="http://schemas.openxmlformats.org/officeDocument/2006/math">
                    <m:r>
                      <a:rPr lang="ja-JP" altLang="en-US" sz="2400" b="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𝛾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𝑖𝑘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に相当）を導入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：文書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𝑑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がクラスタ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</m:t>
                    </m:r>
                    <m:r>
                      <a:rPr lang="ja-JP" altLang="en-US" sz="2400" b="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に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所属する潜在確率</a:t>
                </a:r>
                <a14:m>
                  <m:oMath xmlns:m="http://schemas.openxmlformats.org/officeDocument/2006/math">
                    <m:r>
                      <a:rPr lang="ja-JP" altLang="en-US" sz="2400" b="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分布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次元のベクトル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D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の行列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(K x D)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）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文書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𝑑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中の単語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𝑑𝑣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は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同一クラスタ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に所属するので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𝑑𝑣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の所属クラスタ分布でもある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9706655-9A9E-AB35-7E9A-15BDF532F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6" y="1005398"/>
                <a:ext cx="11102067" cy="2311210"/>
              </a:xfrm>
              <a:prstGeom prst="rect">
                <a:avLst/>
              </a:prstGeom>
              <a:blipFill>
                <a:blip r:embed="rId2"/>
                <a:stretch>
                  <a:fillRect l="-1262" t="-6069" b="-5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6552C21-1B3F-5FB5-E622-45ADBF1785D0}"/>
                  </a:ext>
                </a:extLst>
              </p:cNvPr>
              <p:cNvSpPr txBox="1"/>
              <p:nvPr/>
            </p:nvSpPr>
            <p:spPr>
              <a:xfrm>
                <a:off x="789756" y="4579984"/>
                <a:ext cx="3830408" cy="46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 step : 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負担率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𝑑𝑘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を推定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6552C21-1B3F-5FB5-E622-45ADBF17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56" y="4579984"/>
                <a:ext cx="3830408" cy="466025"/>
              </a:xfrm>
              <a:prstGeom prst="rect">
                <a:avLst/>
              </a:prstGeom>
              <a:blipFill>
                <a:blip r:embed="rId3"/>
                <a:stretch>
                  <a:fillRect l="-2548" t="-6494" r="-1592" b="-31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A920E33-79EA-8BAB-2E6F-4DAE02A94AA2}"/>
                  </a:ext>
                </a:extLst>
              </p:cNvPr>
              <p:cNvSpPr txBox="1"/>
              <p:nvPr/>
            </p:nvSpPr>
            <p:spPr>
              <a:xfrm>
                <a:off x="668893" y="3985942"/>
                <a:ext cx="4450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ea typeface="メイリオ" panose="020B0604030504040204" pitchFamily="50" charset="-128"/>
                  </a:rPr>
                  <a:t>推定パラメータ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は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、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𝑑𝑘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𝑘𝑣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A920E33-79EA-8BAB-2E6F-4DAE02A9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3" y="3985942"/>
                <a:ext cx="4450514" cy="461665"/>
              </a:xfrm>
              <a:prstGeom prst="rect">
                <a:avLst/>
              </a:prstGeom>
              <a:blipFill>
                <a:blip r:embed="rId4"/>
                <a:stretch>
                  <a:fillRect l="-2192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7A5A095-0DDD-8051-4CE9-E68D093B1683}"/>
              </a:ext>
            </a:extLst>
          </p:cNvPr>
          <p:cNvSpPr txBox="1"/>
          <p:nvPr/>
        </p:nvSpPr>
        <p:spPr>
          <a:xfrm>
            <a:off x="672923" y="6042867"/>
            <a:ext cx="131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step:</a:t>
            </a:r>
          </a:p>
        </p:txBody>
      </p:sp>
      <p:sp>
        <p:nvSpPr>
          <p:cNvPr id="53" name="矢印: 右カーブ 52">
            <a:extLst>
              <a:ext uri="{FF2B5EF4-FFF2-40B4-BE49-F238E27FC236}">
                <a16:creationId xmlns:a16="http://schemas.microsoft.com/office/drawing/2014/main" id="{07AA6016-E4CC-CE71-947E-FAA321B6DFD1}"/>
              </a:ext>
            </a:extLst>
          </p:cNvPr>
          <p:cNvSpPr/>
          <p:nvPr/>
        </p:nvSpPr>
        <p:spPr>
          <a:xfrm>
            <a:off x="94899" y="4687734"/>
            <a:ext cx="573994" cy="16353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矢印: 右カーブ 53">
            <a:extLst>
              <a:ext uri="{FF2B5EF4-FFF2-40B4-BE49-F238E27FC236}">
                <a16:creationId xmlns:a16="http://schemas.microsoft.com/office/drawing/2014/main" id="{DA99F165-7CA9-B57B-3A81-1E9B28333F9D}"/>
              </a:ext>
            </a:extLst>
          </p:cNvPr>
          <p:cNvSpPr/>
          <p:nvPr/>
        </p:nvSpPr>
        <p:spPr>
          <a:xfrm rot="21300382" flipH="1" flipV="1">
            <a:off x="5208222" y="4672401"/>
            <a:ext cx="573994" cy="16353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1B9168F-B304-E727-7CD9-B8DDFAFF4362}"/>
                  </a:ext>
                </a:extLst>
              </p:cNvPr>
              <p:cNvSpPr txBox="1"/>
              <p:nvPr/>
            </p:nvSpPr>
            <p:spPr>
              <a:xfrm>
                <a:off x="6330388" y="3980813"/>
                <a:ext cx="4556697" cy="4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2400" dirty="0">
                                  <a:ea typeface="メイリオ" panose="020B0604030504040204" pitchFamily="50" charset="-128"/>
                                </a:rPr>
                                <m:t>推定パラメータ</m:t>
                              </m:r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は</m:t>
                              </m:r>
                              <m:r>
                                <a:rPr lang="ja-JP" altLang="en-US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、</m:t>
                              </m:r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𝛾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 </m:t>
                              </m:r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 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1B9168F-B304-E727-7CD9-B8DDFAFF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88" y="3980813"/>
                <a:ext cx="4556697" cy="466794"/>
              </a:xfrm>
              <a:prstGeom prst="rect">
                <a:avLst/>
              </a:prstGeom>
              <a:blipFill>
                <a:blip r:embed="rId5"/>
                <a:stretch>
                  <a:fillRect t="-1299"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4CC161F-12BF-F0A8-8310-6B5D608BC7AA}"/>
                  </a:ext>
                </a:extLst>
              </p:cNvPr>
              <p:cNvSpPr txBox="1"/>
              <p:nvPr/>
            </p:nvSpPr>
            <p:spPr>
              <a:xfrm>
                <a:off x="7028469" y="4454721"/>
                <a:ext cx="3474284" cy="46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 step : 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負担率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𝛾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を推定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4CC161F-12BF-F0A8-8310-6B5D608BC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69" y="4454721"/>
                <a:ext cx="3474284" cy="466025"/>
              </a:xfrm>
              <a:prstGeom prst="rect">
                <a:avLst/>
              </a:prstGeom>
              <a:blipFill>
                <a:blip r:embed="rId6"/>
                <a:stretch>
                  <a:fillRect l="-2807" t="-6579" r="-1754" b="-32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4907725-86A7-D41F-EB5B-9D20BB67703B}"/>
              </a:ext>
            </a:extLst>
          </p:cNvPr>
          <p:cNvSpPr txBox="1"/>
          <p:nvPr/>
        </p:nvSpPr>
        <p:spPr>
          <a:xfrm>
            <a:off x="6771781" y="5732324"/>
            <a:ext cx="132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step: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矢印: 右カーブ 58">
            <a:extLst>
              <a:ext uri="{FF2B5EF4-FFF2-40B4-BE49-F238E27FC236}">
                <a16:creationId xmlns:a16="http://schemas.microsoft.com/office/drawing/2014/main" id="{4DDF9F71-74CF-3A7D-7E27-61F7494160A1}"/>
              </a:ext>
            </a:extLst>
          </p:cNvPr>
          <p:cNvSpPr/>
          <p:nvPr/>
        </p:nvSpPr>
        <p:spPr>
          <a:xfrm>
            <a:off x="6179244" y="4558598"/>
            <a:ext cx="573994" cy="16353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矢印: 右カーブ 59">
            <a:extLst>
              <a:ext uri="{FF2B5EF4-FFF2-40B4-BE49-F238E27FC236}">
                <a16:creationId xmlns:a16="http://schemas.microsoft.com/office/drawing/2014/main" id="{DC4A07F3-80A3-5D21-AB39-693949E80096}"/>
              </a:ext>
            </a:extLst>
          </p:cNvPr>
          <p:cNvSpPr/>
          <p:nvPr/>
        </p:nvSpPr>
        <p:spPr>
          <a:xfrm flipH="1" flipV="1">
            <a:off x="10911560" y="4558598"/>
            <a:ext cx="573994" cy="16353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D6E83F0-CF8E-61DE-3C4F-7CEDBCD72F3C}"/>
                  </a:ext>
                </a:extLst>
              </p:cNvPr>
              <p:cNvSpPr txBox="1"/>
              <p:nvPr/>
            </p:nvSpPr>
            <p:spPr>
              <a:xfrm>
                <a:off x="1908252" y="5905063"/>
                <a:ext cx="2988958" cy="836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混合比率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分布</a:t>
                </a:r>
                <a14:m>
                  <m:oMath xmlns:m="http://schemas.openxmlformats.org/officeDocument/2006/math">
                    <m:r>
                      <a:rPr lang="ja-JP" altLang="en-US" sz="2400" b="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パラメータ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𝑘𝑣</m:t>
                        </m:r>
                      </m:sub>
                    </m:sSub>
                  </m:oMath>
                </a14:m>
                <a:endParaRPr kumimoji="1" lang="en-US" altLang="ja-JP" sz="2400" b="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D6E83F0-CF8E-61DE-3C4F-7CEDBCD72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52" y="5905063"/>
                <a:ext cx="2988958" cy="836126"/>
              </a:xfrm>
              <a:prstGeom prst="rect">
                <a:avLst/>
              </a:prstGeom>
              <a:blipFill>
                <a:blip r:embed="rId7"/>
                <a:stretch>
                  <a:fillRect l="-3061" t="-4380" b="-175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694BEF8-4289-F305-A080-1503AC98E50C}"/>
              </a:ext>
            </a:extLst>
          </p:cNvPr>
          <p:cNvSpPr txBox="1"/>
          <p:nvPr/>
        </p:nvSpPr>
        <p:spPr>
          <a:xfrm>
            <a:off x="4295734" y="6050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を推定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11587C0-1629-AA6A-683A-22B52D0BEB42}"/>
                  </a:ext>
                </a:extLst>
              </p:cNvPr>
              <p:cNvSpPr txBox="1"/>
              <p:nvPr/>
            </p:nvSpPr>
            <p:spPr>
              <a:xfrm>
                <a:off x="7938187" y="5616727"/>
                <a:ext cx="3267877" cy="836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混合比率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分布</a:t>
                </a:r>
                <a14:m>
                  <m:oMath xmlns:m="http://schemas.openxmlformats.org/officeDocument/2006/math">
                    <m:r>
                      <a:rPr lang="ja-JP" altLang="en-US" sz="2400" b="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パラメータ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ja-JP" sz="2400" b="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11587C0-1629-AA6A-683A-22B52D0BE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187" y="5616727"/>
                <a:ext cx="3267877" cy="836126"/>
              </a:xfrm>
              <a:prstGeom prst="rect">
                <a:avLst/>
              </a:prstGeom>
              <a:blipFill>
                <a:blip r:embed="rId8"/>
                <a:stretch>
                  <a:fillRect l="-2799" t="-434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F99480D-716A-8080-A4D5-AE83DB07E012}"/>
              </a:ext>
            </a:extLst>
          </p:cNvPr>
          <p:cNvSpPr txBox="1"/>
          <p:nvPr/>
        </p:nvSpPr>
        <p:spPr>
          <a:xfrm>
            <a:off x="165418" y="3590043"/>
            <a:ext cx="507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 algorithm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0ED1DB6-3470-8449-ADB4-F5EBAA165140}"/>
              </a:ext>
            </a:extLst>
          </p:cNvPr>
          <p:cNvSpPr txBox="1"/>
          <p:nvPr/>
        </p:nvSpPr>
        <p:spPr>
          <a:xfrm>
            <a:off x="6205294" y="357671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GMM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 algorithm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29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0914A5-60DE-BFD1-A239-1001118BCAD7}"/>
              </a:ext>
            </a:extLst>
          </p:cNvPr>
          <p:cNvSpPr txBox="1"/>
          <p:nvPr/>
        </p:nvSpPr>
        <p:spPr>
          <a:xfrm>
            <a:off x="312594" y="27013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正規分布が表現できるクラスタの形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906635-FFE8-D7B9-1011-0E05A701014A}"/>
              </a:ext>
            </a:extLst>
          </p:cNvPr>
          <p:cNvSpPr txBox="1"/>
          <p:nvPr/>
        </p:nvSpPr>
        <p:spPr>
          <a:xfrm>
            <a:off x="312595" y="867698"/>
            <a:ext cx="928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平均があって共分散がある➡平均を中心座標に球状に等高線をもつようなデータの広がり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370A72B-B7B9-7E78-7DCD-9C4504E2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0" y="2613113"/>
            <a:ext cx="5067459" cy="3862226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8F0F28E-9946-CAAC-57A0-36405D0D003B}"/>
              </a:ext>
            </a:extLst>
          </p:cNvPr>
          <p:cNvGrpSpPr/>
          <p:nvPr/>
        </p:nvGrpSpPr>
        <p:grpSpPr>
          <a:xfrm rot="17682631">
            <a:off x="836126" y="2749193"/>
            <a:ext cx="735397" cy="633242"/>
            <a:chOff x="6170648" y="1391812"/>
            <a:chExt cx="482082" cy="325017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C47A88D-1581-78F4-27E2-93069FD98723}"/>
                </a:ext>
              </a:extLst>
            </p:cNvPr>
            <p:cNvSpPr/>
            <p:nvPr/>
          </p:nvSpPr>
          <p:spPr>
            <a:xfrm>
              <a:off x="6242180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FDB03AF-7C2C-7EEE-92F4-8B569C397585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09B2783-000F-9B89-1156-55339BDC5E7C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A245732-075A-CDE1-8935-8C48F87A6C90}"/>
              </a:ext>
            </a:extLst>
          </p:cNvPr>
          <p:cNvGrpSpPr/>
          <p:nvPr/>
        </p:nvGrpSpPr>
        <p:grpSpPr>
          <a:xfrm>
            <a:off x="1578035" y="3697858"/>
            <a:ext cx="735397" cy="708886"/>
            <a:chOff x="6170648" y="1391812"/>
            <a:chExt cx="482082" cy="3250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3DC2A01-A929-B72F-8D4B-9198901F07B7}"/>
                </a:ext>
              </a:extLst>
            </p:cNvPr>
            <p:cNvSpPr/>
            <p:nvPr/>
          </p:nvSpPr>
          <p:spPr>
            <a:xfrm>
              <a:off x="6242180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05514C8-EC85-DDA2-9EDF-7A4EAE9C410E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2C937A-7BC3-BB00-F9C7-311C16DE4B99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4DEADC6-60D8-3193-DCD6-C2B69A30F7C6}"/>
              </a:ext>
            </a:extLst>
          </p:cNvPr>
          <p:cNvGrpSpPr/>
          <p:nvPr/>
        </p:nvGrpSpPr>
        <p:grpSpPr>
          <a:xfrm rot="1736743">
            <a:off x="773278" y="4183573"/>
            <a:ext cx="939611" cy="423723"/>
            <a:chOff x="6170648" y="1391812"/>
            <a:chExt cx="482082" cy="325017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8418F858-6D18-4A2B-A90C-A44D7D2A39D2}"/>
                </a:ext>
              </a:extLst>
            </p:cNvPr>
            <p:cNvSpPr/>
            <p:nvPr/>
          </p:nvSpPr>
          <p:spPr>
            <a:xfrm>
              <a:off x="6235577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E7EE14A-1904-8547-1F57-CE3733F31B9A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19FF0175-BB0F-CB7F-45CF-7284B150A0D0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23F0224-3BBB-3ABD-FEA1-100CC9020F71}"/>
              </a:ext>
            </a:extLst>
          </p:cNvPr>
          <p:cNvGrpSpPr/>
          <p:nvPr/>
        </p:nvGrpSpPr>
        <p:grpSpPr>
          <a:xfrm rot="19732160">
            <a:off x="1945734" y="4610899"/>
            <a:ext cx="735397" cy="524763"/>
            <a:chOff x="6170648" y="1391812"/>
            <a:chExt cx="482082" cy="325017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B0CB4C8B-DCA8-28CA-979B-40E20173A2F2}"/>
                </a:ext>
              </a:extLst>
            </p:cNvPr>
            <p:cNvSpPr/>
            <p:nvPr/>
          </p:nvSpPr>
          <p:spPr>
            <a:xfrm>
              <a:off x="6242180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1CA00B7-E38D-2A0A-3A22-8DD70E9D138A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ED360B0-B66F-7659-BE51-DEB137A324B2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EC0C893-12BE-4BDB-9474-999402BD4744}"/>
              </a:ext>
            </a:extLst>
          </p:cNvPr>
          <p:cNvGrpSpPr/>
          <p:nvPr/>
        </p:nvGrpSpPr>
        <p:grpSpPr>
          <a:xfrm rot="19682685">
            <a:off x="4428704" y="5517325"/>
            <a:ext cx="735397" cy="581369"/>
            <a:chOff x="6170648" y="1391812"/>
            <a:chExt cx="482082" cy="325017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108CDDD8-7FF5-E19C-5F01-0E17C6AD9449}"/>
                </a:ext>
              </a:extLst>
            </p:cNvPr>
            <p:cNvSpPr/>
            <p:nvPr/>
          </p:nvSpPr>
          <p:spPr>
            <a:xfrm>
              <a:off x="6242180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7944099F-F72D-A271-A466-C88C158B898B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2DC398CE-D6FB-2141-CDEA-79B8F4588720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FB0A4-6091-2EC4-5C58-0270CB6E5924}"/>
              </a:ext>
            </a:extLst>
          </p:cNvPr>
          <p:cNvSpPr txBox="1"/>
          <p:nvPr/>
        </p:nvSpPr>
        <p:spPr>
          <a:xfrm>
            <a:off x="4152418" y="5007033"/>
            <a:ext cx="134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ビジネスホテルクラスタ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94C1AD7-091A-61D3-C8AD-71FE6DA47C39}"/>
              </a:ext>
            </a:extLst>
          </p:cNvPr>
          <p:cNvSpPr txBox="1"/>
          <p:nvPr/>
        </p:nvSpPr>
        <p:spPr>
          <a:xfrm>
            <a:off x="1510661" y="2713877"/>
            <a:ext cx="97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温泉郷クラスタ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7CE1B9-E348-079F-EC5E-7FF79C057197}"/>
              </a:ext>
            </a:extLst>
          </p:cNvPr>
          <p:cNvSpPr txBox="1"/>
          <p:nvPr/>
        </p:nvSpPr>
        <p:spPr>
          <a:xfrm>
            <a:off x="2207412" y="3666914"/>
            <a:ext cx="122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温泉旅館クラスタ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F48423-0ACB-2DFF-67BF-48CE4608413E}"/>
              </a:ext>
            </a:extLst>
          </p:cNvPr>
          <p:cNvSpPr txBox="1"/>
          <p:nvPr/>
        </p:nvSpPr>
        <p:spPr>
          <a:xfrm rot="1830291">
            <a:off x="29474" y="4522722"/>
            <a:ext cx="181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温泉付きビジネスホテルクラスタ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2779D92-93FF-EE48-4403-FD76B254A48A}"/>
              </a:ext>
            </a:extLst>
          </p:cNvPr>
          <p:cNvSpPr txBox="1"/>
          <p:nvPr/>
        </p:nvSpPr>
        <p:spPr>
          <a:xfrm>
            <a:off x="2541689" y="4619951"/>
            <a:ext cx="156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リゾートホテルスパクラスタ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A000F28-B2C4-CA47-671E-989EC9051999}"/>
              </a:ext>
            </a:extLst>
          </p:cNvPr>
          <p:cNvSpPr txBox="1"/>
          <p:nvPr/>
        </p:nvSpPr>
        <p:spPr>
          <a:xfrm>
            <a:off x="4427296" y="627669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ホテル関連語彙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595E77D-5287-B748-A83B-CBA05C236F24}"/>
              </a:ext>
            </a:extLst>
          </p:cNvPr>
          <p:cNvSpPr txBox="1"/>
          <p:nvPr/>
        </p:nvSpPr>
        <p:spPr>
          <a:xfrm rot="16200000">
            <a:off x="-512706" y="26707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温泉関連語彙</a:t>
            </a:r>
          </a:p>
        </p:txBody>
      </p:sp>
      <p:sp>
        <p:nvSpPr>
          <p:cNvPr id="74" name="矢印: 下カーブ 73">
            <a:extLst>
              <a:ext uri="{FF2B5EF4-FFF2-40B4-BE49-F238E27FC236}">
                <a16:creationId xmlns:a16="http://schemas.microsoft.com/office/drawing/2014/main" id="{B5DDD335-8C50-5172-713F-4EDF260BEAFD}"/>
              </a:ext>
            </a:extLst>
          </p:cNvPr>
          <p:cNvSpPr/>
          <p:nvPr/>
        </p:nvSpPr>
        <p:spPr>
          <a:xfrm rot="20520249">
            <a:off x="982083" y="2537600"/>
            <a:ext cx="5613585" cy="787800"/>
          </a:xfrm>
          <a:prstGeom prst="curvedDownArrow">
            <a:avLst>
              <a:gd name="adj1" fmla="val 25000"/>
              <a:gd name="adj2" fmla="val 3982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矢印: 下カーブ 74">
            <a:extLst>
              <a:ext uri="{FF2B5EF4-FFF2-40B4-BE49-F238E27FC236}">
                <a16:creationId xmlns:a16="http://schemas.microsoft.com/office/drawing/2014/main" id="{E2A62889-24EC-8A5C-9572-A321ACEE4298}"/>
              </a:ext>
            </a:extLst>
          </p:cNvPr>
          <p:cNvSpPr/>
          <p:nvPr/>
        </p:nvSpPr>
        <p:spPr>
          <a:xfrm rot="20303500">
            <a:off x="4496568" y="4140859"/>
            <a:ext cx="2033202" cy="52733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A3C8F01-FAE9-2078-AD40-D48FF755A481}"/>
                  </a:ext>
                </a:extLst>
              </p:cNvPr>
              <p:cNvSpPr txBox="1"/>
              <p:nvPr/>
            </p:nvSpPr>
            <p:spPr>
              <a:xfrm>
                <a:off x="6548687" y="2061701"/>
                <a:ext cx="3446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中心座標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取り巻くように類似する座標点がクラスタをなす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A3C8F01-FAE9-2078-AD40-D48FF755A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87" y="2061701"/>
                <a:ext cx="3446695" cy="646331"/>
              </a:xfrm>
              <a:prstGeom prst="rect">
                <a:avLst/>
              </a:prstGeom>
              <a:blipFill>
                <a:blip r:embed="rId3"/>
                <a:stretch>
                  <a:fillRect l="-1413" t="-2830" r="-17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DD71DDF-D390-5E0E-9FC6-63A712964A1E}"/>
                  </a:ext>
                </a:extLst>
              </p:cNvPr>
              <p:cNvSpPr txBox="1"/>
              <p:nvPr/>
            </p:nvSpPr>
            <p:spPr>
              <a:xfrm>
                <a:off x="800906" y="3744986"/>
                <a:ext cx="592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DD71DDF-D390-5E0E-9FC6-63A71296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06" y="3744986"/>
                <a:ext cx="592663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1299205-965A-4BDC-B188-13FED5D92F72}"/>
                  </a:ext>
                </a:extLst>
              </p:cNvPr>
              <p:cNvSpPr txBox="1"/>
              <p:nvPr/>
            </p:nvSpPr>
            <p:spPr>
              <a:xfrm>
                <a:off x="3969560" y="5523549"/>
                <a:ext cx="599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1299205-965A-4BDC-B188-13FED5D9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60" y="5523549"/>
                <a:ext cx="599780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4E3D7E29-2824-F52D-06FB-B2C848966E12}"/>
                  </a:ext>
                </a:extLst>
              </p:cNvPr>
              <p:cNvSpPr txBox="1"/>
              <p:nvPr/>
            </p:nvSpPr>
            <p:spPr>
              <a:xfrm>
                <a:off x="6532852" y="4070898"/>
                <a:ext cx="3446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中心座標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取り巻くように類似する座標点がクラスタをなす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4E3D7E29-2824-F52D-06FB-B2C848966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52" y="4070898"/>
                <a:ext cx="3446695" cy="646331"/>
              </a:xfrm>
              <a:prstGeom prst="rect">
                <a:avLst/>
              </a:prstGeom>
              <a:blipFill>
                <a:blip r:embed="rId6"/>
                <a:stretch>
                  <a:fillRect l="-1593" t="-3774" r="-35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左大かっこ 84">
            <a:extLst>
              <a:ext uri="{FF2B5EF4-FFF2-40B4-BE49-F238E27FC236}">
                <a16:creationId xmlns:a16="http://schemas.microsoft.com/office/drawing/2014/main" id="{6A637563-23D5-5D2F-3705-2D2A826906D8}"/>
              </a:ext>
            </a:extLst>
          </p:cNvPr>
          <p:cNvSpPr/>
          <p:nvPr/>
        </p:nvSpPr>
        <p:spPr>
          <a:xfrm flipH="1">
            <a:off x="10028805" y="2739605"/>
            <a:ext cx="199792" cy="11959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左大かっこ 85">
            <a:extLst>
              <a:ext uri="{FF2B5EF4-FFF2-40B4-BE49-F238E27FC236}">
                <a16:creationId xmlns:a16="http://schemas.microsoft.com/office/drawing/2014/main" id="{1FFA94E2-4584-2F73-1E99-122EAD01391A}"/>
              </a:ext>
            </a:extLst>
          </p:cNvPr>
          <p:cNvSpPr/>
          <p:nvPr/>
        </p:nvSpPr>
        <p:spPr>
          <a:xfrm flipH="1">
            <a:off x="10028805" y="4529146"/>
            <a:ext cx="169106" cy="12577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5469339-9AAB-E8CA-CDD0-10D954409321}"/>
              </a:ext>
            </a:extLst>
          </p:cNvPr>
          <p:cNvSpPr txBox="1"/>
          <p:nvPr/>
        </p:nvSpPr>
        <p:spPr>
          <a:xfrm rot="16200000">
            <a:off x="8865201" y="3981287"/>
            <a:ext cx="390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意味的には似ているが正規分布の性質上、別クラスタになる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8AA87ED8-0939-2349-4B1D-3D2DD5CF6D02}"/>
              </a:ext>
            </a:extLst>
          </p:cNvPr>
          <p:cNvSpPr/>
          <p:nvPr/>
        </p:nvSpPr>
        <p:spPr>
          <a:xfrm>
            <a:off x="6903838" y="3422225"/>
            <a:ext cx="550506" cy="448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0F2F6DCD-53C2-0354-84A8-EA36A90392FA}"/>
              </a:ext>
            </a:extLst>
          </p:cNvPr>
          <p:cNvSpPr/>
          <p:nvPr/>
        </p:nvSpPr>
        <p:spPr>
          <a:xfrm>
            <a:off x="6974951" y="4628578"/>
            <a:ext cx="550506" cy="99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23CDFFE-F1EC-96A3-E63B-D7E8D7CEEE67}"/>
              </a:ext>
            </a:extLst>
          </p:cNvPr>
          <p:cNvSpPr/>
          <p:nvPr/>
        </p:nvSpPr>
        <p:spPr>
          <a:xfrm>
            <a:off x="7758672" y="5141297"/>
            <a:ext cx="550506" cy="491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C1EF36B-10F1-7293-2041-83331F1D7951}"/>
              </a:ext>
            </a:extLst>
          </p:cNvPr>
          <p:cNvSpPr/>
          <p:nvPr/>
        </p:nvSpPr>
        <p:spPr>
          <a:xfrm>
            <a:off x="7691997" y="2875988"/>
            <a:ext cx="550506" cy="999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64BDD31-0B0A-834D-7FF2-E50A6A1CE7C4}"/>
              </a:ext>
            </a:extLst>
          </p:cNvPr>
          <p:cNvSpPr txBox="1"/>
          <p:nvPr/>
        </p:nvSpPr>
        <p:spPr>
          <a:xfrm>
            <a:off x="7829442" y="5683678"/>
            <a:ext cx="12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7E05B7F-0B5D-9D24-E3C9-B723FEED3A0B}"/>
              </a:ext>
            </a:extLst>
          </p:cNvPr>
          <p:cNvSpPr txBox="1"/>
          <p:nvPr/>
        </p:nvSpPr>
        <p:spPr>
          <a:xfrm>
            <a:off x="6963879" y="5620528"/>
            <a:ext cx="553998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ホテル</a:t>
            </a: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479C7522-F15D-E633-5CF5-6727C41A21E2}"/>
              </a:ext>
            </a:extLst>
          </p:cNvPr>
          <p:cNvCxnSpPr/>
          <p:nvPr/>
        </p:nvCxnSpPr>
        <p:spPr>
          <a:xfrm>
            <a:off x="6602530" y="3871002"/>
            <a:ext cx="2752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7C65A97-FED7-0324-C2AC-2DFC186FE4DF}"/>
              </a:ext>
            </a:extLst>
          </p:cNvPr>
          <p:cNvCxnSpPr/>
          <p:nvPr/>
        </p:nvCxnSpPr>
        <p:spPr>
          <a:xfrm>
            <a:off x="6690550" y="5632384"/>
            <a:ext cx="2752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14082F0-A4BD-6773-784C-958636C330E3}"/>
              </a:ext>
            </a:extLst>
          </p:cNvPr>
          <p:cNvSpPr/>
          <p:nvPr/>
        </p:nvSpPr>
        <p:spPr>
          <a:xfrm>
            <a:off x="8542393" y="4983163"/>
            <a:ext cx="550506" cy="637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EE8AA9E7-A733-9D2C-56A6-AA2AD2C6473A}"/>
              </a:ext>
            </a:extLst>
          </p:cNvPr>
          <p:cNvSpPr/>
          <p:nvPr/>
        </p:nvSpPr>
        <p:spPr>
          <a:xfrm>
            <a:off x="8475718" y="2986998"/>
            <a:ext cx="550506" cy="884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491FE1E-A20E-508B-D071-291BB6C8A3AF}"/>
              </a:ext>
            </a:extLst>
          </p:cNvPr>
          <p:cNvSpPr txBox="1"/>
          <p:nvPr/>
        </p:nvSpPr>
        <p:spPr>
          <a:xfrm>
            <a:off x="8609184" y="5665172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出張</a:t>
            </a:r>
          </a:p>
        </p:txBody>
      </p:sp>
    </p:spTree>
    <p:extLst>
      <p:ext uri="{BB962C8B-B14F-4D97-AF65-F5344CB8AC3E}">
        <p14:creationId xmlns:p14="http://schemas.microsoft.com/office/powerpoint/2010/main" val="336036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875A07-67F9-4DCD-A745-E18ABAB2C6E7}"/>
              </a:ext>
            </a:extLst>
          </p:cNvPr>
          <p:cNvSpPr txBox="1"/>
          <p:nvPr/>
        </p:nvSpPr>
        <p:spPr>
          <a:xfrm>
            <a:off x="872432" y="911744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E-step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5694377-F27E-4521-8D8F-C2135A63FDF0}"/>
                  </a:ext>
                </a:extLst>
              </p:cNvPr>
              <p:cNvSpPr txBox="1"/>
              <p:nvPr/>
            </p:nvSpPr>
            <p:spPr>
              <a:xfrm>
                <a:off x="5539728" y="1132301"/>
                <a:ext cx="1511824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   </m:t>
                      </m:r>
                      <m:nary>
                        <m:naryPr>
                          <m:chr m:val="∑"/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𝑑𝑘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5694377-F27E-4521-8D8F-C2135A63F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28" y="1132301"/>
                <a:ext cx="1511824" cy="692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492CEC4-9D8D-4743-BE44-00E4EFD856D0}"/>
                  </a:ext>
                </a:extLst>
              </p:cNvPr>
              <p:cNvSpPr txBox="1"/>
              <p:nvPr/>
            </p:nvSpPr>
            <p:spPr>
              <a:xfrm>
                <a:off x="1702929" y="1064627"/>
                <a:ext cx="3673891" cy="81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𝑑𝑘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𝑑𝑘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fName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𝑣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𝑉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𝑘𝑣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𝑑𝑣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∏"/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ja-JP" altLang="en-US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000" b="0" i="1" smtClean="0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𝑑𝑣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492CEC4-9D8D-4743-BE44-00E4EFD8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29" y="1064627"/>
                <a:ext cx="3673891" cy="81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下 8">
            <a:extLst>
              <a:ext uri="{FF2B5EF4-FFF2-40B4-BE49-F238E27FC236}">
                <a16:creationId xmlns:a16="http://schemas.microsoft.com/office/drawing/2014/main" id="{C91661FB-4E66-46F1-8CEA-32DC712424ED}"/>
              </a:ext>
            </a:extLst>
          </p:cNvPr>
          <p:cNvSpPr/>
          <p:nvPr/>
        </p:nvSpPr>
        <p:spPr>
          <a:xfrm>
            <a:off x="4498625" y="2266964"/>
            <a:ext cx="1453597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8B0610-87DD-4BB8-A6E6-F55E10D164C6}"/>
                  </a:ext>
                </a:extLst>
              </p:cNvPr>
              <p:cNvSpPr txBox="1"/>
              <p:nvPr/>
            </p:nvSpPr>
            <p:spPr>
              <a:xfrm>
                <a:off x="2477447" y="2942045"/>
                <a:ext cx="5491824" cy="441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クラスタ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と</m:t>
                    </m:r>
                    <m:r>
                      <m:rPr>
                        <m:sty m:val="p"/>
                      </m:rPr>
                      <a:rPr kumimoji="1" lang="en-US" altLang="ja-JP" sz="200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k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中の語彙分布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𝑉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kumimoji="1" lang="ja-JP" altLang="en-US" sz="20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𝑘𝑣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𝑑𝑣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8B0610-87DD-4BB8-A6E6-F55E10D1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47" y="2942045"/>
                <a:ext cx="5491824" cy="441724"/>
              </a:xfrm>
              <a:prstGeom prst="rect">
                <a:avLst/>
              </a:prstGeom>
              <a:blipFill>
                <a:blip r:embed="rId4"/>
                <a:stretch>
                  <a:fillRect l="-1110" t="-108333" b="-16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FCD3F7-D092-4A33-AB9A-40EC3D909012}"/>
              </a:ext>
            </a:extLst>
          </p:cNvPr>
          <p:cNvSpPr txBox="1"/>
          <p:nvPr/>
        </p:nvSpPr>
        <p:spPr>
          <a:xfrm>
            <a:off x="2490184" y="331944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の正規化（分母）同時分布となる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C125CB2-24CF-4B2E-B0D9-E036CD1D57AE}"/>
                  </a:ext>
                </a:extLst>
              </p:cNvPr>
              <p:cNvSpPr txBox="1"/>
              <p:nvPr/>
            </p:nvSpPr>
            <p:spPr>
              <a:xfrm>
                <a:off x="7051552" y="1293787"/>
                <a:ext cx="1835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𝑑𝑘</m:t>
                          </m:r>
                        </m:sub>
                      </m:sSub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は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𝑑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次元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C125CB2-24CF-4B2E-B0D9-E036CD1D5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52" y="1293787"/>
                <a:ext cx="183543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AEDE29-04F0-02F5-C3E8-95E2DD203826}"/>
              </a:ext>
            </a:extLst>
          </p:cNvPr>
          <p:cNvSpPr txBox="1"/>
          <p:nvPr/>
        </p:nvSpPr>
        <p:spPr>
          <a:xfrm>
            <a:off x="2490184" y="26537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この式の意味は。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E96DF8-1F92-5330-2E70-99570BB40BE9}"/>
              </a:ext>
            </a:extLst>
          </p:cNvPr>
          <p:cNvSpPr txBox="1"/>
          <p:nvPr/>
        </p:nvSpPr>
        <p:spPr>
          <a:xfrm>
            <a:off x="891598" y="361676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M-step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C4EAEF2-08A0-DF8B-83D5-36946CCF95E4}"/>
                  </a:ext>
                </a:extLst>
              </p:cNvPr>
              <p:cNvSpPr txBox="1"/>
              <p:nvPr/>
            </p:nvSpPr>
            <p:spPr>
              <a:xfrm>
                <a:off x="2052179" y="4158194"/>
                <a:ext cx="2453942" cy="726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𝑑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𝑑𝑘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𝑑𝑘</m:t>
                                          </m:r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C4EAEF2-08A0-DF8B-83D5-36946CCF9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79" y="4158194"/>
                <a:ext cx="2453942" cy="726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B2E539-84E2-5042-4657-2E52BE2B1485}"/>
                  </a:ext>
                </a:extLst>
              </p:cNvPr>
              <p:cNvSpPr txBox="1"/>
              <p:nvPr/>
            </p:nvSpPr>
            <p:spPr>
              <a:xfrm>
                <a:off x="6572410" y="4306694"/>
                <a:ext cx="26067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000" dirty="0">
                    <a:ea typeface="メイリオ" panose="020B0604030504040204" pitchFamily="50" charset="-128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中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配分比率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B2E539-84E2-5042-4657-2E52BE2B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410" y="4306694"/>
                <a:ext cx="2606739" cy="400110"/>
              </a:xfrm>
              <a:prstGeom prst="rect">
                <a:avLst/>
              </a:prstGeom>
              <a:blipFill>
                <a:blip r:embed="rId7"/>
                <a:stretch>
                  <a:fillRect t="-9091" r="-327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6BA257-F900-80B9-63CE-F4C97DA9254E}"/>
                  </a:ext>
                </a:extLst>
              </p:cNvPr>
              <p:cNvSpPr txBox="1"/>
              <p:nvPr/>
            </p:nvSpPr>
            <p:spPr>
              <a:xfrm>
                <a:off x="2052179" y="5189368"/>
                <a:ext cx="3078150" cy="728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𝑘𝑣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𝑑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𝑑𝑣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𝑉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𝑑𝑘</m:t>
                                          </m:r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𝑑𝑣</m:t>
                                          </m:r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6BA257-F900-80B9-63CE-F4C97DA92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79" y="5189368"/>
                <a:ext cx="3078150" cy="7282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00FCC-5711-9587-AC02-CB90A81108BE}"/>
                  </a:ext>
                </a:extLst>
              </p:cNvPr>
              <p:cNvSpPr txBox="1"/>
              <p:nvPr/>
            </p:nvSpPr>
            <p:spPr>
              <a:xfrm>
                <a:off x="7492780" y="5293943"/>
                <a:ext cx="43384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en-US" altLang="ja-JP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で重みづけられた語彙出現比率（全語彙数に対する語彙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v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の出現割合）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00FCC-5711-9587-AC02-CB90A8110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80" y="5293943"/>
                <a:ext cx="4338435" cy="646331"/>
              </a:xfrm>
              <a:prstGeom prst="rect">
                <a:avLst/>
              </a:prstGeom>
              <a:blipFill>
                <a:blip r:embed="rId9"/>
                <a:stretch>
                  <a:fillRect l="-1124" t="-2830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398039-30CE-F8D9-ED3A-ED62F5430370}"/>
                  </a:ext>
                </a:extLst>
              </p:cNvPr>
              <p:cNvSpPr txBox="1"/>
              <p:nvPr/>
            </p:nvSpPr>
            <p:spPr>
              <a:xfrm>
                <a:off x="5384272" y="4328818"/>
                <a:ext cx="1449948" cy="400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: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次元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398039-30CE-F8D9-ED3A-ED62F5430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72" y="4328818"/>
                <a:ext cx="1449948" cy="400431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A8DBB18-DB61-E379-93D9-E5921E8CE416}"/>
                  </a:ext>
                </a:extLst>
              </p:cNvPr>
              <p:cNvSpPr txBox="1"/>
              <p:nvPr/>
            </p:nvSpPr>
            <p:spPr>
              <a:xfrm>
                <a:off x="5458917" y="5352136"/>
                <a:ext cx="18746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𝑘𝑣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: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次元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A8DBB18-DB61-E379-93D9-E5921E8C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17" y="5352136"/>
                <a:ext cx="1874616" cy="307777"/>
              </a:xfrm>
              <a:prstGeom prst="rect">
                <a:avLst/>
              </a:prstGeom>
              <a:blipFill>
                <a:blip r:embed="rId11"/>
                <a:stretch>
                  <a:fillRect l="-3571" t="-16000" r="-3896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右カーブ 19">
            <a:extLst>
              <a:ext uri="{FF2B5EF4-FFF2-40B4-BE49-F238E27FC236}">
                <a16:creationId xmlns:a16="http://schemas.microsoft.com/office/drawing/2014/main" id="{FEA593B1-931C-9C95-1DD3-55D6F6768B0B}"/>
              </a:ext>
            </a:extLst>
          </p:cNvPr>
          <p:cNvSpPr/>
          <p:nvPr/>
        </p:nvSpPr>
        <p:spPr>
          <a:xfrm>
            <a:off x="227984" y="1396782"/>
            <a:ext cx="641411" cy="26895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右カーブ 20">
            <a:extLst>
              <a:ext uri="{FF2B5EF4-FFF2-40B4-BE49-F238E27FC236}">
                <a16:creationId xmlns:a16="http://schemas.microsoft.com/office/drawing/2014/main" id="{DBB560F1-4816-3BA9-73BA-3008AF455599}"/>
              </a:ext>
            </a:extLst>
          </p:cNvPr>
          <p:cNvSpPr/>
          <p:nvPr/>
        </p:nvSpPr>
        <p:spPr>
          <a:xfrm flipH="1" flipV="1">
            <a:off x="9581453" y="1325652"/>
            <a:ext cx="641411" cy="26895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D9D1D54-3EAE-FDE1-5D6F-816E159AA579}"/>
                  </a:ext>
                </a:extLst>
              </p:cNvPr>
              <p:cNvSpPr txBox="1"/>
              <p:nvPr/>
            </p:nvSpPr>
            <p:spPr>
              <a:xfrm>
                <a:off x="5920065" y="1893336"/>
                <a:ext cx="3661387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𝑑𝑣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文書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𝑑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中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での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語彙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出現数</m:t>
                    </m:r>
                  </m:oMath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D9D1D54-3EAE-FDE1-5D6F-816E159AA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65" y="1893336"/>
                <a:ext cx="3661387" cy="370038"/>
              </a:xfrm>
              <a:prstGeom prst="rect">
                <a:avLst/>
              </a:prstGeom>
              <a:blipFill>
                <a:blip r:embed="rId12"/>
                <a:stretch>
                  <a:fillRect t="-6667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4533865-95D4-E3AA-A613-986E86DB346C}"/>
              </a:ext>
            </a:extLst>
          </p:cNvPr>
          <p:cNvSpPr txBox="1"/>
          <p:nvPr/>
        </p:nvSpPr>
        <p:spPr>
          <a:xfrm>
            <a:off x="1599554" y="6076515"/>
            <a:ext cx="8132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の式を見ると、四則演算とべき乗しか使わない！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(GMM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では、多次元の逆行列計算が足を引っ張っていた）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4B84B-5425-E008-FC6D-BB1D74CF9D98}"/>
              </a:ext>
            </a:extLst>
          </p:cNvPr>
          <p:cNvSpPr txBox="1"/>
          <p:nvPr/>
        </p:nvSpPr>
        <p:spPr>
          <a:xfrm>
            <a:off x="269326" y="233165"/>
            <a:ext cx="9856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 algorithm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は計算量が小さい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980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D6F271-5724-2A02-29CE-9833B903A025}"/>
              </a:ext>
            </a:extLst>
          </p:cNvPr>
          <p:cNvSpPr txBox="1"/>
          <p:nvPr/>
        </p:nvSpPr>
        <p:spPr>
          <a:xfrm>
            <a:off x="229787" y="553015"/>
            <a:ext cx="8772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algorithm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の推定パラメータのイメージ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03B4D7-86F7-B90F-6F6C-AB8D55A46E53}"/>
              </a:ext>
            </a:extLst>
          </p:cNvPr>
          <p:cNvSpPr txBox="1"/>
          <p:nvPr/>
        </p:nvSpPr>
        <p:spPr>
          <a:xfrm>
            <a:off x="199157" y="89970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推定パラメータとクラスタリングとの関係を絵にすると。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5E73E0A-A9A8-AE27-6A2B-A02D5A4B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086" y="2224826"/>
            <a:ext cx="6872914" cy="277278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41310A-A533-CA40-0F7E-F9C6F1FD2B73}"/>
              </a:ext>
            </a:extLst>
          </p:cNvPr>
          <p:cNvSpPr txBox="1"/>
          <p:nvPr/>
        </p:nvSpPr>
        <p:spPr>
          <a:xfrm>
            <a:off x="5552812" y="508604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・・・・・・・・・・・・・・・・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ED87E3-C2B4-21D0-A84B-A3C94D63BCC5}"/>
              </a:ext>
            </a:extLst>
          </p:cNvPr>
          <p:cNvSpPr/>
          <p:nvPr/>
        </p:nvSpPr>
        <p:spPr>
          <a:xfrm>
            <a:off x="5546381" y="5636143"/>
            <a:ext cx="5233499" cy="90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D9EDBF5-EDB5-2DBE-76AB-C4C8364B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644" y="5517088"/>
            <a:ext cx="678414" cy="686588"/>
          </a:xfrm>
          <a:prstGeom prst="rect">
            <a:avLst/>
          </a:prstGeom>
        </p:spPr>
      </p:pic>
      <p:sp>
        <p:nvSpPr>
          <p:cNvPr id="12" name="矢印: 左カーブ 11">
            <a:extLst>
              <a:ext uri="{FF2B5EF4-FFF2-40B4-BE49-F238E27FC236}">
                <a16:creationId xmlns:a16="http://schemas.microsoft.com/office/drawing/2014/main" id="{20ACB8FE-4D81-B8C6-D5BA-02664628E002}"/>
              </a:ext>
            </a:extLst>
          </p:cNvPr>
          <p:cNvSpPr/>
          <p:nvPr/>
        </p:nvSpPr>
        <p:spPr>
          <a:xfrm rot="15234319">
            <a:off x="10801624" y="5118076"/>
            <a:ext cx="410547" cy="86554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1CB0CC5-B3C6-4BD8-E303-3F787F495F66}"/>
                  </a:ext>
                </a:extLst>
              </p:cNvPr>
              <p:cNvSpPr/>
              <p:nvPr/>
            </p:nvSpPr>
            <p:spPr>
              <a:xfrm flipH="1">
                <a:off x="10811237" y="5888147"/>
                <a:ext cx="604405" cy="414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1CB0CC5-B3C6-4BD8-E303-3F787F495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11237" y="5888147"/>
                <a:ext cx="604405" cy="414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CA193F8-CC26-2BAF-5EE4-7EB63A28C58D}"/>
              </a:ext>
            </a:extLst>
          </p:cNvPr>
          <p:cNvCxnSpPr>
            <a:cxnSpLocks/>
          </p:cNvCxnSpPr>
          <p:nvPr/>
        </p:nvCxnSpPr>
        <p:spPr>
          <a:xfrm>
            <a:off x="10798543" y="2660122"/>
            <a:ext cx="0" cy="3909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20484B4F-69BA-E1FD-1C11-B58FFF71F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84" y="5765795"/>
            <a:ext cx="2105219" cy="7709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6149562-0215-6D83-57CE-A771A8746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892" y="3849770"/>
            <a:ext cx="20" cy="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BB5202D-B242-F6E8-AC08-F9242B168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166" y="5722719"/>
            <a:ext cx="2835699" cy="82109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1BCC0C-3673-C182-AB6D-06DDB1E90994}"/>
              </a:ext>
            </a:extLst>
          </p:cNvPr>
          <p:cNvSpPr txBox="1"/>
          <p:nvPr/>
        </p:nvSpPr>
        <p:spPr>
          <a:xfrm>
            <a:off x="5540410" y="5755292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k=4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7D32E98-2537-AA15-159A-B106F254D634}"/>
                  </a:ext>
                </a:extLst>
              </p:cNvPr>
              <p:cNvSpPr txBox="1"/>
              <p:nvPr/>
            </p:nvSpPr>
            <p:spPr>
              <a:xfrm>
                <a:off x="5871591" y="2184058"/>
                <a:ext cx="4397294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𝝓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𝒌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 </m:t>
                    </m:r>
                  </m:oMath>
                </a14:m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K-means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のクラスタ重心に相当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7D32E98-2537-AA15-159A-B106F254D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591" y="2184058"/>
                <a:ext cx="4397294" cy="453137"/>
              </a:xfrm>
              <a:prstGeom prst="rect">
                <a:avLst/>
              </a:prstGeom>
              <a:blipFill>
                <a:blip r:embed="rId8"/>
                <a:stretch>
                  <a:fillRect l="-1108" r="-831" b="-2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90B0F72-0859-ED44-9C3C-51077DA99DDE}"/>
                  </a:ext>
                </a:extLst>
              </p:cNvPr>
              <p:cNvSpPr txBox="1"/>
              <p:nvPr/>
            </p:nvSpPr>
            <p:spPr>
              <a:xfrm>
                <a:off x="127123" y="2432955"/>
                <a:ext cx="4115863" cy="676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𝒅</m:t>
                        </m:r>
                      </m:sub>
                    </m:sSub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: 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文書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（口コミ）毎のクラスタ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確率分布（確率的クラスタ）</a:t>
                </a:r>
                <a:endParaRPr lang="en-US" altLang="ja-JP" i="1" dirty="0">
                  <a:latin typeface="Cambria Math" panose="02040503050406030204" pitchFamily="18" charset="0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90B0F72-0859-ED44-9C3C-51077DA9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3" y="2432955"/>
                <a:ext cx="4115863" cy="676404"/>
              </a:xfrm>
              <a:prstGeom prst="rect">
                <a:avLst/>
              </a:prstGeom>
              <a:blipFill>
                <a:blip r:embed="rId9"/>
                <a:stretch>
                  <a:fillRect l="-148" b="-153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DC6C9497-377E-D2F5-2145-82D1A1984DB2}"/>
              </a:ext>
            </a:extLst>
          </p:cNvPr>
          <p:cNvSpPr/>
          <p:nvPr/>
        </p:nvSpPr>
        <p:spPr>
          <a:xfrm>
            <a:off x="529372" y="3055286"/>
            <a:ext cx="2876301" cy="100811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A0F7FC7-2317-40A5-FDD7-C65D94C7262C}"/>
              </a:ext>
            </a:extLst>
          </p:cNvPr>
          <p:cNvCxnSpPr>
            <a:cxnSpLocks/>
          </p:cNvCxnSpPr>
          <p:nvPr/>
        </p:nvCxnSpPr>
        <p:spPr>
          <a:xfrm flipV="1">
            <a:off x="645311" y="3722188"/>
            <a:ext cx="1580439" cy="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0314CE4-53E4-4DC8-156D-DB2D280DED67}"/>
              </a:ext>
            </a:extLst>
          </p:cNvPr>
          <p:cNvSpPr/>
          <p:nvPr/>
        </p:nvSpPr>
        <p:spPr>
          <a:xfrm>
            <a:off x="748372" y="3444211"/>
            <a:ext cx="432048" cy="28802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0ED096B-AF82-3C48-06CA-AC0E83CDA083}"/>
              </a:ext>
            </a:extLst>
          </p:cNvPr>
          <p:cNvSpPr/>
          <p:nvPr/>
        </p:nvSpPr>
        <p:spPr>
          <a:xfrm>
            <a:off x="1243812" y="3156077"/>
            <a:ext cx="432048" cy="56644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28343C0-A0A4-3F64-327A-803323128EAD}"/>
              </a:ext>
            </a:extLst>
          </p:cNvPr>
          <p:cNvSpPr/>
          <p:nvPr/>
        </p:nvSpPr>
        <p:spPr>
          <a:xfrm>
            <a:off x="1741179" y="3354226"/>
            <a:ext cx="432048" cy="3679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フローチャート: 書類 32">
            <a:extLst>
              <a:ext uri="{FF2B5EF4-FFF2-40B4-BE49-F238E27FC236}">
                <a16:creationId xmlns:a16="http://schemas.microsoft.com/office/drawing/2014/main" id="{950FC8AA-5D9F-6B61-6CBE-AB39B5B2D280}"/>
              </a:ext>
            </a:extLst>
          </p:cNvPr>
          <p:cNvSpPr/>
          <p:nvPr/>
        </p:nvSpPr>
        <p:spPr>
          <a:xfrm>
            <a:off x="529372" y="4148228"/>
            <a:ext cx="2876301" cy="100811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1D52824-6E5E-C90A-99EE-4BA8680C844F}"/>
              </a:ext>
            </a:extLst>
          </p:cNvPr>
          <p:cNvCxnSpPr>
            <a:cxnSpLocks/>
          </p:cNvCxnSpPr>
          <p:nvPr/>
        </p:nvCxnSpPr>
        <p:spPr>
          <a:xfrm flipV="1">
            <a:off x="645311" y="4815130"/>
            <a:ext cx="1580439" cy="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B338196-6E8D-7044-6683-C863894527D0}"/>
              </a:ext>
            </a:extLst>
          </p:cNvPr>
          <p:cNvSpPr/>
          <p:nvPr/>
        </p:nvSpPr>
        <p:spPr>
          <a:xfrm>
            <a:off x="748372" y="4537153"/>
            <a:ext cx="432048" cy="28802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51F12A5-7092-F001-4572-F0A3767B5FB8}"/>
              </a:ext>
            </a:extLst>
          </p:cNvPr>
          <p:cNvSpPr/>
          <p:nvPr/>
        </p:nvSpPr>
        <p:spPr>
          <a:xfrm>
            <a:off x="1243812" y="4583593"/>
            <a:ext cx="432048" cy="23186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AEEDA2F-3C14-2C22-F810-9766C250BF99}"/>
              </a:ext>
            </a:extLst>
          </p:cNvPr>
          <p:cNvSpPr/>
          <p:nvPr/>
        </p:nvSpPr>
        <p:spPr>
          <a:xfrm>
            <a:off x="1741179" y="4273027"/>
            <a:ext cx="432048" cy="54210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フローチャート: 書類 40">
            <a:extLst>
              <a:ext uri="{FF2B5EF4-FFF2-40B4-BE49-F238E27FC236}">
                <a16:creationId xmlns:a16="http://schemas.microsoft.com/office/drawing/2014/main" id="{E9E4BD20-6FB5-E0CF-340B-80DA9CEF9379}"/>
              </a:ext>
            </a:extLst>
          </p:cNvPr>
          <p:cNvSpPr/>
          <p:nvPr/>
        </p:nvSpPr>
        <p:spPr>
          <a:xfrm>
            <a:off x="506667" y="5779643"/>
            <a:ext cx="2899005" cy="100811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5148133-6247-3C39-EAE8-464C92B41504}"/>
              </a:ext>
            </a:extLst>
          </p:cNvPr>
          <p:cNvCxnSpPr>
            <a:cxnSpLocks/>
          </p:cNvCxnSpPr>
          <p:nvPr/>
        </p:nvCxnSpPr>
        <p:spPr>
          <a:xfrm flipV="1">
            <a:off x="622606" y="6446545"/>
            <a:ext cx="1580439" cy="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BF93580-6425-BFF6-CA8C-8F6419F2CA30}"/>
              </a:ext>
            </a:extLst>
          </p:cNvPr>
          <p:cNvSpPr/>
          <p:nvPr/>
        </p:nvSpPr>
        <p:spPr>
          <a:xfrm>
            <a:off x="725667" y="5910715"/>
            <a:ext cx="432048" cy="54587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0AB1013-F212-9104-9E2C-D9BB9730C229}"/>
              </a:ext>
            </a:extLst>
          </p:cNvPr>
          <p:cNvSpPr/>
          <p:nvPr/>
        </p:nvSpPr>
        <p:spPr>
          <a:xfrm>
            <a:off x="1221107" y="6205056"/>
            <a:ext cx="432048" cy="24181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44E7EEE-9642-762E-73EC-70F9CD9FD128}"/>
              </a:ext>
            </a:extLst>
          </p:cNvPr>
          <p:cNvSpPr txBox="1"/>
          <p:nvPr/>
        </p:nvSpPr>
        <p:spPr>
          <a:xfrm>
            <a:off x="94301" y="3049350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doc 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79C86A-49ED-36E0-21DD-9F198EF4799C}"/>
              </a:ext>
            </a:extLst>
          </p:cNvPr>
          <p:cNvSpPr txBox="1"/>
          <p:nvPr/>
        </p:nvSpPr>
        <p:spPr>
          <a:xfrm>
            <a:off x="25981" y="4124761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doc 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4BF1AD3-4A68-8053-C6CD-9007DBBC8771}"/>
              </a:ext>
            </a:extLst>
          </p:cNvPr>
          <p:cNvSpPr txBox="1"/>
          <p:nvPr/>
        </p:nvSpPr>
        <p:spPr>
          <a:xfrm>
            <a:off x="15466" y="556574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doc D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8E928A-C4D0-8219-4019-4A2B91B4BD71}"/>
                  </a:ext>
                </a:extLst>
              </p:cNvPr>
              <p:cNvSpPr txBox="1"/>
              <p:nvPr/>
            </p:nvSpPr>
            <p:spPr>
              <a:xfrm>
                <a:off x="632618" y="3627507"/>
                <a:ext cx="63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8E928A-C4D0-8219-4019-4A2B91B4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8" y="3627507"/>
                <a:ext cx="632737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8965B8E-DDB7-9189-2954-604ABDED8489}"/>
                  </a:ext>
                </a:extLst>
              </p:cNvPr>
              <p:cNvSpPr txBox="1"/>
              <p:nvPr/>
            </p:nvSpPr>
            <p:spPr>
              <a:xfrm>
                <a:off x="1108442" y="3615762"/>
                <a:ext cx="63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8965B8E-DDB7-9189-2954-604ABDED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42" y="3615762"/>
                <a:ext cx="632737" cy="400110"/>
              </a:xfrm>
              <a:prstGeom prst="rect">
                <a:avLst/>
              </a:prstGeom>
              <a:blipFill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374C560-80DC-C000-5BB0-94014F1E501B}"/>
                  </a:ext>
                </a:extLst>
              </p:cNvPr>
              <p:cNvSpPr txBox="1"/>
              <p:nvPr/>
            </p:nvSpPr>
            <p:spPr>
              <a:xfrm>
                <a:off x="2678971" y="3608363"/>
                <a:ext cx="63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374C560-80DC-C000-5BB0-94014F1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71" y="3608363"/>
                <a:ext cx="632737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7A05B27-947F-82D2-A665-8633C88D815D}"/>
              </a:ext>
            </a:extLst>
          </p:cNvPr>
          <p:cNvSpPr/>
          <p:nvPr/>
        </p:nvSpPr>
        <p:spPr>
          <a:xfrm>
            <a:off x="2246923" y="3615762"/>
            <a:ext cx="432048" cy="119288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FC3B576-6AF4-0890-18D2-DCB1EA4F6123}"/>
              </a:ext>
            </a:extLst>
          </p:cNvPr>
          <p:cNvSpPr/>
          <p:nvPr/>
        </p:nvSpPr>
        <p:spPr>
          <a:xfrm>
            <a:off x="2762007" y="3444210"/>
            <a:ext cx="432048" cy="29083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1E4FF1B-D4F7-8409-C7B9-6622C1F60C8E}"/>
              </a:ext>
            </a:extLst>
          </p:cNvPr>
          <p:cNvSpPr/>
          <p:nvPr/>
        </p:nvSpPr>
        <p:spPr>
          <a:xfrm>
            <a:off x="2267709" y="4421356"/>
            <a:ext cx="432048" cy="40011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24DC395-BB01-CD2C-CFEF-CB95C271B48E}"/>
              </a:ext>
            </a:extLst>
          </p:cNvPr>
          <p:cNvSpPr/>
          <p:nvPr/>
        </p:nvSpPr>
        <p:spPr>
          <a:xfrm>
            <a:off x="2782793" y="4674637"/>
            <a:ext cx="432048" cy="146828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900EE64-0AC2-94FD-50EA-C938E5A6B416}"/>
              </a:ext>
            </a:extLst>
          </p:cNvPr>
          <p:cNvSpPr/>
          <p:nvPr/>
        </p:nvSpPr>
        <p:spPr>
          <a:xfrm>
            <a:off x="2231296" y="6327258"/>
            <a:ext cx="432048" cy="119288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F88939-38E9-0BF8-511E-6EF19D9EEDB4}"/>
              </a:ext>
            </a:extLst>
          </p:cNvPr>
          <p:cNvSpPr/>
          <p:nvPr/>
        </p:nvSpPr>
        <p:spPr>
          <a:xfrm>
            <a:off x="2746380" y="6155706"/>
            <a:ext cx="432048" cy="29083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8DC601D-03BB-D3F1-20AA-A2285940D0A3}"/>
                  </a:ext>
                </a:extLst>
              </p:cNvPr>
              <p:cNvSpPr txBox="1"/>
              <p:nvPr/>
            </p:nvSpPr>
            <p:spPr>
              <a:xfrm>
                <a:off x="658575" y="4756306"/>
                <a:ext cx="6267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8DC601D-03BB-D3F1-20AA-A2285940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5" y="4756306"/>
                <a:ext cx="626774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C6708E2-074D-0F8D-7F01-2C4CE2DB5090}"/>
                  </a:ext>
                </a:extLst>
              </p:cNvPr>
              <p:cNvSpPr txBox="1"/>
              <p:nvPr/>
            </p:nvSpPr>
            <p:spPr>
              <a:xfrm>
                <a:off x="1134399" y="4744561"/>
                <a:ext cx="626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C6708E2-074D-0F8D-7F01-2C4CE2DB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99" y="4744561"/>
                <a:ext cx="626775" cy="400110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6821A8E-8B05-7435-E292-885056BF526C}"/>
                  </a:ext>
                </a:extLst>
              </p:cNvPr>
              <p:cNvSpPr txBox="1"/>
              <p:nvPr/>
            </p:nvSpPr>
            <p:spPr>
              <a:xfrm>
                <a:off x="2704928" y="4737162"/>
                <a:ext cx="626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6821A8E-8B05-7435-E292-885056BF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28" y="4737162"/>
                <a:ext cx="626775" cy="400110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9B2AD6A-B4E7-D376-67A4-1BE7626A5620}"/>
                  </a:ext>
                </a:extLst>
              </p:cNvPr>
              <p:cNvSpPr txBox="1"/>
              <p:nvPr/>
            </p:nvSpPr>
            <p:spPr>
              <a:xfrm>
                <a:off x="600273" y="6353109"/>
                <a:ext cx="6583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9B2AD6A-B4E7-D376-67A4-1BE7626A5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3" y="6353109"/>
                <a:ext cx="658385" cy="400110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1AD6EC9-DC5B-AB4B-B011-B260117E9A86}"/>
                  </a:ext>
                </a:extLst>
              </p:cNvPr>
              <p:cNvSpPr txBox="1"/>
              <p:nvPr/>
            </p:nvSpPr>
            <p:spPr>
              <a:xfrm>
                <a:off x="1076097" y="6341364"/>
                <a:ext cx="6583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1AD6EC9-DC5B-AB4B-B011-B260117E9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97" y="6341364"/>
                <a:ext cx="658385" cy="400110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1139529-E609-39C8-B94D-AE6FC2F79E8F}"/>
                  </a:ext>
                </a:extLst>
              </p:cNvPr>
              <p:cNvSpPr txBox="1"/>
              <p:nvPr/>
            </p:nvSpPr>
            <p:spPr>
              <a:xfrm>
                <a:off x="2646626" y="6333965"/>
                <a:ext cx="6583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1139529-E609-39C8-B94D-AE6FC2F7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26" y="6333965"/>
                <a:ext cx="658385" cy="400110"/>
              </a:xfrm>
              <a:prstGeom prst="rect">
                <a:avLst/>
              </a:prstGeom>
              <a:blipFill>
                <a:blip r:embed="rId1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DBCEE81-1DB1-74B0-73DA-A5EA67D14B3F}"/>
              </a:ext>
            </a:extLst>
          </p:cNvPr>
          <p:cNvSpPr txBox="1"/>
          <p:nvPr/>
        </p:nvSpPr>
        <p:spPr>
          <a:xfrm>
            <a:off x="490194" y="53561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・・・・・・・・・</a:t>
            </a:r>
          </a:p>
        </p:txBody>
      </p:sp>
      <p:sp>
        <p:nvSpPr>
          <p:cNvPr id="71" name="フローチャート: 複数書類 70">
            <a:extLst>
              <a:ext uri="{FF2B5EF4-FFF2-40B4-BE49-F238E27FC236}">
                <a16:creationId xmlns:a16="http://schemas.microsoft.com/office/drawing/2014/main" id="{CC3C694A-3857-855F-5D72-33AC55880D31}"/>
              </a:ext>
            </a:extLst>
          </p:cNvPr>
          <p:cNvSpPr/>
          <p:nvPr/>
        </p:nvSpPr>
        <p:spPr>
          <a:xfrm>
            <a:off x="3955077" y="889393"/>
            <a:ext cx="2140923" cy="116320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矢印: 折線 71">
            <a:extLst>
              <a:ext uri="{FF2B5EF4-FFF2-40B4-BE49-F238E27FC236}">
                <a16:creationId xmlns:a16="http://schemas.microsoft.com/office/drawing/2014/main" id="{32057983-A663-44F1-A6DC-B278063AF1CC}"/>
              </a:ext>
            </a:extLst>
          </p:cNvPr>
          <p:cNvSpPr/>
          <p:nvPr/>
        </p:nvSpPr>
        <p:spPr>
          <a:xfrm rot="5400000" flipV="1">
            <a:off x="2295134" y="950239"/>
            <a:ext cx="1097846" cy="1604369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矢印: 折線 72">
            <a:extLst>
              <a:ext uri="{FF2B5EF4-FFF2-40B4-BE49-F238E27FC236}">
                <a16:creationId xmlns:a16="http://schemas.microsoft.com/office/drawing/2014/main" id="{9EFDDB11-7D11-6BFE-A5C5-29309C90F4B0}"/>
              </a:ext>
            </a:extLst>
          </p:cNvPr>
          <p:cNvSpPr/>
          <p:nvPr/>
        </p:nvSpPr>
        <p:spPr>
          <a:xfrm rot="16200000" flipH="1" flipV="1">
            <a:off x="6559993" y="902450"/>
            <a:ext cx="1097846" cy="1604369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DE3DD0-A3C2-E873-3929-2C0137C8F4E3}"/>
              </a:ext>
            </a:extLst>
          </p:cNvPr>
          <p:cNvSpPr txBox="1"/>
          <p:nvPr/>
        </p:nvSpPr>
        <p:spPr>
          <a:xfrm>
            <a:off x="4124638" y="13733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文書集合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56C5843-99AB-B376-E87F-C55A3649A7E4}"/>
              </a:ext>
            </a:extLst>
          </p:cNvPr>
          <p:cNvSpPr txBox="1"/>
          <p:nvPr/>
        </p:nvSpPr>
        <p:spPr>
          <a:xfrm>
            <a:off x="2422105" y="1421167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E-step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6FEF96B-9D4D-9666-1115-E2AC9D82C95B}"/>
              </a:ext>
            </a:extLst>
          </p:cNvPr>
          <p:cNvSpPr txBox="1"/>
          <p:nvPr/>
        </p:nvSpPr>
        <p:spPr>
          <a:xfrm>
            <a:off x="6160944" y="148111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M-step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48B4A2B-2CCD-9682-61F4-A05CA4DFDFF8}"/>
                  </a:ext>
                </a:extLst>
              </p:cNvPr>
              <p:cNvSpPr txBox="1"/>
              <p:nvPr/>
            </p:nvSpPr>
            <p:spPr>
              <a:xfrm>
                <a:off x="2462947" y="3086345"/>
                <a:ext cx="1780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argmax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⁡(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48B4A2B-2CCD-9682-61F4-A05CA4DFD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947" y="3086345"/>
                <a:ext cx="1780039" cy="276999"/>
              </a:xfrm>
              <a:prstGeom prst="rect">
                <a:avLst/>
              </a:prstGeom>
              <a:blipFill>
                <a:blip r:embed="rId19"/>
                <a:stretch>
                  <a:fillRect l="-2055" t="-6522" r="-3767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45D19C-C7C5-D4D8-5C7F-3E023A966FBE}"/>
                  </a:ext>
                </a:extLst>
              </p:cNvPr>
              <p:cNvSpPr txBox="1"/>
              <p:nvPr/>
            </p:nvSpPr>
            <p:spPr>
              <a:xfrm>
                <a:off x="2434510" y="4172297"/>
                <a:ext cx="1774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argmax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⁡(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45D19C-C7C5-D4D8-5C7F-3E023A96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10" y="4172297"/>
                <a:ext cx="1774717" cy="276999"/>
              </a:xfrm>
              <a:prstGeom prst="rect">
                <a:avLst/>
              </a:prstGeom>
              <a:blipFill>
                <a:blip r:embed="rId20"/>
                <a:stretch>
                  <a:fillRect l="-2062" t="-6522" r="-3780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298C1A7-946E-9681-F137-C25A6D813A91}"/>
                  </a:ext>
                </a:extLst>
              </p:cNvPr>
              <p:cNvSpPr txBox="1"/>
              <p:nvPr/>
            </p:nvSpPr>
            <p:spPr>
              <a:xfrm>
                <a:off x="2440506" y="5827849"/>
                <a:ext cx="1802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argmax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⁡(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298C1A7-946E-9681-F137-C25A6D81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506" y="5827849"/>
                <a:ext cx="1802480" cy="276999"/>
              </a:xfrm>
              <a:prstGeom prst="rect">
                <a:avLst/>
              </a:prstGeom>
              <a:blipFill>
                <a:blip r:embed="rId21"/>
                <a:stretch>
                  <a:fillRect l="-2027" t="-6667" r="-3716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5430DF7-678C-AD3F-78E9-52C9E507C575}"/>
                  </a:ext>
                </a:extLst>
              </p:cNvPr>
              <p:cNvSpPr txBox="1"/>
              <p:nvPr/>
            </p:nvSpPr>
            <p:spPr>
              <a:xfrm rot="16200000">
                <a:off x="3298869" y="4345554"/>
                <a:ext cx="3035415" cy="651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lang="en-US" altLang="ja-JP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lang="ja-JP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が</m:t>
                    </m:r>
                    <m:r>
                      <a:rPr lang="ja-JP" alt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最大値</m:t>
                    </m:r>
                    <m:r>
                      <a:rPr lang="ja-JP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をとる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</m:t>
                    </m:r>
                    <m:r>
                      <a:rPr lang="ja-JP" alt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がその</m:t>
                    </m:r>
                  </m:oMath>
                </a14:m>
                <a:r>
                  <a:rPr lang="ja-JP" altLang="en-US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</a:rPr>
                  <a:t>文書のクラスタラベル </a:t>
                </a:r>
                <a:endParaRPr kumimoji="1" lang="ja-JP" altLang="en-US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5430DF7-678C-AD3F-78E9-52C9E507C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98869" y="4345554"/>
                <a:ext cx="3035415" cy="651653"/>
              </a:xfrm>
              <a:prstGeom prst="rect">
                <a:avLst/>
              </a:prstGeom>
              <a:blipFill>
                <a:blip r:embed="rId22"/>
                <a:stretch>
                  <a:fillRect r="-15888" b="-1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右中かっこ 80">
            <a:extLst>
              <a:ext uri="{FF2B5EF4-FFF2-40B4-BE49-F238E27FC236}">
                <a16:creationId xmlns:a16="http://schemas.microsoft.com/office/drawing/2014/main" id="{3F71443A-9C43-DF66-A540-4B3819957F20}"/>
              </a:ext>
            </a:extLst>
          </p:cNvPr>
          <p:cNvSpPr/>
          <p:nvPr/>
        </p:nvSpPr>
        <p:spPr>
          <a:xfrm>
            <a:off x="4254528" y="3049350"/>
            <a:ext cx="201127" cy="3277908"/>
          </a:xfrm>
          <a:prstGeom prst="rightBrace">
            <a:avLst>
              <a:gd name="adj1" fmla="val 1931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299BEC-BA16-0D8A-AC7B-84A3439BD908}"/>
              </a:ext>
            </a:extLst>
          </p:cNvPr>
          <p:cNvSpPr txBox="1"/>
          <p:nvPr/>
        </p:nvSpPr>
        <p:spPr>
          <a:xfrm>
            <a:off x="3631084" y="1852977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クラスタの場合</a:t>
            </a:r>
          </a:p>
        </p:txBody>
      </p:sp>
    </p:spTree>
    <p:extLst>
      <p:ext uri="{BB962C8B-B14F-4D97-AF65-F5344CB8AC3E}">
        <p14:creationId xmlns:p14="http://schemas.microsoft.com/office/powerpoint/2010/main" val="240923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D0E6DD-C727-44C9-92FC-BB5D72482A0B}"/>
              </a:ext>
            </a:extLst>
          </p:cNvPr>
          <p:cNvSpPr txBox="1"/>
          <p:nvPr/>
        </p:nvSpPr>
        <p:spPr>
          <a:xfrm>
            <a:off x="411680" y="291102"/>
            <a:ext cx="6288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の実装 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パラメータにもとづくクラスタリング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0AF17B-2FB6-1F34-8EBA-5BBE40D009E6}"/>
                  </a:ext>
                </a:extLst>
              </p:cNvPr>
              <p:cNvSpPr txBox="1"/>
              <p:nvPr/>
            </p:nvSpPr>
            <p:spPr>
              <a:xfrm>
                <a:off x="553322" y="1553015"/>
                <a:ext cx="11085355" cy="23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kumimoji="1" lang="ja-JP" altLang="en-US" sz="2400" dirty="0">
                    <a:ea typeface="メイリオ" panose="020B0604030504040204" pitchFamily="50" charset="-128"/>
                  </a:rPr>
                  <a:t>クラスタ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ea typeface="メイリオ" panose="020B0604030504040204" pitchFamily="50" charset="-128"/>
                  </a:rPr>
                  <a:t>の特徴を表示する</a:t>
                </a:r>
                <a:endParaRPr kumimoji="1" lang="en-US" altLang="ja-JP" sz="2400" dirty="0"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ja-JP" altLang="en-US" sz="2400" dirty="0">
                    <a:ea typeface="メイリオ" panose="020B0604030504040204" pitchFamily="50" charset="-128"/>
                  </a:rPr>
                  <a:t>　 トピック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を確率の降順に並べて書き出すと、そのクラスタらしさの語彙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 順に表示できる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2400" dirty="0">
                    <a:ea typeface="メイリオ" panose="020B0604030504040204" pitchFamily="50" charset="-128"/>
                  </a:rPr>
                  <a:t>2. </a:t>
                </a:r>
                <a:r>
                  <a:rPr lang="ja-JP" altLang="en-US" sz="2400" dirty="0">
                    <a:ea typeface="メイリオ" panose="020B0604030504040204" pitchFamily="50" charset="-128"/>
                  </a:rPr>
                  <a:t> 口コミ毎のクラスタラベルを推定</a:t>
                </a:r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　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 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負担率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最大確率となる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d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毎に求める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。これが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クラスタラベル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0AF17B-2FB6-1F34-8EBA-5BBE40D0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2" y="1553015"/>
                <a:ext cx="11085355" cy="2353401"/>
              </a:xfrm>
              <a:prstGeom prst="rect">
                <a:avLst/>
              </a:prstGeom>
              <a:blipFill>
                <a:blip r:embed="rId2"/>
                <a:stretch>
                  <a:fillRect l="-990" t="-3627" b="-51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8751A2-3ED4-5880-2F52-A0B638DD0706}"/>
              </a:ext>
            </a:extLst>
          </p:cNvPr>
          <p:cNvSpPr txBox="1"/>
          <p:nvPr/>
        </p:nvSpPr>
        <p:spPr>
          <a:xfrm>
            <a:off x="1347011" y="4107704"/>
            <a:ext cx="3244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mixture_unigram.py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30D296-1D55-5E36-7206-8CEE84DEB1C5}"/>
              </a:ext>
            </a:extLst>
          </p:cNvPr>
          <p:cNvSpPr txBox="1"/>
          <p:nvPr/>
        </p:nvSpPr>
        <p:spPr>
          <a:xfrm>
            <a:off x="752269" y="4770657"/>
            <a:ext cx="1033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スライドの変数名とソースコードの変数名とは一致させているので、対比しながら推定したパラメータから上記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をどう実装しているかコードレビューする（コメントおよび、問題をコード中に記載した。）</a:t>
            </a:r>
          </a:p>
        </p:txBody>
      </p:sp>
    </p:spTree>
    <p:extLst>
      <p:ext uri="{BB962C8B-B14F-4D97-AF65-F5344CB8AC3E}">
        <p14:creationId xmlns:p14="http://schemas.microsoft.com/office/powerpoint/2010/main" val="193084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3E692F-17CF-BB6B-94F6-46B5D4B7B927}"/>
              </a:ext>
            </a:extLst>
          </p:cNvPr>
          <p:cNvSpPr txBox="1"/>
          <p:nvPr/>
        </p:nvSpPr>
        <p:spPr>
          <a:xfrm>
            <a:off x="468246" y="1243111"/>
            <a:ext cx="11243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の数学（以下）とソースコードの変数名とは一致させているので、対比しながらがどのように実装されているかコードレビューする（対応する数式をコメントした。問題も記述しているので考えてみてください。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42F71C-F443-2C23-13C4-462827464576}"/>
              </a:ext>
            </a:extLst>
          </p:cNvPr>
          <p:cNvSpPr txBox="1"/>
          <p:nvPr/>
        </p:nvSpPr>
        <p:spPr>
          <a:xfrm>
            <a:off x="554948" y="790922"/>
            <a:ext cx="870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 algorithm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em_algorithm.py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7C711B-4873-ED9B-3F60-22FF04C1C040}"/>
              </a:ext>
            </a:extLst>
          </p:cNvPr>
          <p:cNvSpPr txBox="1"/>
          <p:nvPr/>
        </p:nvSpPr>
        <p:spPr>
          <a:xfrm>
            <a:off x="411680" y="291102"/>
            <a:ext cx="5625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の実装 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7D0651-D043-240B-088F-C9F51A9A73DD}"/>
              </a:ext>
            </a:extLst>
          </p:cNvPr>
          <p:cNvSpPr txBox="1"/>
          <p:nvPr/>
        </p:nvSpPr>
        <p:spPr>
          <a:xfrm>
            <a:off x="1422938" y="289253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E-step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4BC98E-96D6-443A-83E3-07D057F76305}"/>
                  </a:ext>
                </a:extLst>
              </p:cNvPr>
              <p:cNvSpPr txBox="1"/>
              <p:nvPr/>
            </p:nvSpPr>
            <p:spPr>
              <a:xfrm>
                <a:off x="6090234" y="3113093"/>
                <a:ext cx="1511824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   </m:t>
                      </m:r>
                      <m:nary>
                        <m:naryPr>
                          <m:chr m:val="∑"/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𝑑𝑘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4BC98E-96D6-443A-83E3-07D057F76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34" y="3113093"/>
                <a:ext cx="1511824" cy="692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F7C25A-A16B-D25B-49A4-3F0458108DDC}"/>
                  </a:ext>
                </a:extLst>
              </p:cNvPr>
              <p:cNvSpPr txBox="1"/>
              <p:nvPr/>
            </p:nvSpPr>
            <p:spPr>
              <a:xfrm>
                <a:off x="2253435" y="3045419"/>
                <a:ext cx="3673891" cy="81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𝑑𝑘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𝑑𝑘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fName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𝑣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𝑉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𝑘𝑣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𝑑𝑣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∏"/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ja-JP" altLang="en-US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000" b="0" i="1" smtClean="0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𝑑𝑣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F7C25A-A16B-D25B-49A4-3F0458108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435" y="3045419"/>
                <a:ext cx="3673891" cy="81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61AC439-B3EF-86B7-D794-45A662FAE6A0}"/>
                  </a:ext>
                </a:extLst>
              </p:cNvPr>
              <p:cNvSpPr txBox="1"/>
              <p:nvPr/>
            </p:nvSpPr>
            <p:spPr>
              <a:xfrm>
                <a:off x="7602058" y="3274579"/>
                <a:ext cx="1835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𝑑𝑘</m:t>
                          </m:r>
                        </m:sub>
                      </m:sSub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は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𝑑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次元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61AC439-B3EF-86B7-D794-45A662FAE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58" y="3274579"/>
                <a:ext cx="1835438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7748D1-46DB-9E51-2FCB-233375D4E1CA}"/>
              </a:ext>
            </a:extLst>
          </p:cNvPr>
          <p:cNvSpPr txBox="1"/>
          <p:nvPr/>
        </p:nvSpPr>
        <p:spPr>
          <a:xfrm>
            <a:off x="1395396" y="454997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M-step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93E976-2E0B-96A9-15BD-EE4C9C35BD87}"/>
                  </a:ext>
                </a:extLst>
              </p:cNvPr>
              <p:cNvSpPr txBox="1"/>
              <p:nvPr/>
            </p:nvSpPr>
            <p:spPr>
              <a:xfrm>
                <a:off x="2253435" y="4915277"/>
                <a:ext cx="2453942" cy="726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𝑑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𝑑𝑘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𝑑𝑘</m:t>
                                          </m:r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93E976-2E0B-96A9-15BD-EE4C9C35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435" y="4915277"/>
                <a:ext cx="2453942" cy="726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918BB21-5E2B-2D6F-8A3B-1C4E8187C61F}"/>
                  </a:ext>
                </a:extLst>
              </p:cNvPr>
              <p:cNvSpPr txBox="1"/>
              <p:nvPr/>
            </p:nvSpPr>
            <p:spPr>
              <a:xfrm>
                <a:off x="6773666" y="5063777"/>
                <a:ext cx="26067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000" dirty="0">
                    <a:ea typeface="メイリオ" panose="020B0604030504040204" pitchFamily="50" charset="-128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中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配分比率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918BB21-5E2B-2D6F-8A3B-1C4E8187C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66" y="5063777"/>
                <a:ext cx="2606739" cy="400110"/>
              </a:xfrm>
              <a:prstGeom prst="rect">
                <a:avLst/>
              </a:prstGeom>
              <a:blipFill>
                <a:blip r:embed="rId6"/>
                <a:stretch>
                  <a:fillRect t="-10769" r="-3271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21806BF-77F9-8FD6-1FD5-A8FAF9D49A4C}"/>
                  </a:ext>
                </a:extLst>
              </p:cNvPr>
              <p:cNvSpPr txBox="1"/>
              <p:nvPr/>
            </p:nvSpPr>
            <p:spPr>
              <a:xfrm>
                <a:off x="2253435" y="5716829"/>
                <a:ext cx="3078150" cy="728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𝑘𝑣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𝑑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𝑑𝑣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𝑉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𝑑𝑘</m:t>
                                          </m:r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𝑑𝑣</m:t>
                                          </m:r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21806BF-77F9-8FD6-1FD5-A8FAF9D49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435" y="5716829"/>
                <a:ext cx="3078150" cy="728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593EDFC-4E53-D5B1-12C3-39840D27CBBF}"/>
                  </a:ext>
                </a:extLst>
              </p:cNvPr>
              <p:cNvSpPr txBox="1"/>
              <p:nvPr/>
            </p:nvSpPr>
            <p:spPr>
              <a:xfrm>
                <a:off x="5585528" y="5085901"/>
                <a:ext cx="1449948" cy="400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: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次元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593EDFC-4E53-D5B1-12C3-39840D27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28" y="5085901"/>
                <a:ext cx="1449948" cy="400431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DFD0AA5-0FE3-1884-C15B-975CED1B64CE}"/>
                  </a:ext>
                </a:extLst>
              </p:cNvPr>
              <p:cNvSpPr txBox="1"/>
              <p:nvPr/>
            </p:nvSpPr>
            <p:spPr>
              <a:xfrm>
                <a:off x="5727442" y="5922251"/>
                <a:ext cx="18746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𝑘𝑣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: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次元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DFD0AA5-0FE3-1884-C15B-975CED1B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42" y="5922251"/>
                <a:ext cx="1874616" cy="307777"/>
              </a:xfrm>
              <a:prstGeom prst="rect">
                <a:avLst/>
              </a:prstGeom>
              <a:blipFill>
                <a:blip r:embed="rId9"/>
                <a:stretch>
                  <a:fillRect l="-3583" t="-15686" r="-390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右カーブ 19">
            <a:extLst>
              <a:ext uri="{FF2B5EF4-FFF2-40B4-BE49-F238E27FC236}">
                <a16:creationId xmlns:a16="http://schemas.microsoft.com/office/drawing/2014/main" id="{7A9BC504-2848-3016-0DE8-429ECC2AF9FF}"/>
              </a:ext>
            </a:extLst>
          </p:cNvPr>
          <p:cNvSpPr/>
          <p:nvPr/>
        </p:nvSpPr>
        <p:spPr>
          <a:xfrm>
            <a:off x="591077" y="3244500"/>
            <a:ext cx="641411" cy="20863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右カーブ 20">
            <a:extLst>
              <a:ext uri="{FF2B5EF4-FFF2-40B4-BE49-F238E27FC236}">
                <a16:creationId xmlns:a16="http://schemas.microsoft.com/office/drawing/2014/main" id="{7821F95F-FFDF-2922-7F43-7F07940AA881}"/>
              </a:ext>
            </a:extLst>
          </p:cNvPr>
          <p:cNvSpPr/>
          <p:nvPr/>
        </p:nvSpPr>
        <p:spPr>
          <a:xfrm flipH="1" flipV="1">
            <a:off x="10035023" y="3377575"/>
            <a:ext cx="641411" cy="20123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32D13-96CC-7D97-77A2-748E2F2D8982}"/>
                  </a:ext>
                </a:extLst>
              </p:cNvPr>
              <p:cNvSpPr txBox="1"/>
              <p:nvPr/>
            </p:nvSpPr>
            <p:spPr>
              <a:xfrm>
                <a:off x="6123340" y="3949648"/>
                <a:ext cx="3661387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𝑑𝑣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文書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𝑑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中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での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語彙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出現数</m:t>
                    </m:r>
                  </m:oMath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32D13-96CC-7D97-77A2-748E2F2D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40" y="3949648"/>
                <a:ext cx="3661387" cy="370038"/>
              </a:xfrm>
              <a:prstGeom prst="rect">
                <a:avLst/>
              </a:prstGeom>
              <a:blipFill>
                <a:blip r:embed="rId10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94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14FFD-8338-98B6-AAC2-C34DCED25EF4}"/>
              </a:ext>
            </a:extLst>
          </p:cNvPr>
          <p:cNvSpPr txBox="1"/>
          <p:nvPr/>
        </p:nvSpPr>
        <p:spPr>
          <a:xfrm>
            <a:off x="727788" y="24673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文書クラスタリングの限界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C08D9B-D4F3-0B08-F5BE-B0B16F382DF3}"/>
              </a:ext>
            </a:extLst>
          </p:cNvPr>
          <p:cNvSpPr txBox="1"/>
          <p:nvPr/>
        </p:nvSpPr>
        <p:spPr>
          <a:xfrm>
            <a:off x="727788" y="804592"/>
            <a:ext cx="8940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も文書単位でクラスタを推定する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158532-9A71-3245-F00F-A5D267E3B9E0}"/>
              </a:ext>
            </a:extLst>
          </p:cNvPr>
          <p:cNvSpPr txBox="1"/>
          <p:nvPr/>
        </p:nvSpPr>
        <p:spPr>
          <a:xfrm>
            <a:off x="680705" y="3029147"/>
            <a:ext cx="806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実際には。。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つの文書中に様々な話題の混在がみられる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C6693B-F139-1ECD-1AA6-881E89998989}"/>
                  </a:ext>
                </a:extLst>
              </p:cNvPr>
              <p:cNvSpPr txBox="1"/>
              <p:nvPr/>
            </p:nvSpPr>
            <p:spPr>
              <a:xfrm>
                <a:off x="935916" y="1447470"/>
                <a:ext cx="3593933" cy="873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𝑘𝑣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𝑑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𝑑𝑣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𝑉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𝑑𝑘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𝑑𝑣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C6693B-F139-1ECD-1AA6-881E8999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16" y="1447470"/>
                <a:ext cx="3593933" cy="8738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706E4F-700B-8CA8-C0F7-71002F025464}"/>
                  </a:ext>
                </a:extLst>
              </p:cNvPr>
              <p:cNvSpPr txBox="1"/>
              <p:nvPr/>
            </p:nvSpPr>
            <p:spPr>
              <a:xfrm>
                <a:off x="4715624" y="1373234"/>
                <a:ext cx="68752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sz="2000" dirty="0">
                    <a:ea typeface="メイリオ" panose="020B0604030504040204" pitchFamily="50" charset="-128"/>
                  </a:rPr>
                  <a:t>クラスタ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は、文書単位でのパラメータ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𝑑𝑘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と文書単位でのデータ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𝑑𝑣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によって分布特徴が決まる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文書を単位としたデータでクラスタを推定する点では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k-means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と同じ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706E4F-700B-8CA8-C0F7-71002F02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624" y="1373234"/>
                <a:ext cx="6875267" cy="1323439"/>
              </a:xfrm>
              <a:prstGeom prst="rect">
                <a:avLst/>
              </a:prstGeom>
              <a:blipFill>
                <a:blip r:embed="rId3"/>
                <a:stretch>
                  <a:fillRect l="-1508" t="-5069" b="-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D6C608-1556-6A0B-E3D1-B9C0576A0E53}"/>
              </a:ext>
            </a:extLst>
          </p:cNvPr>
          <p:cNvSpPr txBox="1"/>
          <p:nvPr/>
        </p:nvSpPr>
        <p:spPr>
          <a:xfrm>
            <a:off x="727788" y="3928961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“パンケーキが食べられるレストラン”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BD719F-BE5E-C719-4322-5D75255678A0}"/>
              </a:ext>
            </a:extLst>
          </p:cNvPr>
          <p:cNvSpPr txBox="1"/>
          <p:nvPr/>
        </p:nvSpPr>
        <p:spPr>
          <a:xfrm>
            <a:off x="746749" y="4292213"/>
            <a:ext cx="11019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秋田駅からぶらぶら歩くと</a:t>
            </a:r>
            <a:r>
              <a:rPr kumimoji="1" lang="en-US" altLang="ja-JP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kumimoji="1" lang="en-US" altLang="ja-JP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分。千秋公園の向かい側にあります。地元では，昔からある老舗ホテルで皇室の方々も宿泊されることで有名。レストランは和・洋・中あって，ランチや宴会でよく利用します。</a:t>
            </a:r>
            <a:r>
              <a:rPr kumimoji="1" lang="en-US" altLang="ja-JP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階のカフェ「キャッスルハウス」にパンケーキ登場・・・ということでさっそく行ってみました。ハワイアンパンケーキは，マカダミアナッツソースがかかっていて，</a:t>
            </a:r>
            <a:r>
              <a:rPr kumimoji="1" lang="en-US" altLang="ja-JP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800</a:t>
            </a:r>
            <a:r>
              <a:rPr kumimoji="1" lang="ja-JP" altLang="en-US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円。たっぷり果実のパンケーキは，いろいろなフルーツがのっていて，</a:t>
            </a:r>
            <a:r>
              <a:rPr kumimoji="1" lang="en-US" altLang="ja-JP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950</a:t>
            </a:r>
            <a:r>
              <a:rPr kumimoji="1" lang="ja-JP" altLang="en-US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円。本場ハワイのパンケーキ・・・とまではいきませんが，おいしかったです。</a:t>
            </a:r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宿泊の際は，朝</a:t>
            </a:r>
            <a:r>
              <a:rPr kumimoji="1" lang="en-US" altLang="ja-JP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時から朝食も食べられるようです。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08825363-E56E-C4F4-7010-B38FE78A010F}"/>
              </a:ext>
            </a:extLst>
          </p:cNvPr>
          <p:cNvSpPr/>
          <p:nvPr/>
        </p:nvSpPr>
        <p:spPr>
          <a:xfrm>
            <a:off x="4245429" y="2678049"/>
            <a:ext cx="1520889" cy="3141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E08020-52E4-C4BE-2F9C-97D6EEF0C191}"/>
              </a:ext>
            </a:extLst>
          </p:cNvPr>
          <p:cNvSpPr txBox="1"/>
          <p:nvPr/>
        </p:nvSpPr>
        <p:spPr>
          <a:xfrm>
            <a:off x="727788" y="3514328"/>
            <a:ext cx="223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Fortravel 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E5C1C7-24CC-C755-1C17-857ED36AB16A}"/>
              </a:ext>
            </a:extLst>
          </p:cNvPr>
          <p:cNvSpPr txBox="1"/>
          <p:nvPr/>
        </p:nvSpPr>
        <p:spPr>
          <a:xfrm>
            <a:off x="9354381" y="356484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ホテルの話題</a:t>
            </a:r>
            <a:endParaRPr kumimoji="1" lang="en-US" altLang="ja-JP" sz="2000" dirty="0">
              <a:highlight>
                <a:srgbClr val="FFFF00"/>
              </a:highligh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000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パンケーキの話題</a:t>
            </a:r>
            <a:endParaRPr kumimoji="1" lang="ja-JP" altLang="en-US" sz="2000" dirty="0">
              <a:highlight>
                <a:srgbClr val="00FF00"/>
              </a:highligh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B7E23-DC07-0F2F-D8FB-C1A45773808F}"/>
              </a:ext>
            </a:extLst>
          </p:cNvPr>
          <p:cNvSpPr txBox="1"/>
          <p:nvPr/>
        </p:nvSpPr>
        <p:spPr>
          <a:xfrm>
            <a:off x="2381801" y="6250791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文書分類でクラスタリングすることに無理がある！</a:t>
            </a:r>
          </a:p>
        </p:txBody>
      </p:sp>
    </p:spTree>
    <p:extLst>
      <p:ext uri="{BB962C8B-B14F-4D97-AF65-F5344CB8AC3E}">
        <p14:creationId xmlns:p14="http://schemas.microsoft.com/office/powerpoint/2010/main" val="280543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1D1ACA-FC12-D191-C12D-D2DAF4A8AFE8}"/>
              </a:ext>
            </a:extLst>
          </p:cNvPr>
          <p:cNvSpPr txBox="1"/>
          <p:nvPr/>
        </p:nvSpPr>
        <p:spPr>
          <a:xfrm>
            <a:off x="708827" y="27557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話題（トピック）ベースクラスタリング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A12497-36FF-9F14-F07A-2DE7A5AA14AA}"/>
              </a:ext>
            </a:extLst>
          </p:cNvPr>
          <p:cNvSpPr txBox="1"/>
          <p:nvPr/>
        </p:nvSpPr>
        <p:spPr>
          <a:xfrm>
            <a:off x="708827" y="1764656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“パンケーキが食べられるレストラン”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FDC204-301D-FB2C-F8FE-C4313F7CE6A1}"/>
              </a:ext>
            </a:extLst>
          </p:cNvPr>
          <p:cNvSpPr txBox="1"/>
          <p:nvPr/>
        </p:nvSpPr>
        <p:spPr>
          <a:xfrm>
            <a:off x="727788" y="2226321"/>
            <a:ext cx="11019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秋田駅からぶらぶら歩くと</a:t>
            </a:r>
            <a:r>
              <a:rPr kumimoji="1" lang="en-US" altLang="ja-JP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kumimoji="1" lang="en-US" altLang="ja-JP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分。千秋公園の向かい側にあります。地元では，昔からある老舗ホテルで皇室の方々も宿泊されることで有名。レストランは和・洋・中あって，ランチや宴会でよく利用します。</a:t>
            </a:r>
            <a:r>
              <a:rPr kumimoji="1" lang="en-US" altLang="ja-JP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階のカフェ「キャッスルハウス」にパンケーキ登場・・・ということでさっそく行ってみました。ハワイアンパンケーキは，マカダミアナッツソースがかかっていて，</a:t>
            </a:r>
            <a:r>
              <a:rPr kumimoji="1" lang="en-US" altLang="ja-JP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800</a:t>
            </a:r>
            <a:r>
              <a:rPr kumimoji="1" lang="ja-JP" altLang="en-US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円。たっぷり果実のパンケーキは，いろいろなフルーツがのっていて，</a:t>
            </a:r>
            <a:r>
              <a:rPr kumimoji="1" lang="en-US" altLang="ja-JP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950</a:t>
            </a:r>
            <a:r>
              <a:rPr kumimoji="1" lang="ja-JP" altLang="en-US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円。本場ハワイのパンケーキ・・・とまではいきませんが，おいしかったです。</a:t>
            </a:r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宿泊の際は，朝</a:t>
            </a:r>
            <a:r>
              <a:rPr kumimoji="1" lang="en-US" altLang="ja-JP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kumimoji="1" lang="ja-JP" altLang="en-US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時から朝食も食べられるようです。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C1CBA3-1B33-F621-581E-A59824A13670}"/>
              </a:ext>
            </a:extLst>
          </p:cNvPr>
          <p:cNvSpPr txBox="1"/>
          <p:nvPr/>
        </p:nvSpPr>
        <p:spPr>
          <a:xfrm>
            <a:off x="727788" y="852749"/>
            <a:ext cx="972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文書内に混在する話題（トピック）レベルでクラスタリングする方法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トピックモデル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と呼ばれる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05775F-8C1F-92BE-B149-2F38C7A8EB2E}"/>
              </a:ext>
            </a:extLst>
          </p:cNvPr>
          <p:cNvSpPr txBox="1"/>
          <p:nvPr/>
        </p:nvSpPr>
        <p:spPr>
          <a:xfrm>
            <a:off x="919508" y="429263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ホテルの話題</a:t>
            </a:r>
            <a:endParaRPr kumimoji="1" lang="en-US" altLang="ja-JP" sz="2000" dirty="0">
              <a:highlight>
                <a:srgbClr val="FFFF00"/>
              </a:highligh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000" dirty="0">
                <a:highlight>
                  <a:srgbClr val="00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パンケーキの話題</a:t>
            </a:r>
            <a:endParaRPr kumimoji="1" lang="ja-JP" altLang="en-US" sz="2000" dirty="0">
              <a:highlight>
                <a:srgbClr val="00FF00"/>
              </a:highligh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F99D03B8-5595-E310-D9CA-7FF69BA305B3}"/>
              </a:ext>
            </a:extLst>
          </p:cNvPr>
          <p:cNvSpPr/>
          <p:nvPr/>
        </p:nvSpPr>
        <p:spPr>
          <a:xfrm>
            <a:off x="3470988" y="4180114"/>
            <a:ext cx="186612" cy="8677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9EE93D-C702-0548-1B5F-876F12C3E034}"/>
              </a:ext>
            </a:extLst>
          </p:cNvPr>
          <p:cNvSpPr txBox="1"/>
          <p:nvPr/>
        </p:nvSpPr>
        <p:spPr>
          <a:xfrm>
            <a:off x="3836707" y="43831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別々のクラスタとして認識できる</a:t>
            </a:r>
          </a:p>
        </p:txBody>
      </p:sp>
    </p:spTree>
    <p:extLst>
      <p:ext uri="{BB962C8B-B14F-4D97-AF65-F5344CB8AC3E}">
        <p14:creationId xmlns:p14="http://schemas.microsoft.com/office/powerpoint/2010/main" val="307189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7DA1EE-B8AC-32ED-932D-0A515E570D73}"/>
              </a:ext>
            </a:extLst>
          </p:cNvPr>
          <p:cNvSpPr txBox="1"/>
          <p:nvPr/>
        </p:nvSpPr>
        <p:spPr>
          <a:xfrm>
            <a:off x="307910" y="26669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グラフィカルモデル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411E9F-7C4E-F3E4-F1BE-4467F8941996}"/>
              </a:ext>
            </a:extLst>
          </p:cNvPr>
          <p:cNvSpPr/>
          <p:nvPr/>
        </p:nvSpPr>
        <p:spPr>
          <a:xfrm>
            <a:off x="3797558" y="4729444"/>
            <a:ext cx="3965511" cy="1754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DB5F7B3-09C4-34AD-7C48-5A6DFE63446B}"/>
              </a:ext>
            </a:extLst>
          </p:cNvPr>
          <p:cNvSpPr/>
          <p:nvPr/>
        </p:nvSpPr>
        <p:spPr>
          <a:xfrm>
            <a:off x="1959429" y="5107334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E3BAC7-3FD0-E8A8-5808-9C76421D08B8}"/>
              </a:ext>
            </a:extLst>
          </p:cNvPr>
          <p:cNvSpPr/>
          <p:nvPr/>
        </p:nvSpPr>
        <p:spPr>
          <a:xfrm>
            <a:off x="5384431" y="4856960"/>
            <a:ext cx="1978090" cy="1505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07A5D3-0AC8-FF19-17B0-682C1DE03A4D}"/>
              </a:ext>
            </a:extLst>
          </p:cNvPr>
          <p:cNvSpPr/>
          <p:nvPr/>
        </p:nvSpPr>
        <p:spPr>
          <a:xfrm>
            <a:off x="8120743" y="4856960"/>
            <a:ext cx="1629748" cy="1505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A238CA3-C022-ACE4-04AC-A839F59EB641}"/>
              </a:ext>
            </a:extLst>
          </p:cNvPr>
          <p:cNvSpPr/>
          <p:nvPr/>
        </p:nvSpPr>
        <p:spPr>
          <a:xfrm>
            <a:off x="4102692" y="5107334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FFE84FB-4465-D7D1-A9A8-7BC5BD444133}"/>
              </a:ext>
            </a:extLst>
          </p:cNvPr>
          <p:cNvSpPr/>
          <p:nvPr/>
        </p:nvSpPr>
        <p:spPr>
          <a:xfrm>
            <a:off x="5940821" y="5107334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D833D50-C2B1-5EBE-F436-47E4D104D995}"/>
              </a:ext>
            </a:extLst>
          </p:cNvPr>
          <p:cNvSpPr/>
          <p:nvPr/>
        </p:nvSpPr>
        <p:spPr>
          <a:xfrm>
            <a:off x="8417768" y="5107334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491C8F7-F840-B07D-6A7F-8F34097F9097}"/>
                  </a:ext>
                </a:extLst>
              </p:cNvPr>
              <p:cNvSpPr txBox="1"/>
              <p:nvPr/>
            </p:nvSpPr>
            <p:spPr>
              <a:xfrm>
                <a:off x="2334098" y="5421856"/>
                <a:ext cx="286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491C8F7-F840-B07D-6A7F-8F34097F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98" y="5421856"/>
                <a:ext cx="286360" cy="369332"/>
              </a:xfrm>
              <a:prstGeom prst="rect">
                <a:avLst/>
              </a:prstGeom>
              <a:blipFill>
                <a:blip r:embed="rId2"/>
                <a:stretch>
                  <a:fillRect l="-19149" r="-14894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48C9D75-807D-05A7-F00B-1E8265195A14}"/>
                  </a:ext>
                </a:extLst>
              </p:cNvPr>
              <p:cNvSpPr txBox="1"/>
              <p:nvPr/>
            </p:nvSpPr>
            <p:spPr>
              <a:xfrm>
                <a:off x="8788998" y="5421856"/>
                <a:ext cx="320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𝜙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48C9D75-807D-05A7-F00B-1E8265195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998" y="5421856"/>
                <a:ext cx="320792" cy="369332"/>
              </a:xfrm>
              <a:prstGeom prst="rect">
                <a:avLst/>
              </a:prstGeom>
              <a:blipFill>
                <a:blip r:embed="rId3"/>
                <a:stretch>
                  <a:fillRect l="-26923" t="-1639" r="-26923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EDC24A-5DEB-B8DD-8C38-C95F057FD980}"/>
                  </a:ext>
                </a:extLst>
              </p:cNvPr>
              <p:cNvSpPr txBox="1"/>
              <p:nvPr/>
            </p:nvSpPr>
            <p:spPr>
              <a:xfrm>
                <a:off x="4461729" y="5421856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EDC24A-5DEB-B8DD-8C38-C95F057F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29" y="5421856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74A220-9A82-C7B3-0EB1-B4C53EE5C066}"/>
                  </a:ext>
                </a:extLst>
              </p:cNvPr>
              <p:cNvSpPr txBox="1"/>
              <p:nvPr/>
            </p:nvSpPr>
            <p:spPr>
              <a:xfrm>
                <a:off x="6199735" y="5375689"/>
                <a:ext cx="461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74A220-9A82-C7B3-0EB1-B4C53EE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35" y="5375689"/>
                <a:ext cx="46166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5DB0D5-98C6-642C-04F4-7912B3E9B0E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995127" y="5606522"/>
            <a:ext cx="110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20C5969-1592-676F-9D41-34C42EEE7896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976519" y="5590970"/>
            <a:ext cx="1441249" cy="1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7DE1258-9B4C-E0A2-1916-AD83C067782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138390" y="5606521"/>
            <a:ext cx="8024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BC3F96C-3447-2BA0-9304-B05749CC171B}"/>
              </a:ext>
            </a:extLst>
          </p:cNvPr>
          <p:cNvSpPr txBox="1"/>
          <p:nvPr/>
        </p:nvSpPr>
        <p:spPr>
          <a:xfrm>
            <a:off x="7400813" y="609015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CFB2451-86C2-280C-521F-8048AEFA0AFD}"/>
              </a:ext>
            </a:extLst>
          </p:cNvPr>
          <p:cNvSpPr txBox="1"/>
          <p:nvPr/>
        </p:nvSpPr>
        <p:spPr>
          <a:xfrm>
            <a:off x="6949824" y="5961284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F8CD6D-4664-A13D-05C0-385B10DCDBFD}"/>
              </a:ext>
            </a:extLst>
          </p:cNvPr>
          <p:cNvSpPr/>
          <p:nvPr/>
        </p:nvSpPr>
        <p:spPr>
          <a:xfrm>
            <a:off x="1604866" y="1801988"/>
            <a:ext cx="6158204" cy="1754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D71611-303A-7618-FE28-AB1E055AD3E2}"/>
              </a:ext>
            </a:extLst>
          </p:cNvPr>
          <p:cNvSpPr/>
          <p:nvPr/>
        </p:nvSpPr>
        <p:spPr>
          <a:xfrm>
            <a:off x="1959429" y="2179878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2064D0A-7181-C809-0FB4-718107547474}"/>
              </a:ext>
            </a:extLst>
          </p:cNvPr>
          <p:cNvSpPr/>
          <p:nvPr/>
        </p:nvSpPr>
        <p:spPr>
          <a:xfrm>
            <a:off x="3965510" y="1929504"/>
            <a:ext cx="3397011" cy="1505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426B7DD-3268-B935-EF1F-E2F0DCD8D5CC}"/>
              </a:ext>
            </a:extLst>
          </p:cNvPr>
          <p:cNvSpPr/>
          <p:nvPr/>
        </p:nvSpPr>
        <p:spPr>
          <a:xfrm>
            <a:off x="8120743" y="1929504"/>
            <a:ext cx="1629748" cy="1505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19A69077-175D-6336-89F6-D2248AF3C67B}"/>
              </a:ext>
            </a:extLst>
          </p:cNvPr>
          <p:cNvSpPr/>
          <p:nvPr/>
        </p:nvSpPr>
        <p:spPr>
          <a:xfrm>
            <a:off x="4102692" y="2179878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FAA8B3A-1BCA-517E-7996-6397FA48763D}"/>
              </a:ext>
            </a:extLst>
          </p:cNvPr>
          <p:cNvSpPr/>
          <p:nvPr/>
        </p:nvSpPr>
        <p:spPr>
          <a:xfrm>
            <a:off x="5940821" y="2179878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445B7F0-F686-9C1B-03E3-F8F798E8E357}"/>
              </a:ext>
            </a:extLst>
          </p:cNvPr>
          <p:cNvSpPr/>
          <p:nvPr/>
        </p:nvSpPr>
        <p:spPr>
          <a:xfrm>
            <a:off x="8417768" y="2179878"/>
            <a:ext cx="1035698" cy="998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FC83CDD-4FB9-2117-935B-5CA7367205D4}"/>
                  </a:ext>
                </a:extLst>
              </p:cNvPr>
              <p:cNvSpPr txBox="1"/>
              <p:nvPr/>
            </p:nvSpPr>
            <p:spPr>
              <a:xfrm>
                <a:off x="2334098" y="2494400"/>
                <a:ext cx="286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FC83CDD-4FB9-2117-935B-5CA736720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98" y="2494400"/>
                <a:ext cx="286360" cy="369332"/>
              </a:xfrm>
              <a:prstGeom prst="rect">
                <a:avLst/>
              </a:prstGeom>
              <a:blipFill>
                <a:blip r:embed="rId6"/>
                <a:stretch>
                  <a:fillRect l="-19149" r="-14894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75EA76-D1F4-6332-6358-075BE56647CC}"/>
                  </a:ext>
                </a:extLst>
              </p:cNvPr>
              <p:cNvSpPr txBox="1"/>
              <p:nvPr/>
            </p:nvSpPr>
            <p:spPr>
              <a:xfrm>
                <a:off x="8788998" y="2494400"/>
                <a:ext cx="320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𝜙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75EA76-D1F4-6332-6358-075BE566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998" y="2494400"/>
                <a:ext cx="320792" cy="369332"/>
              </a:xfrm>
              <a:prstGeom prst="rect">
                <a:avLst/>
              </a:prstGeom>
              <a:blipFill>
                <a:blip r:embed="rId7"/>
                <a:stretch>
                  <a:fillRect l="-26923" t="-3279" r="-26923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F8084EC-D744-83FD-524C-7757781A11C1}"/>
                  </a:ext>
                </a:extLst>
              </p:cNvPr>
              <p:cNvSpPr txBox="1"/>
              <p:nvPr/>
            </p:nvSpPr>
            <p:spPr>
              <a:xfrm>
                <a:off x="4461729" y="2494400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F8084EC-D744-83FD-524C-7757781A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29" y="2494400"/>
                <a:ext cx="258532" cy="369332"/>
              </a:xfrm>
              <a:prstGeom prst="rect">
                <a:avLst/>
              </a:prstGeom>
              <a:blipFill>
                <a:blip r:embed="rId8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CF6CA86-2CE1-F80B-8F64-A9F1FE2B1ED4}"/>
                  </a:ext>
                </a:extLst>
              </p:cNvPr>
              <p:cNvSpPr txBox="1"/>
              <p:nvPr/>
            </p:nvSpPr>
            <p:spPr>
              <a:xfrm>
                <a:off x="6199735" y="2448233"/>
                <a:ext cx="461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CF6CA86-2CE1-F80B-8F64-A9F1FE2B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35" y="2448233"/>
                <a:ext cx="46166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E16872-E6DA-A5AE-496B-6C5E2999E450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>
            <a:off x="2995127" y="2679066"/>
            <a:ext cx="110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D1453FC-D5A1-BBCD-008F-0072894E59E4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6976519" y="2663514"/>
            <a:ext cx="1441249" cy="1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5DE155-3584-F23A-A65C-2311BA8E4B0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38390" y="2679065"/>
            <a:ext cx="8024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6A3942-21B9-543D-641E-3611A6EF29F2}"/>
              </a:ext>
            </a:extLst>
          </p:cNvPr>
          <p:cNvSpPr txBox="1"/>
          <p:nvPr/>
        </p:nvSpPr>
        <p:spPr>
          <a:xfrm>
            <a:off x="7400813" y="316270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DD13AFE-2CC3-03D8-9A2C-E10151397629}"/>
              </a:ext>
            </a:extLst>
          </p:cNvPr>
          <p:cNvSpPr txBox="1"/>
          <p:nvPr/>
        </p:nvSpPr>
        <p:spPr>
          <a:xfrm>
            <a:off x="6949824" y="3033828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7270D96-C918-0EB9-F85E-743EF35C9458}"/>
              </a:ext>
            </a:extLst>
          </p:cNvPr>
          <p:cNvCxnSpPr>
            <a:cxnSpLocks/>
            <a:stCxn id="37" idx="1"/>
            <a:endCxn id="28" idx="0"/>
          </p:cNvCxnSpPr>
          <p:nvPr/>
        </p:nvCxnSpPr>
        <p:spPr>
          <a:xfrm flipH="1">
            <a:off x="4590995" y="1413895"/>
            <a:ext cx="667426" cy="108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389B039-C4D8-5865-7807-6D76D876F5CD}"/>
              </a:ext>
            </a:extLst>
          </p:cNvPr>
          <p:cNvSpPr txBox="1"/>
          <p:nvPr/>
        </p:nvSpPr>
        <p:spPr>
          <a:xfrm>
            <a:off x="5258421" y="118306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クラスタの潜在変数が単語毎に存在する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0AF2FA-40DD-6A68-008B-249BEBD817DF}"/>
              </a:ext>
            </a:extLst>
          </p:cNvPr>
          <p:cNvSpPr txBox="1"/>
          <p:nvPr/>
        </p:nvSpPr>
        <p:spPr>
          <a:xfrm>
            <a:off x="1243105" y="4018185"/>
            <a:ext cx="3097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465C59D-06EF-2716-6EFE-757BC3B98503}"/>
              </a:ext>
            </a:extLst>
          </p:cNvPr>
          <p:cNvCxnSpPr>
            <a:cxnSpLocks/>
            <a:stCxn id="41" idx="1"/>
            <a:endCxn id="12" idx="0"/>
          </p:cNvCxnSpPr>
          <p:nvPr/>
        </p:nvCxnSpPr>
        <p:spPr>
          <a:xfrm flipH="1">
            <a:off x="4590995" y="4400439"/>
            <a:ext cx="472094" cy="102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9BDD60-522F-5620-1852-0256B56BD8EC}"/>
              </a:ext>
            </a:extLst>
          </p:cNvPr>
          <p:cNvSpPr txBox="1"/>
          <p:nvPr/>
        </p:nvSpPr>
        <p:spPr>
          <a:xfrm>
            <a:off x="5063089" y="416960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クラスタの潜在変数は文書毎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33B3F9-4ED9-C804-8583-9D76CA3B089F}"/>
              </a:ext>
            </a:extLst>
          </p:cNvPr>
          <p:cNvSpPr txBox="1"/>
          <p:nvPr/>
        </p:nvSpPr>
        <p:spPr>
          <a:xfrm>
            <a:off x="1164547" y="94367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トピックモデル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939B5A4-1A85-29EC-059D-71BB7B66A5C1}"/>
              </a:ext>
            </a:extLst>
          </p:cNvPr>
          <p:cNvSpPr txBox="1"/>
          <p:nvPr/>
        </p:nvSpPr>
        <p:spPr>
          <a:xfrm>
            <a:off x="9381045" y="6003172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4E51BC1-CA5B-28EF-A58C-B01032D2DA86}"/>
              </a:ext>
            </a:extLst>
          </p:cNvPr>
          <p:cNvSpPr txBox="1"/>
          <p:nvPr/>
        </p:nvSpPr>
        <p:spPr>
          <a:xfrm>
            <a:off x="9407855" y="3050534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5780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D6F271-5724-2A02-29CE-9833B903A025}"/>
              </a:ext>
            </a:extLst>
          </p:cNvPr>
          <p:cNvSpPr txBox="1"/>
          <p:nvPr/>
        </p:nvSpPr>
        <p:spPr>
          <a:xfrm>
            <a:off x="229787" y="55301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トピックモデルの推定パラメータ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03B4D7-86F7-B90F-6F6C-AB8D55A46E53}"/>
              </a:ext>
            </a:extLst>
          </p:cNvPr>
          <p:cNvSpPr txBox="1"/>
          <p:nvPr/>
        </p:nvSpPr>
        <p:spPr>
          <a:xfrm>
            <a:off x="199157" y="89970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推定パラメータとトピックとの関係を絵にすると。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41310A-A533-CA40-0F7E-F9C6F1FD2B73}"/>
              </a:ext>
            </a:extLst>
          </p:cNvPr>
          <p:cNvSpPr txBox="1"/>
          <p:nvPr/>
        </p:nvSpPr>
        <p:spPr>
          <a:xfrm>
            <a:off x="5552812" y="508604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・・・・・・・・・・・・・・・・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ED87E3-C2B4-21D0-A84B-A3C94D63BCC5}"/>
              </a:ext>
            </a:extLst>
          </p:cNvPr>
          <p:cNvSpPr/>
          <p:nvPr/>
        </p:nvSpPr>
        <p:spPr>
          <a:xfrm>
            <a:off x="5546381" y="5636143"/>
            <a:ext cx="5233499" cy="90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0484B4F-69BA-E1FD-1C11-B58FFF71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84" y="5765795"/>
            <a:ext cx="2105219" cy="7709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6149562-0215-6D83-57CE-A771A874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92" y="3849770"/>
            <a:ext cx="20" cy="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BB5202D-B242-F6E8-AC08-F9242B16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166" y="5722719"/>
            <a:ext cx="2835699" cy="82109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1BCC0C-3673-C182-AB6D-06DDB1E90994}"/>
              </a:ext>
            </a:extLst>
          </p:cNvPr>
          <p:cNvSpPr txBox="1"/>
          <p:nvPr/>
        </p:nvSpPr>
        <p:spPr>
          <a:xfrm>
            <a:off x="5540410" y="5755292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k=4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7D32E98-2537-AA15-159A-B106F254D634}"/>
                  </a:ext>
                </a:extLst>
              </p:cNvPr>
              <p:cNvSpPr txBox="1"/>
              <p:nvPr/>
            </p:nvSpPr>
            <p:spPr>
              <a:xfrm>
                <a:off x="5540410" y="2213956"/>
                <a:ext cx="626479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𝝓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𝒌</m:t>
                        </m:r>
                      </m:sub>
                    </m:sSub>
                    <m:r>
                      <a:rPr lang="ja-JP" altLang="en-US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（文書単位ではない）トピッククラスタとなる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7D32E98-2537-AA15-159A-B106F254D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410" y="2213956"/>
                <a:ext cx="6264792" cy="453137"/>
              </a:xfrm>
              <a:prstGeom prst="rect">
                <a:avLst/>
              </a:prstGeom>
              <a:blipFill>
                <a:blip r:embed="rId5"/>
                <a:stretch>
                  <a:fillRect l="-875" r="-292" b="-2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90B0F72-0859-ED44-9C3C-51077DA99DDE}"/>
                  </a:ext>
                </a:extLst>
              </p:cNvPr>
              <p:cNvSpPr txBox="1"/>
              <p:nvPr/>
            </p:nvSpPr>
            <p:spPr>
              <a:xfrm>
                <a:off x="127123" y="2432955"/>
                <a:ext cx="4115863" cy="68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𝜽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𝒅</m:t>
                        </m:r>
                      </m:sub>
                    </m:sSub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:</m:t>
                    </m:r>
                    <m:r>
                      <a:rPr lang="ja-JP" altLang="en-US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トピックの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確率分布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（確率的クラスタ）</a:t>
                </a:r>
                <a:endParaRPr lang="en-US" altLang="ja-JP" i="1" dirty="0">
                  <a:latin typeface="Cambria Math" panose="02040503050406030204" pitchFamily="18" charset="0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90B0F72-0859-ED44-9C3C-51077DA9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3" y="2432955"/>
                <a:ext cx="4115863" cy="688586"/>
              </a:xfrm>
              <a:prstGeom prst="rect">
                <a:avLst/>
              </a:prstGeom>
              <a:blipFill>
                <a:blip r:embed="rId6"/>
                <a:stretch>
                  <a:fillRect b="-150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DC6C9497-377E-D2F5-2145-82D1A1984DB2}"/>
              </a:ext>
            </a:extLst>
          </p:cNvPr>
          <p:cNvSpPr/>
          <p:nvPr/>
        </p:nvSpPr>
        <p:spPr>
          <a:xfrm>
            <a:off x="529372" y="3055286"/>
            <a:ext cx="2876301" cy="100811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A0F7FC7-2317-40A5-FDD7-C65D94C7262C}"/>
              </a:ext>
            </a:extLst>
          </p:cNvPr>
          <p:cNvCxnSpPr>
            <a:cxnSpLocks/>
          </p:cNvCxnSpPr>
          <p:nvPr/>
        </p:nvCxnSpPr>
        <p:spPr>
          <a:xfrm flipV="1">
            <a:off x="645311" y="3722188"/>
            <a:ext cx="1580439" cy="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0314CE4-53E4-4DC8-156D-DB2D280DED67}"/>
              </a:ext>
            </a:extLst>
          </p:cNvPr>
          <p:cNvSpPr/>
          <p:nvPr/>
        </p:nvSpPr>
        <p:spPr>
          <a:xfrm>
            <a:off x="748372" y="3453736"/>
            <a:ext cx="432048" cy="28802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0ED096B-AF82-3C48-06CA-AC0E83CDA083}"/>
              </a:ext>
            </a:extLst>
          </p:cNvPr>
          <p:cNvSpPr/>
          <p:nvPr/>
        </p:nvSpPr>
        <p:spPr>
          <a:xfrm>
            <a:off x="1243812" y="3156077"/>
            <a:ext cx="432048" cy="56644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28343C0-A0A4-3F64-327A-803323128EAD}"/>
              </a:ext>
            </a:extLst>
          </p:cNvPr>
          <p:cNvSpPr/>
          <p:nvPr/>
        </p:nvSpPr>
        <p:spPr>
          <a:xfrm>
            <a:off x="1741179" y="3354226"/>
            <a:ext cx="432048" cy="3679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フローチャート: 書類 32">
            <a:extLst>
              <a:ext uri="{FF2B5EF4-FFF2-40B4-BE49-F238E27FC236}">
                <a16:creationId xmlns:a16="http://schemas.microsoft.com/office/drawing/2014/main" id="{950FC8AA-5D9F-6B61-6CBE-AB39B5B2D280}"/>
              </a:ext>
            </a:extLst>
          </p:cNvPr>
          <p:cNvSpPr/>
          <p:nvPr/>
        </p:nvSpPr>
        <p:spPr>
          <a:xfrm>
            <a:off x="529372" y="4148228"/>
            <a:ext cx="2876301" cy="100811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1D52824-6E5E-C90A-99EE-4BA8680C844F}"/>
              </a:ext>
            </a:extLst>
          </p:cNvPr>
          <p:cNvCxnSpPr>
            <a:cxnSpLocks/>
          </p:cNvCxnSpPr>
          <p:nvPr/>
        </p:nvCxnSpPr>
        <p:spPr>
          <a:xfrm flipV="1">
            <a:off x="645311" y="4815130"/>
            <a:ext cx="1580439" cy="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B338196-6E8D-7044-6683-C863894527D0}"/>
              </a:ext>
            </a:extLst>
          </p:cNvPr>
          <p:cNvSpPr/>
          <p:nvPr/>
        </p:nvSpPr>
        <p:spPr>
          <a:xfrm>
            <a:off x="748372" y="4537153"/>
            <a:ext cx="432048" cy="28802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51F12A5-7092-F001-4572-F0A3767B5FB8}"/>
              </a:ext>
            </a:extLst>
          </p:cNvPr>
          <p:cNvSpPr/>
          <p:nvPr/>
        </p:nvSpPr>
        <p:spPr>
          <a:xfrm>
            <a:off x="1243812" y="4583593"/>
            <a:ext cx="432048" cy="23186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AEEDA2F-3C14-2C22-F810-9766C250BF99}"/>
              </a:ext>
            </a:extLst>
          </p:cNvPr>
          <p:cNvSpPr/>
          <p:nvPr/>
        </p:nvSpPr>
        <p:spPr>
          <a:xfrm>
            <a:off x="1741179" y="4273027"/>
            <a:ext cx="432048" cy="54210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フローチャート: 書類 40">
            <a:extLst>
              <a:ext uri="{FF2B5EF4-FFF2-40B4-BE49-F238E27FC236}">
                <a16:creationId xmlns:a16="http://schemas.microsoft.com/office/drawing/2014/main" id="{E9E4BD20-6FB5-E0CF-340B-80DA9CEF9379}"/>
              </a:ext>
            </a:extLst>
          </p:cNvPr>
          <p:cNvSpPr/>
          <p:nvPr/>
        </p:nvSpPr>
        <p:spPr>
          <a:xfrm>
            <a:off x="506667" y="5779643"/>
            <a:ext cx="2899005" cy="100811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5148133-6247-3C39-EAE8-464C92B41504}"/>
              </a:ext>
            </a:extLst>
          </p:cNvPr>
          <p:cNvCxnSpPr>
            <a:cxnSpLocks/>
          </p:cNvCxnSpPr>
          <p:nvPr/>
        </p:nvCxnSpPr>
        <p:spPr>
          <a:xfrm flipV="1">
            <a:off x="622606" y="6446545"/>
            <a:ext cx="1580439" cy="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BF93580-6425-BFF6-CA8C-8F6419F2CA30}"/>
              </a:ext>
            </a:extLst>
          </p:cNvPr>
          <p:cNvSpPr/>
          <p:nvPr/>
        </p:nvSpPr>
        <p:spPr>
          <a:xfrm>
            <a:off x="725667" y="5910715"/>
            <a:ext cx="432048" cy="54587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0AB1013-F212-9104-9E2C-D9BB9730C229}"/>
              </a:ext>
            </a:extLst>
          </p:cNvPr>
          <p:cNvSpPr/>
          <p:nvPr/>
        </p:nvSpPr>
        <p:spPr>
          <a:xfrm>
            <a:off x="1221107" y="6205056"/>
            <a:ext cx="432048" cy="24181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44E7EEE-9642-762E-73EC-70F9CD9FD128}"/>
              </a:ext>
            </a:extLst>
          </p:cNvPr>
          <p:cNvSpPr txBox="1"/>
          <p:nvPr/>
        </p:nvSpPr>
        <p:spPr>
          <a:xfrm>
            <a:off x="94301" y="3049350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doc 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79C86A-49ED-36E0-21DD-9F198EF4799C}"/>
              </a:ext>
            </a:extLst>
          </p:cNvPr>
          <p:cNvSpPr txBox="1"/>
          <p:nvPr/>
        </p:nvSpPr>
        <p:spPr>
          <a:xfrm>
            <a:off x="25981" y="4124761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doc 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4BF1AD3-4A68-8053-C6CD-9007DBBC8771}"/>
              </a:ext>
            </a:extLst>
          </p:cNvPr>
          <p:cNvSpPr txBox="1"/>
          <p:nvPr/>
        </p:nvSpPr>
        <p:spPr>
          <a:xfrm>
            <a:off x="15466" y="556574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doc D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8E928A-C4D0-8219-4019-4A2B91B4BD71}"/>
                  </a:ext>
                </a:extLst>
              </p:cNvPr>
              <p:cNvSpPr txBox="1"/>
              <p:nvPr/>
            </p:nvSpPr>
            <p:spPr>
              <a:xfrm>
                <a:off x="632618" y="3656082"/>
                <a:ext cx="6351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8E928A-C4D0-8219-4019-4A2B91B4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8" y="3656082"/>
                <a:ext cx="6351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8965B8E-DDB7-9189-2954-604ABDED8489}"/>
                  </a:ext>
                </a:extLst>
              </p:cNvPr>
              <p:cNvSpPr txBox="1"/>
              <p:nvPr/>
            </p:nvSpPr>
            <p:spPr>
              <a:xfrm>
                <a:off x="1108442" y="3653862"/>
                <a:ext cx="6351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8965B8E-DDB7-9189-2954-604ABDED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42" y="3653862"/>
                <a:ext cx="6351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374C560-80DC-C000-5BB0-94014F1E501B}"/>
                  </a:ext>
                </a:extLst>
              </p:cNvPr>
              <p:cNvSpPr txBox="1"/>
              <p:nvPr/>
            </p:nvSpPr>
            <p:spPr>
              <a:xfrm>
                <a:off x="2678971" y="3655988"/>
                <a:ext cx="635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374C560-80DC-C000-5BB0-94014F1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71" y="3655988"/>
                <a:ext cx="63510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7A05B27-947F-82D2-A665-8633C88D815D}"/>
              </a:ext>
            </a:extLst>
          </p:cNvPr>
          <p:cNvSpPr/>
          <p:nvPr/>
        </p:nvSpPr>
        <p:spPr>
          <a:xfrm>
            <a:off x="2246923" y="3615762"/>
            <a:ext cx="432048" cy="119288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FC3B576-6AF4-0890-18D2-DCB1EA4F6123}"/>
              </a:ext>
            </a:extLst>
          </p:cNvPr>
          <p:cNvSpPr/>
          <p:nvPr/>
        </p:nvSpPr>
        <p:spPr>
          <a:xfrm>
            <a:off x="2762007" y="3444210"/>
            <a:ext cx="432048" cy="29083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1E4FF1B-D4F7-8409-C7B9-6622C1F60C8E}"/>
              </a:ext>
            </a:extLst>
          </p:cNvPr>
          <p:cNvSpPr/>
          <p:nvPr/>
        </p:nvSpPr>
        <p:spPr>
          <a:xfrm>
            <a:off x="2267709" y="4421356"/>
            <a:ext cx="432048" cy="40011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24DC395-BB01-CD2C-CFEF-CB95C271B48E}"/>
              </a:ext>
            </a:extLst>
          </p:cNvPr>
          <p:cNvSpPr/>
          <p:nvPr/>
        </p:nvSpPr>
        <p:spPr>
          <a:xfrm>
            <a:off x="2782793" y="4674637"/>
            <a:ext cx="432048" cy="146828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900EE64-0AC2-94FD-50EA-C938E5A6B416}"/>
              </a:ext>
            </a:extLst>
          </p:cNvPr>
          <p:cNvSpPr/>
          <p:nvPr/>
        </p:nvSpPr>
        <p:spPr>
          <a:xfrm>
            <a:off x="2231296" y="6327258"/>
            <a:ext cx="432048" cy="119288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F88939-38E9-0BF8-511E-6EF19D9EEDB4}"/>
              </a:ext>
            </a:extLst>
          </p:cNvPr>
          <p:cNvSpPr/>
          <p:nvPr/>
        </p:nvSpPr>
        <p:spPr>
          <a:xfrm>
            <a:off x="2746380" y="6155706"/>
            <a:ext cx="432048" cy="29083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8DC601D-03BB-D3F1-20AA-A2285940D0A3}"/>
                  </a:ext>
                </a:extLst>
              </p:cNvPr>
              <p:cNvSpPr txBox="1"/>
              <p:nvPr/>
            </p:nvSpPr>
            <p:spPr>
              <a:xfrm>
                <a:off x="658575" y="4756306"/>
                <a:ext cx="629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8DC601D-03BB-D3F1-20AA-A2285940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5" y="4756306"/>
                <a:ext cx="62914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C6708E2-074D-0F8D-7F01-2C4CE2DB5090}"/>
                  </a:ext>
                </a:extLst>
              </p:cNvPr>
              <p:cNvSpPr txBox="1"/>
              <p:nvPr/>
            </p:nvSpPr>
            <p:spPr>
              <a:xfrm>
                <a:off x="1134399" y="4744561"/>
                <a:ext cx="629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C6708E2-074D-0F8D-7F01-2C4CE2DB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99" y="4744561"/>
                <a:ext cx="62914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6821A8E-8B05-7435-E292-885056BF526C}"/>
                  </a:ext>
                </a:extLst>
              </p:cNvPr>
              <p:cNvSpPr txBox="1"/>
              <p:nvPr/>
            </p:nvSpPr>
            <p:spPr>
              <a:xfrm>
                <a:off x="2704928" y="4737162"/>
                <a:ext cx="629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6821A8E-8B05-7435-E292-885056BF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28" y="4737162"/>
                <a:ext cx="62914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9B2AD6A-B4E7-D376-67A4-1BE7626A5620}"/>
                  </a:ext>
                </a:extLst>
              </p:cNvPr>
              <p:cNvSpPr txBox="1"/>
              <p:nvPr/>
            </p:nvSpPr>
            <p:spPr>
              <a:xfrm>
                <a:off x="600273" y="6353109"/>
                <a:ext cx="660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9B2AD6A-B4E7-D376-67A4-1BE7626A5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3" y="6353109"/>
                <a:ext cx="66075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1AD6EC9-DC5B-AB4B-B011-B260117E9A86}"/>
                  </a:ext>
                </a:extLst>
              </p:cNvPr>
              <p:cNvSpPr txBox="1"/>
              <p:nvPr/>
            </p:nvSpPr>
            <p:spPr>
              <a:xfrm>
                <a:off x="1076097" y="6341364"/>
                <a:ext cx="6607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1AD6EC9-DC5B-AB4B-B011-B260117E9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97" y="6341364"/>
                <a:ext cx="66075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1139529-E609-39C8-B94D-AE6FC2F79E8F}"/>
                  </a:ext>
                </a:extLst>
              </p:cNvPr>
              <p:cNvSpPr txBox="1"/>
              <p:nvPr/>
            </p:nvSpPr>
            <p:spPr>
              <a:xfrm>
                <a:off x="2646626" y="6333965"/>
                <a:ext cx="660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1139529-E609-39C8-B94D-AE6FC2F7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26" y="6333965"/>
                <a:ext cx="66075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DBCEE81-1DB1-74B0-73DA-A5EA67D14B3F}"/>
              </a:ext>
            </a:extLst>
          </p:cNvPr>
          <p:cNvSpPr txBox="1"/>
          <p:nvPr/>
        </p:nvSpPr>
        <p:spPr>
          <a:xfrm>
            <a:off x="490194" y="53561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・・・・・・・・・</a:t>
            </a:r>
          </a:p>
        </p:txBody>
      </p:sp>
      <p:sp>
        <p:nvSpPr>
          <p:cNvPr id="71" name="フローチャート: 複数書類 70">
            <a:extLst>
              <a:ext uri="{FF2B5EF4-FFF2-40B4-BE49-F238E27FC236}">
                <a16:creationId xmlns:a16="http://schemas.microsoft.com/office/drawing/2014/main" id="{CC3C694A-3857-855F-5D72-33AC55880D31}"/>
              </a:ext>
            </a:extLst>
          </p:cNvPr>
          <p:cNvSpPr/>
          <p:nvPr/>
        </p:nvSpPr>
        <p:spPr>
          <a:xfrm>
            <a:off x="3955077" y="889393"/>
            <a:ext cx="2140923" cy="116320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矢印: 折線 71">
            <a:extLst>
              <a:ext uri="{FF2B5EF4-FFF2-40B4-BE49-F238E27FC236}">
                <a16:creationId xmlns:a16="http://schemas.microsoft.com/office/drawing/2014/main" id="{32057983-A663-44F1-A6DC-B278063AF1CC}"/>
              </a:ext>
            </a:extLst>
          </p:cNvPr>
          <p:cNvSpPr/>
          <p:nvPr/>
        </p:nvSpPr>
        <p:spPr>
          <a:xfrm rot="5400000" flipV="1">
            <a:off x="2295135" y="950240"/>
            <a:ext cx="1097846" cy="1604369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矢印: 折線 72">
            <a:extLst>
              <a:ext uri="{FF2B5EF4-FFF2-40B4-BE49-F238E27FC236}">
                <a16:creationId xmlns:a16="http://schemas.microsoft.com/office/drawing/2014/main" id="{9EFDDB11-7D11-6BFE-A5C5-29309C90F4B0}"/>
              </a:ext>
            </a:extLst>
          </p:cNvPr>
          <p:cNvSpPr/>
          <p:nvPr/>
        </p:nvSpPr>
        <p:spPr>
          <a:xfrm rot="16200000" flipH="1" flipV="1">
            <a:off x="6518822" y="963116"/>
            <a:ext cx="1097846" cy="1604369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DE3DD0-A3C2-E873-3929-2C0137C8F4E3}"/>
              </a:ext>
            </a:extLst>
          </p:cNvPr>
          <p:cNvSpPr txBox="1"/>
          <p:nvPr/>
        </p:nvSpPr>
        <p:spPr>
          <a:xfrm>
            <a:off x="4124638" y="13733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文書集合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56C5843-99AB-B376-E87F-C55A3649A7E4}"/>
              </a:ext>
            </a:extLst>
          </p:cNvPr>
          <p:cNvSpPr txBox="1"/>
          <p:nvPr/>
        </p:nvSpPr>
        <p:spPr>
          <a:xfrm>
            <a:off x="2422105" y="1421167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E-step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6FEF96B-9D4D-9666-1115-E2AC9D82C95B}"/>
              </a:ext>
            </a:extLst>
          </p:cNvPr>
          <p:cNvSpPr txBox="1"/>
          <p:nvPr/>
        </p:nvSpPr>
        <p:spPr>
          <a:xfrm>
            <a:off x="6160944" y="148111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M-step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48B4A2B-2CCD-9682-61F4-A05CA4DFDFF8}"/>
                  </a:ext>
                </a:extLst>
              </p:cNvPr>
              <p:cNvSpPr txBox="1"/>
              <p:nvPr/>
            </p:nvSpPr>
            <p:spPr>
              <a:xfrm>
                <a:off x="2462947" y="3086345"/>
                <a:ext cx="1781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argmax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⁡(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48B4A2B-2CCD-9682-61F4-A05CA4DFD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947" y="3086345"/>
                <a:ext cx="1781193" cy="276999"/>
              </a:xfrm>
              <a:prstGeom prst="rect">
                <a:avLst/>
              </a:prstGeom>
              <a:blipFill>
                <a:blip r:embed="rId16"/>
                <a:stretch>
                  <a:fillRect l="-2055" t="-6522" r="-3767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45D19C-C7C5-D4D8-5C7F-3E023A966FBE}"/>
                  </a:ext>
                </a:extLst>
              </p:cNvPr>
              <p:cNvSpPr txBox="1"/>
              <p:nvPr/>
            </p:nvSpPr>
            <p:spPr>
              <a:xfrm>
                <a:off x="2434510" y="4172297"/>
                <a:ext cx="1775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argmax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⁡(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45D19C-C7C5-D4D8-5C7F-3E023A96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10" y="4172297"/>
                <a:ext cx="1775871" cy="276999"/>
              </a:xfrm>
              <a:prstGeom prst="rect">
                <a:avLst/>
              </a:prstGeom>
              <a:blipFill>
                <a:blip r:embed="rId17"/>
                <a:stretch>
                  <a:fillRect l="-2055" t="-6522" r="-342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298C1A7-946E-9681-F137-C25A6D813A91}"/>
                  </a:ext>
                </a:extLst>
              </p:cNvPr>
              <p:cNvSpPr txBox="1"/>
              <p:nvPr/>
            </p:nvSpPr>
            <p:spPr>
              <a:xfrm>
                <a:off x="2440506" y="5827849"/>
                <a:ext cx="180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argmax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⁡(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298C1A7-946E-9681-F137-C25A6D81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506" y="5827849"/>
                <a:ext cx="1803635" cy="276999"/>
              </a:xfrm>
              <a:prstGeom prst="rect">
                <a:avLst/>
              </a:prstGeom>
              <a:blipFill>
                <a:blip r:embed="rId18"/>
                <a:stretch>
                  <a:fillRect l="-2027" t="-6667" r="-3716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299BEC-BA16-0D8A-AC7B-84A3439BD908}"/>
              </a:ext>
            </a:extLst>
          </p:cNvPr>
          <p:cNvSpPr txBox="1"/>
          <p:nvPr/>
        </p:nvSpPr>
        <p:spPr>
          <a:xfrm>
            <a:off x="3631084" y="1852977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クラスタの場合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9D3B005-761E-5FE7-D265-18F07DD3C3E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69192" y="2612265"/>
            <a:ext cx="5410688" cy="23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52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oject Jupyter - Wikipedia">
            <a:extLst>
              <a:ext uri="{FF2B5EF4-FFF2-40B4-BE49-F238E27FC236}">
                <a16:creationId xmlns:a16="http://schemas.microsoft.com/office/drawing/2014/main" id="{A9D104D3-4189-A638-DC1F-043ABB89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8" y="784459"/>
            <a:ext cx="1029186" cy="119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9F84F6-55A8-EC2F-98CA-1130A0CCD135}"/>
                  </a:ext>
                </a:extLst>
              </p:cNvPr>
              <p:cNvSpPr txBox="1"/>
              <p:nvPr/>
            </p:nvSpPr>
            <p:spPr>
              <a:xfrm>
                <a:off x="553322" y="2237897"/>
                <a:ext cx="11085355" cy="23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kumimoji="1" lang="ja-JP" altLang="en-US" sz="2400" dirty="0">
                    <a:ea typeface="メイリオ" panose="020B0604030504040204" pitchFamily="50" charset="-128"/>
                  </a:rPr>
                  <a:t>トピック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ea typeface="メイリオ" panose="020B0604030504040204" pitchFamily="50" charset="-128"/>
                  </a:rPr>
                  <a:t>の特徴を表示する</a:t>
                </a:r>
                <a:endParaRPr kumimoji="1" lang="en-US" altLang="ja-JP" sz="2400" dirty="0"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ja-JP" altLang="en-US" sz="2400" dirty="0">
                    <a:ea typeface="メイリオ" panose="020B0604030504040204" pitchFamily="50" charset="-128"/>
                  </a:rPr>
                  <a:t>　 トピック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400" b="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を確率の降順に並べて書き出すと、そのクラスタらしさの語彙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 順に表示できる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2400" dirty="0">
                    <a:ea typeface="メイリオ" panose="020B0604030504040204" pitchFamily="50" charset="-128"/>
                  </a:rPr>
                  <a:t>2</a:t>
                </a:r>
                <a:r>
                  <a:rPr kumimoji="1" lang="en-US" altLang="ja-JP" sz="2400" dirty="0">
                    <a:solidFill>
                      <a:srgbClr val="FF0000"/>
                    </a:solidFill>
                    <a:ea typeface="メイリオ" panose="020B0604030504040204" pitchFamily="50" charset="-128"/>
                  </a:rPr>
                  <a:t>. </a:t>
                </a:r>
                <a:r>
                  <a:rPr lang="ja-JP" altLang="en-US" sz="2400" dirty="0">
                    <a:solidFill>
                      <a:srgbClr val="FF0000"/>
                    </a:solidFill>
                    <a:ea typeface="メイリオ" panose="020B0604030504040204" pitchFamily="50" charset="-128"/>
                  </a:rPr>
                  <a:t> </a:t>
                </a:r>
                <a:r>
                  <a:rPr lang="ja-JP" altLang="en-US" sz="2400" dirty="0">
                    <a:solidFill>
                      <a:schemeClr val="tx1"/>
                    </a:solidFill>
                    <a:ea typeface="メイリオ" panose="020B0604030504040204" pitchFamily="50" charset="-128"/>
                  </a:rPr>
                  <a:t>口コミ毎のクラスタラベルを推定</a:t>
                </a:r>
                <a:r>
                  <a:rPr kumimoji="1" lang="en-US" altLang="ja-JP" sz="2400" dirty="0">
                    <a:solidFill>
                      <a:schemeClr val="tx1"/>
                    </a:solidFill>
                    <a:ea typeface="メイリオ" panose="020B0604030504040204" pitchFamily="50" charset="-128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ja-JP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　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 </m:t>
                    </m:r>
                    <m:r>
                      <a:rPr kumimoji="1" lang="ja-JP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負担率</m:t>
                    </m:r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最大確率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となる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d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毎に求める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。これが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クラスタラベル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9F84F6-55A8-EC2F-98CA-1130A0CCD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2" y="2237897"/>
                <a:ext cx="11085355" cy="2353401"/>
              </a:xfrm>
              <a:prstGeom prst="rect">
                <a:avLst/>
              </a:prstGeom>
              <a:blipFill>
                <a:blip r:embed="rId3"/>
                <a:stretch>
                  <a:fillRect l="-990" t="-3627" b="-51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C6D6C1-45E3-475C-493C-162F68B3A7FB}"/>
              </a:ext>
            </a:extLst>
          </p:cNvPr>
          <p:cNvSpPr txBox="1"/>
          <p:nvPr/>
        </p:nvSpPr>
        <p:spPr>
          <a:xfrm>
            <a:off x="553322" y="373224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トピックモデルの実装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A940EA-6059-E1B8-0DDA-0C9E83EC87D7}"/>
              </a:ext>
            </a:extLst>
          </p:cNvPr>
          <p:cNvSpPr txBox="1"/>
          <p:nvPr/>
        </p:nvSpPr>
        <p:spPr>
          <a:xfrm>
            <a:off x="597780" y="890758"/>
            <a:ext cx="996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詳細は省略（大学院レベル）。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と同様に推定したパラメータとトピックとの関係を以下に述べる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6300AD-D4C0-CC1A-A692-9D0D4A3E17D8}"/>
              </a:ext>
            </a:extLst>
          </p:cNvPr>
          <p:cNvSpPr txBox="1"/>
          <p:nvPr/>
        </p:nvSpPr>
        <p:spPr>
          <a:xfrm>
            <a:off x="1250302" y="4861249"/>
            <a:ext cx="3231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vbLDA.py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topic_model_vb2.py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33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DC2F30-F90D-ECDB-2879-37B74B4A02C7}"/>
              </a:ext>
            </a:extLst>
          </p:cNvPr>
          <p:cNvSpPr txBox="1"/>
          <p:nvPr/>
        </p:nvSpPr>
        <p:spPr>
          <a:xfrm>
            <a:off x="5295781" y="27618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388102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0BEF33-3DA4-48E8-939C-177468C5E4C7}"/>
              </a:ext>
            </a:extLst>
          </p:cNvPr>
          <p:cNvSpPr txBox="1"/>
          <p:nvPr/>
        </p:nvSpPr>
        <p:spPr>
          <a:xfrm>
            <a:off x="289681" y="196787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混合ガウス分布によるクラスタリングの問題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FB3BA71-4637-BF64-6C14-31B458E61C5D}"/>
              </a:ext>
            </a:extLst>
          </p:cNvPr>
          <p:cNvSpPr txBox="1"/>
          <p:nvPr/>
        </p:nvSpPr>
        <p:spPr>
          <a:xfrm>
            <a:off x="427266" y="727781"/>
            <a:ext cx="905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言語の分布は、超多次元（語彙数分の次元）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言語の分布に中心性があるとは限らない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C062E3F-5C7F-FE94-0056-B26F2C8A660F}"/>
              </a:ext>
            </a:extLst>
          </p:cNvPr>
          <p:cNvSpPr txBox="1"/>
          <p:nvPr/>
        </p:nvSpPr>
        <p:spPr>
          <a:xfrm>
            <a:off x="729429" y="1563222"/>
            <a:ext cx="1055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結局、混合ガウス分布では言語の分布特徴を捉えきれない（表現力不足）</a:t>
            </a: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8B9C7E5E-AE51-0D40-3581-CE903BFA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0" y="2613113"/>
            <a:ext cx="5067459" cy="3862226"/>
          </a:xfrm>
          <a:prstGeom prst="rect">
            <a:avLst/>
          </a:prstGeom>
        </p:spPr>
      </p:pic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93B14DE-2AE5-D3CF-17C1-0F2D3C458204}"/>
              </a:ext>
            </a:extLst>
          </p:cNvPr>
          <p:cNvGrpSpPr/>
          <p:nvPr/>
        </p:nvGrpSpPr>
        <p:grpSpPr>
          <a:xfrm rot="17682631">
            <a:off x="836126" y="2749193"/>
            <a:ext cx="735397" cy="633242"/>
            <a:chOff x="6170648" y="1391812"/>
            <a:chExt cx="482082" cy="325017"/>
          </a:xfrm>
        </p:grpSpPr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42CC02B1-BD5F-6D52-5441-3704E4CC3DE7}"/>
                </a:ext>
              </a:extLst>
            </p:cNvPr>
            <p:cNvSpPr/>
            <p:nvPr/>
          </p:nvSpPr>
          <p:spPr>
            <a:xfrm>
              <a:off x="6242180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6500A5CC-386B-AD85-8388-F88FF9D4A23E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6BE27274-C0B8-C11B-4F64-6B7227114940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0C5DB00-B15B-CFFC-4113-1551B88D3507}"/>
              </a:ext>
            </a:extLst>
          </p:cNvPr>
          <p:cNvGrpSpPr/>
          <p:nvPr/>
        </p:nvGrpSpPr>
        <p:grpSpPr>
          <a:xfrm>
            <a:off x="1578035" y="3697858"/>
            <a:ext cx="735397" cy="708886"/>
            <a:chOff x="6170648" y="1391812"/>
            <a:chExt cx="482082" cy="325017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8AAEB5C6-626A-EFB7-BC29-90306D7A1267}"/>
                </a:ext>
              </a:extLst>
            </p:cNvPr>
            <p:cNvSpPr/>
            <p:nvPr/>
          </p:nvSpPr>
          <p:spPr>
            <a:xfrm>
              <a:off x="6242180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C8C02CCE-A739-93FA-9CBF-C65B211B1717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C59CF67E-9D1B-195E-F2ED-EDBE762FA7FC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B273EB8-451E-669A-0983-8C4170D911D3}"/>
              </a:ext>
            </a:extLst>
          </p:cNvPr>
          <p:cNvGrpSpPr/>
          <p:nvPr/>
        </p:nvGrpSpPr>
        <p:grpSpPr>
          <a:xfrm rot="1736743">
            <a:off x="773278" y="4183573"/>
            <a:ext cx="939611" cy="423723"/>
            <a:chOff x="6170648" y="1391812"/>
            <a:chExt cx="482082" cy="325017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96639B04-D7CF-AC0D-581F-D45C9CA352EC}"/>
                </a:ext>
              </a:extLst>
            </p:cNvPr>
            <p:cNvSpPr/>
            <p:nvPr/>
          </p:nvSpPr>
          <p:spPr>
            <a:xfrm>
              <a:off x="6235577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5ACD39AF-182A-CD5A-0494-805A0FCC0F2D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87655325-DDB0-75F0-00A6-5A1382200BC5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9185D06-CF36-21B8-EF2F-612218E2A07F}"/>
              </a:ext>
            </a:extLst>
          </p:cNvPr>
          <p:cNvGrpSpPr/>
          <p:nvPr/>
        </p:nvGrpSpPr>
        <p:grpSpPr>
          <a:xfrm rot="19732160">
            <a:off x="1945734" y="4610899"/>
            <a:ext cx="735397" cy="524763"/>
            <a:chOff x="6170648" y="1391812"/>
            <a:chExt cx="482082" cy="325017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FB34772A-185F-A978-0210-BDD76762B82C}"/>
                </a:ext>
              </a:extLst>
            </p:cNvPr>
            <p:cNvSpPr/>
            <p:nvPr/>
          </p:nvSpPr>
          <p:spPr>
            <a:xfrm>
              <a:off x="6242180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7A91DC4F-7225-8495-DE50-9907A619CE04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5204480-D89D-B946-451D-99E04D3E3F68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67DDEAF-D5E4-DB41-3D11-FFE66D65197C}"/>
              </a:ext>
            </a:extLst>
          </p:cNvPr>
          <p:cNvGrpSpPr/>
          <p:nvPr/>
        </p:nvGrpSpPr>
        <p:grpSpPr>
          <a:xfrm rot="19682685">
            <a:off x="4428704" y="5517325"/>
            <a:ext cx="735397" cy="581369"/>
            <a:chOff x="6170648" y="1391812"/>
            <a:chExt cx="482082" cy="325017"/>
          </a:xfrm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4D67EE02-F52D-13FB-0405-D5CBC73777B6}"/>
                </a:ext>
              </a:extLst>
            </p:cNvPr>
            <p:cNvSpPr/>
            <p:nvPr/>
          </p:nvSpPr>
          <p:spPr>
            <a:xfrm>
              <a:off x="6242180" y="1436914"/>
              <a:ext cx="335902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1A013C7-32D7-C023-452D-F805AE905981}"/>
                </a:ext>
              </a:extLst>
            </p:cNvPr>
            <p:cNvSpPr/>
            <p:nvPr/>
          </p:nvSpPr>
          <p:spPr>
            <a:xfrm>
              <a:off x="6170648" y="1391812"/>
              <a:ext cx="482082" cy="325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1FA2CC8C-90B7-8183-B043-6CBD1919A01D}"/>
                </a:ext>
              </a:extLst>
            </p:cNvPr>
            <p:cNvSpPr/>
            <p:nvPr/>
          </p:nvSpPr>
          <p:spPr>
            <a:xfrm>
              <a:off x="6344814" y="1477352"/>
              <a:ext cx="158619" cy="118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CD1807B-8457-CEA1-D32E-2D92FFB764D3}"/>
              </a:ext>
            </a:extLst>
          </p:cNvPr>
          <p:cNvSpPr txBox="1"/>
          <p:nvPr/>
        </p:nvSpPr>
        <p:spPr>
          <a:xfrm>
            <a:off x="4152418" y="5007033"/>
            <a:ext cx="134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ビジネスホテルクラスタ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C90E2FE-2439-1C08-AE1A-EF00A47226CE}"/>
              </a:ext>
            </a:extLst>
          </p:cNvPr>
          <p:cNvSpPr txBox="1"/>
          <p:nvPr/>
        </p:nvSpPr>
        <p:spPr>
          <a:xfrm>
            <a:off x="1510661" y="2713877"/>
            <a:ext cx="97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温泉郷クラスタ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7097E6C-848C-301D-B759-433F98D6630C}"/>
              </a:ext>
            </a:extLst>
          </p:cNvPr>
          <p:cNvSpPr txBox="1"/>
          <p:nvPr/>
        </p:nvSpPr>
        <p:spPr>
          <a:xfrm>
            <a:off x="2207412" y="3666914"/>
            <a:ext cx="122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温泉旅館クラスタ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A67C0B-B60E-74EA-4EC4-26E9B6C9E0E3}"/>
              </a:ext>
            </a:extLst>
          </p:cNvPr>
          <p:cNvSpPr txBox="1"/>
          <p:nvPr/>
        </p:nvSpPr>
        <p:spPr>
          <a:xfrm rot="1830291">
            <a:off x="29474" y="4522722"/>
            <a:ext cx="181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温泉付きビジネスホテルクラスタ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5B4E302-7483-3FFE-6087-4B0829CB39F3}"/>
              </a:ext>
            </a:extLst>
          </p:cNvPr>
          <p:cNvSpPr txBox="1"/>
          <p:nvPr/>
        </p:nvSpPr>
        <p:spPr>
          <a:xfrm>
            <a:off x="2541689" y="4619951"/>
            <a:ext cx="156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リゾートホテルスパクラスタ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0A66B2E-3797-470E-844E-2209CDD1455D}"/>
              </a:ext>
            </a:extLst>
          </p:cNvPr>
          <p:cNvSpPr/>
          <p:nvPr/>
        </p:nvSpPr>
        <p:spPr>
          <a:xfrm>
            <a:off x="6903838" y="3422225"/>
            <a:ext cx="550506" cy="448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49F7549-FB75-9CC5-77FF-768A993237CE}"/>
              </a:ext>
            </a:extLst>
          </p:cNvPr>
          <p:cNvSpPr/>
          <p:nvPr/>
        </p:nvSpPr>
        <p:spPr>
          <a:xfrm>
            <a:off x="6974951" y="4628578"/>
            <a:ext cx="550506" cy="99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5F2B027-884B-8040-ED78-516FFF7A083E}"/>
              </a:ext>
            </a:extLst>
          </p:cNvPr>
          <p:cNvSpPr/>
          <p:nvPr/>
        </p:nvSpPr>
        <p:spPr>
          <a:xfrm>
            <a:off x="7758672" y="5141297"/>
            <a:ext cx="550506" cy="491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CD2D2D-829A-FA51-F226-B00A4FAF2F2C}"/>
              </a:ext>
            </a:extLst>
          </p:cNvPr>
          <p:cNvSpPr/>
          <p:nvPr/>
        </p:nvSpPr>
        <p:spPr>
          <a:xfrm>
            <a:off x="7691997" y="2875988"/>
            <a:ext cx="550506" cy="999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B29E4B0-C87A-DA41-70C8-984013B33CB8}"/>
              </a:ext>
            </a:extLst>
          </p:cNvPr>
          <p:cNvSpPr txBox="1"/>
          <p:nvPr/>
        </p:nvSpPr>
        <p:spPr>
          <a:xfrm>
            <a:off x="7829442" y="5683678"/>
            <a:ext cx="12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E6A5F8C-38BC-BB45-4533-841B7739571F}"/>
              </a:ext>
            </a:extLst>
          </p:cNvPr>
          <p:cNvSpPr txBox="1"/>
          <p:nvPr/>
        </p:nvSpPr>
        <p:spPr>
          <a:xfrm>
            <a:off x="6963879" y="5620528"/>
            <a:ext cx="553998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ホテル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88726A9-2C12-AF68-0080-26B625F3D5DB}"/>
              </a:ext>
            </a:extLst>
          </p:cNvPr>
          <p:cNvSpPr txBox="1"/>
          <p:nvPr/>
        </p:nvSpPr>
        <p:spPr>
          <a:xfrm>
            <a:off x="4427296" y="627669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ホテル関連語彙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6EBE693-FB88-0FCC-25B8-1A3356A57A66}"/>
              </a:ext>
            </a:extLst>
          </p:cNvPr>
          <p:cNvSpPr txBox="1"/>
          <p:nvPr/>
        </p:nvSpPr>
        <p:spPr>
          <a:xfrm rot="16200000">
            <a:off x="-512706" y="26707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温泉関連語彙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0A86976-A895-6482-D05C-01262D9B8F27}"/>
              </a:ext>
            </a:extLst>
          </p:cNvPr>
          <p:cNvCxnSpPr/>
          <p:nvPr/>
        </p:nvCxnSpPr>
        <p:spPr>
          <a:xfrm>
            <a:off x="6602530" y="3871002"/>
            <a:ext cx="2752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958C522-30D4-92AD-EBE5-1B84CAECF1C9}"/>
              </a:ext>
            </a:extLst>
          </p:cNvPr>
          <p:cNvCxnSpPr/>
          <p:nvPr/>
        </p:nvCxnSpPr>
        <p:spPr>
          <a:xfrm>
            <a:off x="6690550" y="5632384"/>
            <a:ext cx="2752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3B12EBC-AE28-8E01-D3CC-1B1DE6F2BAA0}"/>
              </a:ext>
            </a:extLst>
          </p:cNvPr>
          <p:cNvSpPr/>
          <p:nvPr/>
        </p:nvSpPr>
        <p:spPr>
          <a:xfrm>
            <a:off x="8542393" y="4983163"/>
            <a:ext cx="550506" cy="637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0EA76B6C-4A43-3649-2173-B8DB9FC02A97}"/>
              </a:ext>
            </a:extLst>
          </p:cNvPr>
          <p:cNvSpPr/>
          <p:nvPr/>
        </p:nvSpPr>
        <p:spPr>
          <a:xfrm>
            <a:off x="8475718" y="2986998"/>
            <a:ext cx="550506" cy="884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90DD1D-82C3-3084-D92D-EF35DBE4AD40}"/>
              </a:ext>
            </a:extLst>
          </p:cNvPr>
          <p:cNvSpPr txBox="1"/>
          <p:nvPr/>
        </p:nvSpPr>
        <p:spPr>
          <a:xfrm>
            <a:off x="8609184" y="5665172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BCD79B25-75D1-5401-030F-8B4F631826DB}"/>
                  </a:ext>
                </a:extLst>
              </p:cNvPr>
              <p:cNvSpPr txBox="1"/>
              <p:nvPr/>
            </p:nvSpPr>
            <p:spPr>
              <a:xfrm>
                <a:off x="800906" y="3744986"/>
                <a:ext cx="592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BCD79B25-75D1-5401-030F-8B4F6318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06" y="3744986"/>
                <a:ext cx="59266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83752D35-FA71-D6B7-D53D-7D79575EF7F8}"/>
                  </a:ext>
                </a:extLst>
              </p:cNvPr>
              <p:cNvSpPr txBox="1"/>
              <p:nvPr/>
            </p:nvSpPr>
            <p:spPr>
              <a:xfrm>
                <a:off x="3969560" y="5523549"/>
                <a:ext cx="599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83752D35-FA71-D6B7-D53D-7D79575EF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60" y="5523549"/>
                <a:ext cx="599780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00B55678-4D9E-7702-4FA7-809AA60E6649}"/>
              </a:ext>
            </a:extLst>
          </p:cNvPr>
          <p:cNvSpPr/>
          <p:nvPr/>
        </p:nvSpPr>
        <p:spPr>
          <a:xfrm flipH="1">
            <a:off x="9601917" y="2776335"/>
            <a:ext cx="231975" cy="288883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月 46">
            <a:extLst>
              <a:ext uri="{FF2B5EF4-FFF2-40B4-BE49-F238E27FC236}">
                <a16:creationId xmlns:a16="http://schemas.microsoft.com/office/drawing/2014/main" id="{4215A623-B8A7-D4B8-C675-07B4E0B2AB37}"/>
              </a:ext>
            </a:extLst>
          </p:cNvPr>
          <p:cNvSpPr/>
          <p:nvPr/>
        </p:nvSpPr>
        <p:spPr>
          <a:xfrm rot="6687678" flipH="1">
            <a:off x="1961283" y="3713541"/>
            <a:ext cx="1500190" cy="3913307"/>
          </a:xfrm>
          <a:prstGeom prst="moon">
            <a:avLst>
              <a:gd name="adj" fmla="val 36667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矢印: 下カーブ 97">
            <a:extLst>
              <a:ext uri="{FF2B5EF4-FFF2-40B4-BE49-F238E27FC236}">
                <a16:creationId xmlns:a16="http://schemas.microsoft.com/office/drawing/2014/main" id="{111FC8EB-8A5E-A62F-C684-A06C06E4019E}"/>
              </a:ext>
            </a:extLst>
          </p:cNvPr>
          <p:cNvSpPr/>
          <p:nvPr/>
        </p:nvSpPr>
        <p:spPr>
          <a:xfrm rot="19802445">
            <a:off x="2659546" y="4327342"/>
            <a:ext cx="3942964" cy="6339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B3F372E-82E3-D3E5-4B5E-684B239DBA88}"/>
              </a:ext>
            </a:extLst>
          </p:cNvPr>
          <p:cNvSpPr txBox="1"/>
          <p:nvPr/>
        </p:nvSpPr>
        <p:spPr>
          <a:xfrm rot="16200000">
            <a:off x="8408027" y="3731543"/>
            <a:ext cx="379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中心座標のようなものがないか、複数あるようなクラスタ</a:t>
            </a:r>
          </a:p>
        </p:txBody>
      </p:sp>
    </p:spTree>
    <p:extLst>
      <p:ext uri="{BB962C8B-B14F-4D97-AF65-F5344CB8AC3E}">
        <p14:creationId xmlns:p14="http://schemas.microsoft.com/office/powerpoint/2010/main" val="3845264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B875A07-67F9-4DCD-A745-E18ABAB2C6E7}"/>
                  </a:ext>
                </a:extLst>
              </p:cNvPr>
              <p:cNvSpPr txBox="1"/>
              <p:nvPr/>
            </p:nvSpPr>
            <p:spPr>
              <a:xfrm>
                <a:off x="1487316" y="356342"/>
                <a:ext cx="61356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E-step</a:t>
                </a:r>
                <a:r>
                  <a:rPr kumimoji="1"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下界を</m:t>
                        </m:r>
                        <m: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𝒅𝒌</m:t>
                        </m:r>
                      </m:sub>
                    </m:sSub>
                    <m:r>
                      <a:rPr kumimoji="1"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について</m:t>
                    </m:r>
                  </m:oMath>
                </a14:m>
                <a:r>
                  <a:rPr kumimoji="1"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最大化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B875A07-67F9-4DCD-A745-E18ABAB2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16" y="356342"/>
                <a:ext cx="6135654" cy="523220"/>
              </a:xfrm>
              <a:prstGeom prst="rect">
                <a:avLst/>
              </a:prstGeom>
              <a:blipFill>
                <a:blip r:embed="rId2"/>
                <a:stretch>
                  <a:fillRect l="-2087" t="-9302" b="-33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5694377-F27E-4521-8D8F-C2135A63FDF0}"/>
                  </a:ext>
                </a:extLst>
              </p:cNvPr>
              <p:cNvSpPr txBox="1"/>
              <p:nvPr/>
            </p:nvSpPr>
            <p:spPr>
              <a:xfrm>
                <a:off x="7667325" y="1358325"/>
                <a:ext cx="1511824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   </m:t>
                      </m:r>
                      <m:nary>
                        <m:naryPr>
                          <m:chr m:val="∑"/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𝑑𝑘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5694377-F27E-4521-8D8F-C2135A63F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25" y="1358325"/>
                <a:ext cx="1511824" cy="692305"/>
              </a:xfrm>
              <a:prstGeom prst="rect">
                <a:avLst/>
              </a:prstGeom>
              <a:blipFill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492CEC4-9D8D-4743-BE44-00E4EFD856D0}"/>
                  </a:ext>
                </a:extLst>
              </p:cNvPr>
              <p:cNvSpPr txBox="1"/>
              <p:nvPr/>
            </p:nvSpPr>
            <p:spPr>
              <a:xfrm>
                <a:off x="3225167" y="1280807"/>
                <a:ext cx="3741537" cy="81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𝑎𝑟𝑔</m:t>
                      </m:r>
                      <m:func>
                        <m:func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𝑑𝑘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𝐹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𝑣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𝑉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𝑘𝑣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𝑑𝑣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∏"/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ja-JP" altLang="en-US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𝑑𝑣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492CEC4-9D8D-4743-BE44-00E4EFD8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167" y="1280807"/>
                <a:ext cx="3741537" cy="81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下 8">
            <a:extLst>
              <a:ext uri="{FF2B5EF4-FFF2-40B4-BE49-F238E27FC236}">
                <a16:creationId xmlns:a16="http://schemas.microsoft.com/office/drawing/2014/main" id="{C91661FB-4E66-46F1-8CEA-32DC712424ED}"/>
              </a:ext>
            </a:extLst>
          </p:cNvPr>
          <p:cNvSpPr/>
          <p:nvPr/>
        </p:nvSpPr>
        <p:spPr>
          <a:xfrm>
            <a:off x="4753530" y="2348269"/>
            <a:ext cx="1453597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8B0610-87DD-4BB8-A6E6-F55E10D164C6}"/>
                  </a:ext>
                </a:extLst>
              </p:cNvPr>
              <p:cNvSpPr txBox="1"/>
              <p:nvPr/>
            </p:nvSpPr>
            <p:spPr>
              <a:xfrm>
                <a:off x="2106652" y="3394807"/>
                <a:ext cx="5516318" cy="46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トピック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と</m:t>
                    </m:r>
                    <m:r>
                      <m:rPr>
                        <m:sty m:val="p"/>
                      </m:rPr>
                      <a:rPr kumimoji="1" lang="en-US" altLang="ja-JP" sz="200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k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中の語彙分布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𝑉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kumimoji="1" lang="ja-JP" altLang="en-US" sz="20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𝑘𝑣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𝑑𝑣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8B0610-87DD-4BB8-A6E6-F55E10D1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652" y="3394807"/>
                <a:ext cx="5516318" cy="466923"/>
              </a:xfrm>
              <a:prstGeom prst="rect">
                <a:avLst/>
              </a:prstGeom>
              <a:blipFill>
                <a:blip r:embed="rId5"/>
                <a:stretch>
                  <a:fillRect l="-1217" t="-97368" b="-15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FCD3F7-D092-4A33-AB9A-40EC3D909012}"/>
              </a:ext>
            </a:extLst>
          </p:cNvPr>
          <p:cNvSpPr txBox="1"/>
          <p:nvPr/>
        </p:nvSpPr>
        <p:spPr>
          <a:xfrm>
            <a:off x="7505518" y="350783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の正規化（分母）同時分布となる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C125CB2-24CF-4B2E-B0D9-E036CD1D57AE}"/>
                  </a:ext>
                </a:extLst>
              </p:cNvPr>
              <p:cNvSpPr txBox="1"/>
              <p:nvPr/>
            </p:nvSpPr>
            <p:spPr>
              <a:xfrm>
                <a:off x="7505518" y="2203551"/>
                <a:ext cx="1835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𝑑𝑘</m:t>
                          </m:r>
                        </m:sub>
                      </m:sSub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は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𝑑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次元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C125CB2-24CF-4B2E-B0D9-E036CD1D5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18" y="2203551"/>
                <a:ext cx="1835438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73546D-3053-45BF-AB53-CD1506545827}"/>
              </a:ext>
            </a:extLst>
          </p:cNvPr>
          <p:cNvSpPr txBox="1"/>
          <p:nvPr/>
        </p:nvSpPr>
        <p:spPr>
          <a:xfrm>
            <a:off x="7505518" y="2675260"/>
            <a:ext cx="30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証明はトピックモデル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p.37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85A5FC7-E7F8-4C17-A227-648F9C955154}"/>
                  </a:ext>
                </a:extLst>
              </p:cNvPr>
              <p:cNvSpPr txBox="1"/>
              <p:nvPr/>
            </p:nvSpPr>
            <p:spPr>
              <a:xfrm>
                <a:off x="2095990" y="4297337"/>
                <a:ext cx="10145773" cy="194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ja-JP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を計算する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つまり潜在トピックの事後確率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ことと等価になる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（トピックモデル　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p.40)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混合ガウス分布では</a:t>
                </a:r>
                <a14:m>
                  <m:oMath xmlns:m="http://schemas.openxmlformats.org/officeDocument/2006/math">
                    <m:r>
                      <a:rPr kumimoji="1" lang="en-US" altLang="ja-JP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kumimoji="1" lang="en-US" altLang="ja-JP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ja-JP" altLang="en-US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𝜸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𝒁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ja-JP" altLang="en-US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（</m:t>
                    </m:r>
                    <m:r>
                      <a:rPr kumimoji="1" lang="ja-JP" altLang="en-US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負担率</m:t>
                    </m:r>
                  </m:oMath>
                </a14:m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）だったが、混合カテゴリカル分布では、各文書</a:t>
                </a: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d 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がトピック</a:t>
                </a: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に所属する確率を意味する。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（データの単位は、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文書（単語ベクトル））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85A5FC7-E7F8-4C17-A227-648F9C95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90" y="4297337"/>
                <a:ext cx="10145773" cy="1942711"/>
              </a:xfrm>
              <a:prstGeom prst="rect">
                <a:avLst/>
              </a:prstGeom>
              <a:blipFill>
                <a:blip r:embed="rId7"/>
                <a:stretch>
                  <a:fillRect l="-541" t="-2194" r="-2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0EA1887-07B7-2155-1C5B-8E738CBB5DA7}"/>
                  </a:ext>
                </a:extLst>
              </p:cNvPr>
              <p:cNvSpPr txBox="1"/>
              <p:nvPr/>
            </p:nvSpPr>
            <p:spPr>
              <a:xfrm>
                <a:off x="801355" y="1490140"/>
                <a:ext cx="2298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下界を</a:t>
                </a: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𝐹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0EA1887-07B7-2155-1C5B-8E738CBB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5" y="1490140"/>
                <a:ext cx="2298258" cy="461665"/>
              </a:xfrm>
              <a:prstGeom prst="rect">
                <a:avLst/>
              </a:prstGeom>
              <a:blipFill>
                <a:blip r:embed="rId8"/>
                <a:stretch>
                  <a:fillRect l="-3979" t="-7895" r="-3183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AEDE29-04F0-02F5-C3E8-95E2DD203826}"/>
              </a:ext>
            </a:extLst>
          </p:cNvPr>
          <p:cNvSpPr txBox="1"/>
          <p:nvPr/>
        </p:nvSpPr>
        <p:spPr>
          <a:xfrm>
            <a:off x="2106652" y="301374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この式の意味は。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CB0BA7E-271C-E5A2-9971-54A7AA81034A}"/>
              </a:ext>
            </a:extLst>
          </p:cNvPr>
          <p:cNvSpPr txBox="1"/>
          <p:nvPr/>
        </p:nvSpPr>
        <p:spPr>
          <a:xfrm>
            <a:off x="298653" y="3563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4140500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87BBC68-487D-4710-A36E-1764923000E5}"/>
                  </a:ext>
                </a:extLst>
              </p:cNvPr>
              <p:cNvSpPr txBox="1"/>
              <p:nvPr/>
            </p:nvSpPr>
            <p:spPr>
              <a:xfrm>
                <a:off x="3368184" y="1393675"/>
                <a:ext cx="601447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𝐹</m:t>
                          </m:r>
                        </m:num>
                        <m:den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87BBC68-487D-4710-A36E-176492300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84" y="1393675"/>
                <a:ext cx="601447" cy="764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C6633A8-2715-4D03-BD01-D258476B81DE}"/>
                  </a:ext>
                </a:extLst>
              </p:cNvPr>
              <p:cNvSpPr txBox="1"/>
              <p:nvPr/>
            </p:nvSpPr>
            <p:spPr>
              <a:xfrm>
                <a:off x="1642333" y="332664"/>
                <a:ext cx="765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M-step</a:t>
                </a:r>
                <a:r>
                  <a:rPr kumimoji="1"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𝜽</m:t>
                        </m:r>
                      </m:e>
                      <m:sub>
                        <m: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𝒌</m:t>
                        </m:r>
                      </m:sub>
                    </m:sSub>
                    <m:r>
                      <a:rPr kumimoji="1" lang="en-US" altLang="ja-JP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𝝓</m:t>
                        </m:r>
                      </m:e>
                      <m:sub>
                        <m: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𝒌𝒗</m:t>
                        </m:r>
                      </m:sub>
                    </m:sSub>
                    <m:r>
                      <a:rPr kumimoji="1"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最適化を解析的に計算する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C6633A8-2715-4D03-BD01-D258476B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33" y="332664"/>
                <a:ext cx="7654660" cy="523220"/>
              </a:xfrm>
              <a:prstGeom prst="rect">
                <a:avLst/>
              </a:prstGeom>
              <a:blipFill>
                <a:blip r:embed="rId3"/>
                <a:stretch>
                  <a:fillRect l="-1592" t="-10588" r="-318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7815A36-EB72-4306-A154-03AD5E636F51}"/>
                  </a:ext>
                </a:extLst>
              </p:cNvPr>
              <p:cNvSpPr txBox="1"/>
              <p:nvPr/>
            </p:nvSpPr>
            <p:spPr>
              <a:xfrm>
                <a:off x="4350349" y="1429870"/>
                <a:ext cx="1372363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  </m:t>
                      </m:r>
                      <m:nary>
                        <m:naryPr>
                          <m:chr m:val="∑"/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7815A36-EB72-4306-A154-03AD5E63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49" y="1429870"/>
                <a:ext cx="1372363" cy="692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80386D6-0589-4AEE-810A-F732BC5B41C1}"/>
                  </a:ext>
                </a:extLst>
              </p:cNvPr>
              <p:cNvSpPr txBox="1"/>
              <p:nvPr/>
            </p:nvSpPr>
            <p:spPr>
              <a:xfrm>
                <a:off x="6707100" y="1393673"/>
                <a:ext cx="774892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𝐹</m:t>
                          </m:r>
                        </m:num>
                        <m:den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80386D6-0589-4AEE-810A-F732BC5B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00" y="1393673"/>
                <a:ext cx="774892" cy="764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A74E8DC-F964-46A7-8773-5ECAEC39CAB3}"/>
                  </a:ext>
                </a:extLst>
              </p:cNvPr>
              <p:cNvSpPr txBox="1"/>
              <p:nvPr/>
            </p:nvSpPr>
            <p:spPr>
              <a:xfrm>
                <a:off x="7816011" y="1414513"/>
                <a:ext cx="1480982" cy="692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  </m:t>
                      </m:r>
                      <m:nary>
                        <m:naryPr>
                          <m:chr m:val="∑"/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𝑘𝑣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A74E8DC-F964-46A7-8773-5ECAEC39C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11" y="1414513"/>
                <a:ext cx="1480982" cy="6922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FAD2323-F0C5-47E2-8571-2BF36B9F3F3B}"/>
                  </a:ext>
                </a:extLst>
              </p:cNvPr>
              <p:cNvSpPr txBox="1"/>
              <p:nvPr/>
            </p:nvSpPr>
            <p:spPr>
              <a:xfrm>
                <a:off x="3283797" y="2483025"/>
                <a:ext cx="2947537" cy="726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𝑑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𝑑𝑘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𝑑𝑘</m:t>
                                          </m:r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FAD2323-F0C5-47E2-8571-2BF36B9F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97" y="2483025"/>
                <a:ext cx="2947537" cy="726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E73D99-B3E5-48B4-A7D9-AF2D28CBF8E0}"/>
                  </a:ext>
                </a:extLst>
              </p:cNvPr>
              <p:cNvSpPr txBox="1"/>
              <p:nvPr/>
            </p:nvSpPr>
            <p:spPr>
              <a:xfrm>
                <a:off x="7816012" y="2609201"/>
                <a:ext cx="26067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000" dirty="0">
                    <a:ea typeface="メイリオ" panose="020B0604030504040204" pitchFamily="50" charset="-128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中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配分比率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E73D99-B3E5-48B4-A7D9-AF2D28CBF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12" y="2609201"/>
                <a:ext cx="2606739" cy="400110"/>
              </a:xfrm>
              <a:prstGeom prst="rect">
                <a:avLst/>
              </a:prstGeom>
              <a:blipFill>
                <a:blip r:embed="rId8"/>
                <a:stretch>
                  <a:fillRect l="-234" t="-10606" r="-186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23E9EFA-5AA0-4A81-B771-671C78F759D0}"/>
                  </a:ext>
                </a:extLst>
              </p:cNvPr>
              <p:cNvSpPr txBox="1"/>
              <p:nvPr/>
            </p:nvSpPr>
            <p:spPr>
              <a:xfrm>
                <a:off x="3283796" y="3563799"/>
                <a:ext cx="3409010" cy="728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𝑘𝑣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𝑑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𝑑𝑣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𝑉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𝑑</m:t>
                                      </m:r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𝑑𝑘</m:t>
                                          </m:r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𝑑𝑣</m:t>
                                          </m:r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23E9EFA-5AA0-4A81-B771-671C78F75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96" y="3563799"/>
                <a:ext cx="3409010" cy="7282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32DB0D-1A33-4627-B31F-6A2336BF37DC}"/>
                  </a:ext>
                </a:extLst>
              </p:cNvPr>
              <p:cNvSpPr txBox="1"/>
              <p:nvPr/>
            </p:nvSpPr>
            <p:spPr>
              <a:xfrm>
                <a:off x="7173586" y="4091160"/>
                <a:ext cx="3494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en-US" altLang="ja-JP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で重みづけられた語彙出現比率（全語彙数に対する語彙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v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の出現割合）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32DB0D-1A33-4627-B31F-6A2336BF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86" y="4091160"/>
                <a:ext cx="3494414" cy="923330"/>
              </a:xfrm>
              <a:prstGeom prst="rect">
                <a:avLst/>
              </a:prstGeom>
              <a:blipFill>
                <a:blip r:embed="rId10"/>
                <a:stretch>
                  <a:fillRect l="-1571" t="-1974" b="-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9A292C5-8DFB-457A-ADCE-693D9975F5E0}"/>
                  </a:ext>
                </a:extLst>
              </p:cNvPr>
              <p:cNvSpPr txBox="1"/>
              <p:nvPr/>
            </p:nvSpPr>
            <p:spPr>
              <a:xfrm>
                <a:off x="6627874" y="2631325"/>
                <a:ext cx="1449948" cy="400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: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次元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9A292C5-8DFB-457A-ADCE-693D9975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874" y="2631325"/>
                <a:ext cx="1449948" cy="400431"/>
              </a:xfrm>
              <a:prstGeom prst="rect">
                <a:avLst/>
              </a:prstGeom>
              <a:blipFill>
                <a:blip r:embed="rId11"/>
                <a:stretch>
                  <a:fillRect t="-1538"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975D550-773A-4482-9A0A-D72A549F961D}"/>
                  </a:ext>
                </a:extLst>
              </p:cNvPr>
              <p:cNvSpPr txBox="1"/>
              <p:nvPr/>
            </p:nvSpPr>
            <p:spPr>
              <a:xfrm>
                <a:off x="6878703" y="3750954"/>
                <a:ext cx="18746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𝑘𝑣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: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次元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975D550-773A-4482-9A0A-D72A549F9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03" y="3750954"/>
                <a:ext cx="1874616" cy="307777"/>
              </a:xfrm>
              <a:prstGeom prst="rect">
                <a:avLst/>
              </a:prstGeom>
              <a:blipFill>
                <a:blip r:embed="rId12"/>
                <a:stretch>
                  <a:fillRect l="-3571" t="-15686" r="-3896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E19A2E-C8A8-49AB-8ED5-FB6B0446E2E1}"/>
              </a:ext>
            </a:extLst>
          </p:cNvPr>
          <p:cNvSpPr txBox="1"/>
          <p:nvPr/>
        </p:nvSpPr>
        <p:spPr>
          <a:xfrm>
            <a:off x="6539805" y="5140579"/>
            <a:ext cx="30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証明はトピックモデル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p.38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93F35E-D106-853B-E875-4B19AB54AA45}"/>
              </a:ext>
            </a:extLst>
          </p:cNvPr>
          <p:cNvSpPr txBox="1"/>
          <p:nvPr/>
        </p:nvSpPr>
        <p:spPr>
          <a:xfrm>
            <a:off x="298653" y="3563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110012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982983-FF0B-16BB-7578-1045F051DAA3}"/>
              </a:ext>
            </a:extLst>
          </p:cNvPr>
          <p:cNvSpPr txBox="1"/>
          <p:nvPr/>
        </p:nvSpPr>
        <p:spPr>
          <a:xfrm>
            <a:off x="335902" y="457200"/>
            <a:ext cx="1112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Fortravel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口コミを混合ガウス分布クラスタリングしてみる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788423-6B21-DD7E-BC10-651B30A1850D}"/>
              </a:ext>
            </a:extLst>
          </p:cNvPr>
          <p:cNvSpPr txBox="1"/>
          <p:nvPr/>
        </p:nvSpPr>
        <p:spPr>
          <a:xfrm>
            <a:off x="429208" y="1041975"/>
            <a:ext cx="10636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fortravel.csv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から作った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BOW 5000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件、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966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(fortravel_bow.csv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を開けてみるとわかる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つまり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966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変量正規分布の逆行列計算をやることになる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以下のプログラムを実行してみて下さい（前回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変量正規分布の混合分布クラスタリングを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966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変量に対応するように修正した）。　　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6491D5-DD9A-1A81-9E2E-30337D69735F}"/>
              </a:ext>
            </a:extLst>
          </p:cNvPr>
          <p:cNvSpPr txBox="1"/>
          <p:nvPr/>
        </p:nvSpPr>
        <p:spPr>
          <a:xfrm>
            <a:off x="998376" y="3704241"/>
            <a:ext cx="3313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gaussian_mixture.py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1DD935-C8E4-8F97-BB6B-302EB19892EE}"/>
              </a:ext>
            </a:extLst>
          </p:cNvPr>
          <p:cNvSpPr txBox="1"/>
          <p:nvPr/>
        </p:nvSpPr>
        <p:spPr>
          <a:xfrm>
            <a:off x="975438" y="4622733"/>
            <a:ext cx="1024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E-step, M-step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１サイクル毎にメッセージ表示するようにしているが、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全然動かないことがわかる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表現力の問題に加えて、多次元に対する計算量が大きすぎて実用的でない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466D0B1A-B876-A708-4AD4-4A1397FD2D33}"/>
              </a:ext>
            </a:extLst>
          </p:cNvPr>
          <p:cNvSpPr/>
          <p:nvPr/>
        </p:nvSpPr>
        <p:spPr>
          <a:xfrm>
            <a:off x="5066522" y="3709082"/>
            <a:ext cx="1362269" cy="5581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3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23CBA8-E322-F985-F679-DEE9B577C94D}"/>
              </a:ext>
            </a:extLst>
          </p:cNvPr>
          <p:cNvSpPr txBox="1"/>
          <p:nvPr/>
        </p:nvSpPr>
        <p:spPr>
          <a:xfrm>
            <a:off x="597159" y="361571"/>
            <a:ext cx="10854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混合カテゴリカル分布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(Unigram Mixture)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クラスタリング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2DAB83AE-962D-8EDF-7005-B4247A58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8" y="784459"/>
            <a:ext cx="1029186" cy="119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C33F0E-D1C9-43DD-3682-786C953B96E5}"/>
              </a:ext>
            </a:extLst>
          </p:cNvPr>
          <p:cNvSpPr txBox="1"/>
          <p:nvPr/>
        </p:nvSpPr>
        <p:spPr>
          <a:xfrm>
            <a:off x="597159" y="1380930"/>
            <a:ext cx="10496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正規分布の代わりに、カテゴリカル分布を混合したクラスタリングアルゴリズム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アルゴリズムでパラメータ推定する点は混合ガウス分布クラスタリングと同じ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ただし、計算スピードが圧倒的に速い！（デモプログラムを実行すると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 step M step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毎にメッセージを画面表示する）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65704D-93A0-E335-0725-2171BA463A3F}"/>
              </a:ext>
            </a:extLst>
          </p:cNvPr>
          <p:cNvSpPr txBox="1"/>
          <p:nvPr/>
        </p:nvSpPr>
        <p:spPr>
          <a:xfrm>
            <a:off x="939390" y="3573624"/>
            <a:ext cx="10170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Fortravel_bow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966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次元）を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クラスタに分類すると、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のクラスタリング結果よりも、もう少しクリアなクラスタになる！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このクラスタリングにもとづき、主成分平面上の点を色分けすると、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の場合と比較してクリアなクラスタが読み取れる！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46F9C213-D1F0-EC82-86A2-6CCD0B8740F8}"/>
              </a:ext>
            </a:extLst>
          </p:cNvPr>
          <p:cNvSpPr/>
          <p:nvPr/>
        </p:nvSpPr>
        <p:spPr>
          <a:xfrm>
            <a:off x="4963886" y="2817845"/>
            <a:ext cx="1604865" cy="466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28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1AC2AD-F2E6-2D91-7965-B85EFC09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2820534"/>
            <a:ext cx="6124575" cy="34641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436F29C-4F13-6B14-A48F-C54A2E08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2888124"/>
            <a:ext cx="5683764" cy="332898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AD7AA0-617A-79F9-30D8-AE09115A3B34}"/>
              </a:ext>
            </a:extLst>
          </p:cNvPr>
          <p:cNvSpPr txBox="1"/>
          <p:nvPr/>
        </p:nvSpPr>
        <p:spPr>
          <a:xfrm>
            <a:off x="1581150" y="2257425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4A0F53-BEB5-5E9D-E8F3-8326692D840D}"/>
              </a:ext>
            </a:extLst>
          </p:cNvPr>
          <p:cNvSpPr txBox="1"/>
          <p:nvPr/>
        </p:nvSpPr>
        <p:spPr>
          <a:xfrm>
            <a:off x="7524750" y="2209800"/>
            <a:ext cx="3097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2" descr="Project Jupyter - Wikipedia">
            <a:extLst>
              <a:ext uri="{FF2B5EF4-FFF2-40B4-BE49-F238E27FC236}">
                <a16:creationId xmlns:a16="http://schemas.microsoft.com/office/drawing/2014/main" id="{2466E4A7-0BB1-6CC1-9227-A9944761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453" y="346309"/>
            <a:ext cx="1029186" cy="119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5A956C-DE0D-016F-B438-B4AB5C24CFDB}"/>
              </a:ext>
            </a:extLst>
          </p:cNvPr>
          <p:cNvSpPr txBox="1"/>
          <p:nvPr/>
        </p:nvSpPr>
        <p:spPr>
          <a:xfrm>
            <a:off x="428625" y="42862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主成分平面上にクラスタをプロット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6143F2-50FF-132D-8CDF-3AD2D5670A71}"/>
              </a:ext>
            </a:extLst>
          </p:cNvPr>
          <p:cNvSpPr txBox="1"/>
          <p:nvPr/>
        </p:nvSpPr>
        <p:spPr>
          <a:xfrm>
            <a:off x="428625" y="1114844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全てのクラスタが意味ベクトル方向にそって散らばる</a:t>
            </a:r>
          </a:p>
        </p:txBody>
      </p:sp>
    </p:spTree>
    <p:extLst>
      <p:ext uri="{BB962C8B-B14F-4D97-AF65-F5344CB8AC3E}">
        <p14:creationId xmlns:p14="http://schemas.microsoft.com/office/powerpoint/2010/main" val="96355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BDECC5-780B-5D8D-6CC9-053AB51EB27F}"/>
              </a:ext>
            </a:extLst>
          </p:cNvPr>
          <p:cNvSpPr txBox="1"/>
          <p:nvPr/>
        </p:nvSpPr>
        <p:spPr>
          <a:xfrm>
            <a:off x="438150" y="62787"/>
            <a:ext cx="7591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Unigram Mixture(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pLSA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とも言う）とは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A091EB4-552E-82F3-8130-1D76D3C8EEA7}"/>
                  </a:ext>
                </a:extLst>
              </p:cNvPr>
              <p:cNvSpPr txBox="1"/>
              <p:nvPr/>
            </p:nvSpPr>
            <p:spPr>
              <a:xfrm>
                <a:off x="493288" y="613754"/>
                <a:ext cx="10590634" cy="13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1. 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語彙の出現確率分布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𝝓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をクラスタとする。</a:t>
                </a:r>
                <a:r>
                  <a:rPr lang="en-US" altLang="ja-JP" sz="20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𝝓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が混合比率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で混合した分布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（</a:t>
                </a:r>
                <a:r>
                  <a:rPr kumimoji="1" lang="en-US" altLang="ja-JP" sz="20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は、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GMM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𝜋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と同じ意味。習慣的にこの記号を使う）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𝝓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は、カテゴリカル分布に従う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A091EB4-552E-82F3-8130-1D76D3C8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8" y="613754"/>
                <a:ext cx="10590634" cy="1324273"/>
              </a:xfrm>
              <a:prstGeom prst="rect">
                <a:avLst/>
              </a:prstGeom>
              <a:blipFill>
                <a:blip r:embed="rId2"/>
                <a:stretch>
                  <a:fillRect l="-633" t="-2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56DE5ADD-2B97-AF8A-4F12-8981F01A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7" y="1607476"/>
            <a:ext cx="9199084" cy="189857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8C733FB-E695-29CE-EDC2-B1717271B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491" y="3971546"/>
            <a:ext cx="9259677" cy="189857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E766508-06C6-4076-C3EC-72375F2A4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24" y="6168701"/>
            <a:ext cx="8785952" cy="699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9B80E30-3E8C-BD73-0A4F-6229EC44DBA0}"/>
                  </a:ext>
                </a:extLst>
              </p:cNvPr>
              <p:cNvSpPr txBox="1"/>
              <p:nvPr/>
            </p:nvSpPr>
            <p:spPr>
              <a:xfrm>
                <a:off x="1779143" y="2082855"/>
                <a:ext cx="7782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9B80E30-3E8C-BD73-0A4F-6229EC44D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43" y="2082855"/>
                <a:ext cx="778226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517CC3C-08F8-EE79-4E4E-8AD869CA0444}"/>
              </a:ext>
            </a:extLst>
          </p:cNvPr>
          <p:cNvSpPr txBox="1"/>
          <p:nvPr/>
        </p:nvSpPr>
        <p:spPr>
          <a:xfrm>
            <a:off x="1703024" y="1675169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3B116C-EE3E-A556-4CD5-A1B4B7F99B41}"/>
              </a:ext>
            </a:extLst>
          </p:cNvPr>
          <p:cNvSpPr txBox="1"/>
          <p:nvPr/>
        </p:nvSpPr>
        <p:spPr>
          <a:xfrm>
            <a:off x="1703024" y="4084277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5B90123-C42D-9C54-FE25-7CEA88ECB9B4}"/>
                  </a:ext>
                </a:extLst>
              </p:cNvPr>
              <p:cNvSpPr txBox="1"/>
              <p:nvPr/>
            </p:nvSpPr>
            <p:spPr>
              <a:xfrm>
                <a:off x="1769654" y="4542317"/>
                <a:ext cx="7877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5B90123-C42D-9C54-FE25-7CEA88ECB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54" y="4542317"/>
                <a:ext cx="7877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D9B2600-935A-0D3D-FB6A-92EAD5A8AAF5}"/>
                  </a:ext>
                </a:extLst>
              </p:cNvPr>
              <p:cNvSpPr txBox="1"/>
              <p:nvPr/>
            </p:nvSpPr>
            <p:spPr>
              <a:xfrm>
                <a:off x="1931543" y="3404051"/>
                <a:ext cx="435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D9B2600-935A-0D3D-FB6A-92EAD5A8A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543" y="3404051"/>
                <a:ext cx="435440" cy="276999"/>
              </a:xfrm>
              <a:prstGeom prst="rect">
                <a:avLst/>
              </a:prstGeom>
              <a:blipFill>
                <a:blip r:embed="rId8"/>
                <a:stretch>
                  <a:fillRect l="-15493" t="-4348" r="-2817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139EFDA-1C3E-8E07-4F6F-11FE96889D05}"/>
                  </a:ext>
                </a:extLst>
              </p:cNvPr>
              <p:cNvSpPr txBox="1"/>
              <p:nvPr/>
            </p:nvSpPr>
            <p:spPr>
              <a:xfrm>
                <a:off x="5570340" y="3410800"/>
                <a:ext cx="4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139EFDA-1C3E-8E07-4F6F-11FE9688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340" y="3410800"/>
                <a:ext cx="436530" cy="276999"/>
              </a:xfrm>
              <a:prstGeom prst="rect">
                <a:avLst/>
              </a:prstGeom>
              <a:blipFill>
                <a:blip r:embed="rId9"/>
                <a:stretch>
                  <a:fillRect l="-15493" t="-4444" r="-2817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3109A27-7CC7-1F53-480B-FB78645B2024}"/>
                  </a:ext>
                </a:extLst>
              </p:cNvPr>
              <p:cNvSpPr txBox="1"/>
              <p:nvPr/>
            </p:nvSpPr>
            <p:spPr>
              <a:xfrm>
                <a:off x="9825017" y="3400432"/>
                <a:ext cx="453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3109A27-7CC7-1F53-480B-FB78645B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017" y="3400432"/>
                <a:ext cx="453329" cy="276999"/>
              </a:xfrm>
              <a:prstGeom prst="rect">
                <a:avLst/>
              </a:prstGeom>
              <a:blipFill>
                <a:blip r:embed="rId10"/>
                <a:stretch>
                  <a:fillRect l="-14865" t="-4444" r="-1351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366C6E4-86FC-456A-06FC-B3CFF6D2D31A}"/>
                  </a:ext>
                </a:extLst>
              </p:cNvPr>
              <p:cNvSpPr txBox="1"/>
              <p:nvPr/>
            </p:nvSpPr>
            <p:spPr>
              <a:xfrm>
                <a:off x="1931543" y="5823788"/>
                <a:ext cx="44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366C6E4-86FC-456A-06FC-B3CFF6D2D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543" y="5823788"/>
                <a:ext cx="440762" cy="276999"/>
              </a:xfrm>
              <a:prstGeom prst="rect">
                <a:avLst/>
              </a:prstGeom>
              <a:blipFill>
                <a:blip r:embed="rId11"/>
                <a:stretch>
                  <a:fillRect l="-15278" t="-4348" r="-2778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01FB8E-B35E-AD1A-D9DB-ACD5AC59A396}"/>
                  </a:ext>
                </a:extLst>
              </p:cNvPr>
              <p:cNvSpPr txBox="1"/>
              <p:nvPr/>
            </p:nvSpPr>
            <p:spPr>
              <a:xfrm>
                <a:off x="5570340" y="5830537"/>
                <a:ext cx="4418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01FB8E-B35E-AD1A-D9DB-ACD5AC59A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340" y="5830537"/>
                <a:ext cx="441852" cy="276999"/>
              </a:xfrm>
              <a:prstGeom prst="rect">
                <a:avLst/>
              </a:prstGeom>
              <a:blipFill>
                <a:blip r:embed="rId12"/>
                <a:stretch>
                  <a:fillRect l="-15278" t="-4348" r="-138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DFFDE64-2F26-D783-B470-C6C3CB88EAD3}"/>
                  </a:ext>
                </a:extLst>
              </p:cNvPr>
              <p:cNvSpPr txBox="1"/>
              <p:nvPr/>
            </p:nvSpPr>
            <p:spPr>
              <a:xfrm>
                <a:off x="9825017" y="5820169"/>
                <a:ext cx="458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DFFDE64-2F26-D783-B470-C6C3CB88E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017" y="5820169"/>
                <a:ext cx="458651" cy="276999"/>
              </a:xfrm>
              <a:prstGeom prst="rect">
                <a:avLst/>
              </a:prstGeom>
              <a:blipFill>
                <a:blip r:embed="rId13"/>
                <a:stretch>
                  <a:fillRect l="-14667" t="-4444" r="-1333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879E3D-8013-FCA1-7C46-3D06DA8D458B}"/>
              </a:ext>
            </a:extLst>
          </p:cNvPr>
          <p:cNvSpPr txBox="1"/>
          <p:nvPr/>
        </p:nvSpPr>
        <p:spPr>
          <a:xfrm>
            <a:off x="2509203" y="2168689"/>
            <a:ext cx="701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つのクラスタあたり、語彙数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分のパラメータ</a:t>
            </a:r>
          </a:p>
        </p:txBody>
      </p:sp>
    </p:spTree>
    <p:extLst>
      <p:ext uri="{BB962C8B-B14F-4D97-AF65-F5344CB8AC3E}">
        <p14:creationId xmlns:p14="http://schemas.microsoft.com/office/powerpoint/2010/main" val="321257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8EFEA3-75CD-4AAE-A345-24187E3B9910}"/>
              </a:ext>
            </a:extLst>
          </p:cNvPr>
          <p:cNvSpPr txBox="1"/>
          <p:nvPr/>
        </p:nvSpPr>
        <p:spPr>
          <a:xfrm>
            <a:off x="299758" y="233780"/>
            <a:ext cx="11607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カテゴリカル分布～言語の分布によく使われる（あてはまりがよい）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FEB6F46-F2CE-38E1-B8E7-9552B6C4C771}"/>
                  </a:ext>
                </a:extLst>
              </p:cNvPr>
              <p:cNvSpPr txBox="1"/>
              <p:nvPr/>
            </p:nvSpPr>
            <p:spPr>
              <a:xfrm>
                <a:off x="285750" y="1416965"/>
                <a:ext cx="11906249" cy="229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カテゴリ変数：変数間に順序性、大小関係がないような確率変数～語彙はカテゴリ変数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sz="2000" dirty="0">
                    <a:ea typeface="メイリオ" panose="020B0604030504040204" pitchFamily="50" charset="-128"/>
                  </a:rPr>
                  <a:t>カテゴリ分布とは、カテゴリ変数１つ１つが確率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で出現する分布（</a:t>
                </a:r>
                <a:r>
                  <a:rPr lang="en-US" altLang="ja-JP" sz="20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</m:sub>
                    </m:sSub>
                    <m:r>
                      <a:rPr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カテゴリカル分布パラメータ）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言語にカテゴリカル分布を当てはめた場合、文書（口コミなど）を語彙の出現確率分布で表す。ことを意味する。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en-US" altLang="ja-JP" sz="2000" dirty="0">
                    <a:ea typeface="メイリオ" panose="020B0604030504040204" pitchFamily="50" charset="-128"/>
                  </a:rPr>
                  <a:t> </a:t>
                </a:r>
                <a:r>
                  <a:rPr kumimoji="1" lang="ja-JP" altLang="en-US" sz="2000" b="1" dirty="0">
                    <a:ea typeface="メイリオ" panose="020B0604030504040204" pitchFamily="50" charset="-128"/>
                  </a:rPr>
                  <a:t>パラメータベクトル</a:t>
                </a:r>
                <a14:m>
                  <m:oMath xmlns:m="http://schemas.openxmlformats.org/officeDocument/2006/math">
                    <m:r>
                      <a:rPr lang="el-GR" altLang="ja-JP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𝝓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000" b="1" dirty="0">
                    <a:ea typeface="メイリオ" panose="020B0604030504040204" pitchFamily="50" charset="-128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𝝓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𝒗</m:t>
                        </m:r>
                      </m:sub>
                    </m:sSub>
                    <m:r>
                      <a:rPr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…</m:t>
                    </m:r>
                    <m:sSub>
                      <m:sSubPr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𝝓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}</a:t>
                </a:r>
                <a:r>
                  <a:rPr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は多変量正規分布の平均ベクトル</a:t>
                </a:r>
                <a14:m>
                  <m:oMath xmlns:m="http://schemas.openxmlformats.org/officeDocument/2006/math">
                    <m:r>
                      <a:rPr lang="ja-JP" altLang="en-US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𝝁</m:t>
                    </m:r>
                  </m:oMath>
                </a14:m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のような中心性を持たない（ので、最初に指摘した制約がない）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FEB6F46-F2CE-38E1-B8E7-9552B6C4C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1416965"/>
                <a:ext cx="11906249" cy="2299797"/>
              </a:xfrm>
              <a:prstGeom prst="rect">
                <a:avLst/>
              </a:prstGeom>
              <a:blipFill>
                <a:blip r:embed="rId2"/>
                <a:stretch>
                  <a:fillRect l="-870" t="-4762" b="-1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89010FC-CF5D-AF6A-07E2-E2E1244DC3B1}"/>
              </a:ext>
            </a:extLst>
          </p:cNvPr>
          <p:cNvSpPr txBox="1"/>
          <p:nvPr/>
        </p:nvSpPr>
        <p:spPr>
          <a:xfrm>
            <a:off x="684918" y="39647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1216BD-54EF-5883-D028-7D7A20B1FE0B}"/>
                  </a:ext>
                </a:extLst>
              </p:cNvPr>
              <p:cNvSpPr txBox="1"/>
              <p:nvPr/>
            </p:nvSpPr>
            <p:spPr>
              <a:xfrm>
                <a:off x="5153106" y="4210720"/>
                <a:ext cx="1494383" cy="1038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1216BD-54EF-5883-D028-7D7A20B1F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106" y="4210720"/>
                <a:ext cx="1494383" cy="1038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4946D0E-211C-9E39-76A7-1C736B28FA09}"/>
                  </a:ext>
                </a:extLst>
              </p:cNvPr>
              <p:cNvSpPr txBox="1"/>
              <p:nvPr/>
            </p:nvSpPr>
            <p:spPr>
              <a:xfrm>
                <a:off x="1864810" y="4160185"/>
                <a:ext cx="3057567" cy="113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𝐶𝑎𝑡</m:t>
                      </m:r>
                      <m:d>
                        <m:d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l-GR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4946D0E-211C-9E39-76A7-1C736B28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10" y="4160185"/>
                <a:ext cx="3057567" cy="1130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A1231AF-CE2E-94BC-0590-E1C3FA0496F6}"/>
                  </a:ext>
                </a:extLst>
              </p:cNvPr>
              <p:cNvSpPr txBox="1"/>
              <p:nvPr/>
            </p:nvSpPr>
            <p:spPr>
              <a:xfrm>
                <a:off x="6810456" y="5775103"/>
                <a:ext cx="5277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𝒐𝒏𝒆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𝒉𝒐𝒕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𝒗𝒆𝒄𝒕𝒐𝒓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A1231AF-CE2E-94BC-0590-E1C3FA04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456" y="5775103"/>
                <a:ext cx="5277342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72CFB97-4C15-BF99-F7C2-DDCA4A549190}"/>
                  </a:ext>
                </a:extLst>
              </p:cNvPr>
              <p:cNvSpPr txBox="1"/>
              <p:nvPr/>
            </p:nvSpPr>
            <p:spPr>
              <a:xfrm>
                <a:off x="6878218" y="4574774"/>
                <a:ext cx="514544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語彙ベクトル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𝑉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ボキャブラリー数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𝑣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の出現確率（パラメータ）</a:t>
                </a: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72CFB97-4C15-BF99-F7C2-DDCA4A549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218" y="4574774"/>
                <a:ext cx="5145448" cy="1200329"/>
              </a:xfrm>
              <a:prstGeom prst="rect">
                <a:avLst/>
              </a:prstGeom>
              <a:blipFill>
                <a:blip r:embed="rId6"/>
                <a:stretch>
                  <a:fillRect l="-948" t="-3046" r="-948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12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F434DE-89AF-DC08-5B21-6153172C2221}"/>
              </a:ext>
            </a:extLst>
          </p:cNvPr>
          <p:cNvSpPr txBox="1"/>
          <p:nvPr/>
        </p:nvSpPr>
        <p:spPr>
          <a:xfrm>
            <a:off x="514350" y="50482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カテゴリカル分布の式の意味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4A609D-E8AE-9D93-3BF0-FF00A8449E3F}"/>
                  </a:ext>
                </a:extLst>
              </p:cNvPr>
              <p:cNvSpPr txBox="1"/>
              <p:nvPr/>
            </p:nvSpPr>
            <p:spPr>
              <a:xfrm>
                <a:off x="4591131" y="1140135"/>
                <a:ext cx="1494383" cy="1038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4A609D-E8AE-9D93-3BF0-FF00A8449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31" y="1140135"/>
                <a:ext cx="1494383" cy="1038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FC76AE3-72FC-E1A8-021B-4DA8A71D4500}"/>
                  </a:ext>
                </a:extLst>
              </p:cNvPr>
              <p:cNvSpPr txBox="1"/>
              <p:nvPr/>
            </p:nvSpPr>
            <p:spPr>
              <a:xfrm>
                <a:off x="1302835" y="1089600"/>
                <a:ext cx="3057567" cy="113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𝐶𝑎𝑡</m:t>
                      </m:r>
                      <m:d>
                        <m:d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l-GR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FC76AE3-72FC-E1A8-021B-4DA8A71D4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835" y="1089600"/>
                <a:ext cx="3057567" cy="1130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34BA24E-C614-93A5-F94A-25E5B7632821}"/>
                  </a:ext>
                </a:extLst>
              </p:cNvPr>
              <p:cNvSpPr txBox="1"/>
              <p:nvPr/>
            </p:nvSpPr>
            <p:spPr>
              <a:xfrm>
                <a:off x="6316243" y="1716831"/>
                <a:ext cx="5277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𝒐𝒏𝒆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𝒉𝒐𝒕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𝒗𝒆𝒄𝒕𝒐𝒓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34BA24E-C614-93A5-F94A-25E5B763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43" y="1716831"/>
                <a:ext cx="5277342" cy="461665"/>
              </a:xfrm>
              <a:prstGeom prst="rect">
                <a:avLst/>
              </a:prstGeom>
              <a:blipFill>
                <a:blip r:embed="rId4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53D6AC26-D7DB-CF6F-AC1D-54734839C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35" y="4139503"/>
            <a:ext cx="9199084" cy="1898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093F85C-5135-4709-675A-FC1503E8D5A1}"/>
                  </a:ext>
                </a:extLst>
              </p:cNvPr>
              <p:cNvSpPr txBox="1"/>
              <p:nvPr/>
            </p:nvSpPr>
            <p:spPr>
              <a:xfrm>
                <a:off x="1590991" y="5936078"/>
                <a:ext cx="449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093F85C-5135-4709-675A-FC1503E8D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91" y="5936078"/>
                <a:ext cx="449675" cy="369332"/>
              </a:xfrm>
              <a:prstGeom prst="rect">
                <a:avLst/>
              </a:prstGeom>
              <a:blipFill>
                <a:blip r:embed="rId6"/>
                <a:stretch>
                  <a:fillRect l="-18919" t="-3333" r="-135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4C584AD-DDE6-BA45-4444-62966185E23E}"/>
                  </a:ext>
                </a:extLst>
              </p:cNvPr>
              <p:cNvSpPr txBox="1"/>
              <p:nvPr/>
            </p:nvSpPr>
            <p:spPr>
              <a:xfrm>
                <a:off x="5477128" y="5932459"/>
                <a:ext cx="9069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h𝑜𝑡𝑒𝑙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4C584AD-DDE6-BA45-4444-62966185E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128" y="5932459"/>
                <a:ext cx="906915" cy="369332"/>
              </a:xfrm>
              <a:prstGeom prst="rect">
                <a:avLst/>
              </a:prstGeom>
              <a:blipFill>
                <a:blip r:embed="rId7"/>
                <a:stretch>
                  <a:fillRect l="-9396" t="-3279" r="-671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0126CC-ABEE-DE44-4510-B9BA786C7A26}"/>
                  </a:ext>
                </a:extLst>
              </p:cNvPr>
              <p:cNvSpPr txBox="1"/>
              <p:nvPr/>
            </p:nvSpPr>
            <p:spPr>
              <a:xfrm>
                <a:off x="9541615" y="5939848"/>
                <a:ext cx="4796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0126CC-ABEE-DE44-4510-B9BA786C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615" y="5939848"/>
                <a:ext cx="479618" cy="369332"/>
              </a:xfrm>
              <a:prstGeom prst="rect">
                <a:avLst/>
              </a:prstGeom>
              <a:blipFill>
                <a:blip r:embed="rId8"/>
                <a:stretch>
                  <a:fillRect l="-17722" t="-163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570EE6-69E3-519F-E893-6DA3B8E563C6}"/>
              </a:ext>
            </a:extLst>
          </p:cNvPr>
          <p:cNvSpPr txBox="1"/>
          <p:nvPr/>
        </p:nvSpPr>
        <p:spPr>
          <a:xfrm>
            <a:off x="2170767" y="6301791"/>
            <a:ext cx="7085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9"/>
              </a:rPr>
              <a:t>https://www.anarchive-beta.com/entry/2022/01/25/032456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10"/>
              </a:rPr>
              <a:t>https://laid-back-scientist.com/multinomial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D470FB6-AD30-DA10-0270-4CE5F8C85C73}"/>
                  </a:ext>
                </a:extLst>
              </p:cNvPr>
              <p:cNvSpPr txBox="1"/>
              <p:nvPr/>
            </p:nvSpPr>
            <p:spPr>
              <a:xfrm>
                <a:off x="1302835" y="2270829"/>
                <a:ext cx="5338641" cy="113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𝐶𝑎𝑡</m:t>
                      </m:r>
                      <m:d>
                        <m:d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h𝑜𝑡𝑒𝑙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kumimoji="1" lang="el-GR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𝑉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h𝑜𝑡𝑒𝑙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D470FB6-AD30-DA10-0270-4CE5F8C8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835" y="2270829"/>
                <a:ext cx="5338641" cy="1130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709C7A2-05DF-6386-5183-EC95A97C7DB9}"/>
                  </a:ext>
                </a:extLst>
              </p:cNvPr>
              <p:cNvSpPr txBox="1"/>
              <p:nvPr/>
            </p:nvSpPr>
            <p:spPr>
              <a:xfrm>
                <a:off x="2170767" y="5932459"/>
                <a:ext cx="1285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𝑏𝑢𝑠𝑖𝑛𝑒𝑠𝑠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709C7A2-05DF-6386-5183-EC95A97C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767" y="5932459"/>
                <a:ext cx="1285352" cy="369332"/>
              </a:xfrm>
              <a:prstGeom prst="rect">
                <a:avLst/>
              </a:prstGeom>
              <a:blipFill>
                <a:blip r:embed="rId12"/>
                <a:stretch>
                  <a:fillRect l="-6635" t="-3279" r="-474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32CF334-3BD5-3351-C955-255701A9296A}"/>
                  </a:ext>
                </a:extLst>
              </p:cNvPr>
              <p:cNvSpPr txBox="1"/>
              <p:nvPr/>
            </p:nvSpPr>
            <p:spPr>
              <a:xfrm>
                <a:off x="6815825" y="3281872"/>
                <a:ext cx="46613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(1~V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の語彙で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hotel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が出現する確率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h𝑜𝑡𝑒𝑙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以外は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全て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0)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32CF334-3BD5-3351-C955-255701A9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825" y="3281872"/>
                <a:ext cx="4661355" cy="830997"/>
              </a:xfrm>
              <a:prstGeom prst="rect">
                <a:avLst/>
              </a:prstGeom>
              <a:blipFill>
                <a:blip r:embed="rId13"/>
                <a:stretch>
                  <a:fillRect l="-1961" t="-5839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D34DACF-0681-2AE8-5CEF-B761EE03171E}"/>
                  </a:ext>
                </a:extLst>
              </p:cNvPr>
              <p:cNvSpPr txBox="1"/>
              <p:nvPr/>
            </p:nvSpPr>
            <p:spPr>
              <a:xfrm>
                <a:off x="6815825" y="2431750"/>
                <a:ext cx="3587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=0,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h𝑜𝑡𝑒𝑙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D34DACF-0681-2AE8-5CEF-B761EE03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825" y="2431750"/>
                <a:ext cx="3587136" cy="369332"/>
              </a:xfrm>
              <a:prstGeom prst="rect">
                <a:avLst/>
              </a:prstGeom>
              <a:blipFill>
                <a:blip r:embed="rId14"/>
                <a:stretch>
                  <a:fillRect l="-170" t="-5000" r="-101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CDC86E0-E044-36F7-67F6-449AA80DF2E1}"/>
                  </a:ext>
                </a:extLst>
              </p:cNvPr>
              <p:cNvSpPr txBox="1"/>
              <p:nvPr/>
            </p:nvSpPr>
            <p:spPr>
              <a:xfrm>
                <a:off x="6711049" y="2830257"/>
                <a:ext cx="4213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=1,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h𝑜𝑡𝑒𝑙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𝑣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h𝑜𝑡𝑒𝑙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CDC86E0-E044-36F7-67F6-449AA80DF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49" y="2830257"/>
                <a:ext cx="4213333" cy="369332"/>
              </a:xfrm>
              <a:prstGeom prst="rect">
                <a:avLst/>
              </a:prstGeom>
              <a:blipFill>
                <a:blip r:embed="rId15"/>
                <a:stretch>
                  <a:fillRect l="-145" t="-49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中かっこ 21">
            <a:extLst>
              <a:ext uri="{FF2B5EF4-FFF2-40B4-BE49-F238E27FC236}">
                <a16:creationId xmlns:a16="http://schemas.microsoft.com/office/drawing/2014/main" id="{A477214A-14A4-1B10-A49A-87F387F32AF4}"/>
              </a:ext>
            </a:extLst>
          </p:cNvPr>
          <p:cNvSpPr/>
          <p:nvPr/>
        </p:nvSpPr>
        <p:spPr>
          <a:xfrm>
            <a:off x="6608825" y="2543175"/>
            <a:ext cx="174349" cy="712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1974286-7A1F-C675-AEA1-C3F2C89B185B}"/>
              </a:ext>
            </a:extLst>
          </p:cNvPr>
          <p:cNvSpPr txBox="1"/>
          <p:nvPr/>
        </p:nvSpPr>
        <p:spPr>
          <a:xfrm>
            <a:off x="317117" y="63531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参考リンク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5DAA6F9-0103-4CC2-0E09-67049580AC5C}"/>
                  </a:ext>
                </a:extLst>
              </p:cNvPr>
              <p:cNvSpPr txBox="1"/>
              <p:nvPr/>
            </p:nvSpPr>
            <p:spPr>
              <a:xfrm>
                <a:off x="6379968" y="1257476"/>
                <a:ext cx="4836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：カテゴリカル分布パラメータ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5DAA6F9-0103-4CC2-0E09-67049580A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968" y="1257476"/>
                <a:ext cx="4836645" cy="461665"/>
              </a:xfrm>
              <a:prstGeom prst="rect">
                <a:avLst/>
              </a:prstGeom>
              <a:blipFill>
                <a:blip r:embed="rId16"/>
                <a:stretch>
                  <a:fillRect l="-1009" t="-7895" r="-1009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18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8509</TotalTime>
  <Words>3072</Words>
  <Application>Microsoft Office PowerPoint</Application>
  <PresentationFormat>ワイド画面</PresentationFormat>
  <Paragraphs>393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メイリオ</vt:lpstr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Uehara Hiroshi</dc:creator>
  <cp:lastModifiedBy>Uehara Hiroshi</cp:lastModifiedBy>
  <cp:revision>116</cp:revision>
  <dcterms:created xsi:type="dcterms:W3CDTF">2023-08-14T15:50:11Z</dcterms:created>
  <dcterms:modified xsi:type="dcterms:W3CDTF">2023-09-20T09:46:17Z</dcterms:modified>
</cp:coreProperties>
</file>