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6" r:id="rId5"/>
    <p:sldId id="277" r:id="rId6"/>
    <p:sldId id="278" r:id="rId7"/>
    <p:sldId id="279" r:id="rId8"/>
    <p:sldId id="280" r:id="rId9"/>
    <p:sldId id="259" r:id="rId10"/>
    <p:sldId id="265" r:id="rId11"/>
    <p:sldId id="260" r:id="rId12"/>
    <p:sldId id="262" r:id="rId13"/>
    <p:sldId id="266" r:id="rId14"/>
    <p:sldId id="270" r:id="rId15"/>
    <p:sldId id="271" r:id="rId16"/>
    <p:sldId id="272" r:id="rId17"/>
    <p:sldId id="273" r:id="rId18"/>
    <p:sldId id="275" r:id="rId19"/>
    <p:sldId id="281" r:id="rId20"/>
    <p:sldId id="28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41EC9-B237-4CB5-A12E-CE5B9687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473706-E1F5-4F75-9AE4-F82F1268B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E8393C-6613-4AAC-A5CE-3D7A80B1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BC-5F0C-4B6D-BEEC-FE8C7AC4FA0F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3705F1-35EA-41E6-8748-F6AD166F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25F015-F2E0-4FD4-8319-809788C8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94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7AB16-941C-433D-AF2B-64E292D5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D1F032-C223-4164-9DEF-CF64556E0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96F7AE-492B-4DCD-A7C8-510577D3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BC-5F0C-4B6D-BEEC-FE8C7AC4FA0F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5BA965-DE62-482B-9191-3C8FD7F4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0E2D3-0C9F-483B-836D-71A8E528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4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1CE4E7-8B3B-478A-B221-DFAEFF7FC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A46BFC-6417-42F6-BD7E-1337DA460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E70C82-7B3C-440A-B89F-300F6860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BC-5F0C-4B6D-BEEC-FE8C7AC4FA0F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8E3D9E-A6FE-4A3F-875D-0C3CCA1A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4B81CE-D592-4981-B195-97358124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53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95BB0-A7B7-4867-BEE4-803DF75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24740C-9B53-4F11-AF2A-C27A0214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17F1E5-A562-4808-8D38-B6ADFFBA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BC-5F0C-4B6D-BEEC-FE8C7AC4FA0F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E87826-BA8D-4E73-A99C-1D38B54E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EE1E2-B037-40D4-A91D-4382C77F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8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3C3AD-CF10-467F-A3AB-37AA317F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D7553D-0A3B-40BE-AB95-790BBD293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8FD35-1304-4B6E-A0AA-45356E5E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BC-5F0C-4B6D-BEEC-FE8C7AC4FA0F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3DE999-42D0-48C6-A93C-4B24075C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5B9C5B-9490-4FBF-B781-FD8CD91E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35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A458B-FAAB-4844-99E4-78FF4CC2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C11419-FDDB-402E-9E0A-2222DC2A6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237A24-F6AA-4B4C-8D17-FD47272A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BCC332-D79F-4110-AE80-58834F4C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BC-5F0C-4B6D-BEEC-FE8C7AC4FA0F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D7C4BB-A7EB-4A67-9EA7-6C2A1BFD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0C8483-FE1F-49DC-A74E-0AC21BD7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34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60148-F96D-452D-9EE2-734C50E6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31A2F-5813-4953-8CCF-A875370C0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B511A3-9B35-47F8-9246-ECBE376CC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008569-AF21-4B87-A16D-2372E5634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87ED1B-018E-4459-9747-AF81A1231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F252E4C-858B-4E69-AB2A-85FCBB4E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BC-5F0C-4B6D-BEEC-FE8C7AC4FA0F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14D002-15DA-48C9-97D6-2A7222E6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659AA7-9866-440C-ABDC-F2238B34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34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CF64D-E58B-4015-B15D-EC12D270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79CAB3-168F-47F8-90DD-F44A1D87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BC-5F0C-4B6D-BEEC-FE8C7AC4FA0F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BAA346-9F53-4FDC-B957-829083E4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E2D2D0-07E8-4F12-AD72-629D1FEA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43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4C39F2-640B-4128-ADF9-C1C4B43B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BC-5F0C-4B6D-BEEC-FE8C7AC4FA0F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D0B439-440C-4941-9960-FECA8DD7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C482F5-C217-4D72-9D6C-40C7E369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37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DDB20-A1CC-45A8-A480-6AE196D5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4CDAD-B8BD-4D9C-A200-B6564607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F8E37-E5BA-49D9-8059-643A87DD3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9F96FA-92D3-4B4A-81DD-8496AD48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BC-5F0C-4B6D-BEEC-FE8C7AC4FA0F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30D8A9-6C29-459E-AC62-A2A207F4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ADD029-4166-4B18-BA52-FBC1C65A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15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68023-2B81-4E61-981B-8AE330F3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7BD1F4-A63D-418F-BAF3-92B767AC4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CD01F4-B878-446A-99E1-35C055940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653DF8-15CD-45EF-90BE-7F9FAF1F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BC-5F0C-4B6D-BEEC-FE8C7AC4FA0F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61076C-4667-404F-AB2B-EB16217D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AEAEF0-7502-4822-B1ED-A5413EC2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2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E6CD4-35F2-4763-A74B-33D78826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E100C-60BB-40D7-B735-D8CE7FD64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8FEFA-E96B-46F8-9470-804F5DA8C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27BC-5F0C-4B6D-BEEC-FE8C7AC4FA0F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BBEF2B-F202-4321-AEF1-B7D57F760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86D06A-8DCB-4B23-AA76-F835FE35B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471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FFAB9-745E-4874-BCE6-232E4D37B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сбалансированных деревьев: </a:t>
            </a:r>
            <a:r>
              <a:rPr lang="en-US" dirty="0"/>
              <a:t>AA</a:t>
            </a:r>
            <a:r>
              <a:rPr lang="ru-RU" dirty="0"/>
              <a:t>-</a:t>
            </a:r>
            <a:r>
              <a:rPr lang="en-US" dirty="0"/>
              <a:t>tree</a:t>
            </a:r>
            <a:r>
              <a:rPr lang="ru-RU" dirty="0"/>
              <a:t> и </a:t>
            </a:r>
            <a:r>
              <a:rPr lang="en-US" dirty="0"/>
              <a:t>Splay</a:t>
            </a:r>
            <a:r>
              <a:rPr lang="ru-RU" dirty="0"/>
              <a:t>-</a:t>
            </a:r>
            <a:r>
              <a:rPr lang="en-US" dirty="0"/>
              <a:t>tree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158EB0-BB89-4EA1-B27C-B44F20653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473" y="4173622"/>
            <a:ext cx="5358063" cy="2387600"/>
          </a:xfrm>
        </p:spPr>
        <p:txBody>
          <a:bodyPr>
            <a:normAutofit/>
          </a:bodyPr>
          <a:lstStyle/>
          <a:p>
            <a:r>
              <a:rPr lang="ru-RU" dirty="0"/>
              <a:t>Студент группы Б9121-09.03.03 </a:t>
            </a:r>
            <a:r>
              <a:rPr lang="ru-RU" dirty="0" err="1"/>
              <a:t>пикд</a:t>
            </a:r>
            <a:endParaRPr lang="ru-RU" dirty="0"/>
          </a:p>
          <a:p>
            <a:r>
              <a:rPr lang="ru-RU" dirty="0"/>
              <a:t>Панкратова Екатерина Денисовна</a:t>
            </a:r>
          </a:p>
          <a:p>
            <a:endParaRPr lang="ru-RU" dirty="0"/>
          </a:p>
          <a:p>
            <a:r>
              <a:rPr lang="ru-RU" dirty="0"/>
              <a:t>Руководитель практики</a:t>
            </a:r>
          </a:p>
          <a:p>
            <a:r>
              <a:rPr lang="ru-RU" dirty="0"/>
              <a:t>Доцент ИМКТ А.С. </a:t>
            </a:r>
            <a:r>
              <a:rPr lang="ru-RU" dirty="0" err="1"/>
              <a:t>Кленин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54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69F3F-DDA5-4C12-94AB-E558FFD7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AA-tree.</a:t>
            </a:r>
            <a:r>
              <a:rPr lang="ru-RU" dirty="0"/>
              <a:t> Балансировка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0751DF-D0FA-492A-B613-5A93F3FD1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Skew()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41604A-F81A-4897-9BEE-BFC566B0B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Split()</a:t>
            </a:r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F783F73-5428-44CC-A9D4-7624A78462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386605"/>
            <a:ext cx="5157787" cy="1921528"/>
          </a:xfrm>
        </p:spPr>
      </p:pic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345BE8E4-E59E-4403-BB96-734DA715E57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74990"/>
            <a:ext cx="5183188" cy="3144757"/>
          </a:xfrm>
        </p:spPr>
      </p:pic>
    </p:spTree>
    <p:extLst>
      <p:ext uri="{BB962C8B-B14F-4D97-AF65-F5344CB8AC3E}">
        <p14:creationId xmlns:p14="http://schemas.microsoft.com/office/powerpoint/2010/main" val="190460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EB68E-9674-4DFF-81C6-DDAA3B9D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AA-tree.</a:t>
            </a:r>
            <a:r>
              <a:rPr lang="ru-RU" dirty="0"/>
              <a:t>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7D40C-AE3D-4251-B2B8-2348B091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Вставка нового элемента происходит как в обычном дереве поиска, только на пути вверх необходимо делать </a:t>
            </a:r>
            <a:r>
              <a:rPr lang="ru-RU" dirty="0" err="1"/>
              <a:t>ребалансировку</a:t>
            </a:r>
            <a:r>
              <a:rPr lang="ru-RU" dirty="0"/>
              <a:t>, используя </a:t>
            </a:r>
            <a:r>
              <a:rPr lang="ru-RU" dirty="0" err="1"/>
              <a:t>skew</a:t>
            </a:r>
            <a:r>
              <a:rPr lang="ru-RU" dirty="0"/>
              <a:t>() и </a:t>
            </a:r>
            <a:r>
              <a:rPr lang="ru-RU" dirty="0" err="1"/>
              <a:t>split</a:t>
            </a:r>
            <a:r>
              <a:rPr lang="ru-RU" dirty="0"/>
              <a:t>().</a:t>
            </a:r>
          </a:p>
          <a:p>
            <a:pPr lvl="0"/>
            <a:r>
              <a:rPr lang="ru-RU" dirty="0"/>
              <a:t>Удаление происходит также, как и в обычных деревьях, но чтобы сохранять баланс дерева необходимо делать </a:t>
            </a:r>
            <a:r>
              <a:rPr lang="ru-RU" dirty="0" err="1"/>
              <a:t>skew</a:t>
            </a:r>
            <a:r>
              <a:rPr lang="ru-RU" dirty="0"/>
              <a:t>(), </a:t>
            </a:r>
            <a:r>
              <a:rPr lang="ru-RU" dirty="0" err="1"/>
              <a:t>split</a:t>
            </a:r>
            <a:r>
              <a:rPr lang="ru-RU" dirty="0"/>
              <a:t>() и </a:t>
            </a:r>
            <a:r>
              <a:rPr lang="ru-RU" dirty="0" err="1"/>
              <a:t>decreaseLevel</a:t>
            </a:r>
            <a:r>
              <a:rPr lang="ru-RU" dirty="0"/>
              <a:t>() для каждой вершины.</a:t>
            </a:r>
          </a:p>
        </p:txBody>
      </p:sp>
    </p:spTree>
    <p:extLst>
      <p:ext uri="{BB962C8B-B14F-4D97-AF65-F5344CB8AC3E}">
        <p14:creationId xmlns:p14="http://schemas.microsoft.com/office/powerpoint/2010/main" val="54933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EB68E-9674-4DFF-81C6-DDAA3B9D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AA-tree.</a:t>
            </a:r>
            <a:r>
              <a:rPr lang="ru-RU" dirty="0"/>
              <a:t> Эффективность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7D40C-AE3D-4251-B2B8-2348B091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операции происходят за O (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/>
              <a:t>n</a:t>
            </a:r>
            <a:r>
              <a:rPr lang="ru-RU" dirty="0"/>
              <a:t>), потому что в сбалансированном двоичном дереве поиска почти все операции реализуются за O(</a:t>
            </a:r>
            <a:r>
              <a:rPr lang="en-US" dirty="0"/>
              <a:t>n</a:t>
            </a:r>
            <a:r>
              <a:rPr lang="ru-RU" dirty="0"/>
              <a:t>).</a:t>
            </a:r>
          </a:p>
          <a:p>
            <a:r>
              <a:rPr lang="ru-RU" dirty="0"/>
              <a:t>Скорость работы AA-дерева эквивалентна скорости работы красно-черного дерева, но так как в реализации вместо цвета обычно хранят «уровень» вершины, дополнительные расходы по памяти достигают байта.</a:t>
            </a:r>
          </a:p>
        </p:txBody>
      </p:sp>
    </p:spTree>
    <p:extLst>
      <p:ext uri="{BB962C8B-B14F-4D97-AF65-F5344CB8AC3E}">
        <p14:creationId xmlns:p14="http://schemas.microsoft.com/office/powerpoint/2010/main" val="360856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A3C02-A3B2-4F04-B5BC-CC719F90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AA-tree.</a:t>
            </a:r>
            <a:r>
              <a:rPr lang="ru-RU" dirty="0"/>
              <a:t> 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28BDBA-958B-4591-ABFA-18A033808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ru-RU" dirty="0"/>
              <a:t>Дерево сохраняет балансировку при следовании правилу «одна правая связь на одном уровне», что делает это дерево одним из самых быстрых, но в то же время простых в реализации.</a:t>
            </a:r>
          </a:p>
          <a:p>
            <a:r>
              <a:rPr lang="ru-RU" dirty="0"/>
              <a:t>Для балансировки АА-дерева нужно всего две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106384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78C21-66D5-4293-977E-CF3FDC1E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Splay-tree. </a:t>
            </a:r>
            <a:r>
              <a:rPr lang="ru-RU" dirty="0"/>
              <a:t>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0A69E-A234-4C53-B6D3-91B33D24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Это дерево принадлежит классу «саморегулирующихся деревьев», которые поддерживают необходимый баланс ветвления дерева.</a:t>
            </a:r>
          </a:p>
          <a:p>
            <a:r>
              <a:rPr lang="ru-RU" dirty="0"/>
              <a:t>«Расширяющие операции» (</a:t>
            </a:r>
            <a:r>
              <a:rPr lang="ru-RU" dirty="0" err="1"/>
              <a:t>splay</a:t>
            </a:r>
            <a:r>
              <a:rPr lang="ru-RU" dirty="0"/>
              <a:t> </a:t>
            </a:r>
            <a:r>
              <a:rPr lang="ru-RU" dirty="0" err="1"/>
              <a:t>operation</a:t>
            </a:r>
            <a:r>
              <a:rPr lang="ru-RU" dirty="0"/>
              <a:t>), частью которых являются вращения, выполняются при каждом обращении к дереву.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7827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78C21-66D5-4293-977E-CF3FDC1E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Splay-tree. </a:t>
            </a:r>
            <a:r>
              <a:rPr lang="ru-RU" dirty="0"/>
              <a:t>Операция </a:t>
            </a:r>
            <a:r>
              <a:rPr lang="en-US" dirty="0"/>
              <a:t>Splay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0A69E-A234-4C53-B6D3-91B33D24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Основная операция дерева. Заключается в перемещении вершины в корень при помощи последовательного выполнения трёх операций: </a:t>
            </a:r>
            <a:r>
              <a:rPr lang="ru-RU" dirty="0" err="1"/>
              <a:t>Zig</a:t>
            </a:r>
            <a:r>
              <a:rPr lang="ru-RU" dirty="0"/>
              <a:t>, </a:t>
            </a:r>
            <a:r>
              <a:rPr lang="ru-RU" dirty="0" err="1"/>
              <a:t>Zig-Zig</a:t>
            </a:r>
            <a:r>
              <a:rPr lang="ru-RU" dirty="0"/>
              <a:t> и </a:t>
            </a:r>
            <a:r>
              <a:rPr lang="ru-RU" dirty="0" err="1"/>
              <a:t>Zig-Zag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407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78C21-66D5-4293-977E-CF3FDC1E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Splay-tree. </a:t>
            </a:r>
            <a:r>
              <a:rPr lang="ru-RU" dirty="0"/>
              <a:t>Другие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0A69E-A234-4C53-B6D3-91B33D24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Search</a:t>
            </a:r>
            <a:r>
              <a:rPr lang="ru-RU" dirty="0"/>
              <a:t> (поиск элемента) Поиск выполняется как в обычном двоичном дереве поиска. При нахождении элемента запускаем </a:t>
            </a:r>
            <a:r>
              <a:rPr lang="ru-RU" dirty="0" err="1"/>
              <a:t>Splay</a:t>
            </a:r>
            <a:r>
              <a:rPr lang="ru-RU" dirty="0"/>
              <a:t>() для него.</a:t>
            </a:r>
          </a:p>
          <a:p>
            <a:r>
              <a:rPr lang="ru-RU" dirty="0" err="1"/>
              <a:t>Insert</a:t>
            </a:r>
            <a:r>
              <a:rPr lang="ru-RU" dirty="0"/>
              <a:t> (добавление элемента) Запускаем </a:t>
            </a:r>
            <a:r>
              <a:rPr lang="ru-RU" dirty="0" err="1"/>
              <a:t>Split</a:t>
            </a:r>
            <a:r>
              <a:rPr lang="ru-RU" dirty="0"/>
              <a:t>() от добавляемого элемента и подвешиваем получившиеся деревья за элемент к добавлению.</a:t>
            </a:r>
          </a:p>
          <a:p>
            <a:r>
              <a:rPr lang="ru-RU" dirty="0" err="1"/>
              <a:t>Delete</a:t>
            </a:r>
            <a:r>
              <a:rPr lang="ru-RU" dirty="0"/>
              <a:t> (удаление элемента) Находим элемент в дереве, делаем </a:t>
            </a:r>
            <a:r>
              <a:rPr lang="ru-RU" dirty="0" err="1"/>
              <a:t>Splay</a:t>
            </a:r>
            <a:r>
              <a:rPr lang="ru-RU" dirty="0"/>
              <a:t>() для него, делаем текущим деревом </a:t>
            </a:r>
            <a:r>
              <a:rPr lang="ru-RU" dirty="0" err="1"/>
              <a:t>Merge</a:t>
            </a:r>
            <a:r>
              <a:rPr lang="ru-RU" dirty="0"/>
              <a:t>() его детей.</a:t>
            </a:r>
          </a:p>
        </p:txBody>
      </p:sp>
    </p:spTree>
    <p:extLst>
      <p:ext uri="{BB962C8B-B14F-4D97-AF65-F5344CB8AC3E}">
        <p14:creationId xmlns:p14="http://schemas.microsoft.com/office/powerpoint/2010/main" val="288706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78C21-66D5-4293-977E-CF3FDC1E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Splay-tree. </a:t>
            </a:r>
            <a:r>
              <a:rPr lang="ru-RU" dirty="0"/>
              <a:t>Эффективность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7B4D31A-A91C-43E8-9A01-CEDC6C99B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3029608"/>
            <a:ext cx="10459910" cy="1943371"/>
          </a:xfrm>
        </p:spPr>
      </p:pic>
    </p:spTree>
    <p:extLst>
      <p:ext uri="{BB962C8B-B14F-4D97-AF65-F5344CB8AC3E}">
        <p14:creationId xmlns:p14="http://schemas.microsoft.com/office/powerpoint/2010/main" val="2102336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96F67-CF9E-4761-8A0B-2468FE73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Splay-tree. </a:t>
            </a:r>
            <a:r>
              <a:rPr lang="ru-RU" dirty="0"/>
              <a:t>Преимущества и 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54D988-75F4-4AC6-9B1C-C5C8053840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Хорошая производительность, так как оно </a:t>
            </a:r>
            <a:r>
              <a:rPr lang="ru-RU" dirty="0" err="1"/>
              <a:t>самооптимизируется</a:t>
            </a:r>
            <a:r>
              <a:rPr lang="ru-RU" dirty="0"/>
              <a:t> и часто используемые узлы будут приближаться к корню.</a:t>
            </a:r>
          </a:p>
          <a:p>
            <a:r>
              <a:rPr lang="ru-RU" dirty="0"/>
              <a:t>Производительность в среднем такая же эффективная, как и у других деревьев.</a:t>
            </a:r>
          </a:p>
          <a:p>
            <a:r>
              <a:rPr lang="ru-RU" dirty="0"/>
              <a:t>В </a:t>
            </a:r>
            <a:r>
              <a:rPr lang="ru-RU" dirty="0" err="1"/>
              <a:t>Splay</a:t>
            </a:r>
            <a:r>
              <a:rPr lang="ru-RU" dirty="0"/>
              <a:t>-деревьях не требуется хранить какие-либо дополнительные данные.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3DDE89-8D93-4A99-A308-B1179D79A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Высота расширяемых деревьев может быть линейной, а значит фактическая стоимость одной операции может быть высокой.</a:t>
            </a:r>
          </a:p>
          <a:p>
            <a:r>
              <a:rPr lang="ru-RU" dirty="0"/>
              <a:t>Когда шаблон доступа является случайным, появляются дополнительные накладные расходы на расширение по сравнению с менее динамичными альтернативами.</a:t>
            </a:r>
          </a:p>
        </p:txBody>
      </p:sp>
    </p:spTree>
    <p:extLst>
      <p:ext uri="{BB962C8B-B14F-4D97-AF65-F5344CB8AC3E}">
        <p14:creationId xmlns:p14="http://schemas.microsoft.com/office/powerpoint/2010/main" val="862517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52BE9-EA16-4FFE-9AC1-C5D98CA9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E05A85-7187-47EC-ABE2-67376BF673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F4D0A-C218-47E3-A900-2192464AD6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53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969FE-977F-4BC1-8B70-1D71A169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535165-08B8-4FFC-A789-8F82DEA50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Цель: описать реализацию данных алгоритмов и с помощью тестов сравнить их.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lvl="0"/>
            <a:r>
              <a:rPr lang="ru-RU" dirty="0"/>
              <a:t>Изучить теоретический материал</a:t>
            </a:r>
          </a:p>
          <a:p>
            <a:pPr lvl="0"/>
            <a:r>
              <a:rPr lang="ru-RU" dirty="0"/>
              <a:t>Описать данные алгоритмы</a:t>
            </a:r>
          </a:p>
          <a:p>
            <a:pPr lvl="0"/>
            <a:r>
              <a:rPr lang="ru-RU" dirty="0"/>
              <a:t>Реализовать данные алгоритмы</a:t>
            </a:r>
          </a:p>
          <a:p>
            <a:pPr lvl="0"/>
            <a:r>
              <a:rPr lang="ru-RU" dirty="0"/>
              <a:t>Реализовать тесты к алгоритмам</a:t>
            </a:r>
          </a:p>
          <a:p>
            <a:r>
              <a:rPr lang="ru-RU" dirty="0"/>
              <a:t>Описать результаты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570111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853F7-A5B6-4366-8732-2BFB61A7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D5C781-54B7-4B89-9606-AAEBE92509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74A83B-353A-471F-BC53-E37B380D23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96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EB68E-9674-4DFF-81C6-DDAA3B9D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 История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7D40C-AE3D-4251-B2B8-2348B091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AA</a:t>
            </a:r>
            <a:r>
              <a:rPr lang="ru-RU" dirty="0"/>
              <a:t>-</a:t>
            </a:r>
            <a:r>
              <a:rPr lang="en-US" dirty="0"/>
              <a:t>tree </a:t>
            </a:r>
            <a:r>
              <a:rPr lang="ru-RU" dirty="0"/>
              <a:t>– это модификация красно-черного дерева, предложенная Арне </a:t>
            </a:r>
            <a:r>
              <a:rPr lang="ru-RU" dirty="0" err="1"/>
              <a:t>Андерссоном</a:t>
            </a:r>
            <a:r>
              <a:rPr lang="ru-RU" dirty="0"/>
              <a:t> в 1993 году. Это сбалансированное дерево, используемое для эффективного хранения и извлечения упорядоченных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 algn="r">
              <a:buNone/>
            </a:pPr>
            <a:r>
              <a:rPr lang="en-US" dirty="0"/>
              <a:t>Splay</a:t>
            </a:r>
            <a:r>
              <a:rPr lang="ru-RU" dirty="0"/>
              <a:t>-</a:t>
            </a:r>
            <a:r>
              <a:rPr lang="en-US" dirty="0"/>
              <a:t>tree</a:t>
            </a:r>
            <a:r>
              <a:rPr lang="ru-RU" dirty="0"/>
              <a:t> – двоичное дерево поиска, созданное Робертом </a:t>
            </a:r>
            <a:r>
              <a:rPr lang="ru-RU" dirty="0" err="1"/>
              <a:t>Тарьяном</a:t>
            </a:r>
            <a:r>
              <a:rPr lang="ru-RU" dirty="0"/>
              <a:t> и Даниелем </a:t>
            </a:r>
            <a:r>
              <a:rPr lang="ru-RU" dirty="0" err="1"/>
              <a:t>Слейтор</a:t>
            </a:r>
            <a:r>
              <a:rPr lang="ru-RU" dirty="0"/>
              <a:t> в 1983 году. Поддерживается свойство сбалансированности. Позволяет находить те данные, которые использовались недавно.</a:t>
            </a:r>
          </a:p>
        </p:txBody>
      </p:sp>
    </p:spTree>
    <p:extLst>
      <p:ext uri="{BB962C8B-B14F-4D97-AF65-F5344CB8AC3E}">
        <p14:creationId xmlns:p14="http://schemas.microsoft.com/office/powerpoint/2010/main" val="245468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EB12B-59BD-4139-88E5-18CCF7B0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Неформальная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8675ED-F18F-4AEE-BEC2-053A16A44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Алгоритмы деревьев должны принимать на ввод числа и выдавать построенное дерево (обход: корень-левый потомок-правый потомок). Они должны соответствовать описанию данных деревьев и выполнять функции поиска, вставки и удаления элемента, функция вывода дерева. А также специфических функций для каждого дерева.</a:t>
            </a:r>
          </a:p>
          <a:p>
            <a:r>
              <a:rPr lang="ru-RU" dirty="0"/>
              <a:t>Основной набор тестов должен определять время выполнения того или иного набора команд и проверять, какой алгоритм справляется лучше. Также следует написать тесты, проверяющие корректность работы алгоритма, его производительность.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412746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C63-0426-4D20-BBFE-69361C14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окружению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FCF00-A27A-4040-B174-91570C943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для данной работы минимальные, подойдет любой </a:t>
            </a:r>
            <a:r>
              <a:rPr lang="ru-RU" dirty="0" err="1"/>
              <a:t>пк</a:t>
            </a:r>
            <a:r>
              <a:rPr lang="ru-RU" dirty="0"/>
              <a:t> или ноутбук. Любая операционная система и компилятор, установленный заранее или онлайн, поддерживающий С++.</a:t>
            </a:r>
          </a:p>
          <a:p>
            <a:r>
              <a:rPr lang="ru-RU" dirty="0"/>
              <a:t>Тестирование проводилось на ноутбуке с операционной системой </a:t>
            </a:r>
            <a:r>
              <a:rPr lang="en-US" dirty="0"/>
              <a:t>Windows</a:t>
            </a:r>
            <a:r>
              <a:rPr lang="ru-RU" dirty="0"/>
              <a:t> 10. Использовались онлайн компилятор </a:t>
            </a:r>
            <a:r>
              <a:rPr lang="en-US" dirty="0" err="1"/>
              <a:t>Replit</a:t>
            </a:r>
            <a:r>
              <a:rPr lang="en-US" dirty="0"/>
              <a:t> </a:t>
            </a:r>
            <a:r>
              <a:rPr lang="ru-RU" dirty="0"/>
              <a:t>и установленный компилятор </a:t>
            </a:r>
            <a:r>
              <a:rPr lang="en-US" dirty="0"/>
              <a:t>Visual Studio Code</a:t>
            </a:r>
            <a:r>
              <a:rPr lang="ru-RU" dirty="0"/>
              <a:t> с расширением С/С++ v1.13.9.</a:t>
            </a:r>
          </a:p>
        </p:txBody>
      </p:sp>
    </p:spTree>
    <p:extLst>
      <p:ext uri="{BB962C8B-B14F-4D97-AF65-F5344CB8AC3E}">
        <p14:creationId xmlns:p14="http://schemas.microsoft.com/office/powerpoint/2010/main" val="232999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89682-9804-4739-80C6-EFE1602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F8B383-F59A-4A80-A903-C4A214BAF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Система состоит изначально из 4 файлов:</a:t>
            </a:r>
          </a:p>
          <a:p>
            <a:pPr lvl="1"/>
            <a:r>
              <a:rPr lang="en-US" sz="2800" dirty="0"/>
              <a:t>Main</a:t>
            </a:r>
            <a:r>
              <a:rPr lang="ru-RU" sz="2800" dirty="0"/>
              <a:t>.</a:t>
            </a:r>
            <a:r>
              <a:rPr lang="en-US" sz="2800" dirty="0" err="1"/>
              <a:t>cpp</a:t>
            </a:r>
            <a:endParaRPr lang="ru-RU" sz="2800" dirty="0"/>
          </a:p>
          <a:p>
            <a:pPr lvl="1"/>
            <a:r>
              <a:rPr lang="en-US" sz="2800" dirty="0"/>
              <a:t>AA</a:t>
            </a:r>
            <a:r>
              <a:rPr lang="ru-RU" sz="2800" dirty="0"/>
              <a:t>-</a:t>
            </a:r>
            <a:r>
              <a:rPr lang="en-US" sz="2800" dirty="0"/>
              <a:t>tree</a:t>
            </a:r>
            <a:r>
              <a:rPr lang="ru-RU" sz="2800" dirty="0"/>
              <a:t>.</a:t>
            </a:r>
            <a:r>
              <a:rPr lang="en-US" sz="2800" dirty="0"/>
              <a:t>h</a:t>
            </a:r>
            <a:endParaRPr lang="ru-RU" sz="2800" dirty="0"/>
          </a:p>
          <a:p>
            <a:pPr lvl="1"/>
            <a:r>
              <a:rPr lang="en-US" sz="2800" dirty="0"/>
              <a:t>Splay-</a:t>
            </a:r>
            <a:r>
              <a:rPr lang="en-US" sz="2800" dirty="0" err="1"/>
              <a:t>tree.h</a:t>
            </a:r>
            <a:endParaRPr lang="ru-RU" sz="2800" dirty="0"/>
          </a:p>
          <a:p>
            <a:pPr lvl="1"/>
            <a:r>
              <a:rPr lang="en-US" sz="2800" dirty="0"/>
              <a:t>Tests</a:t>
            </a:r>
            <a:r>
              <a:rPr lang="ru-RU" sz="2800" dirty="0"/>
              <a:t>.</a:t>
            </a:r>
            <a:r>
              <a:rPr lang="en-US" sz="2800" dirty="0"/>
              <a:t>txt</a:t>
            </a:r>
            <a:endParaRPr lang="ru-RU" sz="2800" dirty="0"/>
          </a:p>
          <a:p>
            <a:pPr marL="0" indent="0">
              <a:buNone/>
            </a:pPr>
            <a:r>
              <a:rPr lang="ru-RU" dirty="0"/>
              <a:t>В результате работы файла </a:t>
            </a:r>
            <a:r>
              <a:rPr lang="en-US" dirty="0"/>
              <a:t>Main</a:t>
            </a:r>
            <a:r>
              <a:rPr lang="ru-RU" dirty="0"/>
              <a:t>.</a:t>
            </a:r>
            <a:r>
              <a:rPr lang="en-US" dirty="0" err="1"/>
              <a:t>cpp</a:t>
            </a:r>
            <a:r>
              <a:rPr lang="ru-RU" dirty="0"/>
              <a:t> создается еще один файл с результатами тестирования – </a:t>
            </a:r>
            <a:r>
              <a:rPr lang="en-US" dirty="0"/>
              <a:t>R</a:t>
            </a:r>
            <a:r>
              <a:rPr lang="ru-RU" dirty="0" err="1"/>
              <a:t>esult</a:t>
            </a:r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txt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345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5DA98-0D39-42FC-99A1-7095FA7B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07EE07-99C9-4738-8351-710EB4A5E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Система должна:</a:t>
            </a:r>
          </a:p>
          <a:p>
            <a:pPr lvl="0"/>
            <a:r>
              <a:rPr lang="ru-RU" dirty="0"/>
              <a:t>Хранить информацию в виде чисел</a:t>
            </a:r>
          </a:p>
          <a:p>
            <a:pPr lvl="0"/>
            <a:r>
              <a:rPr lang="ru-RU" dirty="0"/>
              <a:t>Иметь возможность удаления, поиска, вставки элемента</a:t>
            </a:r>
          </a:p>
          <a:p>
            <a:pPr lvl="0"/>
            <a:r>
              <a:rPr lang="ru-RU" dirty="0"/>
              <a:t>Отвечать требованиям конкретного алгоритма</a:t>
            </a:r>
          </a:p>
          <a:p>
            <a:pPr lvl="0"/>
            <a:r>
              <a:rPr lang="ru-RU" dirty="0"/>
              <a:t>Выполнять тестирование алгоритмов</a:t>
            </a:r>
          </a:p>
          <a:p>
            <a:r>
              <a:rPr lang="ru-RU" dirty="0"/>
              <a:t>Выдавать отчет о тестировании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198228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98511-72CC-46AC-A96C-1F6750A2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5E1479-163F-4BE1-829C-11609605E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языка программирования был выбран С++, так как он быстрее </a:t>
            </a:r>
            <a:r>
              <a:rPr lang="en-US" dirty="0"/>
              <a:t>Python</a:t>
            </a:r>
            <a:r>
              <a:rPr lang="ru-RU" dirty="0"/>
              <a:t>, подходит для целей работы и при этом более удобный и современный, чем С.</a:t>
            </a:r>
          </a:p>
          <a:p>
            <a:r>
              <a:rPr lang="ru-RU" dirty="0"/>
              <a:t>В качестве среды разработки были выбраны </a:t>
            </a:r>
            <a:r>
              <a:rPr lang="en-US" dirty="0" err="1"/>
              <a:t>Replit</a:t>
            </a:r>
            <a:r>
              <a:rPr lang="ru-RU" dirty="0"/>
              <a:t>, так как писать код в браузере удобно, и </a:t>
            </a:r>
            <a:r>
              <a:rPr lang="en-US" dirty="0"/>
              <a:t>Visual Studio Code</a:t>
            </a:r>
            <a:r>
              <a:rPr lang="ru-RU" dirty="0"/>
              <a:t>, как один из самых популярных средств, так как в браузере имеется задержка при тестировании, влияющая на результаты тестов.</a:t>
            </a:r>
          </a:p>
        </p:txBody>
      </p:sp>
    </p:spTree>
    <p:extLst>
      <p:ext uri="{BB962C8B-B14F-4D97-AF65-F5344CB8AC3E}">
        <p14:creationId xmlns:p14="http://schemas.microsoft.com/office/powerpoint/2010/main" val="366008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EB68E-9674-4DFF-81C6-DDAA3B9D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AA-tree.</a:t>
            </a:r>
            <a:r>
              <a:rPr lang="ru-RU" dirty="0"/>
              <a:t> Свойства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7D40C-AE3D-4251-B2B8-2348B091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Уровень каждого листа равен 1.</a:t>
            </a:r>
          </a:p>
          <a:p>
            <a:pPr lvl="0"/>
            <a:r>
              <a:rPr lang="ru-RU" dirty="0"/>
              <a:t>Уровень каждого левого ребенка ровно на один меньше, чем у его родителя.</a:t>
            </a:r>
          </a:p>
          <a:p>
            <a:pPr lvl="0"/>
            <a:r>
              <a:rPr lang="ru-RU" dirty="0"/>
              <a:t>Уровень каждого правого ребенка равен или на один меньше, чем у его родителя.</a:t>
            </a:r>
          </a:p>
          <a:p>
            <a:pPr lvl="0"/>
            <a:r>
              <a:rPr lang="ru-RU" dirty="0"/>
              <a:t>Уровень каждого правого внука строго меньше, чем у его прародителя.</a:t>
            </a:r>
          </a:p>
          <a:p>
            <a:pPr lvl="0"/>
            <a:r>
              <a:rPr lang="ru-RU" dirty="0"/>
              <a:t>Каждая вершина с уровнем больше 1 имеет двоих детей.</a:t>
            </a:r>
          </a:p>
        </p:txBody>
      </p:sp>
    </p:spTree>
    <p:extLst>
      <p:ext uri="{BB962C8B-B14F-4D97-AF65-F5344CB8AC3E}">
        <p14:creationId xmlns:p14="http://schemas.microsoft.com/office/powerpoint/2010/main" val="662077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852</Words>
  <Application>Microsoft Office PowerPoint</Application>
  <PresentationFormat>Широкоэкранный</PresentationFormat>
  <Paragraphs>77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Сравнение сбалансированных деревьев: AA-tree и Splay-tree</vt:lpstr>
      <vt:lpstr>Введение</vt:lpstr>
      <vt:lpstr> История создания</vt:lpstr>
      <vt:lpstr>Неформальная постановка задачи</vt:lpstr>
      <vt:lpstr>Требования к окружению</vt:lpstr>
      <vt:lpstr>Архитектура системы</vt:lpstr>
      <vt:lpstr>Функциональные требования</vt:lpstr>
      <vt:lpstr>Средства реализации</vt:lpstr>
      <vt:lpstr>AA-tree. Свойства</vt:lpstr>
      <vt:lpstr>AA-tree. Балансировка</vt:lpstr>
      <vt:lpstr>AA-tree. Операции</vt:lpstr>
      <vt:lpstr>AA-tree. Эффективность</vt:lpstr>
      <vt:lpstr>AA-tree. Преимущества</vt:lpstr>
      <vt:lpstr>Splay-tree. Алгоритм</vt:lpstr>
      <vt:lpstr>Splay-tree. Операция Splay</vt:lpstr>
      <vt:lpstr>Splay-tree. Другие операции</vt:lpstr>
      <vt:lpstr>Splay-tree. Эффективность</vt:lpstr>
      <vt:lpstr>Splay-tree. Преимущества и недостатки</vt:lpstr>
      <vt:lpstr>Реализация и тестирование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Сбалансированные деревья: AA-дерево и Splay-дерево</dc:title>
  <dc:creator>Ekaterina</dc:creator>
  <cp:lastModifiedBy>Ekaterina</cp:lastModifiedBy>
  <cp:revision>7</cp:revision>
  <dcterms:created xsi:type="dcterms:W3CDTF">2022-12-10T05:27:38Z</dcterms:created>
  <dcterms:modified xsi:type="dcterms:W3CDTF">2023-01-21T05:17:30Z</dcterms:modified>
</cp:coreProperties>
</file>