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69" r:id="rId4"/>
    <p:sldId id="270" r:id="rId5"/>
    <p:sldId id="265" r:id="rId6"/>
    <p:sldId id="288" r:id="rId7"/>
    <p:sldId id="283" r:id="rId8"/>
    <p:sldId id="289" r:id="rId9"/>
    <p:sldId id="290" r:id="rId10"/>
    <p:sldId id="291" r:id="rId11"/>
    <p:sldId id="294" r:id="rId12"/>
    <p:sldId id="281" r:id="rId13"/>
    <p:sldId id="293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5DBC-8FA8-440D-A05A-64361FE5AA84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F43E-861F-4659-980D-DB9EC2C4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4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1EC9-B237-4CB5-A12E-CE5B9687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73706-E1F5-4F75-9AE4-F82F1268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8393C-6613-4AAC-A5CE-3D7A80B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AC0B-1F38-4361-A946-1E2304236A12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705F1-35EA-41E6-8748-F6AD166F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5F015-F2E0-4FD4-8319-809788C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AB16-941C-433D-AF2B-64E292D5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1F032-C223-4164-9DEF-CF64556E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F7AE-492B-4DCD-A7C8-510577D3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6852-0CFD-42D4-B932-ED8111780B1E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BA965-DE62-482B-9191-3C8FD7F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0E2D3-0C9F-483B-836D-71A8E52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CE4E7-8B3B-478A-B221-DFAEFF7F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46BFC-6417-42F6-BD7E-1337DA4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70C82-7B3C-440A-B89F-300F6860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28A-6C06-46BA-A566-2D23A1C2FECE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E3D9E-A6FE-4A3F-875D-0C3CCA1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81CE-D592-4981-B195-9735812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5BB0-A7B7-4867-BEE4-803DF75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4740C-9B53-4F11-AF2A-C27A0214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7F1E5-A562-4808-8D38-B6ADFFB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AC8-16E2-4567-B41C-1E3A572AF700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87826-BA8D-4E73-A99C-1D38B54E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E1E2-B037-40D4-A91D-4382C77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C3AD-CF10-467F-A3AB-37AA317F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7553D-0A3B-40BE-AB95-790BBD29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8FD35-1304-4B6E-A0AA-45356E5E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69D2-E168-4DF6-985A-7EF959A5A052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DE999-42D0-48C6-A93C-4B24075C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B9C5B-9490-4FBF-B781-FD8CD91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458B-FAAB-4844-99E4-78FF4CC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11419-FDDB-402E-9E0A-2222DC2A6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37A24-F6AA-4B4C-8D17-FD47272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CC332-D79F-4110-AE80-58834F4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F362-18F7-4968-889E-0DA6C8F4BE66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7C4BB-A7EB-4A67-9EA7-6C2A1B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C8483-FE1F-49DC-A74E-0AC21BD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60148-F96D-452D-9EE2-734C50E6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31A2F-5813-4953-8CCF-A875370C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B511A3-9B35-47F8-9246-ECBE376C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008569-AF21-4B87-A16D-2372E563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7ED1B-018E-4459-9747-AF81A123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252E4C-858B-4E69-AB2A-85FCBB4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997-4988-49AF-9896-5F612917F55F}" type="datetime1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14D002-15DA-48C9-97D6-2A7222E6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659AA7-9866-440C-ABDC-F2238B3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CF64D-E58B-4015-B15D-EC12D270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79CAB3-168F-47F8-90DD-F44A1D87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F945-8768-4B83-8AC2-373D20959CBC}" type="datetime1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BAA346-9F53-4FDC-B957-829083E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2D2D0-07E8-4F12-AD72-629D1FE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4C39F2-640B-4128-ADF9-C1C4B43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430-60F6-470F-82FE-19E168F002E6}" type="datetime1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D0B439-440C-4941-9960-FECA8DD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482F5-C217-4D72-9D6C-40C7E36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DDB20-A1CC-45A8-A480-6AE196D5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CDAD-B8BD-4D9C-A200-B6564607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F8E37-E5BA-49D9-8059-643A87DD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F96FA-92D3-4B4A-81DD-8496AD48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41A2-2113-433E-B874-C611A3DDCF2A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0D8A9-6C29-459E-AC62-A2A207F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DD029-4166-4B18-BA52-FBC1C65A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68023-2B81-4E61-981B-8AE330F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BD1F4-A63D-418F-BAF3-92B767AC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D01F4-B878-446A-99E1-35C05594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53DF8-15CD-45EF-90BE-7F9FAF1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9677-65C4-4327-B106-1C614B769B3B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1076C-4667-404F-AB2B-EB16217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EAEF0-7502-4822-B1ED-A5413EC2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E6CD4-35F2-4763-A74B-33D78826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E100C-60BB-40D7-B735-D8CE7FD6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8FEFA-E96B-46F8-9470-804F5DA8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C6AA-DD31-4A4A-9DEE-AA75F693DFD5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BEF2B-F202-4321-AEF1-B7D57F76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6D06A-8DCB-4B23-AA76-F835FE35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7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17" Type="http://schemas.openxmlformats.org/officeDocument/2006/relationships/image" Target="../media/image15.svg"/><Relationship Id="rId2" Type="http://schemas.openxmlformats.org/officeDocument/2006/relationships/image" Target="../media/image12.png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7.svg"/><Relationship Id="rId1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20.sv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image" Target="../media/image16.svg"/><Relationship Id="rId2" Type="http://schemas.openxmlformats.org/officeDocument/2006/relationships/image" Target="../media/image12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7.sv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FFAB9-745E-4874-BCE6-232E4D37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Дальневосточный федеральный университет</a:t>
            </a:r>
            <a:br>
              <a:rPr lang="ru-RU" sz="2700" dirty="0"/>
            </a:br>
            <a:br>
              <a:rPr lang="ru-RU" dirty="0"/>
            </a:br>
            <a:r>
              <a:rPr lang="ru-RU" dirty="0"/>
              <a:t>Сбалансированные деревья: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60275"/>
            <a:ext cx="5919536" cy="23876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Студент группы Б9121-09.03.03 </a:t>
            </a:r>
            <a:r>
              <a:rPr lang="ru-RU" dirty="0" err="1"/>
              <a:t>пикд</a:t>
            </a:r>
            <a:endParaRPr lang="ru-RU" dirty="0"/>
          </a:p>
          <a:p>
            <a:pPr algn="l"/>
            <a:r>
              <a:rPr lang="ru-RU" dirty="0"/>
              <a:t>Панкратова Екатерина Денисовна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</a:t>
            </a:r>
          </a:p>
          <a:p>
            <a:pPr algn="l"/>
            <a:r>
              <a:rPr lang="ru-RU" dirty="0"/>
              <a:t>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427E4-466E-4CC0-9E8C-21EBAE3B3ABA}"/>
              </a:ext>
            </a:extLst>
          </p:cNvPr>
          <p:cNvSpPr txBox="1"/>
          <p:nvPr/>
        </p:nvSpPr>
        <p:spPr>
          <a:xfrm>
            <a:off x="5769628" y="61981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605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Zig-Zag(x)</a:t>
            </a:r>
            <a:r>
              <a:rPr lang="ru-RU" dirty="0"/>
              <a:t> </a:t>
            </a:r>
            <a:r>
              <a:rPr lang="ru-RU" sz="2400" dirty="0"/>
              <a:t>//если х внук корня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10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7433" y="2660504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6344" y="1352675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059" y="3983873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116" y="2660504"/>
            <a:ext cx="914400" cy="914400"/>
          </a:xfrm>
          <a:prstGeom prst="rect">
            <a:avLst/>
          </a:prstGeom>
        </p:spPr>
      </p:pic>
      <p:pic>
        <p:nvPicPr>
          <p:cNvPr id="29" name="Рисунок 28" descr="Закрыть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545183" y="3983873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39400" y="2583239"/>
            <a:ext cx="914400" cy="91440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10600" y="1352675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0922" y="3983873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471" y="25146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1490" y="3983873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2224633" y="2267075"/>
            <a:ext cx="1328911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3553544" y="2267075"/>
            <a:ext cx="937772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853259" y="3574904"/>
            <a:ext cx="1371374" cy="40896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2224633" y="3574904"/>
            <a:ext cx="777750" cy="40896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067800" y="2267075"/>
            <a:ext cx="1828800" cy="31616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896600" y="3497639"/>
            <a:ext cx="691522" cy="4862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955671" y="2267075"/>
            <a:ext cx="1112129" cy="24752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10328690" y="3497639"/>
            <a:ext cx="567910" cy="4862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Рисунок 34" descr="Лист">
            <a:extLst>
              <a:ext uri="{FF2B5EF4-FFF2-40B4-BE49-F238E27FC236}">
                <a16:creationId xmlns:a16="http://schemas.microsoft.com/office/drawing/2014/main" id="{538B6062-8527-4F03-90B2-F883D89A69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4331" y="5180452"/>
            <a:ext cx="914400" cy="914400"/>
          </a:xfrm>
          <a:prstGeom prst="rect">
            <a:avLst/>
          </a:prstGeom>
        </p:spPr>
      </p:pic>
      <p:pic>
        <p:nvPicPr>
          <p:cNvPr id="37" name="Рисунок 36" descr="Лист">
            <a:extLst>
              <a:ext uri="{FF2B5EF4-FFF2-40B4-BE49-F238E27FC236}">
                <a16:creationId xmlns:a16="http://schemas.microsoft.com/office/drawing/2014/main" id="{36168AB4-115F-4DEB-B884-5DBA48C0A9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8946" y="5165286"/>
            <a:ext cx="914400" cy="9144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D90DDB1-71E3-47F1-A611-556175A3873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3002383" y="4898273"/>
            <a:ext cx="1399148" cy="28217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4128DC-5C87-4B12-BD12-16A92D4F6C6C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flipH="1">
            <a:off x="1996146" y="4898273"/>
            <a:ext cx="1006237" cy="26701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Рисунок 69" descr="Лист">
            <a:extLst>
              <a:ext uri="{FF2B5EF4-FFF2-40B4-BE49-F238E27FC236}">
                <a16:creationId xmlns:a16="http://schemas.microsoft.com/office/drawing/2014/main" id="{92962213-C4D6-4FAC-89DA-8310D0FCA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6910" y="3979236"/>
            <a:ext cx="914400" cy="914400"/>
          </a:xfrm>
          <a:prstGeom prst="rect">
            <a:avLst/>
          </a:prstGeom>
        </p:spPr>
      </p:pic>
      <p:pic>
        <p:nvPicPr>
          <p:cNvPr id="73" name="Рисунок 72" descr="Лист">
            <a:extLst>
              <a:ext uri="{FF2B5EF4-FFF2-40B4-BE49-F238E27FC236}">
                <a16:creationId xmlns:a16="http://schemas.microsoft.com/office/drawing/2014/main" id="{7F9FB958-2C2F-4DE1-82D1-1C1E6B9A9B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27374" y="3972677"/>
            <a:ext cx="914400" cy="914400"/>
          </a:xfrm>
          <a:prstGeom prst="rect">
            <a:avLst/>
          </a:prstGeom>
        </p:spPr>
      </p:pic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97E3A6C0-1640-46B6-B16D-99DAF02D5F38}"/>
              </a:ext>
            </a:extLst>
          </p:cNvPr>
          <p:cNvCxnSpPr>
            <a:cxnSpLocks/>
            <a:stCxn id="33" idx="2"/>
            <a:endCxn id="70" idx="0"/>
          </p:cNvCxnSpPr>
          <p:nvPr/>
        </p:nvCxnSpPr>
        <p:spPr>
          <a:xfrm flipH="1">
            <a:off x="6924110" y="3429000"/>
            <a:ext cx="1031561" cy="55023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32FECDA8-D6C5-4906-BDB4-658FCAD16776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>
          <a:xfrm>
            <a:off x="7955671" y="3429000"/>
            <a:ext cx="828903" cy="54367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0A2A0E-5B45-423F-899D-124897438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49" y="136525"/>
            <a:ext cx="5571533" cy="37206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11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3E3AC-C49D-4F3F-874D-E2FEDB8EE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449" y="941584"/>
            <a:ext cx="8710367" cy="5597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Для реализации поставленной задачи было создано: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Библиотека </a:t>
            </a:r>
            <a:r>
              <a:rPr lang="en-US" dirty="0"/>
              <a:t>AA-tree</a:t>
            </a:r>
            <a:endParaRPr lang="ru-RU" dirty="0"/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Библиотека </a:t>
            </a:r>
            <a:r>
              <a:rPr lang="en-US" dirty="0"/>
              <a:t>Splay-tree</a:t>
            </a:r>
            <a:endParaRPr lang="ru-RU" dirty="0"/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Тестирование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Обе библиотеки имеют следующие публичные методы: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GetRoot</a:t>
            </a:r>
            <a:r>
              <a:rPr lang="ru-RU" dirty="0"/>
              <a:t>() //возвращает корневой узел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Insert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//вставка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Search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//поиск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Delete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//удаление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Также они имеют не совпадающие приватные методы.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6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ru-RU" dirty="0"/>
              <a:t>Тестирование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12</a:t>
            </a:fld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2E4496E-0DF0-4C78-B588-F64479C071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6722" y="1307367"/>
            <a:ext cx="8580440" cy="51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3"/>
          </a:xfrm>
        </p:spPr>
        <p:txBody>
          <a:bodyPr/>
          <a:lstStyle/>
          <a:p>
            <a:r>
              <a:rPr lang="ru-RU" dirty="0"/>
              <a:t>Тестирование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13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623995-8AAF-43F3-B315-9FA9566B1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3863" y="1065229"/>
            <a:ext cx="8944274" cy="53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1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AF8811F-E452-4AE8-83B0-1332AAD0DB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2658359"/>
            <a:ext cx="6435060" cy="40219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853F7-A5B6-4366-8732-2BFB61A7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95"/>
            <a:ext cx="10515600" cy="111488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5C781-54B7-4B89-9606-AAEBE925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3843" y="863990"/>
            <a:ext cx="8157329" cy="56216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Изложены в форме научного доклада алгоритмы </a:t>
            </a:r>
            <a:r>
              <a:rPr lang="en-US" dirty="0"/>
              <a:t>AA-tree </a:t>
            </a:r>
            <a:r>
              <a:rPr lang="ru-RU" dirty="0"/>
              <a:t>и </a:t>
            </a:r>
            <a:r>
              <a:rPr lang="en-US" dirty="0"/>
              <a:t>Splay-tree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Реализованы на языке </a:t>
            </a:r>
            <a:r>
              <a:rPr lang="en-US" dirty="0"/>
              <a:t>C++ </a:t>
            </a:r>
            <a:r>
              <a:rPr lang="ru-RU" dirty="0"/>
              <a:t>алгоритмы </a:t>
            </a:r>
            <a:r>
              <a:rPr lang="en-US" dirty="0"/>
              <a:t>AA-tree </a:t>
            </a:r>
            <a:r>
              <a:rPr lang="ru-RU" dirty="0"/>
              <a:t>и </a:t>
            </a:r>
            <a:r>
              <a:rPr lang="en-US" dirty="0"/>
              <a:t>Splay-tree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Алгоритмы протестированы на 38 тестах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Проведено сравнительное исследование производительности алгоритмов </a:t>
            </a:r>
            <a:r>
              <a:rPr lang="en-US" dirty="0"/>
              <a:t>AA-tree </a:t>
            </a:r>
            <a:r>
              <a:rPr lang="ru-RU" dirty="0"/>
              <a:t>и </a:t>
            </a:r>
            <a:r>
              <a:rPr lang="en-US" dirty="0"/>
              <a:t>Splay-tree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Результаты работы выложены на </a:t>
            </a:r>
            <a:r>
              <a:rPr lang="en-US" dirty="0"/>
              <a:t>GitHub (https://github.com/Koshkaallmaznaya</a:t>
            </a:r>
            <a:r>
              <a:rPr lang="en-US"/>
              <a:t>/algorithms-AA-tree-Splay-tree)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9264E-917E-473B-9E7F-F0AD65A1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9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EB12B-59BD-4139-88E5-18CCF7B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675ED-F18F-4AEE-BEC2-053A16A4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98648" cy="282658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Изучить и описать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  <a:p>
            <a:pPr lvl="0"/>
            <a:r>
              <a:rPr lang="ru-RU" dirty="0"/>
              <a:t>Реализовать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  <a:p>
            <a:pPr lvl="0"/>
            <a:r>
              <a:rPr lang="ru-RU" dirty="0"/>
              <a:t>Создать тесты для обоих деревьев</a:t>
            </a:r>
          </a:p>
          <a:p>
            <a:pPr lvl="0"/>
            <a:r>
              <a:rPr lang="ru-RU" dirty="0"/>
              <a:t>Описать результаты исследования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2850FE-543E-4648-A23A-F82EEB1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2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EADF50-C59B-4515-BBAB-D06D7936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253331"/>
            <a:ext cx="4345551" cy="43513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74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988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 </a:t>
            </a:r>
          </a:p>
          <a:p>
            <a:pPr marL="0" indent="0">
              <a:buNone/>
            </a:pPr>
            <a:r>
              <a:rPr lang="ru-RU" dirty="0"/>
              <a:t>	модификация красно-черного дерева</a:t>
            </a:r>
          </a:p>
          <a:p>
            <a:pPr marL="0" indent="0">
              <a:buNone/>
            </a:pPr>
            <a:r>
              <a:rPr lang="ru-RU" dirty="0"/>
              <a:t>	Арне </a:t>
            </a:r>
            <a:r>
              <a:rPr lang="ru-RU" dirty="0" err="1"/>
              <a:t>Андерссон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(1993 год)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</a:t>
            </a:r>
          </a:p>
          <a:p>
            <a:pPr marL="0" indent="0">
              <a:buNone/>
            </a:pPr>
            <a:r>
              <a:rPr lang="ru-RU" dirty="0"/>
              <a:t>	двоичное дерево поиска</a:t>
            </a:r>
          </a:p>
          <a:p>
            <a:pPr marL="0" indent="0">
              <a:buNone/>
            </a:pPr>
            <a:r>
              <a:rPr lang="ru-RU" dirty="0"/>
              <a:t>	Роберт </a:t>
            </a:r>
            <a:r>
              <a:rPr lang="ru-RU" dirty="0" err="1"/>
              <a:t>Тарьян</a:t>
            </a:r>
            <a:r>
              <a:rPr lang="ru-RU" dirty="0"/>
              <a:t> и Даниель </a:t>
            </a:r>
            <a:r>
              <a:rPr lang="ru-RU" dirty="0" err="1"/>
              <a:t>Слейтор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(1983 год)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3C7721-129B-469B-893C-AD3F222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76783B-4ADA-4884-9490-46A3562E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043" y1="35326" x2="53043" y2="35326"/>
                        <a14:foregroundMark x1="52609" y1="37391" x2="52609" y2="37391"/>
                        <a14:foregroundMark x1="30543" y1="25217" x2="34565" y2="24565"/>
                        <a14:foregroundMark x1="22826" y1="46739" x2="24457" y2="48696"/>
                        <a14:foregroundMark x1="73152" y1="34674" x2="73152" y2="34674"/>
                        <a14:foregroundMark x1="75217" y1="41413" x2="77391" y2="40978"/>
                        <a14:foregroundMark x1="61739" y1="61957" x2="63804" y2="63913"/>
                        <a14:foregroundMark x1="38696" y1="69674" x2="40652" y2="71630"/>
                        <a14:foregroundMark x1="33043" y1="31413" x2="33043" y2="31413"/>
                        <a14:foregroundMark x1="32826" y1="31087" x2="32826" y2="31087"/>
                        <a14:foregroundMark x1="39457" y1="76739" x2="39457" y2="76739"/>
                        <a14:foregroundMark x1="75978" y1="47174" x2="75978" y2="47174"/>
                        <a14:foregroundMark x1="75978" y1="48913" x2="75978" y2="48913"/>
                        <a14:foregroundMark x1="39457" y1="76957" x2="39457" y2="76957"/>
                        <a14:foregroundMark x1="39457" y1="78804" x2="39457" y2="78804"/>
                        <a14:backgroundMark x1="48587" y1="42609" x2="48804" y2="43043"/>
                        <a14:backgroundMark x1="32500" y1="31196" x2="32500" y2="31196"/>
                        <a14:backgroundMark x1="32717" y1="31087" x2="32717" y2="31087"/>
                        <a14:backgroundMark x1="63804" y1="67065" x2="63804" y2="67065"/>
                        <a14:backgroundMark x1="75652" y1="47174" x2="75652" y2="47174"/>
                        <a14:backgroundMark x1="38804" y1="76957" x2="39022" y2="76739"/>
                        <a14:backgroundMark x1="39130" y1="76413" x2="39130" y2="76413"/>
                        <a14:backgroundMark x1="39130" y1="76630" x2="39130" y2="76630"/>
                        <a14:backgroundMark x1="39130" y1="76739" x2="39130" y2="76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16" y="0"/>
            <a:ext cx="5550568" cy="55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</a:t>
            </a:r>
            <a:r>
              <a:rPr lang="ru-RU" dirty="0"/>
              <a:t>. Идеи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4080" cy="303513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ru-RU" dirty="0"/>
              <a:t>Вставка элемента – как в обычном дереве поиска, но на пути вверх выполняется </a:t>
            </a:r>
            <a:r>
              <a:rPr lang="ru-RU" dirty="0" err="1"/>
              <a:t>ребалансировка</a:t>
            </a:r>
            <a:r>
              <a:rPr lang="ru-RU" dirty="0"/>
              <a:t>, используя </a:t>
            </a:r>
            <a:r>
              <a:rPr lang="en-US" dirty="0"/>
              <a:t>S</a:t>
            </a:r>
            <a:r>
              <a:rPr lang="ru-RU" dirty="0" err="1"/>
              <a:t>kew</a:t>
            </a:r>
            <a:r>
              <a:rPr lang="ru-RU" dirty="0"/>
              <a:t>() и </a:t>
            </a:r>
            <a:r>
              <a:rPr lang="en-US" dirty="0"/>
              <a:t>S</a:t>
            </a:r>
            <a:r>
              <a:rPr lang="ru-RU" dirty="0" err="1"/>
              <a:t>plit</a:t>
            </a:r>
            <a:r>
              <a:rPr lang="ru-RU" dirty="0"/>
              <a:t>().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Удаление элемента – как в обычном дереве поиска, но для сохранения баланса выполняются </a:t>
            </a:r>
            <a:r>
              <a:rPr lang="en-US" dirty="0"/>
              <a:t>S</a:t>
            </a:r>
            <a:r>
              <a:rPr lang="ru-RU" dirty="0" err="1"/>
              <a:t>kew</a:t>
            </a:r>
            <a:r>
              <a:rPr lang="ru-RU" dirty="0"/>
              <a:t>(), </a:t>
            </a:r>
            <a:r>
              <a:rPr lang="en-US" dirty="0"/>
              <a:t>S</a:t>
            </a:r>
            <a:r>
              <a:rPr lang="ru-RU" dirty="0" err="1"/>
              <a:t>plit</a:t>
            </a:r>
            <a:r>
              <a:rPr lang="ru-RU" dirty="0"/>
              <a:t>() и </a:t>
            </a:r>
            <a:r>
              <a:rPr lang="en-US" dirty="0"/>
              <a:t>D</a:t>
            </a:r>
            <a:r>
              <a:rPr lang="ru-RU" dirty="0" err="1"/>
              <a:t>ecreaseLevel</a:t>
            </a:r>
            <a:r>
              <a:rPr lang="ru-RU" dirty="0"/>
              <a:t>().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56F5FA-701F-47EE-B347-6C826886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96000"/>
          </a:xfrm>
        </p:spPr>
        <p:txBody>
          <a:bodyPr/>
          <a:lstStyle/>
          <a:p>
            <a:fld id="{6302724D-2B90-4847-89E2-C30FB64926F9}" type="slidenum">
              <a:rPr lang="ru-RU" sz="1600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788276-67EB-4500-9DA7-0AA453B8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7" b="89646" l="10000" r="97778">
                        <a14:foregroundMark x1="58333" y1="52861" x2="58333" y2="52861"/>
                        <a14:foregroundMark x1="56667" y1="35967" x2="56667" y2="35967"/>
                        <a14:foregroundMark x1="63611" y1="37602" x2="63611" y2="37602"/>
                        <a14:foregroundMark x1="65556" y1="48229" x2="65556" y2="48229"/>
                        <a14:foregroundMark x1="77222" y1="54223" x2="77222" y2="54223"/>
                        <a14:foregroundMark x1="81944" y1="52316" x2="81944" y2="52316"/>
                        <a14:foregroundMark x1="81389" y1="47411" x2="81389" y2="47411"/>
                        <a14:foregroundMark x1="77500" y1="47411" x2="77500" y2="47411"/>
                        <a14:foregroundMark x1="78889" y1="57493" x2="78889" y2="57493"/>
                        <a14:foregroundMark x1="83333" y1="57493" x2="83333" y2="57493"/>
                        <a14:foregroundMark x1="92222" y1="31880" x2="92222" y2="31880"/>
                        <a14:foregroundMark x1="88889" y1="35422" x2="88889" y2="35422"/>
                        <a14:foregroundMark x1="93056" y1="38147" x2="93056" y2="38147"/>
                        <a14:foregroundMark x1="96389" y1="34605" x2="96389" y2="34605"/>
                        <a14:foregroundMark x1="97778" y1="37602" x2="97778" y2="37602"/>
                        <a14:foregroundMark x1="96389" y1="40872" x2="96389" y2="40872"/>
                        <a14:foregroundMark x1="74444" y1="28883" x2="74444" y2="28883"/>
                        <a14:foregroundMark x1="70556" y1="24796" x2="70556" y2="24796"/>
                        <a14:foregroundMark x1="72500" y1="21253" x2="72500" y2="21253"/>
                        <a14:foregroundMark x1="76667" y1="24523" x2="76667" y2="24523"/>
                        <a14:foregroundMark x1="79444" y1="27248" x2="79444" y2="27248"/>
                        <a14:foregroundMark x1="77500" y1="29428" x2="77500" y2="29428"/>
                        <a14:foregroundMark x1="72500" y1="12534" x2="72500" y2="12534"/>
                        <a14:foregroundMark x1="70000" y1="10082" x2="70000" y2="10082"/>
                        <a14:foregroundMark x1="73333" y1="7357" x2="73333" y2="7357"/>
                        <a14:foregroundMark x1="72500" y1="2452" x2="72500" y2="2452"/>
                        <a14:foregroundMark x1="76111" y1="2452" x2="76111" y2="2452"/>
                        <a14:foregroundMark x1="78611" y1="5177" x2="78611" y2="5177"/>
                        <a14:foregroundMark x1="77500" y1="9264" x2="77500" y2="9264"/>
                        <a14:foregroundMark x1="60833" y1="5995" x2="60833" y2="5995"/>
                        <a14:foregroundMark x1="60278" y1="2452" x2="60278" y2="2452"/>
                        <a14:foregroundMark x1="55278" y1="1907" x2="55278" y2="1907"/>
                        <a14:foregroundMark x1="55556" y1="5995" x2="55556" y2="5995"/>
                        <a14:foregroundMark x1="56667" y1="11989" x2="56667" y2="11989"/>
                        <a14:foregroundMark x1="62500" y1="11172" x2="62500" y2="11172"/>
                        <a14:foregroundMark x1="49167" y1="15259" x2="49167" y2="15259"/>
                        <a14:foregroundMark x1="48056" y1="12534" x2="48056" y2="12534"/>
                        <a14:foregroundMark x1="45278" y1="10082" x2="45278" y2="10082"/>
                        <a14:foregroundMark x1="41944" y1="13351" x2="41944" y2="13351"/>
                        <a14:foregroundMark x1="40278" y1="19346" x2="40278" y2="19346"/>
                        <a14:foregroundMark x1="44722" y1="20163" x2="44722" y2="20163"/>
                        <a14:foregroundMark x1="29444" y1="23161" x2="29444" y2="23161"/>
                        <a14:foregroundMark x1="26667" y1="24796" x2="26667" y2="24796"/>
                        <a14:foregroundMark x1="26667" y1="27520" x2="26667" y2="27520"/>
                        <a14:foregroundMark x1="29444" y1="29428" x2="29444" y2="29428"/>
                        <a14:foregroundMark x1="34444" y1="28610" x2="34444" y2="28610"/>
                        <a14:foregroundMark x1="35556" y1="24796" x2="35556" y2="24796"/>
                        <a14:foregroundMark x1="31389" y1="41417" x2="31389" y2="41417"/>
                        <a14:foregroundMark x1="32778" y1="44142" x2="32778" y2="44142"/>
                        <a14:foregroundMark x1="28889" y1="48229" x2="28889" y2="48229"/>
                        <a14:foregroundMark x1="25278" y1="44142" x2="25278" y2="44142"/>
                        <a14:foregroundMark x1="22500" y1="47956" x2="22500" y2="47956"/>
                        <a14:foregroundMark x1="25556" y1="50681" x2="25556" y2="50681"/>
                        <a14:foregroundMark x1="38889" y1="50136" x2="38889" y2="50136"/>
                        <a14:foregroundMark x1="40556" y1="52316" x2="40556" y2="52316"/>
                        <a14:foregroundMark x1="45278" y1="50681" x2="45278" y2="50681"/>
                        <a14:foregroundMark x1="48056" y1="46322" x2="48056" y2="46322"/>
                        <a14:foregroundMark x1="45833" y1="41962" x2="45833" y2="41962"/>
                        <a14:foregroundMark x1="42500" y1="46049" x2="42500" y2="46049"/>
                        <a14:backgroundMark x1="63889" y1="12807" x2="63889" y2="12807"/>
                        <a14:backgroundMark x1="63611" y1="12262" x2="63611" y2="12262"/>
                        <a14:backgroundMark x1="63611" y1="12262" x2="63611" y2="12262"/>
                        <a14:backgroundMark x1="62778" y1="11444" x2="62778" y2="11444"/>
                        <a14:backgroundMark x1="64444" y1="11444" x2="63056" y2="11444"/>
                        <a14:backgroundMark x1="85556" y1="59946" x2="84444" y2="58583"/>
                        <a14:backgroundMark x1="21944" y1="48501" x2="21667" y2="47411"/>
                        <a14:backgroundMark x1="84722" y1="60218" x2="85556" y2="57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63" y="2562467"/>
            <a:ext cx="3633537" cy="37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</a:t>
            </a:r>
            <a:r>
              <a:rPr lang="en-US" dirty="0"/>
              <a:t>Skew() </a:t>
            </a:r>
            <a:r>
              <a:rPr lang="en-US" sz="2800" dirty="0"/>
              <a:t>//</a:t>
            </a:r>
            <a:r>
              <a:rPr lang="ru-RU" sz="2800" dirty="0"/>
              <a:t>устранение левого горизонтального ребра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5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12695" y="1957137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36" y="1929063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736" y="3619417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0990" y="3619417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7095" y="3619417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82200" y="1957137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1957137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1800" y="3429000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07905" y="34290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96600" y="3429000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 flipH="1" flipV="1">
            <a:off x="2109536" y="2386263"/>
            <a:ext cx="1203159" cy="2807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stCxn id="23" idx="2"/>
          </p:cNvCxnSpPr>
          <p:nvPr/>
        </p:nvCxnSpPr>
        <p:spPr>
          <a:xfrm>
            <a:off x="1652336" y="2843463"/>
            <a:ext cx="914400" cy="91440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7936" y="2843463"/>
            <a:ext cx="914400" cy="7759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3769895" y="2871537"/>
            <a:ext cx="914400" cy="74788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8610600" y="2414337"/>
            <a:ext cx="137160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239000" y="2871537"/>
            <a:ext cx="914400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565105" y="2871537"/>
            <a:ext cx="874295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0439400" y="2871537"/>
            <a:ext cx="914400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911177" cy="1325563"/>
          </a:xfrm>
        </p:spPr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</a:t>
            </a:r>
            <a:r>
              <a:rPr lang="en-US" dirty="0"/>
              <a:t>Split()</a:t>
            </a:r>
            <a:r>
              <a:rPr lang="ru-RU" dirty="0"/>
              <a:t> </a:t>
            </a:r>
            <a:r>
              <a:rPr lang="ru-RU" sz="2800" dirty="0"/>
              <a:t>//устранение двух последовательных правых ребер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6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3503" y="1965158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3626" y="1973347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9409" y="3653423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1290" y="1973347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157" y="3667711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65" y="2774240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50965" y="736620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8456" y="4578643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6020" y="2843463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400" y="4582111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867903" y="2422358"/>
            <a:ext cx="655723" cy="818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438026" y="2430547"/>
            <a:ext cx="86326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2516609" y="2887747"/>
            <a:ext cx="464217" cy="76567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896357" y="2879558"/>
            <a:ext cx="514346" cy="78815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8293765" y="1651020"/>
            <a:ext cx="914400" cy="112322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293765" y="3688640"/>
            <a:ext cx="721891" cy="89000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208165" y="1651020"/>
            <a:ext cx="1165055" cy="119244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7086600" y="3688640"/>
            <a:ext cx="1207165" cy="89347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</a:t>
            </a:r>
            <a:r>
              <a:rPr lang="ru-RU" dirty="0"/>
              <a:t>.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189" cy="2840643"/>
          </a:xfrm>
        </p:spPr>
        <p:txBody>
          <a:bodyPr>
            <a:normAutofit/>
          </a:bodyPr>
          <a:lstStyle/>
          <a:p>
            <a:r>
              <a:rPr lang="en-US" dirty="0"/>
              <a:t>Splay – </a:t>
            </a:r>
            <a:r>
              <a:rPr lang="ru-RU" dirty="0"/>
              <a:t>перемещение вершины в корень</a:t>
            </a:r>
          </a:p>
          <a:p>
            <a:pPr marL="0" indent="0">
              <a:buNone/>
            </a:pPr>
            <a:r>
              <a:rPr lang="ru-RU" dirty="0"/>
              <a:t>	     при помощи операций:</a:t>
            </a:r>
          </a:p>
          <a:p>
            <a:pPr marL="0" indent="0">
              <a:buNone/>
            </a:pPr>
            <a:r>
              <a:rPr lang="ru-RU" dirty="0"/>
              <a:t>	         </a:t>
            </a:r>
            <a:r>
              <a:rPr lang="ru-RU" dirty="0" err="1"/>
              <a:t>Zig</a:t>
            </a:r>
            <a:r>
              <a:rPr lang="ru-RU" dirty="0"/>
              <a:t> (или </a:t>
            </a:r>
            <a:r>
              <a:rPr lang="ru-RU" dirty="0" err="1"/>
              <a:t>Zag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	         </a:t>
            </a:r>
            <a:r>
              <a:rPr lang="ru-RU" dirty="0" err="1"/>
              <a:t>Zig-Zig</a:t>
            </a:r>
            <a:r>
              <a:rPr lang="ru-RU" dirty="0"/>
              <a:t> (или </a:t>
            </a:r>
            <a:r>
              <a:rPr lang="ru-RU" dirty="0" err="1"/>
              <a:t>Zag-Zag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	         </a:t>
            </a:r>
            <a:r>
              <a:rPr lang="ru-RU" dirty="0" err="1"/>
              <a:t>Zig-Zag</a:t>
            </a:r>
            <a:r>
              <a:rPr lang="ru-RU" dirty="0"/>
              <a:t> (или </a:t>
            </a:r>
            <a:r>
              <a:rPr lang="ru-RU" dirty="0" err="1"/>
              <a:t>Zag-Zig</a:t>
            </a:r>
            <a:r>
              <a:rPr lang="ru-RU" dirty="0"/>
              <a:t>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891B5F-D4F3-4F35-8CA8-CE6C125B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F3B6-1368-4D38-9913-9A6307EE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26" y="365125"/>
            <a:ext cx="3607916" cy="57751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669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Zig(x)</a:t>
            </a:r>
            <a:r>
              <a:rPr lang="ru-RU" dirty="0"/>
              <a:t> </a:t>
            </a:r>
            <a:r>
              <a:rPr lang="ru-RU" sz="2800" dirty="0"/>
              <a:t>//если х ребенок корня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8</a:t>
            </a:fld>
            <a:endParaRPr lang="ru-RU" dirty="0"/>
          </a:p>
        </p:txBody>
      </p:sp>
      <p:pic>
        <p:nvPicPr>
          <p:cNvPr id="21" name="Рисунок 20" descr="Закрыть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00448" y="2971800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518" y="1485503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243" y="5039311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3299" y="2971800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075" y="5030621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67153" y="2971800"/>
            <a:ext cx="914400" cy="91440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57691" y="1434808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3458" y="5030621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5646" y="29718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62629" y="5039311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857648" y="2399903"/>
            <a:ext cx="887070" cy="5718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744718" y="2399903"/>
            <a:ext cx="1255781" cy="5718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857648" y="3886200"/>
            <a:ext cx="403795" cy="11531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863275" y="3886200"/>
            <a:ext cx="994373" cy="114442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314891" y="2349208"/>
            <a:ext cx="1109462" cy="6225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24353" y="3886200"/>
            <a:ext cx="116305" cy="114442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942846" y="2349208"/>
            <a:ext cx="1372045" cy="6225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9119829" y="3886200"/>
            <a:ext cx="1304524" cy="11531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Zig-Zig(x)</a:t>
            </a:r>
            <a:r>
              <a:rPr lang="ru-RU" dirty="0"/>
              <a:t> </a:t>
            </a:r>
            <a:r>
              <a:rPr lang="ru-RU" sz="2800" dirty="0"/>
              <a:t>//если х внук корня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9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7433" y="2660504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6344" y="1352675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587" y="4001210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116" y="2660504"/>
            <a:ext cx="914400" cy="914400"/>
          </a:xfrm>
          <a:prstGeom prst="rect">
            <a:avLst/>
          </a:prstGeom>
        </p:spPr>
      </p:pic>
      <p:pic>
        <p:nvPicPr>
          <p:cNvPr id="29" name="Рисунок 28" descr="Закрыть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9663" y="4001210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0694" y="2514600"/>
            <a:ext cx="914400" cy="914400"/>
          </a:xfrm>
          <a:prstGeom prst="rect">
            <a:avLst/>
          </a:prstGeom>
        </p:spPr>
      </p:pic>
      <p:pic>
        <p:nvPicPr>
          <p:cNvPr id="31" name="Рисунок 30" descr="Закрыть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24058" y="1349792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7141" y="4002631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6223" y="25146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0623" y="4001210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2224633" y="2267075"/>
            <a:ext cx="1328911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3553544" y="2267075"/>
            <a:ext cx="937772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224633" y="3574904"/>
            <a:ext cx="1101154" cy="4263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1106863" y="3574904"/>
            <a:ext cx="1117770" cy="4263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8181258" y="2264192"/>
            <a:ext cx="686636" cy="2504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867894" y="3429000"/>
            <a:ext cx="1556447" cy="57363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303423" y="2264192"/>
            <a:ext cx="877835" cy="2504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8217823" y="3429000"/>
            <a:ext cx="650071" cy="57221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Рисунок 34" descr="Лист">
            <a:extLst>
              <a:ext uri="{FF2B5EF4-FFF2-40B4-BE49-F238E27FC236}">
                <a16:creationId xmlns:a16="http://schemas.microsoft.com/office/drawing/2014/main" id="{538B6062-8527-4F03-90B2-F883D89A69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2119" y="5443873"/>
            <a:ext cx="914400" cy="914400"/>
          </a:xfrm>
          <a:prstGeom prst="rect">
            <a:avLst/>
          </a:prstGeom>
        </p:spPr>
      </p:pic>
      <p:pic>
        <p:nvPicPr>
          <p:cNvPr id="37" name="Рисунок 36" descr="Лист">
            <a:extLst>
              <a:ext uri="{FF2B5EF4-FFF2-40B4-BE49-F238E27FC236}">
                <a16:creationId xmlns:a16="http://schemas.microsoft.com/office/drawing/2014/main" id="{36168AB4-115F-4DEB-B884-5DBA48C0A9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463" y="5443873"/>
            <a:ext cx="914400" cy="9144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D90DDB1-71E3-47F1-A611-556175A3873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1106863" y="4915610"/>
            <a:ext cx="1252456" cy="52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4128DC-5C87-4B12-BD12-16A92D4F6C6C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flipH="1">
            <a:off x="649663" y="4915610"/>
            <a:ext cx="457200" cy="52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Рисунок 69" descr="Лист">
            <a:extLst>
              <a:ext uri="{FF2B5EF4-FFF2-40B4-BE49-F238E27FC236}">
                <a16:creationId xmlns:a16="http://schemas.microsoft.com/office/drawing/2014/main" id="{92962213-C4D6-4FAC-89DA-8310D0FCA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1541" y="5413542"/>
            <a:ext cx="914400" cy="914400"/>
          </a:xfrm>
          <a:prstGeom prst="rect">
            <a:avLst/>
          </a:prstGeom>
        </p:spPr>
      </p:pic>
      <p:pic>
        <p:nvPicPr>
          <p:cNvPr id="73" name="Рисунок 72" descr="Лист">
            <a:extLst>
              <a:ext uri="{FF2B5EF4-FFF2-40B4-BE49-F238E27FC236}">
                <a16:creationId xmlns:a16="http://schemas.microsoft.com/office/drawing/2014/main" id="{7F9FB958-2C2F-4DE1-82D1-1C1E6B9A9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5443873"/>
            <a:ext cx="914400" cy="914400"/>
          </a:xfrm>
          <a:prstGeom prst="rect">
            <a:avLst/>
          </a:prstGeom>
        </p:spPr>
      </p:pic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97E3A6C0-1640-46B6-B16D-99DAF02D5F38}"/>
              </a:ext>
            </a:extLst>
          </p:cNvPr>
          <p:cNvCxnSpPr>
            <a:stCxn id="32" idx="2"/>
            <a:endCxn id="70" idx="0"/>
          </p:cNvCxnSpPr>
          <p:nvPr/>
        </p:nvCxnSpPr>
        <p:spPr>
          <a:xfrm>
            <a:off x="10424341" y="4917031"/>
            <a:ext cx="914400" cy="4965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32FECDA8-D6C5-4906-BDB4-658FCAD16776}"/>
              </a:ext>
            </a:extLst>
          </p:cNvPr>
          <p:cNvCxnSpPr>
            <a:stCxn id="32" idx="2"/>
            <a:endCxn id="73" idx="0"/>
          </p:cNvCxnSpPr>
          <p:nvPr/>
        </p:nvCxnSpPr>
        <p:spPr>
          <a:xfrm flipH="1">
            <a:off x="9525000" y="4917031"/>
            <a:ext cx="899341" cy="52684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365</Words>
  <Application>Microsoft Office PowerPoint</Application>
  <PresentationFormat>Широкоэкранный</PresentationFormat>
  <Paragraphs>68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Дальневосточный федеральный университет  Сбалансированные деревья: AA-tree и Splay-tree</vt:lpstr>
      <vt:lpstr>Задачи</vt:lpstr>
      <vt:lpstr> История создания</vt:lpstr>
      <vt:lpstr>AA-tree. Идеи </vt:lpstr>
      <vt:lpstr>AA-tree. Skew() //устранение левого горизонтального ребра</vt:lpstr>
      <vt:lpstr>AA-tree. Split() //устранение двух последовательных правых ребер</vt:lpstr>
      <vt:lpstr>Splay-tree. Идея</vt:lpstr>
      <vt:lpstr>Splay-tree. Zig(x) //если х ребенок корня</vt:lpstr>
      <vt:lpstr>Splay-tree. Zig-Zig(x) //если х внук корня</vt:lpstr>
      <vt:lpstr>Splay-tree. Zig-Zag(x) //если х внук корня</vt:lpstr>
      <vt:lpstr>Реализация</vt:lpstr>
      <vt:lpstr>Тестирование </vt:lpstr>
      <vt:lpstr>Тестирование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Сбалансированные деревья: AA-дерево и Splay-дерево</dc:title>
  <dc:creator>Ekaterina</dc:creator>
  <cp:lastModifiedBy>Ekaterina</cp:lastModifiedBy>
  <cp:revision>31</cp:revision>
  <dcterms:created xsi:type="dcterms:W3CDTF">2022-12-10T05:27:38Z</dcterms:created>
  <dcterms:modified xsi:type="dcterms:W3CDTF">2023-02-13T05:42:27Z</dcterms:modified>
</cp:coreProperties>
</file>