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69" r:id="rId4"/>
    <p:sldId id="270" r:id="rId5"/>
    <p:sldId id="265" r:id="rId6"/>
    <p:sldId id="288" r:id="rId7"/>
    <p:sldId id="283" r:id="rId8"/>
    <p:sldId id="289" r:id="rId9"/>
    <p:sldId id="290" r:id="rId10"/>
    <p:sldId id="291" r:id="rId11"/>
    <p:sldId id="281" r:id="rId12"/>
    <p:sldId id="28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5DBC-8FA8-440D-A05A-64361FE5AA84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F43E-861F-4659-980D-DB9EC2C43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4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41EC9-B237-4CB5-A12E-CE5B9687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473706-E1F5-4F75-9AE4-F82F1268B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8393C-6613-4AAC-A5CE-3D7A80B1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AC0B-1F38-4361-A946-1E2304236A12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705F1-35EA-41E6-8748-F6AD166F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25F015-F2E0-4FD4-8319-809788C8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9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7AB16-941C-433D-AF2B-64E292D5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1F032-C223-4164-9DEF-CF64556E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6F7AE-492B-4DCD-A7C8-510577D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6852-0CFD-42D4-B932-ED8111780B1E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5BA965-DE62-482B-9191-3C8FD7F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0E2D3-0C9F-483B-836D-71A8E52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1CE4E7-8B3B-478A-B221-DFAEFF7F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A46BFC-6417-42F6-BD7E-1337DA46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70C82-7B3C-440A-B89F-300F6860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428A-6C06-46BA-A566-2D23A1C2FECE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E3D9E-A6FE-4A3F-875D-0C3CCA1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81CE-D592-4981-B195-97358124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3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95BB0-A7B7-4867-BEE4-803DF75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4740C-9B53-4F11-AF2A-C27A0214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7F1E5-A562-4808-8D38-B6ADFFB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8AC8-16E2-4567-B41C-1E3A572AF700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87826-BA8D-4E73-A99C-1D38B54E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E1E2-B037-40D4-A91D-4382C77F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3C3AD-CF10-467F-A3AB-37AA317F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7553D-0A3B-40BE-AB95-790BBD293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FD35-1304-4B6E-A0AA-45356E5E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69D2-E168-4DF6-985A-7EF959A5A052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DE999-42D0-48C6-A93C-4B24075C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B9C5B-9490-4FBF-B781-FD8CD91E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5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A458B-FAAB-4844-99E4-78FF4CC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C11419-FDDB-402E-9E0A-2222DC2A6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237A24-F6AA-4B4C-8D17-FD47272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CC332-D79F-4110-AE80-58834F4C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F362-18F7-4968-889E-0DA6C8F4BE66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D7C4BB-A7EB-4A67-9EA7-6C2A1BFD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C8483-FE1F-49DC-A74E-0AC21BD7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34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60148-F96D-452D-9EE2-734C50E6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31A2F-5813-4953-8CCF-A875370C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511A3-9B35-47F8-9246-ECBE376C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008569-AF21-4B87-A16D-2372E563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7ED1B-018E-4459-9747-AF81A123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F252E4C-858B-4E69-AB2A-85FCBB4E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A997-4988-49AF-9896-5F612917F55F}" type="datetime1">
              <a:rPr lang="ru-RU" smtClean="0"/>
              <a:t>25.01.2023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14D002-15DA-48C9-97D6-2A7222E6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A659AA7-9866-440C-ABDC-F2238B3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CF64D-E58B-4015-B15D-EC12D270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79CAB3-168F-47F8-90DD-F44A1D87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F945-8768-4B83-8AC2-373D20959CBC}" type="datetime1">
              <a:rPr lang="ru-RU" smtClean="0"/>
              <a:t>25.01.2023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BAA346-9F53-4FDC-B957-829083E4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2D2D0-07E8-4F12-AD72-629D1FEA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4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4C39F2-640B-4128-ADF9-C1C4B43B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1430-60F6-470F-82FE-19E168F002E6}" type="datetime1">
              <a:rPr lang="ru-RU" smtClean="0"/>
              <a:t>25.01.2023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D0B439-440C-4941-9960-FECA8DD7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C482F5-C217-4D72-9D6C-40C7E369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3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DDB20-A1CC-45A8-A480-6AE196D5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CDAD-B8BD-4D9C-A200-B6564607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F8E37-E5BA-49D9-8059-643A87DD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F96FA-92D3-4B4A-81DD-8496AD48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41A2-2113-433E-B874-C611A3DDCF2A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30D8A9-6C29-459E-AC62-A2A207F4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ADD029-4166-4B18-BA52-FBC1C65A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68023-2B81-4E61-981B-8AE330F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BD1F4-A63D-418F-BAF3-92B767AC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D01F4-B878-446A-99E1-35C05594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653DF8-15CD-45EF-90BE-7F9FAF1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9677-65C4-4327-B106-1C614B769B3B}" type="datetime1">
              <a:rPr lang="ru-RU" smtClean="0"/>
              <a:t>25.01.2023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61076C-4667-404F-AB2B-EB16217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AEAEF0-7502-4822-B1ED-A5413EC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2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E6CD4-35F2-4763-A74B-33D78826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E100C-60BB-40D7-B735-D8CE7FD6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8FEFA-E96B-46F8-9470-804F5DA8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C6AA-DD31-4A4A-9DEE-AA75F693DFD5}" type="datetime1">
              <a:rPr lang="ru-RU" smtClean="0"/>
              <a:t>25.01.2023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BEF2B-F202-4321-AEF1-B7D57F76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6D06A-8DCB-4B23-AA76-F835FE35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724D-2B90-4847-89E2-C30FB64926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71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17" Type="http://schemas.openxmlformats.org/officeDocument/2006/relationships/image" Target="../media/image15.svg"/><Relationship Id="rId2" Type="http://schemas.openxmlformats.org/officeDocument/2006/relationships/image" Target="../media/image12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svg"/><Relationship Id="rId3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image" Target="../media/image16.svg"/><Relationship Id="rId2" Type="http://schemas.openxmlformats.org/officeDocument/2006/relationships/image" Target="../media/image12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7.sv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FFAB9-745E-4874-BCE6-232E4D37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Дальневосточный федеральный университет</a:t>
            </a:r>
            <a:br>
              <a:rPr lang="ru-RU" sz="2700" dirty="0"/>
            </a:br>
            <a:br>
              <a:rPr lang="ru-RU" dirty="0"/>
            </a:br>
            <a:r>
              <a:rPr lang="ru-RU" dirty="0"/>
              <a:t>Сравнение сбалансированных деревьев: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и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58EB0-BB89-4EA1-B27C-B44F20653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60275"/>
            <a:ext cx="5919536" cy="23876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Студент группы Б9121-09.03.03 </a:t>
            </a:r>
            <a:r>
              <a:rPr lang="ru-RU" dirty="0" err="1"/>
              <a:t>пикд</a:t>
            </a:r>
            <a:endParaRPr lang="ru-RU" dirty="0"/>
          </a:p>
          <a:p>
            <a:pPr algn="l"/>
            <a:r>
              <a:rPr lang="ru-RU" dirty="0"/>
              <a:t>Панкратова Екатерина Денисовна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Руководитель</a:t>
            </a:r>
          </a:p>
          <a:p>
            <a:pPr algn="l"/>
            <a:r>
              <a:rPr lang="ru-RU" dirty="0"/>
              <a:t>Доцент ИМКТ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427E4-466E-4CC0-9E8C-21EBAE3B3ABA}"/>
              </a:ext>
            </a:extLst>
          </p:cNvPr>
          <p:cNvSpPr txBox="1"/>
          <p:nvPr/>
        </p:nvSpPr>
        <p:spPr>
          <a:xfrm>
            <a:off x="5769628" y="61981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605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Zig-Zag()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10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059" y="398387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опадное дерево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545183" y="3983873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439400" y="2583239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опадное дерево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610600" y="1352675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0922" y="398387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471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1490" y="3983873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853259" y="3574904"/>
            <a:ext cx="1371374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2224633" y="3574904"/>
            <a:ext cx="777750" cy="40896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067800" y="2267075"/>
            <a:ext cx="1828800" cy="31616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896600" y="3497639"/>
            <a:ext cx="691522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55671" y="2267075"/>
            <a:ext cx="1112129" cy="24752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10328690" y="3497639"/>
            <a:ext cx="567910" cy="48623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44331" y="5180452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8946" y="5165286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3002383" y="4898273"/>
            <a:ext cx="1399148" cy="28217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1996146" y="4898273"/>
            <a:ext cx="1006237" cy="26701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6910" y="3979236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27374" y="3972677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cxnSpLocks/>
            <a:stCxn id="33" idx="2"/>
            <a:endCxn id="70" idx="0"/>
          </p:cNvCxnSpPr>
          <p:nvPr/>
        </p:nvCxnSpPr>
        <p:spPr>
          <a:xfrm flipH="1">
            <a:off x="6924110" y="3429000"/>
            <a:ext cx="1031561" cy="55023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>
          <a:xfrm>
            <a:off x="7955671" y="3429000"/>
            <a:ext cx="828903" cy="54367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2BE9-EA16-4FFE-9AC1-C5D98CA9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05A85-7187-47EC-ABE2-67376BF67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F4D0A-C218-47E3-A900-2192464AD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F0E293-38B3-4DC9-9231-283ADF15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53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853F7-A5B6-4366-8732-2BFB61A7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5C781-54B7-4B89-9606-AAEBE92509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9264E-917E-473B-9E7F-F0AD65A1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12</a:t>
            </a:fld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AF8811F-E452-4AE8-83B0-1332AAD0D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379" y="2938463"/>
            <a:ext cx="5181600" cy="3238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496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B12B-59BD-4139-88E5-18CCF7B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675ED-F18F-4AEE-BEC2-053A16A44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8648" cy="2826586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Изучить и описать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Реализовать </a:t>
            </a:r>
            <a:r>
              <a:rPr lang="ru-RU" dirty="0" err="1"/>
              <a:t>Splay-tree</a:t>
            </a:r>
            <a:r>
              <a:rPr lang="ru-RU" dirty="0"/>
              <a:t> и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  <a:p>
            <a:pPr lvl="0"/>
            <a:r>
              <a:rPr lang="ru-RU" dirty="0"/>
              <a:t>Придумать и реализовать тесты, подходящие для обоих деревьев</a:t>
            </a:r>
          </a:p>
          <a:p>
            <a:pPr lvl="0"/>
            <a:r>
              <a:rPr lang="ru-RU" dirty="0"/>
              <a:t>Описать результаты тестирования </a:t>
            </a:r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и </a:t>
            </a:r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2850FE-543E-4648-A23A-F82EEB1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2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EADF50-C59B-4515-BBAB-D06D7936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48" y="1253331"/>
            <a:ext cx="4345551" cy="43513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274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B68E-9674-4DFF-81C6-DDAA3B9D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07D40C-AE3D-4251-B2B8-2348B091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98895" cy="4351338"/>
          </a:xfrm>
        </p:spPr>
        <p:txBody>
          <a:bodyPr>
            <a:normAutofit/>
          </a:bodyPr>
          <a:lstStyle/>
          <a:p>
            <a:r>
              <a:rPr lang="en-US" dirty="0"/>
              <a:t>AA</a:t>
            </a:r>
            <a:r>
              <a:rPr lang="ru-RU" dirty="0"/>
              <a:t>-</a:t>
            </a:r>
            <a:r>
              <a:rPr lang="en-US" dirty="0"/>
              <a:t>tree </a:t>
            </a:r>
            <a:r>
              <a:rPr lang="ru-RU" dirty="0"/>
              <a:t>– это модификация красно-черного дерева, предложенная Арне </a:t>
            </a:r>
            <a:r>
              <a:rPr lang="ru-RU" dirty="0" err="1"/>
              <a:t>Андерссоном</a:t>
            </a:r>
            <a:r>
              <a:rPr lang="ru-RU" dirty="0"/>
              <a:t> в 1993 году.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Splay</a:t>
            </a:r>
            <a:r>
              <a:rPr lang="ru-RU" dirty="0"/>
              <a:t>-</a:t>
            </a:r>
            <a:r>
              <a:rPr lang="en-US" dirty="0"/>
              <a:t>tree</a:t>
            </a:r>
            <a:r>
              <a:rPr lang="ru-RU" dirty="0"/>
              <a:t> – двоичное дерево поиска, созданное Робертом </a:t>
            </a:r>
            <a:r>
              <a:rPr lang="ru-RU" dirty="0" err="1"/>
              <a:t>Тарьяном</a:t>
            </a:r>
            <a:r>
              <a:rPr lang="ru-RU" dirty="0"/>
              <a:t> и Даниелем </a:t>
            </a:r>
            <a:r>
              <a:rPr lang="ru-RU" dirty="0" err="1"/>
              <a:t>Слейтор</a:t>
            </a:r>
            <a:r>
              <a:rPr lang="ru-RU" dirty="0"/>
              <a:t> в 1983 году.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3C7721-129B-469B-893C-AD3F222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6783B-4ADA-4884-9490-46A3562E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043" y1="35326" x2="53043" y2="35326"/>
                        <a14:foregroundMark x1="52609" y1="37391" x2="52609" y2="37391"/>
                        <a14:foregroundMark x1="30543" y1="25217" x2="34565" y2="24565"/>
                        <a14:foregroundMark x1="22826" y1="46739" x2="24457" y2="48696"/>
                        <a14:foregroundMark x1="73152" y1="34674" x2="73152" y2="34674"/>
                        <a14:foregroundMark x1="75217" y1="41413" x2="77391" y2="40978"/>
                        <a14:foregroundMark x1="61739" y1="61957" x2="63804" y2="63913"/>
                        <a14:foregroundMark x1="38696" y1="69674" x2="40652" y2="71630"/>
                        <a14:backgroundMark x1="48587" y1="42609" x2="48804" y2="43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916" y="0"/>
            <a:ext cx="5550568" cy="5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8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. AA-tree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42684" cy="3035133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Вставка нового элемента происходит как в обычном дереве поиска, только на пути вверх необходимо делать </a:t>
            </a:r>
            <a:r>
              <a:rPr lang="ru-RU" dirty="0" err="1"/>
              <a:t>ребалансировку</a:t>
            </a:r>
            <a:r>
              <a:rPr lang="ru-RU" dirty="0"/>
              <a:t>, используя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 и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().</a:t>
            </a:r>
          </a:p>
          <a:p>
            <a:pPr lvl="0"/>
            <a:r>
              <a:rPr lang="ru-RU" dirty="0"/>
              <a:t>Удаление происходит также, как и в обычных деревьях, но чтобы сохранять баланс дерева необходимо делать </a:t>
            </a:r>
            <a:r>
              <a:rPr lang="en-US" dirty="0"/>
              <a:t>S</a:t>
            </a:r>
            <a:r>
              <a:rPr lang="ru-RU" dirty="0" err="1"/>
              <a:t>kew</a:t>
            </a:r>
            <a:r>
              <a:rPr lang="ru-RU" dirty="0"/>
              <a:t>(), </a:t>
            </a:r>
            <a:r>
              <a:rPr lang="en-US" dirty="0"/>
              <a:t>S</a:t>
            </a:r>
            <a:r>
              <a:rPr lang="ru-RU" dirty="0" err="1"/>
              <a:t>plit</a:t>
            </a:r>
            <a:r>
              <a:rPr lang="ru-RU" dirty="0"/>
              <a:t>() и </a:t>
            </a:r>
            <a:r>
              <a:rPr lang="en-US" dirty="0"/>
              <a:t>D</a:t>
            </a:r>
            <a:r>
              <a:rPr lang="ru-RU" dirty="0" err="1"/>
              <a:t>ecreaseLevel</a:t>
            </a:r>
            <a:r>
              <a:rPr lang="ru-RU" dirty="0"/>
              <a:t>() для каждой вершины.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56F5FA-701F-47EE-B347-6C826886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96000"/>
          </a:xfrm>
        </p:spPr>
        <p:txBody>
          <a:bodyPr/>
          <a:lstStyle/>
          <a:p>
            <a:fld id="{6302724D-2B90-4847-89E2-C30FB64926F9}" type="slidenum">
              <a:rPr lang="ru-RU" sz="1600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788276-67EB-4500-9DA7-0AA453B80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7" b="89646" l="10000" r="97778">
                        <a14:foregroundMark x1="58333" y1="52861" x2="58333" y2="52861"/>
                        <a14:foregroundMark x1="56667" y1="35967" x2="56667" y2="35967"/>
                        <a14:foregroundMark x1="63611" y1="37602" x2="63611" y2="37602"/>
                        <a14:foregroundMark x1="65556" y1="48229" x2="65556" y2="48229"/>
                        <a14:foregroundMark x1="77222" y1="54223" x2="77222" y2="54223"/>
                        <a14:foregroundMark x1="81944" y1="52316" x2="81944" y2="52316"/>
                        <a14:foregroundMark x1="81389" y1="47411" x2="81389" y2="47411"/>
                        <a14:foregroundMark x1="77500" y1="47411" x2="77500" y2="47411"/>
                        <a14:foregroundMark x1="78889" y1="57493" x2="78889" y2="57493"/>
                        <a14:foregroundMark x1="83333" y1="57493" x2="83333" y2="57493"/>
                        <a14:foregroundMark x1="92222" y1="31880" x2="92222" y2="31880"/>
                        <a14:foregroundMark x1="88889" y1="35422" x2="88889" y2="35422"/>
                        <a14:foregroundMark x1="93056" y1="38147" x2="93056" y2="38147"/>
                        <a14:foregroundMark x1="96389" y1="34605" x2="96389" y2="34605"/>
                        <a14:foregroundMark x1="97778" y1="37602" x2="97778" y2="37602"/>
                        <a14:foregroundMark x1="96389" y1="40872" x2="96389" y2="40872"/>
                        <a14:foregroundMark x1="74444" y1="28883" x2="74444" y2="28883"/>
                        <a14:foregroundMark x1="70556" y1="24796" x2="70556" y2="24796"/>
                        <a14:foregroundMark x1="72500" y1="21253" x2="72500" y2="21253"/>
                        <a14:foregroundMark x1="76667" y1="24523" x2="76667" y2="24523"/>
                        <a14:foregroundMark x1="79444" y1="27248" x2="79444" y2="27248"/>
                        <a14:foregroundMark x1="77500" y1="29428" x2="77500" y2="29428"/>
                        <a14:foregroundMark x1="72500" y1="12534" x2="72500" y2="12534"/>
                        <a14:foregroundMark x1="70000" y1="10082" x2="70000" y2="10082"/>
                        <a14:foregroundMark x1="73333" y1="7357" x2="73333" y2="7357"/>
                        <a14:foregroundMark x1="72500" y1="2452" x2="72500" y2="2452"/>
                        <a14:foregroundMark x1="76111" y1="2452" x2="76111" y2="2452"/>
                        <a14:foregroundMark x1="78611" y1="5177" x2="78611" y2="5177"/>
                        <a14:foregroundMark x1="77500" y1="9264" x2="77500" y2="9264"/>
                        <a14:foregroundMark x1="60833" y1="5995" x2="60833" y2="5995"/>
                        <a14:foregroundMark x1="60278" y1="2452" x2="60278" y2="2452"/>
                        <a14:foregroundMark x1="55278" y1="1907" x2="55278" y2="1907"/>
                        <a14:foregroundMark x1="55556" y1="5995" x2="55556" y2="5995"/>
                        <a14:foregroundMark x1="56667" y1="11989" x2="56667" y2="11989"/>
                        <a14:foregroundMark x1="62500" y1="11172" x2="62500" y2="11172"/>
                        <a14:foregroundMark x1="49167" y1="15259" x2="49167" y2="15259"/>
                        <a14:foregroundMark x1="48056" y1="12534" x2="48056" y2="12534"/>
                        <a14:foregroundMark x1="45278" y1="10082" x2="45278" y2="10082"/>
                        <a14:foregroundMark x1="41944" y1="13351" x2="41944" y2="13351"/>
                        <a14:foregroundMark x1="40278" y1="19346" x2="40278" y2="19346"/>
                        <a14:foregroundMark x1="44722" y1="20163" x2="44722" y2="20163"/>
                        <a14:foregroundMark x1="29444" y1="23161" x2="29444" y2="23161"/>
                        <a14:foregroundMark x1="26667" y1="24796" x2="26667" y2="24796"/>
                        <a14:foregroundMark x1="26667" y1="27520" x2="26667" y2="27520"/>
                        <a14:foregroundMark x1="29444" y1="29428" x2="29444" y2="29428"/>
                        <a14:foregroundMark x1="34444" y1="28610" x2="34444" y2="28610"/>
                        <a14:foregroundMark x1="35556" y1="24796" x2="35556" y2="24796"/>
                        <a14:foregroundMark x1="31389" y1="41417" x2="31389" y2="41417"/>
                        <a14:foregroundMark x1="32778" y1="44142" x2="32778" y2="44142"/>
                        <a14:foregroundMark x1="28889" y1="48229" x2="28889" y2="48229"/>
                        <a14:foregroundMark x1="25278" y1="44142" x2="25278" y2="44142"/>
                        <a14:foregroundMark x1="22500" y1="47956" x2="22500" y2="47956"/>
                        <a14:foregroundMark x1="25556" y1="50681" x2="25556" y2="50681"/>
                        <a14:foregroundMark x1="38889" y1="50136" x2="38889" y2="50136"/>
                        <a14:foregroundMark x1="40556" y1="52316" x2="40556" y2="52316"/>
                        <a14:foregroundMark x1="45278" y1="50681" x2="45278" y2="50681"/>
                        <a14:foregroundMark x1="48056" y1="46322" x2="48056" y2="46322"/>
                        <a14:foregroundMark x1="45833" y1="41962" x2="45833" y2="41962"/>
                        <a14:foregroundMark x1="42500" y1="46049" x2="42500" y2="46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063" y="2562467"/>
            <a:ext cx="3633537" cy="37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2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Skew()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5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12695" y="1957137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5136" y="192906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736" y="3619417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00990" y="361941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7095" y="3619417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82200" y="1957137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1957137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1800" y="3429000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07905" y="34290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96600" y="342900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 flipH="1" flipV="1">
            <a:off x="2109536" y="2386263"/>
            <a:ext cx="1203159" cy="2807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stCxn id="23" idx="2"/>
          </p:cNvCxnSpPr>
          <p:nvPr/>
        </p:nvCxnSpPr>
        <p:spPr>
          <a:xfrm>
            <a:off x="1652336" y="2843463"/>
            <a:ext cx="914400" cy="91440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37936" y="2843463"/>
            <a:ext cx="914400" cy="775954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3769895" y="2871537"/>
            <a:ext cx="914400" cy="74788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8610600" y="2414337"/>
            <a:ext cx="137160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72390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9565105" y="2871537"/>
            <a:ext cx="874295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10439400" y="2871537"/>
            <a:ext cx="914400" cy="5574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AA-tree.</a:t>
            </a:r>
            <a:r>
              <a:rPr lang="ru-RU" dirty="0"/>
              <a:t> </a:t>
            </a:r>
            <a:r>
              <a:rPr lang="en-US" dirty="0"/>
              <a:t>Split()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6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3503" y="1965158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3626" y="1973347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9409" y="3653423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1290" y="1973347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157" y="366771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36565" y="2774240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50965" y="736620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58456" y="4578643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6020" y="2843463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400" y="45821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1867903" y="2422358"/>
            <a:ext cx="655723" cy="818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3438026" y="2430547"/>
            <a:ext cx="86326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2516609" y="2887747"/>
            <a:ext cx="464217" cy="76567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96357" y="2879558"/>
            <a:ext cx="514346" cy="78815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8293765" y="1651020"/>
            <a:ext cx="914400" cy="112322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293765" y="3688640"/>
            <a:ext cx="721891" cy="89000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9208165" y="1651020"/>
            <a:ext cx="1165055" cy="119244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7086600" y="3688640"/>
            <a:ext cx="1207165" cy="89347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78C21-66D5-4293-977E-CF3FDC1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. Splay-tree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0A69E-A234-4C53-B6D3-91B33D24B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1189" cy="2088649"/>
          </a:xfrm>
        </p:spPr>
        <p:txBody>
          <a:bodyPr>
            <a:normAutofit/>
          </a:bodyPr>
          <a:lstStyle/>
          <a:p>
            <a:r>
              <a:rPr lang="en-US" dirty="0"/>
              <a:t>Splay – </a:t>
            </a:r>
            <a:r>
              <a:rPr lang="ru-RU" dirty="0"/>
              <a:t>основная</a:t>
            </a:r>
            <a:r>
              <a:rPr lang="en-US" dirty="0"/>
              <a:t> </a:t>
            </a:r>
            <a:r>
              <a:rPr lang="ru-RU" dirty="0"/>
              <a:t>операция дерева. Заключается в перемещении вершины в корень при помощи последовательного выполнения трёх операций: </a:t>
            </a:r>
            <a:r>
              <a:rPr lang="ru-RU" dirty="0" err="1"/>
              <a:t>Zig</a:t>
            </a:r>
            <a:r>
              <a:rPr lang="ru-RU" dirty="0"/>
              <a:t>, </a:t>
            </a:r>
            <a:r>
              <a:rPr lang="ru-RU" dirty="0" err="1"/>
              <a:t>Zig-Zig</a:t>
            </a:r>
            <a:r>
              <a:rPr lang="ru-RU" dirty="0"/>
              <a:t> и </a:t>
            </a:r>
            <a:r>
              <a:rPr lang="ru-RU" dirty="0" err="1"/>
              <a:t>Zig-Zag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891B5F-D4F3-4F35-8CA8-CE6C125B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F3B6-1368-4D38-9913-9A6307EEE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26" y="365125"/>
            <a:ext cx="3607916" cy="57751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669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Zig()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8</a:t>
            </a:fld>
            <a:endParaRPr lang="ru-RU" dirty="0"/>
          </a:p>
        </p:txBody>
      </p:sp>
      <p:pic>
        <p:nvPicPr>
          <p:cNvPr id="21" name="Рисунок 20" descr="Листопадное дерево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00448" y="2971800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518" y="1485503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243" y="5039311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3299" y="2971800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075" y="5030621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67153" y="29718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опадное дерево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57691" y="1434808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83458" y="503062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85646" y="29718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62629" y="5039311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1857648" y="2399903"/>
            <a:ext cx="887070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744718" y="2399903"/>
            <a:ext cx="1255781" cy="571897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1857648" y="3886200"/>
            <a:ext cx="403795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863275" y="3886200"/>
            <a:ext cx="994373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9314891" y="2349208"/>
            <a:ext cx="1109462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24353" y="3886200"/>
            <a:ext cx="116305" cy="114442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942846" y="2349208"/>
            <a:ext cx="1372045" cy="62259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9119829" y="3886200"/>
            <a:ext cx="1304524" cy="11531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1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69F3F-DDA5-4C12-94AB-E558FFD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Splay-tree. Zig-Zig()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00-AFB2-48CA-A08B-5A4BF7BD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724D-2B90-4847-89E2-C30FB64926F9}" type="slidenum">
              <a:rPr lang="ru-RU" sz="1600" smtClean="0"/>
              <a:t>9</a:t>
            </a:fld>
            <a:endParaRPr lang="ru-RU" dirty="0"/>
          </a:p>
        </p:txBody>
      </p:sp>
      <p:pic>
        <p:nvPicPr>
          <p:cNvPr id="21" name="Рисунок 20" descr="Лист">
            <a:extLst>
              <a:ext uri="{FF2B5EF4-FFF2-40B4-BE49-F238E27FC236}">
                <a16:creationId xmlns:a16="http://schemas.microsoft.com/office/drawing/2014/main" id="{B844CA3C-CADE-4676-BC19-63AEA477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67433" y="2660504"/>
            <a:ext cx="914400" cy="914400"/>
          </a:xfrm>
          <a:prstGeom prst="rect">
            <a:avLst/>
          </a:prstGeom>
        </p:spPr>
      </p:pic>
      <p:pic>
        <p:nvPicPr>
          <p:cNvPr id="23" name="Рисунок 22" descr="Лист">
            <a:extLst>
              <a:ext uri="{FF2B5EF4-FFF2-40B4-BE49-F238E27FC236}">
                <a16:creationId xmlns:a16="http://schemas.microsoft.com/office/drawing/2014/main" id="{4B8CB679-2D8F-4FCB-8251-CE7120791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6344" y="1352675"/>
            <a:ext cx="914400" cy="914400"/>
          </a:xfrm>
          <a:prstGeom prst="rect">
            <a:avLst/>
          </a:prstGeom>
        </p:spPr>
      </p:pic>
      <p:pic>
        <p:nvPicPr>
          <p:cNvPr id="25" name="Рисунок 24" descr="Лист">
            <a:extLst>
              <a:ext uri="{FF2B5EF4-FFF2-40B4-BE49-F238E27FC236}">
                <a16:creationId xmlns:a16="http://schemas.microsoft.com/office/drawing/2014/main" id="{99BCE0CA-07D9-4165-8740-BA7ECDD9B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8587" y="4001210"/>
            <a:ext cx="914400" cy="914400"/>
          </a:xfrm>
          <a:prstGeom prst="rect">
            <a:avLst/>
          </a:prstGeom>
        </p:spPr>
      </p:pic>
      <p:pic>
        <p:nvPicPr>
          <p:cNvPr id="27" name="Рисунок 26" descr="Лист">
            <a:extLst>
              <a:ext uri="{FF2B5EF4-FFF2-40B4-BE49-F238E27FC236}">
                <a16:creationId xmlns:a16="http://schemas.microsoft.com/office/drawing/2014/main" id="{F37C6759-A6F7-4F57-9086-7C4C13DB2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4116" y="2660504"/>
            <a:ext cx="914400" cy="914400"/>
          </a:xfrm>
          <a:prstGeom prst="rect">
            <a:avLst/>
          </a:prstGeom>
        </p:spPr>
      </p:pic>
      <p:pic>
        <p:nvPicPr>
          <p:cNvPr id="29" name="Рисунок 28" descr="Листопадное дерево">
            <a:extLst>
              <a:ext uri="{FF2B5EF4-FFF2-40B4-BE49-F238E27FC236}">
                <a16:creationId xmlns:a16="http://schemas.microsoft.com/office/drawing/2014/main" id="{085391B8-AC9A-4F14-9C50-825ABC0246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9663" y="4001210"/>
            <a:ext cx="914400" cy="914400"/>
          </a:xfrm>
          <a:prstGeom prst="rect">
            <a:avLst/>
          </a:prstGeom>
        </p:spPr>
      </p:pic>
      <p:pic>
        <p:nvPicPr>
          <p:cNvPr id="30" name="Рисунок 29" descr="Лист">
            <a:extLst>
              <a:ext uri="{FF2B5EF4-FFF2-40B4-BE49-F238E27FC236}">
                <a16:creationId xmlns:a16="http://schemas.microsoft.com/office/drawing/2014/main" id="{8E315223-9B68-440E-A2C1-68B08109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0694" y="2514600"/>
            <a:ext cx="914400" cy="914400"/>
          </a:xfrm>
          <a:prstGeom prst="rect">
            <a:avLst/>
          </a:prstGeom>
        </p:spPr>
      </p:pic>
      <p:pic>
        <p:nvPicPr>
          <p:cNvPr id="31" name="Рисунок 30" descr="Листопадное дерево">
            <a:extLst>
              <a:ext uri="{FF2B5EF4-FFF2-40B4-BE49-F238E27FC236}">
                <a16:creationId xmlns:a16="http://schemas.microsoft.com/office/drawing/2014/main" id="{BA7157EC-E673-4449-9B51-D5FE469B38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724058" y="1349792"/>
            <a:ext cx="914400" cy="914400"/>
          </a:xfrm>
          <a:prstGeom prst="rect">
            <a:avLst/>
          </a:prstGeom>
        </p:spPr>
      </p:pic>
      <p:pic>
        <p:nvPicPr>
          <p:cNvPr id="32" name="Рисунок 31" descr="Лист">
            <a:extLst>
              <a:ext uri="{FF2B5EF4-FFF2-40B4-BE49-F238E27FC236}">
                <a16:creationId xmlns:a16="http://schemas.microsoft.com/office/drawing/2014/main" id="{7391E4A1-50CC-4CFD-B165-AE067F98F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7141" y="4002631"/>
            <a:ext cx="914400" cy="914400"/>
          </a:xfrm>
          <a:prstGeom prst="rect">
            <a:avLst/>
          </a:prstGeom>
        </p:spPr>
      </p:pic>
      <p:pic>
        <p:nvPicPr>
          <p:cNvPr id="33" name="Рисунок 32" descr="Лист">
            <a:extLst>
              <a:ext uri="{FF2B5EF4-FFF2-40B4-BE49-F238E27FC236}">
                <a16:creationId xmlns:a16="http://schemas.microsoft.com/office/drawing/2014/main" id="{38375C61-0582-4BA4-88F7-F22B011CC9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6223" y="2514600"/>
            <a:ext cx="914400" cy="914400"/>
          </a:xfrm>
          <a:prstGeom prst="rect">
            <a:avLst/>
          </a:prstGeom>
        </p:spPr>
      </p:pic>
      <p:pic>
        <p:nvPicPr>
          <p:cNvPr id="34" name="Рисунок 33" descr="Лист">
            <a:extLst>
              <a:ext uri="{FF2B5EF4-FFF2-40B4-BE49-F238E27FC236}">
                <a16:creationId xmlns:a16="http://schemas.microsoft.com/office/drawing/2014/main" id="{756B012D-7D1B-4220-B6E6-9667177ECB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60623" y="4001210"/>
            <a:ext cx="914400" cy="91440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EB8E44-2835-4C48-AB3E-D2E2F141A2B4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2224633" y="2267075"/>
            <a:ext cx="1328911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C6F27DA-47CC-41A3-8FBB-D34CCE5E2F1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3553544" y="2267075"/>
            <a:ext cx="937772" cy="393429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77DD53D1-68FF-4BBE-89DB-AC64833B816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224633" y="3574904"/>
            <a:ext cx="1101154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A1B9373-691B-47AC-8D0B-AADFB23BAFE1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 flipH="1">
            <a:off x="1106863" y="3574904"/>
            <a:ext cx="1117770" cy="42630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E1C12AA8-1241-4FF6-87E0-8C0C9A2580B1}"/>
              </a:ext>
            </a:extLst>
          </p:cNvPr>
          <p:cNvSpPr/>
          <p:nvPr/>
        </p:nvSpPr>
        <p:spPr>
          <a:xfrm>
            <a:off x="5358063" y="2843463"/>
            <a:ext cx="1138990" cy="77595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C7B3715-0A93-48B8-AA58-A8D3598DDA61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8181258" y="2264192"/>
            <a:ext cx="686636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1F7B490-1C53-4FE2-A545-3E6AE740B8A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8867894" y="3429000"/>
            <a:ext cx="1556447" cy="57363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03AC69B-00DC-4B4E-AF42-5B52133A53C7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7303423" y="2264192"/>
            <a:ext cx="877835" cy="250408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39CC44F-FD7D-492D-A9A0-2E1F891B0FB5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8217823" y="3429000"/>
            <a:ext cx="650071" cy="57221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Рисунок 34" descr="Лист">
            <a:extLst>
              <a:ext uri="{FF2B5EF4-FFF2-40B4-BE49-F238E27FC236}">
                <a16:creationId xmlns:a16="http://schemas.microsoft.com/office/drawing/2014/main" id="{538B6062-8527-4F03-90B2-F883D89A69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2119" y="5443873"/>
            <a:ext cx="914400" cy="914400"/>
          </a:xfrm>
          <a:prstGeom prst="rect">
            <a:avLst/>
          </a:prstGeom>
        </p:spPr>
      </p:pic>
      <p:pic>
        <p:nvPicPr>
          <p:cNvPr id="37" name="Рисунок 36" descr="Лист">
            <a:extLst>
              <a:ext uri="{FF2B5EF4-FFF2-40B4-BE49-F238E27FC236}">
                <a16:creationId xmlns:a16="http://schemas.microsoft.com/office/drawing/2014/main" id="{36168AB4-115F-4DEB-B884-5DBA48C0A9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2463" y="5443873"/>
            <a:ext cx="914400" cy="914400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D90DDB1-71E3-47F1-A611-556175A3873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1106863" y="4915610"/>
            <a:ext cx="1252456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24128DC-5C87-4B12-BD12-16A92D4F6C6C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flipH="1">
            <a:off x="649663" y="4915610"/>
            <a:ext cx="457200" cy="528263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0" name="Рисунок 69" descr="Лист">
            <a:extLst>
              <a:ext uri="{FF2B5EF4-FFF2-40B4-BE49-F238E27FC236}">
                <a16:creationId xmlns:a16="http://schemas.microsoft.com/office/drawing/2014/main" id="{92962213-C4D6-4FAC-89DA-8310D0FCA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1541" y="5413542"/>
            <a:ext cx="914400" cy="914400"/>
          </a:xfrm>
          <a:prstGeom prst="rect">
            <a:avLst/>
          </a:prstGeom>
        </p:spPr>
      </p:pic>
      <p:pic>
        <p:nvPicPr>
          <p:cNvPr id="73" name="Рисунок 72" descr="Лист">
            <a:extLst>
              <a:ext uri="{FF2B5EF4-FFF2-40B4-BE49-F238E27FC236}">
                <a16:creationId xmlns:a16="http://schemas.microsoft.com/office/drawing/2014/main" id="{7F9FB958-2C2F-4DE1-82D1-1C1E6B9A9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0" y="5443873"/>
            <a:ext cx="914400" cy="914400"/>
          </a:xfrm>
          <a:prstGeom prst="rect">
            <a:avLst/>
          </a:prstGeom>
        </p:spPr>
      </p:pic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97E3A6C0-1640-46B6-B16D-99DAF02D5F38}"/>
              </a:ext>
            </a:extLst>
          </p:cNvPr>
          <p:cNvCxnSpPr>
            <a:stCxn id="32" idx="2"/>
            <a:endCxn id="70" idx="0"/>
          </p:cNvCxnSpPr>
          <p:nvPr/>
        </p:nvCxnSpPr>
        <p:spPr>
          <a:xfrm>
            <a:off x="10424341" y="4917031"/>
            <a:ext cx="914400" cy="4965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32FECDA8-D6C5-4906-BDB4-658FCAD16776}"/>
              </a:ext>
            </a:extLst>
          </p:cNvPr>
          <p:cNvCxnSpPr>
            <a:stCxn id="32" idx="2"/>
            <a:endCxn id="73" idx="0"/>
          </p:cNvCxnSpPr>
          <p:nvPr/>
        </p:nvCxnSpPr>
        <p:spPr>
          <a:xfrm flipH="1">
            <a:off x="9525000" y="4917031"/>
            <a:ext cx="899341" cy="52684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226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Дальневосточный федеральный университет  Сравнение сбалансированных деревьев: AA-tree и Splay-tree</vt:lpstr>
      <vt:lpstr>Задачи</vt:lpstr>
      <vt:lpstr> История создания</vt:lpstr>
      <vt:lpstr>Алгоритм. AA-tree</vt:lpstr>
      <vt:lpstr>AA-tree. Skew()</vt:lpstr>
      <vt:lpstr>AA-tree. Split()</vt:lpstr>
      <vt:lpstr>Алгоритм. Splay-tree</vt:lpstr>
      <vt:lpstr>Splay-tree. Zig()</vt:lpstr>
      <vt:lpstr>Splay-tree. Zig-Zig()</vt:lpstr>
      <vt:lpstr>Splay-tree. Zig-Zag()</vt:lpstr>
      <vt:lpstr>Реализация и тестирование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Сбалансированные деревья: AA-дерево и Splay-дерево</dc:title>
  <dc:creator>Ekaterina</dc:creator>
  <cp:lastModifiedBy>Ekaterina</cp:lastModifiedBy>
  <cp:revision>21</cp:revision>
  <dcterms:created xsi:type="dcterms:W3CDTF">2022-12-10T05:27:38Z</dcterms:created>
  <dcterms:modified xsi:type="dcterms:W3CDTF">2023-01-24T22:27:55Z</dcterms:modified>
</cp:coreProperties>
</file>