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3" d="100"/>
          <a:sy n="73" d="100"/>
        </p:scale>
        <p:origin x="60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27B9B1-B848-4FB7-9E94-734C2CC8D359}"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E1C55-9A8F-4F85-ABFE-23310E7C6719}" type="slidenum">
              <a:rPr lang="en-US" smtClean="0"/>
              <a:t>‹#›</a:t>
            </a:fld>
            <a:endParaRPr lang="en-US"/>
          </a:p>
        </p:txBody>
      </p:sp>
    </p:spTree>
    <p:extLst>
      <p:ext uri="{BB962C8B-B14F-4D97-AF65-F5344CB8AC3E}">
        <p14:creationId xmlns:p14="http://schemas.microsoft.com/office/powerpoint/2010/main" val="254636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7B9B1-B848-4FB7-9E94-734C2CC8D359}"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E1C55-9A8F-4F85-ABFE-23310E7C6719}" type="slidenum">
              <a:rPr lang="en-US" smtClean="0"/>
              <a:t>‹#›</a:t>
            </a:fld>
            <a:endParaRPr lang="en-US"/>
          </a:p>
        </p:txBody>
      </p:sp>
    </p:spTree>
    <p:extLst>
      <p:ext uri="{BB962C8B-B14F-4D97-AF65-F5344CB8AC3E}">
        <p14:creationId xmlns:p14="http://schemas.microsoft.com/office/powerpoint/2010/main" val="392942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7B9B1-B848-4FB7-9E94-734C2CC8D359}"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E1C55-9A8F-4F85-ABFE-23310E7C6719}" type="slidenum">
              <a:rPr lang="en-US" smtClean="0"/>
              <a:t>‹#›</a:t>
            </a:fld>
            <a:endParaRPr lang="en-US"/>
          </a:p>
        </p:txBody>
      </p:sp>
    </p:spTree>
    <p:extLst>
      <p:ext uri="{BB962C8B-B14F-4D97-AF65-F5344CB8AC3E}">
        <p14:creationId xmlns:p14="http://schemas.microsoft.com/office/powerpoint/2010/main" val="1047915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7B9B1-B848-4FB7-9E94-734C2CC8D359}"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E1C55-9A8F-4F85-ABFE-23310E7C6719}" type="slidenum">
              <a:rPr lang="en-US" smtClean="0"/>
              <a:t>‹#›</a:t>
            </a:fld>
            <a:endParaRPr lang="en-US"/>
          </a:p>
        </p:txBody>
      </p:sp>
    </p:spTree>
    <p:extLst>
      <p:ext uri="{BB962C8B-B14F-4D97-AF65-F5344CB8AC3E}">
        <p14:creationId xmlns:p14="http://schemas.microsoft.com/office/powerpoint/2010/main" val="4193329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27B9B1-B848-4FB7-9E94-734C2CC8D359}"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E1C55-9A8F-4F85-ABFE-23310E7C6719}" type="slidenum">
              <a:rPr lang="en-US" smtClean="0"/>
              <a:t>‹#›</a:t>
            </a:fld>
            <a:endParaRPr lang="en-US"/>
          </a:p>
        </p:txBody>
      </p:sp>
    </p:spTree>
    <p:extLst>
      <p:ext uri="{BB962C8B-B14F-4D97-AF65-F5344CB8AC3E}">
        <p14:creationId xmlns:p14="http://schemas.microsoft.com/office/powerpoint/2010/main" val="3706621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27B9B1-B848-4FB7-9E94-734C2CC8D359}"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E1C55-9A8F-4F85-ABFE-23310E7C6719}" type="slidenum">
              <a:rPr lang="en-US" smtClean="0"/>
              <a:t>‹#›</a:t>
            </a:fld>
            <a:endParaRPr lang="en-US"/>
          </a:p>
        </p:txBody>
      </p:sp>
    </p:spTree>
    <p:extLst>
      <p:ext uri="{BB962C8B-B14F-4D97-AF65-F5344CB8AC3E}">
        <p14:creationId xmlns:p14="http://schemas.microsoft.com/office/powerpoint/2010/main" val="3513742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27B9B1-B848-4FB7-9E94-734C2CC8D359}" type="datetimeFigureOut">
              <a:rPr lang="en-US" smtClean="0"/>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DE1C55-9A8F-4F85-ABFE-23310E7C6719}" type="slidenum">
              <a:rPr lang="en-US" smtClean="0"/>
              <a:t>‹#›</a:t>
            </a:fld>
            <a:endParaRPr lang="en-US"/>
          </a:p>
        </p:txBody>
      </p:sp>
    </p:spTree>
    <p:extLst>
      <p:ext uri="{BB962C8B-B14F-4D97-AF65-F5344CB8AC3E}">
        <p14:creationId xmlns:p14="http://schemas.microsoft.com/office/powerpoint/2010/main" val="4234390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27B9B1-B848-4FB7-9E94-734C2CC8D359}" type="datetimeFigureOut">
              <a:rPr lang="en-US" smtClean="0"/>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DE1C55-9A8F-4F85-ABFE-23310E7C6719}" type="slidenum">
              <a:rPr lang="en-US" smtClean="0"/>
              <a:t>‹#›</a:t>
            </a:fld>
            <a:endParaRPr lang="en-US"/>
          </a:p>
        </p:txBody>
      </p:sp>
    </p:spTree>
    <p:extLst>
      <p:ext uri="{BB962C8B-B14F-4D97-AF65-F5344CB8AC3E}">
        <p14:creationId xmlns:p14="http://schemas.microsoft.com/office/powerpoint/2010/main" val="37276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7B9B1-B848-4FB7-9E94-734C2CC8D359}" type="datetimeFigureOut">
              <a:rPr lang="en-US" smtClean="0"/>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DE1C55-9A8F-4F85-ABFE-23310E7C6719}" type="slidenum">
              <a:rPr lang="en-US" smtClean="0"/>
              <a:t>‹#›</a:t>
            </a:fld>
            <a:endParaRPr lang="en-US"/>
          </a:p>
        </p:txBody>
      </p:sp>
    </p:spTree>
    <p:extLst>
      <p:ext uri="{BB962C8B-B14F-4D97-AF65-F5344CB8AC3E}">
        <p14:creationId xmlns:p14="http://schemas.microsoft.com/office/powerpoint/2010/main" val="3733948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27B9B1-B848-4FB7-9E94-734C2CC8D359}"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E1C55-9A8F-4F85-ABFE-23310E7C6719}" type="slidenum">
              <a:rPr lang="en-US" smtClean="0"/>
              <a:t>‹#›</a:t>
            </a:fld>
            <a:endParaRPr lang="en-US"/>
          </a:p>
        </p:txBody>
      </p:sp>
    </p:spTree>
    <p:extLst>
      <p:ext uri="{BB962C8B-B14F-4D97-AF65-F5344CB8AC3E}">
        <p14:creationId xmlns:p14="http://schemas.microsoft.com/office/powerpoint/2010/main" val="381195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27B9B1-B848-4FB7-9E94-734C2CC8D359}"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E1C55-9A8F-4F85-ABFE-23310E7C6719}" type="slidenum">
              <a:rPr lang="en-US" smtClean="0"/>
              <a:t>‹#›</a:t>
            </a:fld>
            <a:endParaRPr lang="en-US"/>
          </a:p>
        </p:txBody>
      </p:sp>
    </p:spTree>
    <p:extLst>
      <p:ext uri="{BB962C8B-B14F-4D97-AF65-F5344CB8AC3E}">
        <p14:creationId xmlns:p14="http://schemas.microsoft.com/office/powerpoint/2010/main" val="3012999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7B9B1-B848-4FB7-9E94-734C2CC8D359}" type="datetimeFigureOut">
              <a:rPr lang="en-US" smtClean="0"/>
              <a:t>3/26/2023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DE1C55-9A8F-4F85-ABFE-23310E7C6719}" type="slidenum">
              <a:rPr lang="en-US" smtClean="0"/>
              <a:t>‹#›</a:t>
            </a:fld>
            <a:endParaRPr lang="en-US"/>
          </a:p>
        </p:txBody>
      </p:sp>
    </p:spTree>
    <p:extLst>
      <p:ext uri="{BB962C8B-B14F-4D97-AF65-F5344CB8AC3E}">
        <p14:creationId xmlns:p14="http://schemas.microsoft.com/office/powerpoint/2010/main" val="3224163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3737" y="-46128"/>
            <a:ext cx="9144000" cy="2387600"/>
          </a:xfrm>
        </p:spPr>
        <p:txBody>
          <a:bodyPr>
            <a:normAutofit/>
          </a:bodyPr>
          <a:lstStyle/>
          <a:p>
            <a:r>
              <a:rPr lang="en-US" sz="4800" b="1" dirty="0" smtClean="0">
                <a:solidFill>
                  <a:schemeClr val="tx1">
                    <a:lumMod val="65000"/>
                    <a:lumOff val="35000"/>
                  </a:schemeClr>
                </a:solidFill>
                <a:latin typeface="Times New Roman" panose="02020603050405020304" pitchFamily="18" charset="0"/>
                <a:cs typeface="Times New Roman" panose="02020603050405020304" pitchFamily="18" charset="0"/>
              </a:rPr>
              <a:t>Nigeria Covid-19 Data Analytics Project Using Python</a:t>
            </a:r>
            <a:r>
              <a:rPr lang="en-US" sz="4800" b="1" dirty="0">
                <a:latin typeface="Times New Roman" panose="02020603050405020304" pitchFamily="18" charset="0"/>
                <a:cs typeface="Times New Roman" panose="02020603050405020304" pitchFamily="18" charset="0"/>
              </a:rPr>
              <a:t/>
            </a:r>
            <a:br>
              <a:rPr lang="en-US" sz="4800" b="1"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0" y="1602854"/>
            <a:ext cx="9679577" cy="4915512"/>
          </a:xfrm>
          <a:prstGeom prst="rect">
            <a:avLst/>
          </a:prstGeom>
        </p:spPr>
      </p:pic>
    </p:spTree>
    <p:extLst>
      <p:ext uri="{BB962C8B-B14F-4D97-AF65-F5344CB8AC3E}">
        <p14:creationId xmlns:p14="http://schemas.microsoft.com/office/powerpoint/2010/main" val="3046442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1221" y="5141007"/>
            <a:ext cx="10515600" cy="1143680"/>
          </a:xfrm>
        </p:spPr>
        <p:txBody>
          <a:bodyPr>
            <a:normAutofit fontScale="92500" lnSpcReduction="10000"/>
          </a:bodyPr>
          <a:lstStyle/>
          <a:p>
            <a:r>
              <a:rPr lang="en-US" sz="1800" b="1" dirty="0" smtClean="0">
                <a:solidFill>
                  <a:schemeClr val="tx1"/>
                </a:solidFill>
                <a:latin typeface="Times New Roman" panose="02020603050405020304" pitchFamily="18" charset="0"/>
                <a:cs typeface="Times New Roman" panose="02020603050405020304" pitchFamily="18" charset="0"/>
              </a:rPr>
              <a:t>Conclusion</a:t>
            </a:r>
          </a:p>
          <a:p>
            <a:r>
              <a:rPr lang="en-US" sz="1800" dirty="0" smtClean="0">
                <a:solidFill>
                  <a:schemeClr val="tx1"/>
                </a:solidFill>
                <a:latin typeface="Times New Roman" panose="02020603050405020304" pitchFamily="18" charset="0"/>
                <a:cs typeface="Times New Roman" panose="02020603050405020304" pitchFamily="18" charset="0"/>
              </a:rPr>
              <a:t>After </a:t>
            </a:r>
            <a:r>
              <a:rPr lang="en-US" sz="1800" dirty="0">
                <a:solidFill>
                  <a:schemeClr val="tx1"/>
                </a:solidFill>
                <a:latin typeface="Times New Roman" panose="02020603050405020304" pitchFamily="18" charset="0"/>
                <a:cs typeface="Times New Roman" panose="02020603050405020304" pitchFamily="18" charset="0"/>
              </a:rPr>
              <a:t>calculating the increase in confirmed cases on a daily basis, it becomes evident that the infection rate experienced a significant surge between </a:t>
            </a:r>
            <a:r>
              <a:rPr lang="en-US" sz="1800" dirty="0" smtClean="0">
                <a:solidFill>
                  <a:schemeClr val="tx1"/>
                </a:solidFill>
                <a:latin typeface="Times New Roman" panose="02020603050405020304" pitchFamily="18" charset="0"/>
                <a:cs typeface="Times New Roman" panose="02020603050405020304" pitchFamily="18" charset="0"/>
              </a:rPr>
              <a:t>September 2021 </a:t>
            </a:r>
            <a:r>
              <a:rPr lang="en-US" sz="1800" dirty="0">
                <a:solidFill>
                  <a:schemeClr val="tx1"/>
                </a:solidFill>
                <a:latin typeface="Times New Roman" panose="02020603050405020304" pitchFamily="18" charset="0"/>
                <a:cs typeface="Times New Roman" panose="02020603050405020304" pitchFamily="18" charset="0"/>
              </a:rPr>
              <a:t>and early </a:t>
            </a:r>
            <a:r>
              <a:rPr lang="en-US" sz="1800" dirty="0" smtClean="0">
                <a:solidFill>
                  <a:schemeClr val="tx1"/>
                </a:solidFill>
                <a:latin typeface="Times New Roman" panose="02020603050405020304" pitchFamily="18" charset="0"/>
                <a:cs typeface="Times New Roman" panose="02020603050405020304" pitchFamily="18" charset="0"/>
              </a:rPr>
              <a:t>January 2022. </a:t>
            </a:r>
            <a:r>
              <a:rPr lang="en-US" sz="1800" dirty="0">
                <a:solidFill>
                  <a:schemeClr val="tx1"/>
                </a:solidFill>
                <a:latin typeface="Times New Roman" panose="02020603050405020304" pitchFamily="18" charset="0"/>
                <a:cs typeface="Times New Roman" panose="02020603050405020304" pitchFamily="18" charset="0"/>
              </a:rPr>
              <a:t>The highest recorded increment was </a:t>
            </a:r>
            <a:r>
              <a:rPr lang="en-US" sz="1800" dirty="0" smtClean="0">
                <a:solidFill>
                  <a:schemeClr val="tx1"/>
                </a:solidFill>
                <a:latin typeface="Times New Roman" panose="02020603050405020304" pitchFamily="18" charset="0"/>
                <a:cs typeface="Times New Roman" panose="02020603050405020304" pitchFamily="18" charset="0"/>
              </a:rPr>
              <a:t>6158 cases</a:t>
            </a:r>
            <a:r>
              <a:rPr lang="en-US" sz="1800" dirty="0">
                <a:solidFill>
                  <a:schemeClr val="tx1"/>
                </a:solidFill>
                <a:latin typeface="Times New Roman" panose="02020603050405020304" pitchFamily="18" charset="0"/>
                <a:cs typeface="Times New Roman" panose="02020603050405020304" pitchFamily="18" charset="0"/>
              </a:rPr>
              <a:t>. The date that had the highest infection rate was January 23, 2021, with a total of </a:t>
            </a:r>
            <a:r>
              <a:rPr lang="en-US" sz="1800" dirty="0" smtClean="0">
                <a:solidFill>
                  <a:schemeClr val="tx1"/>
                </a:solidFill>
                <a:latin typeface="Times New Roman" panose="02020603050405020304" pitchFamily="18" charset="0"/>
                <a:cs typeface="Times New Roman" panose="02020603050405020304" pitchFamily="18" charset="0"/>
              </a:rPr>
              <a:t>6158 </a:t>
            </a:r>
            <a:r>
              <a:rPr lang="en-US" sz="1800" dirty="0">
                <a:solidFill>
                  <a:schemeClr val="tx1"/>
                </a:solidFill>
                <a:latin typeface="Times New Roman" panose="02020603050405020304" pitchFamily="18" charset="0"/>
                <a:cs typeface="Times New Roman" panose="02020603050405020304" pitchFamily="18" charset="0"/>
              </a:rPr>
              <a:t>cases.</a:t>
            </a:r>
          </a:p>
        </p:txBody>
      </p:sp>
      <p:pic>
        <p:nvPicPr>
          <p:cNvPr id="4" name="Picture 3"/>
          <p:cNvPicPr>
            <a:picLocks noChangeAspect="1"/>
          </p:cNvPicPr>
          <p:nvPr/>
        </p:nvPicPr>
        <p:blipFill>
          <a:blip r:embed="rId2"/>
          <a:stretch>
            <a:fillRect/>
          </a:stretch>
        </p:blipFill>
        <p:spPr>
          <a:xfrm>
            <a:off x="1088572" y="230075"/>
            <a:ext cx="10128250" cy="4370953"/>
          </a:xfrm>
          <a:prstGeom prst="rect">
            <a:avLst/>
          </a:prstGeom>
        </p:spPr>
      </p:pic>
      <p:pic>
        <p:nvPicPr>
          <p:cNvPr id="5" name="Picture 4"/>
          <p:cNvPicPr>
            <a:picLocks noChangeAspect="1"/>
          </p:cNvPicPr>
          <p:nvPr/>
        </p:nvPicPr>
        <p:blipFill>
          <a:blip r:embed="rId3"/>
          <a:stretch>
            <a:fillRect/>
          </a:stretch>
        </p:blipFill>
        <p:spPr>
          <a:xfrm rot="16200000">
            <a:off x="207624" y="1994472"/>
            <a:ext cx="1268078" cy="493819"/>
          </a:xfrm>
          <a:prstGeom prst="rect">
            <a:avLst/>
          </a:prstGeom>
        </p:spPr>
      </p:pic>
      <p:sp>
        <p:nvSpPr>
          <p:cNvPr id="6" name="Rectangle 5"/>
          <p:cNvSpPr/>
          <p:nvPr/>
        </p:nvSpPr>
        <p:spPr>
          <a:xfrm>
            <a:off x="10286475" y="4686351"/>
            <a:ext cx="1111394" cy="369332"/>
          </a:xfrm>
          <a:prstGeom prst="rect">
            <a:avLst/>
          </a:prstGeom>
        </p:spPr>
        <p:txBody>
          <a:bodyPr wrap="none">
            <a:spAutoFit/>
          </a:bodyPr>
          <a:lstStyle/>
          <a:p>
            <a:r>
              <a:rPr lang="en-US" b="1" dirty="0"/>
              <a:t>Figure </a:t>
            </a:r>
            <a:r>
              <a:rPr lang="en-US" b="1" dirty="0" smtClean="0"/>
              <a:t>4.2</a:t>
            </a:r>
            <a:endParaRPr lang="en-US" b="1" dirty="0"/>
          </a:p>
        </p:txBody>
      </p:sp>
    </p:spTree>
    <p:extLst>
      <p:ext uri="{BB962C8B-B14F-4D97-AF65-F5344CB8AC3E}">
        <p14:creationId xmlns:p14="http://schemas.microsoft.com/office/powerpoint/2010/main" val="1562062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2182" y="3139487"/>
            <a:ext cx="3975281" cy="1184320"/>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In </a:t>
            </a:r>
            <a:r>
              <a:rPr lang="en-US" sz="1800" b="1" dirty="0">
                <a:solidFill>
                  <a:schemeClr val="tx1"/>
                </a:solidFill>
                <a:latin typeface="Times New Roman" panose="02020603050405020304" pitchFamily="18" charset="0"/>
                <a:cs typeface="Times New Roman" panose="02020603050405020304" pitchFamily="18" charset="0"/>
              </a:rPr>
              <a:t>Figure 5.1</a:t>
            </a:r>
            <a:r>
              <a:rPr lang="en-US" sz="1800" dirty="0">
                <a:solidFill>
                  <a:schemeClr val="tx1"/>
                </a:solidFill>
                <a:latin typeface="Times New Roman" panose="02020603050405020304" pitchFamily="18" charset="0"/>
                <a:cs typeface="Times New Roman" panose="02020603050405020304" pitchFamily="18" charset="0"/>
              </a:rPr>
              <a:t>, the correlation </a:t>
            </a:r>
            <a:r>
              <a:rPr lang="en-US" sz="1800" dirty="0" smtClean="0">
                <a:solidFill>
                  <a:schemeClr val="tx1"/>
                </a:solidFill>
                <a:latin typeface="Times New Roman" panose="02020603050405020304" pitchFamily="18" charset="0"/>
                <a:cs typeface="Times New Roman" panose="02020603050405020304" pitchFamily="18" charset="0"/>
              </a:rPr>
              <a:t>of </a:t>
            </a:r>
            <a:r>
              <a:rPr lang="en-US" sz="1800" dirty="0">
                <a:solidFill>
                  <a:schemeClr val="tx1"/>
                </a:solidFill>
                <a:latin typeface="Times New Roman" panose="02020603050405020304" pitchFamily="18" charset="0"/>
                <a:cs typeface="Times New Roman" panose="02020603050405020304" pitchFamily="18" charset="0"/>
              </a:rPr>
              <a:t>the virus is displayed in relation to the affected population in each state.</a:t>
            </a:r>
          </a:p>
        </p:txBody>
      </p:sp>
      <p:sp>
        <p:nvSpPr>
          <p:cNvPr id="6" name="Rectangle 5"/>
          <p:cNvSpPr/>
          <p:nvPr/>
        </p:nvSpPr>
        <p:spPr>
          <a:xfrm>
            <a:off x="592182" y="273542"/>
            <a:ext cx="10210801" cy="2585323"/>
          </a:xfrm>
          <a:prstGeom prst="rect">
            <a:avLst/>
          </a:prstGeom>
        </p:spPr>
        <p:txBody>
          <a:bodyPr wrap="square">
            <a:spAutoFit/>
          </a:bodyPr>
          <a:lstStyle/>
          <a:p>
            <a:endParaRPr lang="en-US" dirty="0" smtClean="0"/>
          </a:p>
          <a:p>
            <a:pPr marL="285750" indent="-285750">
              <a:buFont typeface="Wingdings" panose="05000000000000000000" pitchFamily="2" charset="2"/>
              <a:buChar char="v"/>
            </a:pPr>
            <a:r>
              <a:rPr lang="en-US" b="1" dirty="0"/>
              <a:t>Analysis from statistical summary of COVID-19 data from external source.</a:t>
            </a:r>
          </a:p>
          <a:p>
            <a:r>
              <a:rPr lang="en-US" dirty="0" smtClean="0"/>
              <a:t>I </a:t>
            </a:r>
            <a:r>
              <a:rPr lang="en-US" dirty="0"/>
              <a:t>conducted an analysis of specific indices in the external data, such as fragility, vulnerability, epidemiology, prevalence, healthcare, population density, transportation, and socio-economic indicators. By exploring the data based on these indices, I created graphs and charts that effectively communicate the statistical inferences. The charts presented below illustrate the relationships found.</a:t>
            </a:r>
          </a:p>
          <a:p>
            <a:endParaRPr lang="en-US" dirty="0"/>
          </a:p>
          <a:p>
            <a:endParaRPr lang="en-US" dirty="0"/>
          </a:p>
          <a:p>
            <a:endParaRPr lang="en-US" dirty="0"/>
          </a:p>
        </p:txBody>
      </p:sp>
      <p:pic>
        <p:nvPicPr>
          <p:cNvPr id="2" name="Picture 1"/>
          <p:cNvPicPr>
            <a:picLocks noChangeAspect="1"/>
          </p:cNvPicPr>
          <p:nvPr/>
        </p:nvPicPr>
        <p:blipFill>
          <a:blip r:embed="rId2"/>
          <a:stretch>
            <a:fillRect/>
          </a:stretch>
        </p:blipFill>
        <p:spPr>
          <a:xfrm>
            <a:off x="4924697" y="2142377"/>
            <a:ext cx="7093132" cy="4528412"/>
          </a:xfrm>
          <a:prstGeom prst="rect">
            <a:avLst/>
          </a:prstGeom>
        </p:spPr>
      </p:pic>
      <p:sp>
        <p:nvSpPr>
          <p:cNvPr id="4" name="Rectangle 3"/>
          <p:cNvSpPr/>
          <p:nvPr/>
        </p:nvSpPr>
        <p:spPr>
          <a:xfrm>
            <a:off x="10613191" y="1773045"/>
            <a:ext cx="1180772" cy="369332"/>
          </a:xfrm>
          <a:prstGeom prst="rect">
            <a:avLst/>
          </a:prstGeom>
        </p:spPr>
        <p:txBody>
          <a:bodyPr wrap="none">
            <a:spAutoFit/>
          </a:bodyPr>
          <a:lstStyle/>
          <a:p>
            <a:pPr algn="just"/>
            <a:r>
              <a:rPr lang="en-US" b="1" dirty="0">
                <a:latin typeface="Times New Roman" panose="02020603050405020304" pitchFamily="18" charset="0"/>
                <a:cs typeface="Times New Roman" panose="02020603050405020304" pitchFamily="18" charset="0"/>
              </a:rPr>
              <a:t>Figure 5.1</a:t>
            </a:r>
            <a:endParaRPr lang="en-NG"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723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8796" y="157836"/>
            <a:ext cx="11168471" cy="2704009"/>
          </a:xfrm>
          <a:prstGeom prst="rect">
            <a:avLst/>
          </a:prstGeom>
        </p:spPr>
      </p:pic>
      <p:pic>
        <p:nvPicPr>
          <p:cNvPr id="5" name="Picture 4"/>
          <p:cNvPicPr>
            <a:picLocks noChangeAspect="1"/>
          </p:cNvPicPr>
          <p:nvPr/>
        </p:nvPicPr>
        <p:blipFill>
          <a:blip r:embed="rId3"/>
          <a:stretch>
            <a:fillRect/>
          </a:stretch>
        </p:blipFill>
        <p:spPr>
          <a:xfrm>
            <a:off x="348795" y="3496016"/>
            <a:ext cx="11168471" cy="2638697"/>
          </a:xfrm>
          <a:prstGeom prst="rect">
            <a:avLst/>
          </a:prstGeom>
        </p:spPr>
      </p:pic>
      <p:sp>
        <p:nvSpPr>
          <p:cNvPr id="2" name="Rectangle 1"/>
          <p:cNvSpPr/>
          <p:nvPr/>
        </p:nvSpPr>
        <p:spPr>
          <a:xfrm>
            <a:off x="1254034" y="2937896"/>
            <a:ext cx="8543109" cy="338554"/>
          </a:xfrm>
          <a:prstGeom prst="rect">
            <a:avLst/>
          </a:prstGeom>
        </p:spPr>
        <p:txBody>
          <a:bodyPr wrap="square">
            <a:spAutoFit/>
          </a:bodyPr>
          <a:lstStyle/>
          <a:p>
            <a:r>
              <a:rPr lang="en-US" sz="1600" dirty="0" smtClean="0">
                <a:latin typeface="Times New Roman" panose="02020603050405020304" pitchFamily="18" charset="0"/>
                <a:cs typeface="Times New Roman" panose="02020603050405020304" pitchFamily="18" charset="0"/>
              </a:rPr>
              <a:t>The Graph  above shows the </a:t>
            </a:r>
            <a:r>
              <a:rPr lang="en-NG" sz="1600" dirty="0">
                <a:latin typeface="Times New Roman" panose="02020603050405020304" pitchFamily="18" charset="0"/>
                <a:cs typeface="Times New Roman" panose="02020603050405020304" pitchFamily="18" charset="0"/>
              </a:rPr>
              <a:t>areas with low CCVI have relatively high number of confirmed </a:t>
            </a:r>
            <a:r>
              <a:rPr lang="en-NG" sz="1600" dirty="0" smtClean="0">
                <a:latin typeface="Times New Roman" panose="02020603050405020304" pitchFamily="18" charset="0"/>
                <a:cs typeface="Times New Roman" panose="02020603050405020304" pitchFamily="18" charset="0"/>
              </a:rPr>
              <a:t>cases</a:t>
            </a:r>
            <a:r>
              <a:rPr lang="en-US" sz="1600" dirty="0" smtClean="0">
                <a:latin typeface="Times New Roman" panose="02020603050405020304" pitchFamily="18" charset="0"/>
                <a:cs typeface="Times New Roman" panose="02020603050405020304" pitchFamily="18" charset="0"/>
              </a:rPr>
              <a:t>.</a:t>
            </a:r>
            <a:endParaRPr lang="en-US" sz="1600" dirty="0"/>
          </a:p>
        </p:txBody>
      </p:sp>
      <p:sp>
        <p:nvSpPr>
          <p:cNvPr id="3" name="Rectangle 2"/>
          <p:cNvSpPr/>
          <p:nvPr/>
        </p:nvSpPr>
        <p:spPr>
          <a:xfrm>
            <a:off x="10336495" y="253648"/>
            <a:ext cx="1180772" cy="369332"/>
          </a:xfrm>
          <a:prstGeom prst="rect">
            <a:avLst/>
          </a:prstGeom>
        </p:spPr>
        <p:txBody>
          <a:bodyPr wrap="none">
            <a:spAutoFit/>
          </a:bodyPr>
          <a:lstStyle/>
          <a:p>
            <a:pPr algn="just"/>
            <a:r>
              <a:rPr lang="en-US" b="1" dirty="0">
                <a:latin typeface="Times New Roman" panose="02020603050405020304" pitchFamily="18" charset="0"/>
                <a:cs typeface="Times New Roman" panose="02020603050405020304" pitchFamily="18" charset="0"/>
              </a:rPr>
              <a:t>Figure 5.2</a:t>
            </a:r>
            <a:endParaRPr lang="en-NG" b="1" dirty="0">
              <a:latin typeface="Times New Roman" panose="02020603050405020304" pitchFamily="18" charset="0"/>
              <a:cs typeface="Times New Roman" panose="02020603050405020304" pitchFamily="18" charset="0"/>
            </a:endParaRPr>
          </a:p>
        </p:txBody>
      </p:sp>
      <p:sp>
        <p:nvSpPr>
          <p:cNvPr id="7" name="Rectangle 6"/>
          <p:cNvSpPr/>
          <p:nvPr/>
        </p:nvSpPr>
        <p:spPr>
          <a:xfrm>
            <a:off x="1485128" y="6354279"/>
            <a:ext cx="9078686" cy="338554"/>
          </a:xfrm>
          <a:prstGeom prst="rect">
            <a:avLst/>
          </a:prstGeom>
        </p:spPr>
        <p:txBody>
          <a:bodyPr wrap="square">
            <a:spAutoFit/>
          </a:bodyPr>
          <a:lstStyle/>
          <a:p>
            <a:pPr algn="just"/>
            <a:r>
              <a:rPr lang="en-US" sz="1600" dirty="0" smtClean="0">
                <a:latin typeface="Times New Roman" panose="02020603050405020304" pitchFamily="18" charset="0"/>
                <a:cs typeface="Times New Roman" panose="02020603050405020304" pitchFamily="18" charset="0"/>
              </a:rPr>
              <a:t>The Densely </a:t>
            </a:r>
            <a:r>
              <a:rPr lang="en-US" sz="1600" dirty="0">
                <a:latin typeface="Times New Roman" panose="02020603050405020304" pitchFamily="18" charset="0"/>
                <a:cs typeface="Times New Roman" panose="02020603050405020304" pitchFamily="18" charset="0"/>
              </a:rPr>
              <a:t>populated area also contributed to the source capsule of high number of confirmed cases</a:t>
            </a:r>
            <a:endParaRPr lang="en-NG" sz="1600" dirty="0">
              <a:latin typeface="Times New Roman" panose="02020603050405020304" pitchFamily="18" charset="0"/>
              <a:cs typeface="Times New Roman" panose="02020603050405020304" pitchFamily="18" charset="0"/>
            </a:endParaRPr>
          </a:p>
        </p:txBody>
      </p:sp>
      <p:sp>
        <p:nvSpPr>
          <p:cNvPr id="8" name="Rectangle 7"/>
          <p:cNvSpPr/>
          <p:nvPr/>
        </p:nvSpPr>
        <p:spPr>
          <a:xfrm>
            <a:off x="10563814" y="6169613"/>
            <a:ext cx="1180772" cy="369332"/>
          </a:xfrm>
          <a:prstGeom prst="rect">
            <a:avLst/>
          </a:prstGeom>
        </p:spPr>
        <p:txBody>
          <a:bodyPr wrap="none">
            <a:spAutoFit/>
          </a:bodyPr>
          <a:lstStyle/>
          <a:p>
            <a:pPr algn="just"/>
            <a:r>
              <a:rPr lang="en-US" b="1" dirty="0">
                <a:latin typeface="Times New Roman" panose="02020603050405020304" pitchFamily="18" charset="0"/>
                <a:cs typeface="Times New Roman" panose="02020603050405020304" pitchFamily="18" charset="0"/>
              </a:rPr>
              <a:t>Figure </a:t>
            </a:r>
            <a:r>
              <a:rPr lang="en-US" b="1" dirty="0" smtClean="0">
                <a:latin typeface="Times New Roman" panose="02020603050405020304" pitchFamily="18" charset="0"/>
                <a:cs typeface="Times New Roman" panose="02020603050405020304" pitchFamily="18" charset="0"/>
              </a:rPr>
              <a:t>5.3</a:t>
            </a:r>
            <a:endParaRPr lang="en-NG"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61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4319" y="239532"/>
            <a:ext cx="10515600" cy="1500187"/>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Quarterly GDP data analysis</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endParaRPr>
          </a:p>
          <a:p>
            <a:r>
              <a:rPr lang="en-US" sz="1800" dirty="0" smtClean="0">
                <a:solidFill>
                  <a:schemeClr val="tx1"/>
                </a:solidFill>
                <a:latin typeface="Times New Roman" panose="02020603050405020304" pitchFamily="18" charset="0"/>
                <a:cs typeface="Times New Roman" panose="02020603050405020304" pitchFamily="18" charset="0"/>
              </a:rPr>
              <a:t>The analysis presents the quarterly GDP data for various years between 2014 and 2020. It is observed that the average cumulative GDP reaches its peak in the third quarter. However, a decline in the quarterly GDP is noticed in the same column from 2019 to 2020, which coincides with the onset of the pandemic. The distribution for each year is more evident in</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the</a:t>
            </a:r>
            <a:r>
              <a:rPr lang="en-US" sz="1800" b="1" dirty="0" smtClean="0">
                <a:solidFill>
                  <a:schemeClr val="tx1"/>
                </a:solidFill>
                <a:latin typeface="Times New Roman" panose="02020603050405020304" pitchFamily="18" charset="0"/>
                <a:cs typeface="Times New Roman" panose="02020603050405020304" pitchFamily="18" charset="0"/>
              </a:rPr>
              <a:t> Figure 6.1 </a:t>
            </a:r>
            <a:r>
              <a:rPr lang="en-US" sz="1800" dirty="0" smtClean="0">
                <a:solidFill>
                  <a:schemeClr val="tx1"/>
                </a:solidFill>
                <a:latin typeface="Times New Roman" panose="02020603050405020304" pitchFamily="18" charset="0"/>
                <a:cs typeface="Times New Roman" panose="02020603050405020304" pitchFamily="18" charset="0"/>
              </a:rPr>
              <a:t>analysis.</a:t>
            </a:r>
            <a:endParaRPr lang="en-US" sz="18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74319" y="1954740"/>
            <a:ext cx="11389660" cy="4350964"/>
          </a:xfrm>
          <a:prstGeom prst="rect">
            <a:avLst/>
          </a:prstGeom>
        </p:spPr>
      </p:pic>
      <p:sp>
        <p:nvSpPr>
          <p:cNvPr id="5" name="Rectangle 4"/>
          <p:cNvSpPr/>
          <p:nvPr/>
        </p:nvSpPr>
        <p:spPr>
          <a:xfrm>
            <a:off x="10841018" y="6488668"/>
            <a:ext cx="1189651"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Figure 6.1 </a:t>
            </a:r>
            <a:endParaRPr lang="en-US" dirty="0"/>
          </a:p>
        </p:txBody>
      </p:sp>
    </p:spTree>
    <p:extLst>
      <p:ext uri="{BB962C8B-B14F-4D97-AF65-F5344CB8AC3E}">
        <p14:creationId xmlns:p14="http://schemas.microsoft.com/office/powerpoint/2010/main" val="4092447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742" y="689041"/>
            <a:ext cx="11477897" cy="1477328"/>
          </a:xfrm>
          <a:prstGeom prst="rect">
            <a:avLst/>
          </a:prstGeom>
        </p:spPr>
        <p:txBody>
          <a:bodyPr wrap="square">
            <a:spAutoFit/>
          </a:bodyPr>
          <a:lstStyle/>
          <a:p>
            <a:pPr marL="285750" indent="-285750">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COVID-19 </a:t>
            </a:r>
            <a:r>
              <a:rPr lang="en-US" b="1" dirty="0">
                <a:latin typeface="Times New Roman" panose="02020603050405020304" pitchFamily="18" charset="0"/>
                <a:cs typeface="Times New Roman" panose="02020603050405020304" pitchFamily="18" charset="0"/>
              </a:rPr>
              <a:t>NIGERIA DATA </a:t>
            </a:r>
            <a:r>
              <a:rPr lang="en-US" b="1" dirty="0" smtClean="0">
                <a:latin typeface="Times New Roman" panose="02020603050405020304" pitchFamily="18" charset="0"/>
                <a:cs typeface="Times New Roman" panose="02020603050405020304" pitchFamily="18" charset="0"/>
              </a:rPr>
              <a:t>ANALYSIS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can observe similar conclusions when comparing this data analysis to the previously analyzed NCDC data. One notable finding is that the distribution of the different features in the dataset, such as the Number of Lab Confirmed Cases, Number of Cases on Admission, Number of Discharged Cases, and Number of Deaths, exhibits a bias that closely resembles that of the NCDC data.</a:t>
            </a:r>
          </a:p>
        </p:txBody>
      </p:sp>
      <p:pic>
        <p:nvPicPr>
          <p:cNvPr id="5" name="Picture 4"/>
          <p:cNvPicPr>
            <a:picLocks noChangeAspect="1"/>
          </p:cNvPicPr>
          <p:nvPr/>
        </p:nvPicPr>
        <p:blipFill>
          <a:blip r:embed="rId2"/>
          <a:stretch>
            <a:fillRect/>
          </a:stretch>
        </p:blipFill>
        <p:spPr>
          <a:xfrm>
            <a:off x="342575" y="2276396"/>
            <a:ext cx="11104070" cy="3432073"/>
          </a:xfrm>
          <a:prstGeom prst="rect">
            <a:avLst/>
          </a:prstGeom>
        </p:spPr>
      </p:pic>
      <p:sp>
        <p:nvSpPr>
          <p:cNvPr id="7" name="Rectangle 6"/>
          <p:cNvSpPr/>
          <p:nvPr/>
        </p:nvSpPr>
        <p:spPr>
          <a:xfrm>
            <a:off x="10265873" y="2394969"/>
            <a:ext cx="1180772" cy="369332"/>
          </a:xfrm>
          <a:prstGeom prst="rect">
            <a:avLst/>
          </a:prstGeom>
        </p:spPr>
        <p:txBody>
          <a:bodyPr wrap="none">
            <a:spAutoFit/>
          </a:bodyPr>
          <a:lstStyle/>
          <a:p>
            <a:pPr algn="just"/>
            <a:r>
              <a:rPr lang="en-US" b="1" dirty="0">
                <a:latin typeface="Times New Roman" panose="02020603050405020304" pitchFamily="18" charset="0"/>
                <a:cs typeface="Times New Roman" panose="02020603050405020304" pitchFamily="18" charset="0"/>
              </a:rPr>
              <a:t>Figure 7.1</a:t>
            </a:r>
            <a:endParaRPr lang="en-NG" b="1" dirty="0">
              <a:latin typeface="Times New Roman" panose="02020603050405020304" pitchFamily="18" charset="0"/>
              <a:cs typeface="Times New Roman" panose="02020603050405020304" pitchFamily="18" charset="0"/>
            </a:endParaRPr>
          </a:p>
        </p:txBody>
      </p:sp>
      <p:sp>
        <p:nvSpPr>
          <p:cNvPr id="8" name="Rectangle 7"/>
          <p:cNvSpPr/>
          <p:nvPr/>
        </p:nvSpPr>
        <p:spPr>
          <a:xfrm>
            <a:off x="500743" y="5934670"/>
            <a:ext cx="10945902" cy="923330"/>
          </a:xfrm>
          <a:prstGeom prst="rect">
            <a:avLst/>
          </a:prstGeom>
        </p:spPr>
        <p:txBody>
          <a:bodyPr wrap="square">
            <a:spAutoFit/>
          </a:bodyPr>
          <a:lstStyle/>
          <a:p>
            <a:r>
              <a:rPr lang="en-US" b="1" dirty="0" smtClean="0">
                <a:solidFill>
                  <a:srgbClr val="374151"/>
                </a:solidFill>
                <a:latin typeface="Söhne"/>
              </a:rPr>
              <a:t>Conclusion:</a:t>
            </a:r>
          </a:p>
          <a:p>
            <a:r>
              <a:rPr lang="en-US" dirty="0" smtClean="0">
                <a:solidFill>
                  <a:srgbClr val="374151"/>
                </a:solidFill>
                <a:latin typeface="Söhne"/>
              </a:rPr>
              <a:t>Our </a:t>
            </a:r>
            <a:r>
              <a:rPr lang="en-US" dirty="0">
                <a:solidFill>
                  <a:srgbClr val="374151"/>
                </a:solidFill>
                <a:latin typeface="Söhne"/>
              </a:rPr>
              <a:t>analysis of the virus distribution in Nigeria during the specified period reveals that Lagos has a notably higher number of confirmed cases in comparison to other states.</a:t>
            </a:r>
            <a:endParaRPr lang="en-US" dirty="0"/>
          </a:p>
        </p:txBody>
      </p:sp>
    </p:spTree>
    <p:extLst>
      <p:ext uri="{BB962C8B-B14F-4D97-AF65-F5344CB8AC3E}">
        <p14:creationId xmlns:p14="http://schemas.microsoft.com/office/powerpoint/2010/main" val="1314276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286948"/>
            <a:ext cx="10757648" cy="2540187"/>
          </a:xfrm>
          <a:prstGeom prst="rect">
            <a:avLst/>
          </a:prstGeom>
        </p:spPr>
      </p:pic>
      <p:sp>
        <p:nvSpPr>
          <p:cNvPr id="5" name="AutoShape 2" descr="data:image/png;base64,iVBORw0KGgoAAAANSUhEUgAAB5MAAAOdCAYAAACoPEV7AAAAOXRFWHRTb2Z0d2FyZQBNYXRwbG90bGliIHZlcnNpb24zLjUuMSwgaHR0cHM6Ly9tYXRwbG90bGliLm9yZy/YYfK9AAAACXBIWXMAAAsTAAALEwEAmpwYAACXeUlEQVR4nOzdf3SfBX33/3dCkuZHf0Fawg8ZUCwI9LRQrCgqG6LefIcc0U3KqUg9Cgi6Ot060Vtgw1YQbjarTn5IYTC/E5QfMpxFOTIHY6CllGJbd1ukxUItKUkJLfmdJvcf3ubQ+92ECPl8rrR9PM7pOel1XUleH5HC4Znr+lS0tbUNBAAAAAAAAAC8QmXRAwAAAAAAAAAYe8RkAAAAAAAAABIxGQAAAAAAAIBETAYAAAAAAAAgEZMBAAAAAAAASMRkAAAAAAAAABIxGQAAAAAAAIBETAYAAAAAAAAgEZMBAAAAAAAASMRkAAAAAAAAABIxGQAAAAAAAIBETAYAAAAAAAAgEZMBAAAAAAAASMRkAAAAAAAAABIxGQAAAAAAAIBETAYAAAAAAAAgEZMBAAAAAAAASMRkAAAAAAAAABIxGQAAAAAAAIBETAYAAAAAAAAgEZMBAAAAAAAASMRkAAAAAAAAABIxGQAAAAAAAIBETAYAAAAAAAAgEZMBAAAAAAAASMRkAAAAAAAAABIxGQAAAAAAAIBETAYAAAAAAAAgEZMBAAAAAAAASMRkAAAAAAAAABIxGQAAAAAAAIBETAYAAAAAAAAgEZMBAAAAAAAASMRkAAAAAAAAABIxGQAAAAAAAIBETAYAAAAAAAAgEZMBAAAAAAAASMRkAAAAAAAAABIxGQAAAAAAAIBETAYAAAAAAAAgEZMBAAAAAAAASMRkAAAAAAAAABIxGQAAAAAAAIBETAYAAAAAAAAgEZMBAAAAAAAASMRkAAAAAAAAABIxGQAAAAAAAICkqugB5dK/vT2io7PoGcOrr4vKCQ1FrwAAAAAAAADYe2JydHRG3wOPFr1iWFWnvi1CTAYAAAAAAADGAI+5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KTsMfm5556Lv/qrv4pTTz013ve+98WSJUuiu7s7IiI2b94cCxYsiJNPPjnOOuuseOSRR3b63BUrVsS8efPine98Z1x44YXx7LPPlns+AAAAAAAAwF6hrDG5t7c3/vqv/zpqampi6dKl8aUvfSkefPDBuO6662JgYCAWLlwYkyZNiltuuSVOP/30uPjii2PTpk0REdHc3BwLFy6M0047LW699dZobGyMhQsXRn9/fzlfAgAAAAAAAMBeoawxee3atfHss8/GZZddFocffnjMnj07PvGJT8SPfvSjWLFiRWzcuDG+8IUvxLRp02L+/Pkxc+bMuPfeeyMi4p577onp06fHueeeG9OmTYtLL700tmzZEitWrCjnSwAAAAAAAADYK5Q1Jh966KGxZMmSqK+vHzxWUVERvb29sWbNmjjyyCOjoaFh8NysWbNi9erVERGxZs2aOP744wfP1dbWxlFHHTV4HgAAAAAAAIDRU9aYvO+++8Zb3vKWwd/39/fHHXfcEccdd1y0tLTE1KlTd7p+v/32iy1btkREREtLS0yZMmXI8wAAAAAAAACMnqoiv/mSJUviV7/6Vdxyyy3xne98J6qrq3c6X1NTE729vRER0dXVFTU1NTudr66ujp6eniG//lNPPTX48UHVtVE95JVjQ2dnZ/z2FZsBAAAAAAAASmX69OnDni8kJg8MDMQ//MM/xJ133hlf+cpX4ogjjohx48ZFe3v7Ttf19PREbW1tRPwuLP+/4bi3tzcmTZo05Pd55Yvvb26JvlF8DaVQV1cX0w87pOgZAAAAAAAAAOV9zHXE7x5tvWjRorjrrrviiiuuiD/+4z+OiIipU6dGa2vrTtdu3bo1GhsbIyJi//33T+dbW1vTo68BAAAAAAAAeP3KHpOXLFkSP/7xj+Oqq66KU045ZfD4jBkzYt26ddHZ2Tl4bNWqVTFjxozB808++eTgua6urli3bt3geQAAAAAAAABGT1lj8urVq+P222+PCy64II4++uhoaWkZ/DV79uw44IAD4vLLL4+nn346br311lizZk2ceeaZERFxxhlnxNq1a+Pmm2+O9evXx+LFi6OpqSnmzJlTzpcAAAAAAAAAsFeoaGtrGyjXN/va174W//Iv/7LLc4888khs3rw5Fi9eHGvXro2DDz44PvvZz8Zb3/rWna756le/Gs8//3zMmDEjvvjFL8Yb3vCGEX3v/uaW6Hvg0VF5HaVSderborLJY7sBAAAAAACA4pU1JhdJTAYAAAAAAAAYubK/ZzIAAAAAAAAAY5+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ImYDAAAAAAAAEAiJgMAAAAAAACQiMkAAAAAAAAAJGIyAAAAAAAAAElhMbmnpyfOPvvsWL58+eCxK664It7ylrfs9Ou2224bPL9ixYqYN29evPOd74wLL7wwnn322SKmAwAAAAAAAOzxqor4pt3d3XHppZfG+vXrdzq+YcOG+PSnPx2nnXba4LHx48dHRERzc3MsXLgwPvaxj8U73vGOuOmmm2LhwoVx2223RWWlG6wBAAAAAAAARlPZK+z69evjYx/7WDz33HPp3IYNG+Loo4+OKVOmDP6qra2NiIh77rknpk+fHueee25MmzYtLr300tiyZUusWLGi3C8BAAAAAAAAYI9X9pi8atWqOPHEE+Pmm2/e6XhLS0ts27YtDj300F1+3po1a+L4448f/H1tbW0cddRRsXr16pLuBQAAAAAAANgblf0x1x/84Ad3eXzDhg2xzz77xPXXXx+PPvpoTJo0KebNmxfve9/7IuJ3sXnKlCk7fc5+++0XW7ZsKflmAAAAAAAAgL1NIe+ZvCvPPPNMRERMnz495s6dGytXrowrr7wyamtr493vfnd0dXVFTU3NTp9TXV0dPT09Q37Np556avDjg6pro7oky0dPZ2dn/PYVmwEAAAAAAABKZfr06cOeHzMx+c///M/jve99b0yaNCkifjd848aNcdddd8W73/3uqKmpSeG4t7d38PpdeeWL729uib7STB81dXV1Mf2wQ4qeAQAAAAAAAFD+90weSkVFRQrDhx9+eLzwwgsREbH//vtHa2vrTudbW1vTo68BAAAAAAAAeP3GTExesmRJfPazn93p2K9+9as47LDDIiJixowZ8eSTTw6e6+rqinXr1sWMGTPKORMAAAAAAABgrzBmYvLJJ58cjz76aHz3u9+N5557Lu64445YtmxZnHPOORERccYZZ8TatWvj5ptvjvXr18fixYujqakp5syZU/ByAAAAAAAAgD3PmInJs2fPjkWLFsX3v//9OPvss+POO++MxYsXx3HHHRcREQcddFBcddVVcd9998X8+fOjtbU1rrnmmqisHDMvAQAAAAAAAGCPUdHW1jZQ9Ihy6G9uib4HHi16xrCqTn1bVDZ5D2gAAAAAAACgeG7rBQ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ERMBgAAAAAAACARkwEAAAAAAABIxGQAAAAAAAAAEjEZAAAAAAAAgKRqpBdu3rw5urq64vDDD4+XX345rr/++ti8eXO85z3vidNOO62UGwEAAAAAAAAosxHdmbx8+fL40Ic+FPfee29ERFx99dVx1113xW9/+9v4u7/7u/jhD39Y0pEAAAAAAAAAlNeIYvLSpUtj1qxZMX/+/Ojo6Iif/vSn8ZGPfCRuu+22OPvss+O2224r9U4AAAAAAAAAymhEMflXv/pVfPjDH47JkyfH448/Hr29vfGe97wnIiJOOumk+M1vflPSkQAAAAAAAACU14hicnV1dVRUVERExM9+9rPYd999Y/r06RERsW3btmhoaCjdQgAAAAAAAADKrmokFx199NHx/e9/P8aPHx/3339/vOtd74qIiNbW1vj2t78dRx99dElHAgAAAAAAAFBeI7ozecGCBfHkk0/GeeedF9XV1TF//vyIiJg3b15s3rw5LrroopKOBAAAAAAAAKC8Ktra2gZGcmF7e3s888wzccQRR0RtbW1ERPz7v/97zJw5M6ZMmVLSkaOhv7kl+h54tOgZw6o69W1R2TT2/7cEAAAAAAAA9nwjesx1RERDQ0Mce+yxOx37/eOuAQAAAAAAANizjCgmd3d3x9KlS2P58uWxffv26O/v3+l8RUVFfP/73y/JQAAAAAAAAADKb0QxecmSJXH33XfHscceG8cee2xUVo7orZYBAAAAAAAA2E2NKCY/8MADMX/+/PjkJz9Z6j0AAAAAAAAAjAEjusW4u7s73vzmN5d6CwAAAAAAAABjxIhi8gknnBBPPPFEqbcAAAAAAAAAMEYM+Zjrxx57bPDjd7zjHfHVr341uru74/jjj4/a2tp0/Zw5c0qzEAAAAAAAAICyq2hraxvY1YkTTzwxKioqYmBgl6d/98n/93xFRUX87Gc/K9nI0dDf3BJ9Dzxa9IxhVZ36tqhsmlL0DAAAAAAAAICh70y+7rrryrkDAAAAAAAAgDFkyJg8e/bswY9XrlwZRx11VDQ0NKTr2traYvny5aVZBwAAAAAAAEAhKkdy0Sc/+cl4+umnd3luzZo1sWjRolEdBQAAAAAAAECxhrwz+dOf/nRs2LAhIiIGBgbic5/7XFRXV6fr2tra4sADDyzdQgAAAAAAAADKbsiYfN5558U999wTERE//OEP4+ijj4599913p2sqKytjwoQJ8YEPfKCkIwEAAAAAAAAoryFj8syZM2PmzJkREbF58+b4i7/4izjiiCPKNgwAAAAAAACA4gwZk1/puuuuG/b8tm3bYuLEiaMyCAAAAAAAAIDijSgmd3d3x3e+851YuXJl9PT0xMDAQET87r2UOzs745lnnomHH364pEMBAAAAAAAAKJ8RxeRvfOMbcccdd8QRRxwRL774YowbNy723Xff+PWvfx19fX1xwQUXlHonAAAAAAAAAGVUOZKL/uM//iPmzp0b3/nOd2Lu3LlxzDHHxD/90z/FnXfeGU1NTdHX11fqnQAAAAAAAACU0Yhi8tatW+Ptb397RERMnz491q5dGxERTU1Nce6558ZPfvKT0i0EAAAAAAAAoOxGFJMnTJgQ3d3dERFxyCGHRHNzc7S3tw/+/vnnny/dQgAAAAAAAADKbkQx+bjjjovvfve70d7eHm94wxuivr4+HnrooYiIWL16dYwfP76kIwEAAAAAAAAorxHF5PPPPz/++7//Oz7zmc9EZWVlfOhDH4rFixfHvHnz4sYbb4xTTjml1DsBAAAAAAAAKKOqkVz0xje+Mb73ve/Fr3/964iIuPDCC6O2tjZ+8YtfxLve9a6YP39+SUcCAAAAAAAAUF4VbW1tA0WPKIf+5pboe+DRomcMq+rUt0Vl05SiZwAAAAAAAACM7M7kiIiOjo6444474uc//3m0tLTElVdeGY888kgce+yxMXv27FJuBAAAAAAAAKDMRvSeyS0tLfGRj3wkbrzxxuju7o6NGzdGb29vPPHEE7FgwYJ4/PHHS70TAAAAAAAAgDIaUUz+2te+Fjt27Ig77rgjbrjhhhgY+N2Tsa+++uqYNWtWLF26tKQjAQAAAAAAACivEcXkRx99NC644II48MADo6KiYvB4VVVVzJ07N5566qmSDQQAAAAAAACg/EYUk3t7e6OhoWGX5yoqKqKvr29URwEAAAAAAABQrBHF5GOOOSa+973vxY4dOwaP/f4O5WXLlsXRRx9dmnUAAAAAAAAAFGJEMfmiiy6KVatWxbx58+Kb3/xmVFRUxLJly+LTn/50PPTQQ3H++eeXeicAAAAAAAAAZTSimDxz5sy49tprY+LEiXHbbbfFwMBAfPe7341t27bFkiVLYvbs2aXeCQAAAAAAAEAZVbS1tQ38IZ/Q3d0d27Zti/Hjx0ddXV2pdo26/uaW6Hvg0aJnDKvq1LdFZdOUomcAAAAAAAAARNVILuru7o5f/vKX0draGhUVFbH//vvHm970plJvAwAAAAAAAKAgw8bkbdu2xTe/+c1YtmxZ9Pb2xsDA725irqioiLq6ujjjjDPiE5/4RDQ0NJRlLAAAAAAAAADlMWRMfvnll+O8886LTZs2xSmnnBJvfetbo7GxMSIitmzZEo899ljcfffdsWLFili6dGnU19eXbTQAAAAAAAAApTVkTL711lujpaUlbrzxxjjmmGPS+fe///2xbt26+OQnPxl33313nHPOOSUdCgAAAAAAAED5VA514qGHHoqPfOQjuwzJv3fkkUfG3Llz4/777y/JOAAAAAAAAACKMWRM3rx5c7zpTW961S9w7LHHxvPPPz+qowAAAAAAAAAo1pAxubu7e0Tvg1xfXx/btm0b1VEAAAAAAAAAFGvImBwRUVFR8apfYCTXAAAAAAAAALB7qRruZH9/f/T39w/7BXbs2DGqgwAAAAAAAAAo3rAx+cILLyzXDgAAAAAAAADGkCFj8nnnnVfOHQAAAAAAAACMIUPG5PPPP7+cOwAAAAAAAAAYQyqLHgAAAAAAAADA2CMmAwAAAAAAAJCIyQAAAAAAAAAkQ8bk7u7ucu4AAAAAAAAAYAwZMia///3vjyeeeCIiIpYuXRrNzc1lGwUAAAAAAABAsYaMye3t7bFt27aIEJMBAAAAAAAA9jZVQ52YNm1afOlLX4pp06bFwMBAXHXVVdHQ0LDLaysqKuKGG24o2UgAAAAAAAAAymvIO5Mvu+yymDNnTlRVVUVFRUVUVlbGPvvss8tflZVDfhkAAAAAAAAAdkMVbW1tA6920Yknnhg33nhjzJw5sxybSqK/uSX6Hni06BnDqjr1bVHZNKXoGQAAAAAAAABDP+b6lX7+859HRER/f39s2LAhtm/fHpMnT45DDz00KioqSjoQAAAAAAAAgPIbUUyOiFi2bFl8/etfj7a2tsFjkydPjk996lNxxhlnlGIbAAAAAAAAAAUZUUx+8MEH4/LLL48TTjgh/vRP/zQaGxvjhRdeiPvuuy++/OUvx6RJk+Lkk08u9VYAAAAAAAAAymRE75k8f/78OPDAA+MrX/lKOvf5z38+XnjhhbjppptKMnC0eM9kAAAAAAAAgJGrHMlF69evj9NPP32X504//fT49a9/PaqjAAAAAAAAACjWiGLyvvvuGy+99NIuz7W1tUVNTc2ojgIAAAAAAACgWCOKyXPmzImlS5fGpk2bdjq+adOmWLp0aZx44oklGQcAAAAAAABAMUb0nsktLS3x0Y9+NNra2uKYY46JxsbGaG1tjV/+8pcxceLEuOmmm+LAAw8sx97XzHsmAwAAAAAAAIzciO5MnjJlSvzzP/9zzJ07N/r6+mLdunXR19cXc+fOjW9/+9tjPiQDAAAAAAAA8IepGumF++23XyxYsKCUWwAAAAAAAAAYI0Z0ZzIAAAAAAAAAexcxGQAAAAAAAIBETAYAAAAAAAAgEZMBAAAAAAAASMRkAAAAAAAAAJLXHZObm5tj6dKlo7EFAAAAAAAAgDHidcfk559/Pm688cbR2AIAAAAAAADAGPG6Y/IxxxwT99xzzyhMAQAAAAAAAGCseN0xubq6Og488MDR2AIAAAAAAADAGFE10gu7u7vjX//1X2PlypWxffv2mDx5chx33HFxxhlnRG1tbSk3AgAAAAAAAFBmI4rJL730Ulx00UXx9NNPxwEHHBCNjY3x7LPPxk9+8pO48847Y+nSpTFhwoRSbwUAAAAAAACgTEYUk6+99trYsmVLXHfddTF79uzB4ytXrozPf/7zcf3118ff/M3flGwkAAAAAAAAAOU1ovdMfvDBB+MTn/jETiE5ImL27Nlx/vnnx4MPPliScQAAAAAAAAAUY0QxuaurKw4++OBdnjv44IPjpZdeGtVRAAAAAAAAABRrRDH5sMMOi4ceemiX5x588MF4wxveMKqjAAAAAAAAACjWiN4z+cMf/nBccsklsWPHjnjve98bjY2N0draGj/+8Y/j3/7t3+Liiy8u9U6AvVrXy83R09Fa9Iwh1dQ3Ru34pqJnAAAAAAAAo2hEMfk973lPbNy4MW655Zb4wQ9+EBERAwMDUVNTEx//+MfjAx/4QElHAuztejpa438/uKjoGUN60x9fKiYDAAAAAMAeZkQxOSLi4x//eJx11lmxevXq2LZtW0yaNCmOPfbYmDhxYin3AQAAAAAAAFCAEcfkiIgJEybESSedVKotAAAAAAAAAIwRQ8bkiy66aMRfpKKiIq699tpRGQQAAAAAAABA8YaMyX19fa/6yU8//XS0t7dHZWXlqI4CAAAAAAAAoFhDxuQbb7xxyE9qb2+PJUuWxC9+8Yv4oz/6o7jssstKMg4AAAAAAACAYvxB75kcEbFixYpYtGhRbNmyJebOnRuf+tSnYty4caXYBgAAAAAAAEBBRhyTu7q64hvf+EbcfffdceCBB8a1114bxx9/fCm3AQAAAAAAAFCQEcXkVatWxaJFi2LTpk3xZ3/2Z7FgwYKora0t9TYAAAAAAAAACjJsTO7p6Ylrr702br/99mhqaop//Md/jDe/+c3l2gYAAAAAAABAQYaMyWvXro3LL788Nm7cGO9///vjM5/5TNTV1ZVzGwAAAAAAAAAFGTImn3feeTEwMBDjx4+PDRs2xF/+5V8O+UUqKirihhtuKMlAAAAAAAAAAMpvyJg8a9asqKioKOcWAAAAAAAAAMaIIWPy9ddfX84dAAAAAAAAAIwhlUUPAAAAAAAAAGDsEZMBAAAAAAAASMRkAAAAAAAAABIxGQAAAAAAAIBETAYAAAAAAAAgEZMBAAAAAAAASMRkAAAAAAAAABIxGQAAAAAAAIBETAYAAAAAAAAgEZMBAAAAAAAASMRkAAAAAAAAABIxGQAAAAAAAIBETAYAAAAAAAAgEZMBAAAAAAAASMRkAAAAAAAAABIxGQAAAAAAAIBETAYAAAAAAAAgEZMBAAAAAAAASMRkAAAAAAAAABIxGQAAAAAAAIBETAYAAAAAAAAgEZMBAAAAAAAASMRkAAAAAAAAABIxGQAAAAAAAIBETAYAAAAAAAAgEZMBAAAAAAAASAqLyT09PXH22WfH8uXLB49t3rw5FixYECeffHKcddZZ8cgjj+z0OStWrIh58+bFO9/5zrjwwgvj2WefLfdsAAAAAAAAgL1CITG5u7s7Lrnkkli/fv3gsYGBgVi4cGFMmjQpbrnlljj99NPj4osvjk2bNkVERHNzcyxcuDBOO+20uPXWW6OxsTEWLlwY/f39RbwEAAAAAAAAgD1a2WPy+vXr42Mf+1g899xzOx1fsWJFbNy4Mb7whS/EtGnTYv78+TFz5sy49957IyLinnvuienTp8e5554b06ZNi0svvTS2bNkSK1asKPdLAAAAAAAAANjjlT0mr1q1Kk488cS4+eabdzq+Zs2aOPLII6OhoWHw2KxZs2L16tWD548//vjBc7W1tXHUUUcNngcAAAAAAABg9FSV+xt+8IMf3OXxlpaWmDp16k7H9ttvv9iyZcvg+SlTpgx5HgAAAAAAAIDRU/aYPJSurq6orq7e6VhNTU309vYOnq+pqdnpfHV1dfT09Az5NZ966qnBjw+qro3qIa8cGzo7O+O3r9gM8HsTazqKnjCszs6OaPbnFwAAAAAA7FamT58+7PkxE5PHjRsX7e3tOx3r6emJ2traiPhdWP5/w3Fvb29MmjRpyK/5yhff39wSfaO4txTq6upi+mGHFD0DGIO2bfll0ROGVVdXH02HDv8PHAAAAAAAYPdS9vdMHsrUqVOjtbV1p2Nbt26NxsbGiIjYf//90/nW1tb06GsAAAAAAAAAXr8xE5NnzJgR69ati87OzsFjq1atihkzZgyef/LJJwfPdXV1xbp16wbPAwAAAAAAADB6xkxMnj17dhxwwAFx+eWXx9NPPx233nprrFmzJs4888yIiDjjjDNi7dq1cfPNN8f69etj8eLF0dTUFHPmzCl2OAAAAAAAAMAeaMzE5H322SeuueaaePHFF2P+/PmxbNmyuPrqq+Oggw6KiIiDDjoorrrqqrjvvvti/vz50draGtdcc01UVo6ZlwAAAAAAAACwx6gq8psvX758p98fcsghccMNNwx5/UknnRQnnXRSqWcBAAAAAAAA7PXc1gsAAAAAAABAIiYDAAAAAAAAkIjJAAAAAAAAACRiMgAAAAAAAACJmAwAAAAAAABAIiYDAAAAAAAAkIjJAAAAAAAAACRiMgAAAAAAAACJmAwAAAAAAABAIiYDAAAAAAAAkIjJAAAAAAAAACRiMgAAAAAAAACJmAwAAAAAAABAIiYDAAAAAAAAkIjJAAAAAAAAACRiMgAAAAAAAACJmAwAAAAAAABAIiYDAAAAAAAAkFQVPYA/XP/27REdHUXPGFp9fVROmFD0CgAAAAAAAOB1EJN3Rx0d0ffvPyl6xZCq3vXuCDEZAAAAAAAAdmsecw0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IjJAAAAAAAAACRiMgAAAAAAAACJmAwAAAAAAABAIiYDAAAAAAAAkFQVPQCgVHpebo7ejtaiZwyrur4xasY3FT0DAAAAAAAgEZOBPVZvR2v85qdfLnrGsA495YtiMgAAAAAAMCZ5zDUAAAAAAAAAiZgMAAAAAAAAQCImAwAAAAAAAJCIyQAAAAAAAAAkYjIAAAAAAAAAiZgMAAAAAAAAQCImAwAAAAAAAJCIyQAAAAAAAAAkYjIAAAAAAAAAiZgMAAAAAAAAQCImAwAAAAAAAJCIyQAAAAAAAAAkYjIAAAAAAAAASVXRAwBgd9T+cnN0dbYUPWNYtXVTomF8U9EzAAAAAADYTYnJAPAadHW2xM8evrzoGcN66zv+VkwGAAAAAOA185hrAAAAAAAAABIxGQAAAAAAAIBETAYAAAAAAAAgEZMBAAAAAAAASMRkAAAAAAAAABIxGQAAAAAAAIBETAYAAAAAAAAgEZMBAAAAAAAASMRkAAAAAAAAABIxGQAAAAAAAIBETAYAAAAAAAAgEZMBAAAAAAAASMRkAAAAAAAAABIxGQAAAAAAAIBkTMXkH/3oR/GWt7xlp18LFy6MiIjNmzfHggUL4uSTT46zzjorHnnkkYLXAgAAAAAAAOy5qooe8EobNmyIP/mTP4nPfe5zg8fGjRsXAwMDsXDhwjj88MPjlltuif/8z/+Miy++OG6//fY4+OCDC1wMAAAAAAAAsGcaczH5jW98Y0yZMmWn44899lhs3LgxvvWtb0VDQ0NMmzYtli9fHvfee29cdNFFBa0FAAAAAAAA2HONqcdcb9iwIQ499NB0fM2aNXHkkUdGQ0PD4LFZs2bF6tWryzkPAAAAAAAAYK8xZu5M7u3tjeeeey4efvjh+Na3vhX9/f1x6qmnxgUXXBAtLS0xderUna7fb7/9YsuWLQWtBQAAAAAAANizjZmYvHHjxtixY0fU1dXFlVdeGZs2bYq///u/j46Ojuju7o7q6uqdrq+pqYne3t5hv+ZTTz01+PFB1bVRPcy1Y0FnZ2f89hWbh3JQddWYfi2dnR0jeh1QavtWdxY94VV1dozs7/uJNR1lWPPadXZ2RPNe9vd97bix//+vjs7O2LqX/XUBAAAAAGDkpk+fPuz5MROTjzjiiLj//vtj8uTJERFx5JFHxsDAQFxyySVx5plnRnt7+07X9/T0RG1t7bBf85Uvvr+5JfpGffXoqquri+mHHfKq1/U3N4/p11JXVx/TD2sqegZE+5ZfFj3hVdXV18WU/Yf/gzoiYtsYfy11dfXRdOirv449SesLa4ue8Krq6+rikD/au/66AAAAAAAwesbUeyb/PiT/3mGHHRZ9fX0xZcqUaG1t3enc1q1bo7GxsYzrAAAAAAAAAPYeY+bO5J/+9Kdx1VVXxQ9+8IPBR1qvW7cuJkyYEDNmzIhbb701Ojs7o66uLiIiVq1aFTNmzChyMgDsEV5ub46OzpaiZwyrvm5KjG/w1AsAAAAAgHIaMzH5+OOPj4GBgbjiiiviox/9aDz77LPx9a9/Pc4555w44YQT4oADDojLL788zj///Hj44YdjzZo1cckllxQ9GwB2ex2dLfEf/3V50TOG9Sdv/1sxGQAAAACgzMbMY64nT54cX//61+P555+Pc889N6688sr44Ac/GB/96Edjn332iWuuuSZefPHFmD9/fixbtiyuvvrqOOigg4qeDQAAAAAAALBHGjN3JkdEHHXUUXHdddft8twhhxwSN9xwQ5kXAQAAAAAAAOydxlRMZu/Tv70tBjq2Fz1jSBX1E6JywuSiZwAAAAAAAEDZickUaqBje/Q8cGfRM4ZUc+qfR4jJAAAAAAAA7IXGzHsmAwAAAAAAADB2iMkAAAAAAAAAJGIyAAAAAAAAAImYDAAAAAAAAEAiJgMAAAAAAACQVBU9ABhberdviR0drUXPGNY+9Y1RPWH/omcAAAAAAADs0cRkYCc7OlrjhZ9cUfSMYU199/8UkwEAAAAAAErMY64BAAAAAAAASMRkAAAAAAAAABIxGQAAAAAAAIBETAYAAAAAAAAgEZMBAAAAAAAASMRkAAAAAAAAABIxGQAAAAAAAIBETAYAAAAAAAAgEZMBAAAAAAAASMRkAAAAAAAAABIxGQAAAAAAAIBETAYAAAAAAAAgEZMBAAAAAAAASMRkAAAAAAAAABIxGQAAAAAAAIBETAYAAAAAAAAgqSp6AADAaNnW3hztXS1FzxhWQ+2UmNjQVPQMAAAAAIBXJSYDAHuM9q6W+NHPLi96xrBOe+vfiskAAAAAwG7BY64BAAAAAAAASMRkAAAAAAAAABIxGQAAAAAAAIBETAYAAAAAAAAgEZMBAAAAAAAASMRkAAAAAAAAABIxGQAAAAAAAIBETAYAAAAAAAAgEZMBAAAAAAAASMRkAAAAAAAAABIxGQAAAAAAAIBETAYAAAAAAAAgEZMBAAAAAAAASMRkAAAAAAAAABIxGQAAAAAAAICkqugBAAAAQGk1d7RHa1dX0TOG1VhbG031DUXPAAAA4BXEZAAAANjDtXZ1xZcff6zoGcP64glzxGQAAIAxxmOuAQAAAAAAAEjEZAAAAAAAAAASMRkAAAAAAACAREwGAAAAAAAAIBGTAQAAAAAAAEiqih4Ae4Id21+IgfatRc8YVkXDfrHPhKlFzwAAAAAAAGA3ISbDKBho3xrt93+16BnDanjvZyPEZAAAAAAAAEbIY64BAAAAAAAASMRkAAAAAAAAABKPuQagrDpebo7uzpaiZwxpXN2UqB/fVPQMAAAAAAAonJgMQFl1d7bEkw8tKnrGkGadfKmYDAAAAAAA4THXAAAAAAAAAOyCmAwAAAAAAABAIiYDAAAAAAAAkIjJAAAAAAAAACRiMgAAAAAAAABJVdEDAABgd9Dc8UK0dG8tesawpozbL5rqp77qdc0dL0Zr97YyLHrtGsdNjKb6fYueAQAAALBXE5MBAGAEWrq3xqInryl6xrAunbVwRDG5tXtbLFr1/5dh0Wt36XHniMkAAAAABfOYawAAAAAAAAASdyYDAAC7reaOl6K1++WiZwypcdz4aKqfVPQMAAAAgNdETAYAAHZbrd0vx6In7il6xpAuPf5MMRkAAADYbXnMNQAAAAAAAACJmAwAAAAAAABAIiYDAAAAAAAAkIjJAAAAAAAAACRiMgAAAAAAAACJmAwAAAAAAABAIiYDAAAAAAAAkIjJAAAAAAAAACRiMgAAAAAAAACJmAwAAAAAAABAIiYDAAAAAAAAkIjJAAAAAAAAACRiMgAAAAAAAACJmAwAAAAAAABAIiYDAAAAAAAAkIjJAAAAAAAAACRiMgAAAAAAAACJmAwAAAAAAABAIiYDAAAAAAAAkIjJAAAAAAAAACRVRQ8AACB7qb05tne1FD1jSBNqp8SkhqaiZwAAAAAAJSQmAwCMQdu7WuKuxy4vesaQ/mzO34rJAAAAALCH85hrAAAAAAAAABIxGQAAAAAAAIBETAYAAAAAAAAgEZMBAAAAAAAASMRkAAAAAAAAAJKqogcAAACw52jueDlauzqKnjGsxtr6aKofX/QMAAAAGPPEZAAAAEZNa1dHLF7506JnDOuS2aeIyQAAADACHnMNAAAAAAAAQOLOZAAASqa1ozle6m4pesawJo2bEo31TUXPAADGgC0dPbG1q6/oGcPar7Yq9q+vKXoG7DG62vujp6voFcOrqY2obXBfGADFEJMBACiZl7pb4qaVXyp6xrA+PvsyMRkAiIiIrV198b9W/rboGcP6m9kHickwinq6Iv775zuKnjGso0/cJ2obil4BwN7KjzMBAAAAAAAAkIjJAAAAAAAAACRiMgAAAAAAAACJmAwAAAAAAABAIiYDAAAAAAAAkFQVPQAAAAAAAHh9el7uj97OolcMr7ouoma8e9wAdidiMgAAAAAA7OZ6OyN+8199Rc8Y1qFvr4qa8UWvAOAP4UeAAAAAAAAAAEjEZAAAAAAAAAASMRkAAAAAAACAREwGAAAAAAAAIBGTAQAAAAAAAEiqih4AAAAAAADwe73b+2NHx0DRM4a0T31FVE9wrx6wdxCTAQAAAACAMWNHx0C88NPeomcMaeop1VE9oegVAOXhR2cAAAAAAAAASMRkAAAAAAAAABIxGQAAAAAAAIBETAYAAAAAAAAgEZMBAAAAAAAASMRkAAAAAAAAABIxGQAAAAAAAIBETAYAAAAAAAAgEZMBAAAAAAAASKqKHgAAAABjUXNHe7R2dRY9Y1iNtXXRVN9Q9AwAAAD2UGIyAAAA7EJrV2d8eeV/FT1jWF+c/XYxGQAAgJLxmGsAAAAAAAAAEncmAwAAABRgS0dXtHZ1Fz1jSI2142L/+tqiZwAAAAUSkwEAAAAK0NrVHVc+/suiZwzpCyccIyYDAMBezmOuAQAAAAAAAEjEZAAAAAAAAAASj7kGAAAAdhvNHR1j/n2Gm+rri54BUFIdHf3R1VX0iuHV1kbU17uXCgBeLzEZAAAA2G20dnXHFY+vKnrGkP7nCceJycAer6sr4vGVO4qeMawTZu8T/jgGgNfPj2YBAAAAAAAAkLgzGQAAAIDXbEtHd7R29RY9Y1iNtdWxf/24omdAbO/oj47ugaJnDKl+XEVM8GhogN1G/7aeGGgfu/8eVtFQHZUTa4qeweskJgMAAADwmrV29cZVK58uesawLp59hJjMmNDRPRAPrBy7/9H/1NnVMcGjoQF2GwPtvdH742eKnjGk6v9xWISYvNvzY2YAAAAAAAAAJGIyAAAAAAAAAInHXAMAAIwBzR3bo7W7vegZQ2oc1xBN9ROKngEAAACUkZgMAAAwBrR2t8filT8uesaQLpn9P8RkAAAA2Mt4zDUAAAAAAAAAiZgMAAAAAAAAQOIx1wAAAADAmNXWsSO2dQ8UPWNIE8dVxOT6fYqeAQBQEmIyAAAAADBmbeseiNuf6Cp6xpDOPr42JtcXvQIAoDQ85hoAAAAAAACAxJ3JAAAAAAAADKl/W18MvNxf9IxhVYyvjMqJr569+rf1xkB7XxkWvXYVDVVRObG66BkQEWIyAAAAAAAAwxh4uT96frit6BnDqjl9YsTEV79uoL0veu9rLv2g16H6/2uKEJMZIzzmGgAAAAAAAIBETAYAAAAAAAAg8ZhrAAAAAACAUbZjW38MtA8UPWNYFQ0Vsc9E9x0CQxOTAQAAAAAARtlA+0C0L+spesawGv60ZkTvMwzsvfy4CQAAAAAAAACJO5MBAAAAYA/zQkdfbO3uL3rGsPYbVxlT6/3nSQCAscy/rQEAAADAHmZrd3/8/cq2omcM669nT46p9UWvAABgOB5zDQAAAAAAAEAiJgMAAAAAAACQeMw1AAAAAAAAUJj+7V0R7T1FzxhaQ01UTqgtekUhxGQAAAAAAACgOO090Xv//y56xZCq3/umiL00JnvMNQAAAAAAAACJmAwAAAAAAABAIibzf9q787ia8v+B469WVISJEGVfGkuMSYwQJUOUZaxZRxJDyL4MMTGWZF+SLcuMnRm7sY193xlEiWSXbNH2+6PHPb97W28q2/f9fDx6zOh0z/2ccz7nsy9CCCGEEEIIIYQQQgghhBBCCJGCdCYLIYQQQgghhBBCCCGEEEIIIYRIQTqThRBCCCGEEEIIIYQQQgghhBBCpCCdyUIIIYQQQgghhBBCCCGEEEIIIVKQzmQhhBBCCCGEEEIIIYQQQgghhBApSGeyEEIIIYQQQgghhBBCCCGEEEKIFPQ/dQCEEEIIIYQQQgghhBBCCCGEEOJLl/DyDbx+96mDkT7jXOjmNdL6z6UzWQghhBBCCCGEEEIIIYQQQgghsur1O2L/ufCpQ5EuA8dqkInOZFnmWgghhBBCCCGEEEIIIYQQQgghRApfVGfy+/fvmThxIo0aNaJJkyYEBwd/6iAJIYQQQgghhBBCCCGEEEIIIcRX6Yta5nrWrFlcvHiROXPm8OjRI8aNG0eRIkVo3Ljxpw6aEEIIIYQQQgghhBBCCCGEEEJ8Vb6Ymclv375ly5YtDBo0iEqVKlG/fn3c3d1Zt27dpw6aEEIIIYQQQgghhBBCCCGEEEJ8dXSioqISP3UgtHHx4kU8PDz4999/yZUrFwBnzpyhf//+HDx4EH39L2qStRBCCCGEEEIIIYQQQgghhBBCfNa+mJnJT548IV++fEpHMkDBggWJjY0lKirq0wVMCCGEEEIIIYQQQgghhBBCCCG+Ql9MZ3JMTAyGhoYav1P9+/37958iSEIIIYQQQgghhBBCCCGEEEII8dX6YjqTDQ0NU3Qaq/6dO3fuTxEkIYQQQgghhBBCCCGEEEIIIYT4an0xncmFCxfm5cuXxMbGKr97+vQphoaG5MuX7xOGTAghhBBCCCGEEEIIIYQQQgghvj5fTGdy+fLlMTAw4OLFi8rvLly4QMWKFdHX1/+EIfv8uLq6Ymtrm+Knffv2yt8cO3aMPn360LBhQ5ycnBg4cCDXr19Xjqf2efWfrLC1teXkyZMavzt37hz29vZMmzbtg845f/58evfunaVwfYjk97p27dq4ubmxfPlyAHr37s38+fO1OtezZ8/Ys2dPTgb3f1by51SrVi0cHR0ZPHgwDx8+BFKPl1+atN59W1tbDhw4kOLvT548meX3WWjKifTtU1GPT7Vq1aJ+/fr07NmTY8eOafX5M2fOYGtrS1xcHAA3btzg3LlzORnkdD179ozJkyfj4uKCvb09bdq0YdGiRcTExHzwOV1cXNi6dWs2hjJJdsQjbe938ucktPM1vOsxMTEEBQXRrl077O3tcXR0ZODAgVy+fDlHvu9ryGc/J7t27cLW1pZVq1Zp/D6jsufn8BxyIj3OScnLVE5OTkyYMIHXr1/n+HdnlEYHBgbi4eHxQef+lNf1MWWmPpbdXF1d6dGjB4mJiRq//9rz3v+VuPW1yKgO6erqyubNm9P8rOrYmzdvNMrF6X0uuQ/N03KCr68vv/76K/D1v6v/i9KKa8ndvXsXW1tb7t+//5FCljXaXldOyqn3NS4ujsWLF9OqVSt++OEHmjVrxsSJE3n27JlWn89K2ff06dPcunXrgz6bnK+vb7rt7NnZrpCZ9De7DBkyhBYtWqRanh84cCDu7u7Ex8en+tmtW7fi4uKS00HUSlbr+ffv38fW1pa7d++mejyja/X19WXEiBHMmjULNzc3pa60fPnyzyIvCgwMTBF37e3t6dixI/v371f+Tj0vTY/qfuVE/1Nqtm7diqOjIw4ODrx69Srbz/+/4Ivphc2dOzdNmzZlypQp/Prrrzx9+pSVK1cycuTITJ3H1taWOXPmfPUdKN7e3jg7O2v8TtXpvmbNGubMmUOvXr0YMmQI8fHx/PHHH3h6erJw4UIqVKjA9u3blc9NmzYNXV1dBg0alCNhvXnzJj4+Pjg5OeHj45Mj35GT1O91fHw8p06dws/Pj0KFCmXqPHPmzCEuLg4nJ6ecCGa2e/bsGYsWLeLQoUO8ePECc3NznJ2d6dy582e59Lz6c0pISCA0NJTff/+dcePGMX/+fLZv346pqeknDmXWpfbuA5/9Cg5fWnzS1teSviUmJhIdHc22bdsYNGgQM2fOzHQ+OmTIELp370716tVzKLRpe/ToER4eHhQrVgxfX1+KFi1KSEgI8+fP58iRIyxYsOCzjmcfEo+0vd9Vq1Zl+/btH2VgnqurK5GRkakemzJlCg0aNMjxMOSUL+1dj4mJoVevXkRHR+Pt7U2FChV49eoVW7dupXfv3ixcuJBvv/32UwdTaxnFrYCAALp3746bm9tHDZevry/x8fGMHz8+28+9e/duSpQowbZt2+jUqZPWn/vU5Z0vNT2eOHEiNjY2JCQk8PDhQyZNmsSMGTMYNWrUJw2Xu7s77dq1++DPf67X9TW5fPkyW7Zs+ejpz6f2Jcat5GVbU1NT6tWrx6BBgzA2Ns7R7z5z5gxeXl4cPXr0k0yWSK8OGRAQkObnli1bRp48eQBYtWoVJ0+eVBrJ1Y9l5EPztK/B5s2bWbp0KfPnz8fNzY0NGzZQokSJTx2sLHF1deWbb75h8eLF6OjoKL9Xj+d16tT5JG2zX2tc+1qvC2DevHkcOXKEYcOGYWlpyYMHD5g9ezYDBgxg+fLlGnEsu/Xp04c5c+ZQpkyZLJ/Lx8eHvn37AnD+/HlGjhyp0fZuYmKS5e/4lHx8fGjXrh3BwcH06tVL+f2hQ4c4duwYS5YsQU9P7xOG8MN87Hq+h4cHv/zyC0+ePGHkyJFYWFhw/fp1/P39uXXrVo7UKzPr22+/ZerUqcq/X7x4QXBwMKNGjWLNmjWUKFFC63tlbm6u8R5AUltFnz59KF26dLaGG2D69Om0a9eO5s2bfxbvXGr9lOfOnaN///64uroyePDgLJ0/J8qXX0xnMiSNZPn999/p06cPxsbG9OzZ84vpePvYjI2NMTMzS/H7iIgIZs2axahRo2jatKny+zFjxnD//n3mzZvHzJkzNT5raGiInp5equfLqoiICLy9vbG1tWXUqFE5WgjIKcnvtYuLC7t372bfvn2ZOk/yEeufsy+xITD5cypcuDCenp78+uuvvHr1Kkfi96eQ1rv/OfsS45M2vrb0rVChQvTv35+nT58SEBDAH3/88YlDp72pU6dSuHBhZs+erRSgihUrRvXq1Wnfvj2LFy9WKnafm5yORwYGBh81zfhSB7yk50t815csWcKjR49Ys2aNRsfioEGDePHiBUuXLv1iZlirfGhDeE7KqQaH6Ohojh8/zpgxY/j111+5fv06FSpU0Oqzn7qM8KWmx/ny5VPuXeHChWnfvj0BAQGfvGPMyMgoS5//XK/ra1K0aFHmzJlDgwYNyJ8//6cOzkfzpcatL7ETPDt8aB2yQIECyv8nb89QP5aerORpXxNVg7q29+1zl9FAmk8xuO1rjWtf63Wp/PXXX4wYMYJatWoBSfnqhAkTaNmyJZcvX6ZKlSqfOITaMTExUTqvVHXfT10uz05FihShR48eBAUF0axZMywsLHj//j0BAQG0bdsWa2vrTx3ETPsU9fylS5diaGjInDlzyJUrFwAWFhbkz5+f3r1707ZtWypXrpzj4UiPvr6+Rtw1MzNj9OjR7N+/nyNHjtC+fXutO2pT628aO3Ysb9++ZfTo0dkaboBXr15hY2NDsWLFsv3c2SG7By/kxOSRL2aZa0ianTxu3DgOHjzI9u3bv7rRVh/Drl27MDU1pUmTJimOjRgxIsdmH6fm2bNn9O/fn7JlyzJhwgSNEUpPnjxh+PDhNGrUiB9++AF3d3fOnj2rHL99+zYeHh7Y29vzyy+/8OLFC+VYaktGqC+34uvri7+/P6NHj6ZevXq0bt1aYzmRjL5bG3p6ehgaGmr8Li4ujlmzZuHi4kLt2rVp0aIF69evB5KWidi2bRs7d+7E1dUVSErgxo0bh4ODA02aNGHixIkaS4MdOnSIzp07U7duXRwcHBg5cqSyRENqS95l5zIn6g2B3333HcWKFaNevXoEBgby+PFjFi9enC3fk9MMDAwA0NXVVZYy2bBhAy4uLhqV4T179tCkSRPi4+N5//4906dPp3Hjxjg6OjJixAiePn0K/P/yHIsXL6ZRo0ZMmDCBV69eMXLkSGUZjaFDh/LkyZNPcr2vXr1i9OjRNGjQgDZt2vDff/9pHH/48CEjRozA0dERJycnpk6dyrt373I8XF9LfFL3oembKg7t27ePVq1a4eDggI+PD1FRUcrnL168iIeHB/Xq1cPV1ZV169Z91Gtzc3Pj1q1b3L17N8N0SqV3795ERkYyceJEfH19gfTTsOz07NkzDh06RNeuXVMUoPLmzUv79u3566+/lJkUmzZtwsXFBUdHR8aOHauxTNPGjRtxcXHBwcGBZcuWaZwrISGBFStW0LJlS+zt7fH09OTGjRtZDvuHxKPU7vfChQtp1qwZdevWpUePHsq2IerL92kT//7++2/atm1LnTp1cHJy4vfff8/UckuqxsrkP8nzzC9FWs/I39+fIUOGKH/3xx9/UKtWLaW8EhUVhZ2dHY8ePeL169f89ttvODs7U6dOHdq0aaMxIM3W1pYFCxbQuHFjpZMtK88hISGBv/76iw4dOqTaiDdgwADGjRsHQGhoKP3798fBwYGmTZsSGBhIQkICkFTWGD16NNOmTaN+/fq4urpy8uRJ1qxZQ5MmTXB2dk6RPp0/f57WrVtjb2/PmDFjePPmjXLs1q1beHl5YW9vT6tWrVi1alWmBtp9jnFLvdEoO+3btw9DQ0McHR2xtLRMsSzekydP8PLyUt738PBw5Zj60m3ZUebNDG3T4/j4eK3SLBX1ZdQCAwMZNWoUU6dOxcHBgRYtWqRIr7ND8sZ+bd5j9SXzktdXrl+/jqenJ/b29ri5ufHXX39pnH/z5s24uLhQr149xo4dq5TPsrLMtTbXlVHeljx92rp1Kx4eHgQFBdG4cWN+/PFHpk+frqQbqmtXLa/fpUsXzpw5k23hT48qbEuXLqVRo0Y0adKEnTt3smfPHpo3b06jRo2YN2+e8vfv3r1jzpw5yn0fNGhQmisgpKdjx44YGxsze/bsVI+HhYXh7e1NgwYNqFu3Lh4eHhpLaqb1LkDG9UEfHx+8vLxo1KgRx44dS/ed79ixI3/++ady7sGDB9OxY0fl3/v27aN169ZahTk1yeNWYmIiixcvplmzZjg4ONC/f/8UadW2bdvo2LEj9evXx8vLi3v37gEZpwMABw4cUOJZ586dtd6mRdUJXrhwYapUqUL79u35559/tPrs/4Jr167RoEED1q5dC/x/G8PWrVsJCgriwoULyuwabdsfMsrTVCIjI2natCkzZ85k9erVuLu7K8cOHDiAra2tsnVbfHw8jRo14sKFC+m2w2hr/fr1NG7cGCcnJ5YsWaJxTPUe2tvb07ZtW4340rt3b5YvX84vv/yCvb093bt35969e/j5+VG/fn1at26tLIWqalD/EmfupUY1kEa9HqHOzMxMaY/5WNKLa3FxcUydOpWGDRvi4uKSIs1IL907c+YMLi4u/P333zRp0oRGjRqxatUqzpw5w08//USDBg0YP368khemV2YYPHgw06dPV753+vTpNGrUSCkTX7t2jfr16xMbG6uk6c2aNSM2NpYVK1Zgbm6ucV29e/dm8eLF9O/fH3t7ezp06MCRI0dy5Log4zLoh9RpdHR0OH36tMYSyRYWFvz555+UK1cuU/XwI0eOULduXWUbuOjoaCZOnEiTJk1wcHBgzJgxSn1N1Tb7yy+/EBgYCORcW4w2z0FVtg0MDNQqXQsNDVXSJtWkABXVddjb21OvXj369+/Po0ePsnwdnTp1olixYsyaNQtIWrEiNjaW3r17a9XeOH/+fKXeuWXLFo1jmzZtws3Njfr16+Ph4cHVq1ezHN70pNcWk167sMr+/fuVtiN/f/8U8Tq1a33//j1bt24ld+7cSkeySo0aNZg3bx5ly5YFUn+f0oufDx8+xNvbGwcHBxwdHRk/frxSF0/vmLZ0dXXR19dX7pOqXPbq1Svq1q2rUQ+KjY2lYcOGHD58GNAss7m6urJjxw5GjBiBmZkZnp6euLu7U7t2bWxtbXFxcdGI666urmzatImuXbtib29Pv379iIyMZOjQodjb2+Pu7k5oaKjS1gXQr18/pZ0svTTI19eXcePG4e7ujpOTEyEhIR9UBtZWTgxeyInJI19UZ/LHkFFGtnr1aqXCM23aNLy8vJSMOqMMbO/evbRr1466devSunVr/v77749+fTdv3qRixYro6qZ89JaWllhZWX2UcLx+/Rpvb28ePnzIhAkTUhQix44dS1xcHEFBQUqBaPLkyUBS4jpw4ECKFSvGihUraNCgQYpMJiMbNmygfPnyrFixAjs7OyZPnqwUGNL77ozExcWxf/9+Tpw4Qb169TSOLV++nH///ZdJkyaxfv16XFxc8Pf35/Hjx7i7u+Po6EjDhg2VBq8JEybw4sULAgMDCQgI4M6dO8pyFhEREQwfPpxWrVqxdu1aJk2axOnTp9m4cWOm7sOH0LYh8Jdffklx30aNGqXMdEqvgfpjCA8PJzAwkNq1a2vM6mjUqBFPnz7lypUryu/27t1Lo0aN0NPTY968eVy6dInp06ezcOFCEhMTGTRokEaD97lz51i+fDldunRh4cKFREZGsmDBAhYvXszz58+ZMWPGR7tOdb///jthYWEsWLAAHx8fVq9erRyLjY2lT58+vH37lvnz5zNp0iSOHj3KzJkzczRMmWlYvnbtGj169MDe3p6ff/6ZhQsXKnulZ3UQSXbKSvqmsmzZMsaPH4+/vz9XrlxhxYoVQNJ707dvX6pXr86KFSvw8PBg9uzZH7WRq1SpUkpY0kun1E2ePJnChQvj7e2Nj4/PR03D/vvvPxISEtJcstfGxobnz59z//59nj59yp49ewgICGDMmDHs27dPiSfHjh1j+vTp9OnTh6CgIC5fvqxR4QoKCmLVqlUMHDiQ4OBgihUrhre39wfvD5iVeJT8fu/fv59169Yxfvx41qxZQ8WKFRkxYkSaaW5a8e/8+fNMmTIFLy8vNmzYwPDhw9m6davG3jhZ4erqytq1a/n555+xt7enW7duSiUxtb2HkneiHD9+nA4dOmBvb4+3tzdTp05VKgk5McgqvWdkZ2fHuXPnlHusaqxXdQKcOnWK0qVLU7hwYQICAggLC2P27Nn8+eefVK9enYkTJ/L+/XvlfP/++y+LFi1i0KBBWX4OERERPHv2jBo1aqR6vECBApiYmBAVFUWvXr0oVKgQS5YsYdiwYaxfv15jL7b9+/djZGTEqlWrqFSpEiNGjODUqVPMnz+fli1bEhAQoNGIuGHDBnx8fAgMDOTWrVv8/vvvQNJSVt7e3lSpUoVVq1YxePBg/vjjD6WxOjuk16CSXuNGep1jjx8/xs7OTqPMoKow//fff1rvFZVZu3btonbt2ujr61OvXj127dqlUV/Ztm0bDg4OrFy5EgsLC/r165fqYIOslHk/hLbp8erVqzOVZiW3f/9+9PT0WLZsGS1btmTevHncvn07264jKipKGTShos17nN75+vbtS8mSJVm5ciVeXl5MnjyZ8+fPK3+zd+9eZsyYwbRp0zhw4ECm6z4fel3a5G3q6RPAlStXCA0NJTAwEC8vL9auXcvx48eBpPdpypQpdOnShZUrV1KrVi0GDBjAgwcPsv16UnP16lXCw8NZtmwZjo6OTJo0iXXr1hEQEECfPn1YtmwZISEhQFK5ef/+/YwbN44lS5YQHx+Pj49Pmvv9pSVXrlwMGjSIrVu3cuHChRTHfXx8KFKkCCtXriQoKIj4+Hil4zm9/FubstShQ4dwcHBgwYIFVK1aNd133s7OjtOnTwNJHb3nz58nNDRU6Zw+efIktWvXJjExMd0wpya1uLV27Vq2b9/OuHHjWLp0KSVKlKBv374ag/iCgoIYMGAA8+fP5+nTpxqd/em5ceMG48aNo2vXrvzxxx+4ubkxdOjQDxrkl5mBI8uXL0+x7PyGDRuUTnltB2FCUuelm5sbdevWpWPHjhw6dEg5llOdABmJiIhQ9r1s27atxjFHR0c6derEt99+m2K5yoxklKdBUhzy9vamdu3aeHt7Y2dnx82bN5U2nLNnz6Kjo6O8Y9euXQOgcuXK6bbDZCaMs2fPZsyYMaxatUopP546dYphw4bRtGlTVq5ciZubG2PGjNEoFyxduhRXV1eWL19OdHQ0Xbt2pXDhwixbtgxLS0v27NkDpCzrRkVFMXToUOrXr68sf62+DGZa8UA1YFEV3xMTE3F0dMTf31/57NSpU/Hz8wNyboBvRgNp1AdZxcTE8Ntvv+Hg4ECzZs3YsmULtWvXVvYrTu/dSa2jLS3pxbXAwEAOHz7MtGnTmDhxokYZVJt07+nTp+zbt48FCxbQpUsX5syZw8yZMxk7dixjx45lx44dSiduemUGOzs7jUFWZ8+e5dWrV0o55uTJk9SsWRMDAwMlTS9Tpgx2dnYUKVKEmJiYFO/QsmXLaNy4McHBwVhZWeHn50d8fHy2XxdkXAb9kDpN+/bt2bBhA66urvj5+bF7925evnxJ6dKlyZ07t9b18CtXrjBq1CiGDx+ubK+kyhv8/f2ZO3cud+7cUQbVqtpmJ06cqHRI5URbjDbP4dGjR7x69YoVK1bg4uKiVbq2adMm3N3dWbZsGXFxcQwfPhxIyscGDRqEra0tf/75J7NnzyYiIoKlS5dm6Togacbq0KFDOXDgAAcOHCA4OJihQ4diYGCQYXvjo0ePuHHjBkFBQfTp04cpU6YoacShQ4dYuHAhAwcOZMWKFdSuXZs+ffrk2ESdjNpitGkX3rJlC35+fvj7+3PgwAEWLVqU4bXeu3eP+Pj4NFdtqFmzpsaqjervU0bxc+rUqejr67Ns2TJmz57NpUuXlGee3jFtxMTEMHPmTGJjY/nhhx80jpmYmGBnZ6cxyPb48ePo6uoqeZWqzDZ37lyeP3+Orq4uxYsXB+DBgwfcvHmTIUOGMGXKFFq0aJEiri9cuBAvLy8WLlzItWvX6Ny5M7Vr12bZsmXo6uqyYMECjeW0J06ciI+Pj1Zp0M6dO/n555+ZOXMmpUqVynQZWFvpDV7IaIBrREQEffv2VQYMrVy5UhkMk9oAzKySzmQ1GUWinTt3EhgYyIABAwgKCiIyMlJj9H56GdizZ88YM2YMHTp0YN26dXTr1g0/Pz/CwsJy5FpUs0TUf549e8arV68+izXhp0yZAiSNkFi+fHmK4/b29gwZMoRSpUpRunRp2rRpQ2hoKImJiZw8eZKoqCiGDRtGyZIladOmDfXr18/U95ctW5YuXbpgZWWFl5cX7969U0aSpPfdqVG/13Xr1sXX15cOHTqkmP1dpkwZRo0aRZUqVbCwsKBbt27Ex8dz584djIyMyJUrF4aGhhQoUIB79+5x4MABxo0bR7ly5ahUqRLjxo1j//79PHz4kPj4eAYNGkTLli0pVqwYdnZ22NraZmtDWVq0bQisVq0a+/fvVxpcYmJiOHz4MI0bN9aqgTq7JX9OXbt2pWLFikpHg0r+/PmVmXkAb9++5ejRozRu3JiYmBjWrVvH8OHDqVy5MmXKlGHcuHHcvn1bo8GvXbt2FC9eHCsrKyIjI8mTJw/FihWjdOnSyqimj3Gdqh8XFxdevXrF3r17GThwIBUrVqR27dr06NFD+dyxY8d49OgRvr6+lCtXjpo1azJ06FA2bdqUI7NFVbSNT7du3cLb21sZBOLs7JzpmUbpDSLJTllJ31Q8PDyoXLkyNWrUwNnZWelQ27x5M2XLlqVPnz5YWVnh4uJC27Ztlc6+j0GVh4SEhKSbTqkzNTVFT08PY2NjTExMPmoaFh0dDSQNTkiNaompqKgoJVzlypWjfv361K5dW2mM2rJlC05OTjRt2pQyZcowevRoZcZjYmIia9eupWfPntSrV49SpUoxatQo9PX1M92gppKVeJT8fkdGRqKvr0+RIkWwsLCgb9++jB07Ns2OmbTiX65cuRg1ahQODg4ULVqURo0aUb58eUJDQz/oGlMTFBRE586dWbJkCYaGhhp78aQnIiKCwYMH06hRI1auXIm1tXWmZ51kVnrP6LvvviMmJoaQkBClUb5OnTpKZ/KJEyews7MDktK54cOHU758eSwtLXF3dyc6OlqjguTm5oaVlRVlypTJ8nN4/vw5gEYl9erVqynyjl27dpErVy5GjBhBqVKlqF+/Pp6enhrpTd68efHy8qJ48eI0a9aMly9fMnDgQEqVKkXHjh2VGe8qPXr0oE6dOlSqVInBgwezZ88eXr58ya5du8iXLx99+vTB0tKSOnXq0Lt3b41ZclmVVoOKNoOp0uocK1SoENWrV9doRDp48CBFihShYsWK2RZ2dY8fP+bcuXNK2dfBwYGoqCiNhrz69evTtm1bSpYsyfDhw3nx4kWqs/IyW+bNKm3T4/j4+EylWcnlzZsXb29vrKys6N69O/ny5VPS8g/l4+ND/fr1qVevHo0bN+a///7T6EzR5j1Oy549ezAyMmLo0KFYWVnh7OyMt7e3xvUOGTKEsmXLYmtri62tLTdv3szS9WhzXdrmberpEyQ9vxEjRlCyZElatGhBuXLllHxkzZo1/PTTTzRr1gwrKyv69u1LuXLlsnXgSHoSEhIYPHgwJUqUwM3Njbdv39KrVy/Kli1L69atMTExISwsjOjoaHbs2IGPjw81a9akbNmyjB8/nnv37mk9w1Wdqv4xefJkjcacmJgYXF1d8fb2pnjx4lSsWBEXFxelPJRe/q1NWcrU1JS2bdtSrlw5jI2N033n7ezsOH/+PAkJCYSEhGBqaoqFhQWXLl0C/r8zOaMwq2T0zqxYsYJffvmF77//npIlSzJ48GD09PQ0Ghvbt2+Pra0t1tbWtG7dWutZSKtWraJ58+Y0bdqU4sWL07p1a5ycnFizZk2mnltmB440btyYsLAwjRkq//zzD40bNwbSHyyu7vr160yfPp2BAweybt06HB0dGTlyJC9fvsyxToC06pDq96J///40btyYnj17pvh87ty5yZMnT4qlLzOiTZ727t07fHx8KF26NCNHjgRQBuSdO3cOSBrMnbycZWtri56eXrrtMNoaNWoUFSpUoF69erRv314ZtLFu3ToaNGhAhw4dsLKyomPHjjRs2FCjrFS7dm2cnJwoXbo09vb2GBsb4+HhQalSpWjRokWanSGjR4/m2bNnLFq0iCFDhhAUFKQcSy8e5M+fn4oVKyodkjdv3uTly5cag1lOnTpFnTp1cnSAb0YDadT5+/tz4cIFZs6ciZ+fHytWrNAYuJPRu5O8oy016cW1xMREtmzZgoeHBzVq1KBq1ap4e3srn9Um3YuPj6dfv35KG2V8fDw//fQTlStXxsHBgVKlSintv+mVGezs7AgJCeHFixe8fPmSe/fuUaNGDeUeqtJiSCrH9ejRg//++49mzZrRpk0bXrx4keIdqlOnDi4uLpQqVYqff/6ZJ0+e8Pjx42y/Lsi4DPohdZqff/4ZPz8/LCws2Lp1K6NHj6Zp06asWLFC67JKeHg4gwYNonfv3kocuXnzJmfPnmXs2LF8++23WFtbM2HCBI4cOcKtW7eUwUT58uXDyMgox9pitM1Xu3TpQvHixSlWrJhW6VqrVq1wdnZW2i4uXLjArVu3ePv2Ld26daNnz55YWFhQrVo1GjZsmG1tMd999x3Ozs7K0uT29vZatTeqBkiUKVMGFxcXnJ2dlbQoODiYLl26UL9+fSwtLenRoweVKlXKkcGVkH49X9t24QEDBlCtWjVq1KiBp6enRrqa1rWq7oW2SxKrv08Zxc/79+9jYmJCsWLFqFSpEpMnT1a2P03vWGouXbqklBXq1atHgwYNuHDhAjNmzEh1+WhnZ2cOHjyo1G327t2Lg4MD+vr6Spntxx9/ZNGiRRQoUECjzJYnTx6qV69Oq1ataNCgQapxvWnTptjZ2WFtbc13331HmTJlaNmyJWXKlKFJkyaEhYVpLKedL18+TExMtEqDypcvj4ODA9bW1rx//16rdzWzMhq8kN4A17i4OAYNGoSRkRHLly+na9euGuWFnPBF7Zmc09QjESQty7Jq1SolEq1bt462bdsq+zSPHTtWyYRUGVjv3r2VGamjRo2iZcuWbN++napVqxIXF0ehQoUoWrQozZs3p0iRIhQsWDBHrqVnz540atRI43empqaYmpry8uXLHPnOzMiXL58yQmbatGk4ODho7HPRunVrdu/ezcWLF7lz546yHG98fDyhoaFYWFhozCatVKlSpir2FhYWyv+rOkZUFfv0vju1BF39XhsaGqa5NFGDBg04ceIEM2bM0Dhvag1jqkp9ixYtUhy7c+cOtra2GBoasmTJEm7fvq38qCqqOUnbhsCaNWsSHBzMuXPnqFmzJocPHyZ//vxUqVKFtWvXKg3U+vr6lCpViidPnrBw4UI6d+6cI+FWPae3b9+yaNEiHjx4gJeXV6p7l6mWr+rfvz+HDx/G1NSUqlWrcvv2bWJjY+nVq5fG379//57w8HDMzc0BNDLPLl26MHDgQJydnfnuu+9o0KBBuplydl2nOl1dXcLDw4mPj6dcuXLK7ytVqqT8f2hoKCVKlNDoXKhSpQrx8fGEh4fn2P4m2sangwcPkitXLgYPHoy+vj4lS5bk4sWLmRqJqBpEAuDl5cW6deu4detWmrPzPlRW0jcV9TTK2NhYSZ/CwsJSdLxXrVo1xzvN1KlG+JYrVy7ddCq9JdosLS0/WhqmikNPnz5V3lF1qoZ+VdxXjYAEzXsfGhqqjO6DpIEnRYsWBZJGEUZHR2vsXaOvr0+lSpU+eNBYVuJR8ryqSZMmbN26lVatWmFtbY29vT0tWrRIs5KSVvyrVKkSuXLlIjAwkNu3bxMSEsLdu3f5/vvvtb6uadOmpdi/Nm/evMoM8KZNmyojxd3d3Rk6dKhW592yZQsVKlRQGjg9PT01llLKCek9o9y5c1OtWjXOnDmDrq4uxsbGNGzYUFm69uTJk8qM1aZNm3Lw4EE2b97MnTt3lE4v9fKBKq5B1p+D6p1QHyhUtmxZVq5cCSTNdPH19SU0NJQKFSpoxJOqVasSFRWlzDYuVqyYsvySaikuVVhV/1afmamel1SoUIH4+Hju3r1LWFgYoaGhGoMDExISiI2NJTY2VqtlEDOKW6oGFUhqoFUt2R8REcGjR49YsmSJkg4MHTqUQYMG0adPH+D/O8dMTEwoWbIk69at4+rVq9SpUwdnZ2eWLl2qNDqqdxzkhN27d6Orq6uM+q5cuTKFChVi27Ztyv1Tv8/GxsZYWloSFhaGvb29xrkyW+bNKm3T4++//57du3drnWYlV7RoUY08SD0d+1DDhw+natWqALx8+VIZpb506VKsrKy0eo/TEhoaSvny5TXCrOp0U3UGqOdNJiYmWs14zup1mZiYaJW3qadPkJQ/qg9eTl6OUR/MCEnlzewclJQeU1NTjI2NgZRpFiTV5WJjYwkPD08x2NHU1BQrKyvCwsKoW7dupr/bx8eHdu3aKTOMISmvaNOmDdu3b+fatWvcuXOH69evK2lRevm3NmWp5M8mvXfexsaG9+/fExISwrlz57CxsSE+Pp4LFy5gaWnJ48eP+e677zIMs0p6catQoUI8evSIX3/9VWPFNFWdSiWtMllGQkNDuXXrlsZy8XFxcVrVZ3x8fNDV1SUxMZGYmBjy5cunsWedjY0N7du3V5aZdHd3Z8uWLTx+/BgLCwuqVq3K3r17KVOmDE+fPuX8+fOMHj1aGSy+e/du5V6NGzcOV1fXFIMw79+/j46ODkWLFqVo0aJ069YNa2trDAwMePXqFd26daNTp07o6OhgYWFBw4YNNZY//xBp1SFVgoKCiI2NpUiRIln6nuS0ydPWr19PbGwsbdu21Ugna9WqxdmzZ6lZsyZ37tyhT58+TJw4EUDZvgYy1w6TGkNDQ+V5A1SsWFEpM4WFhWnUDyCprLRp0ybl3+rl6ly5cmncw9y5c6e62sGdO3c4efIk69atw8rKivLly+Ph4aGs6KLqDEorHqhmt3bo0EHpaD9+/Dhv374lOjpaKTc+e/ZMGZQCSeW67Bzgqz6QJjg4ONW/efPmDdu3b8ff319JM3x8fJRylbbvjqqjLS3pxbWqVavy/PnzNNtK8uTJo1W6p3rWqvwl+bNW5d3plRlKlCiBhYUF586dQ09Pj0qVKlG9enUuXLhA06ZNuXjxojKoonXr1vj6+pKYmMj69euVgWZmZmYa71Dyuh0kpYnZfV2QcRn0Q+s0Tk5OODk58fLlS06ePMmmTZuYPXs2BQoU0KqsMmPGDGJjYzXKn2FhYRgbGysrrwFYWVmRL18+wsLClEFy6n+fE20x2j4H9XunTbqm/iyKFStGvnz5CA0NxdHRERcXF1avXs2NGzcIDQ3l5s2b2boPb/fu3dm5c6dSN8+ovVEVRvX22QoVKigdsGFhYcyfP5+FCxcqx9+/f0/hwoWzLczq0qvnR0REaNUurJ6GVKxYkRcvXiiDutO6VtX90ba8ox4nMoqfnp6ejBo1in///ZdatWrh4OCg9G+ldyw15cuXx8/Pj4SEBE6cOEFgYCCdOnXiu+++S/Xv7e3t+e2337h48SLffvsthw4dYtKkScD/l9k2btxIbGwshoaG7Nu3T4m/+fPnJ3/+/OnG9fTy2Vy5chEbG5tquLRJg9Tb97V9VzNrypQpytYPy5cvp3///sox1QDX6dOnU7NmTQDGjx9P8+bNOXbsGPr6+kRGRhIUFETevHkpXbo0t27dYvfu3VkKU3qkM1lNRpEoJCREY0Zhvnz5lGWhM2pIbtOmDc7OzgwcOJDixYtTt25dXFxclEaV7JY/f35KlCiR4vfW1tYEBweTmJiYYu31w4cPs2PHDnx9fXOkAUndgAEDyJ8/P61bt2bXrl2MHz+elStXkitXLhISEvjll1+Ijo7GyckJe3t7YmNjGTZsWJrnyyi8yQvoaTVKfsh3p3Wvk5s/fz6bNm1SRtwMHTo0RcVDPbx58uRRKinqzMzMuHHjhrKkkY2NDR07duSPP/5Q/ia1dfUzuyRbWrRtCCxYsCB169bln3/+oWbNmkrjqo6OToYN1Kl18GaV+nOaOHEiXbt2ZciQISxdujRF/GnQoAGTJ0/mxo0b7N27FycnJ3R0dJR7uGDBghQz/FWFWEBjf8aqVauyZcsWDh8+zJEjR5g5cya7du1Sll/OyetUp5qBqz7bSP26k+/HAf+fOefk8uPaxqcrV66kiDNVqlTJ1PK66Q0iyU7Zkb6llUaltvdnfHx8tr3f2lAt/3j37t1006n0Zo9klIZlJ2tra/T09Lh27Vqqcezq1avkz59fiR/J0wP1dyb5bD3V36b2/gDKzKEPkZ35ZMGCBQkODubUqVMcOXKETZs2sX79+lRnPEPa8e/YsWMMGTJEGfnZs2fPTC+Jm1FjZfKGY23v4c2bN1M0EleuXFlJl3NCes8I/r8hT09PDxsbG2xsbJgyZQohISFER0dTrVo1IKlBTNVA1KpVK8zMzPj55581vks9jmX1ORQvXhxTU1MuXryo3DNDQ0Ml71AtmZRaeqPKD1TPJLVBI6ltpZLaMdX7pK+vT3x8PDVq1FBmC6vTdu/AjOJWWg0qERERGTZupNc51qhRI6ZOncrly5extLTkxIkTGrNZstvu3buJi4vTqOAnJCRw+PBhpZM/eTkwISEhxXv9IWXerNI2Pa5QoUKaaZY2ZdzU0rCszrYuVKiQRvnK2tqao0ePsmXLFvr376/Ve6xOvfyhTb0r+XuVXbPH07uu5J2+KsnT5eR5YHr3P63y5sfa6ia1e51anEprr/WslLmKFStG9+7dCQoKUt6z9+/f061bN/Lly0f9+vVxdnYmLCxM6XRJL/9+/vx5hmUp9fud0TtvaGjId999x5kzZ7hw4QI//PAD8fHx7Nq1C3Nzc2xsbMidOzdv3rxJN8wq6cWt7t27A+Dn56fRiA+aA0zTKo9klA7Ex8fTqVMnmjdvrvE3aT1XdVkdOOLs7MzatWvp1asXe/fupVKlSlhYWHDo0CGtB2HWrl2batWq4e7uTpkyZZQ9BHPnzk3u3LlzpBMgozYNW1tb6taty+zZs3FycqJQoUJZ+j4VbfK0MmXK0L17d0aMGEHz5s0pX748kFTOWrp0KefOnVM63J4+fcrt27e5fPkyv/32G5C5dpjUpJanqtKStOpm6mla8nJMeuUklZCQEIyNjTW2oVMfVGpmZpZuPLCzs2P9+vUkJCRw9uxZHB0duXXrFpcuXeLhw4dUrVoVExMTTExMcnyAb2oDadSFhYURGxurUU5Tv9aMJlqo7m/ywTPJpRfXVNJqK9E23dP2WWdUZrCzs+Ps2bPo6elRvXp1bGxs2L59O+fPn8fc3BwLCwslTb969SqJiYnKKhKQ1Lai/g6llS9n93VBxmXQzNZpbt68yV9//aUM6smbNy+NGjWiYcOGdOvWTWO10OTfq54vNG/eHFNTUwICAqhduza5c+dON69PrVySU20x2j4H9e/XJl1L/iwSExMxMDDg0aNHdO3alQoVKmBnZ4ebmxtHjhzJcAWBzFA95+T/VZe8vTG1sq4q7sTHx+Pt7U2tWrU0/iZPnjzZFmZ16dXztW0XVr8e1TWqrietay1evDgGBgZp7jU/cuRIGjdurAy+V7+vGcXP+vXr8/fff3Pw4EGOHj3KhAkTOH78OGPHjk33WGpy5cqllBmsrKx4+/YtY8eOpVixYqmWR3Lnzo29vT379u3j1atXGBgYKB3P8fHxNGvWjO3bt+Pq6qpMAFJdz/3797ly5Qpt27ZNM65/SD4L2qVB6vdV23c1s9IbvJDRAFdIat9RLz9XqVIlRzuTZZlrNceOHaNLly48efIEOzs7fv/9d6UiAak3ZqVXMYb/z8B0dHSYMGECwcHBNGnShHPnztG9e3dl/6iPpVGjRrx+/TrFspsJCQmsWrWKFy9e5HhHMvz/vdTR0WHkyJFERkYqI4xCQ0M5d+4cs2fPpkePHtStW1djX7syZcpw9+5djQbi69evK/9vYGDA69evlWeTmJioscRiejL67qzYuHEjPj4+9OvXj8aNG/P27VslfKCZ0asSY9XIRFUiPWPGDF6/fs2OHTuoWrUqv/32G23atMHa2pq7d+8q51LdA5W3b9/y7NmzbLkO9YbA1Kh3zDg7O3PgwAFev37NkSNHlEqJNg3UOcnAwIDRo0dz8+bNVJfWNjExoXbt2uzbt4/jx48rFQ4LCwv09PSIiopSnkuBAgWYMWOGxn4F6v744w+uXLlCkyZNmDBhAgEBAZw5cybb4pW2LC0t0dfX1+jgU39vSpYsyd27dzWWfb506RJ6enrpjvDNqszEp+QNpxk1pGo7iCS7ZSV9y0ipUqU09uCCpOdkaWmZfReQgb/++ktZKj29dCo9GaVh2Sl//vw0atSIoKCgFIMHXr16xerVq2nevHmGHVZlypTRiKevXr0iIiICSEozzMzMuHz5snI8Li6O//77T6MRKDOyMx4dPnyYTZs2Ubt2bQYPHsy6det48+aNxjJM2tiyZQvNmjVj5MiRuLm5UbJkSSIiIjL13FSNleo/6gM9UiuDpDYADjTfcT09vXTTiJwYZJXeM4L/3zf57Nmz2NjYUKJECfLmzcuyZcuUvc5evXrFrl27mDBhAp6enjg4OCjlm7Tua1afg76+Ps2bN+ePP/5IdRsD1b6LpUqV4vr16xrvzaVLl8iXL1+KPSS1pRqMAkmDhFSVZktLS8LDwylatKgSL27cuEFwcLDWlcGM4lZaDSraNG6k1zmWN29epcxw8OBBypQpQ8mSJbUKc2aFh4dz7do1Bg4cyMqVK5Wf6dOnExcXx65duwA0llh9+fIl4eHhKcKUk2XetGibHh8/fjzNNEuVRqjnM6q0+GNLTEwkLi5Oq/c4edlcvW5iaWnJzZs3NRouJ0yYoJGefEyq68qJvM3KykrjfACXL1/+4PPllBIlSqCnp6dR5oqKiuLu3btZCmvnzp0xMzNTBpWeOXOGhw8fsmDBAjp37oytrS0PHjxQ4k16+Xdmy1LavPOqQVDnz5/HxsaG6tWrc+XKFQ4fPkydOnW0CnN6VHErb968FCxYkCdPnijpdbFixZg3b55W+xpnlA5YWVlx//59jfxgx44dHDhwIMNzqzrBS5QogbW1NYMGDaJgwYLKUprjxo1jxowZ5M2bl1atWqVYEcPR0ZG7d+9y69Yt9u7dq6yIoT5YXP1nw4YNGh1nkNToOnfuXBYuXEidOnXYt28f7u7u3Lx5k0ePHtGhQwdOnTpFpUqVGDhwIJ06dcrwurKqXr16uLm5YWlpqbENhLrUylrp0TZPs7Ozo0GDBtjb2zN58mQlrqlm0B48eFAZ7FCxYkWWLFlCyZIllQ7vjNphMvLu3Tvu3bun/PvKlStKnlqyZMlM181iY2NTLLGdvB6SXtsjkGE8qFy5MgkJCdy8eVNZacDGxoaLFy9y4sQJZZnkGzdu0K5dO27fvo2NjQ2jR49Odzbah1AfSJPa1g+q9zmt56Htu5PeYJGM4tru3bspWLCgRluJelqUlXQvOW3KDKo97FVpcZUqVXj48CFbt25V0mJVmv7u3TsGDhzIqlWr6Nq1K5C0/6n6O5SW7LwuFW3KoCra1Gni4+NZs2aNRmc5JKU3JiYmFC1aVKuyioODA926dSMhIYHFixcDSe/v69evNVZHuX37Nq9fv041r8+ptpgPeQ7apGvqzyI8PJyXL19SsmRJDhw4gLGxMTNmzKB9+/ZUr14903X6zNKmvfH+/fu8efNGOa6e1lpZWfHw4UONfH3VqlVpDibIqvTq+dq2C6vXe69evYqZmZnS+ZzWterp6VGsWDHCw8NTrEJ0+vRp/vnnnzTr4RnFz/nz5/Po0SPc3NyYMmUKo0aNUrZqSu+YNlSD3/z8/NKcsNO4cWMOHz7MwYMHadSokXKPS5Qowb59+7C0tGTo0KEpymyq5f8/NA9PT2bbVXIizQTNwQtVqlRh/PjxvHv3Dsh4gGtG5YWcIJ3JajKKRKVLl07RkKwqVGZU2Q4LCyMgIICKFSvSq1cvVqxYgY2NjVYVmuxkbm6Op6cnkyZNYtWqVYSHh3P16lVGjRrFf//9x8CBAz9qeCApwevWrRurV6/m4sWLmJiYoKury549e4iMjGTv3r0EBgYCSaO3bW1tKVq0KBMmTOD27dv89ddfGnsrWVtb8/r1a4KDg4mIiGDWrFlaz0zK6LuzwtTUlMOHDxMREcGFCxcYN26cxnnz5MlDZGQkjx49olSpUtSuXZuxY8dy+fJlZUP6Z8+eYWZmhqmpqTLiNjw8nBkzZnD16lVl6QZra2tCQkLYsWMH4eHhTJo0SeuZPRnRtiFQX1+fOnXqEBsbq+whrlo2KCcaqDPL2tqaFi1asHTpUqXhXF3jxo35888/+eabb5TlSYyNjXF1dWXatGmcOnWKsLAwxo0bR0hISJojuR8+fMi0adO4ePEiERER7Ny5kyJFiuTI7GtIalR58uRJih8dHR1+/PFHpk+fzqVLlzh9+jRLlixRPmdra4ulpSXjxo3j5s2bnDlzBn9/f5ycnHIsrKB9fCpXrhw3b97U6PxRT4+zMogkJ2U2fctI69atCQkJYd68edy5c4dt27axfv16fvrppxwJv3p8CgkJYfr06ezZs4cBAwZkmE4lZ2RkxJ07d3jx4kWGaVh2GzBgAG/fvqVfv36cPXuWBw8ecPToUTw9PTE3N8fDwyPDc7Rp04Z9+/axceNGwsLClP3xVDp16kRQUBD//vuvcjwmJiZbRvZ/SDxSv9+JiYnMmjWLvXv3cv/+fXbt2sW7d++UmR3aMjU15dKlS9y8eZNbt24xfvx4njx5kmPPTZ2qMy+thuPSpUsrSx6pqP87JwdZQcpnBElLwefKlYtDhw5RvXp1IGl5zD179iiNeKo9Bg8cOMD9+/c5fvy4sk90Wvc1O55Dr169KFy4MD169GD37t1ERERw/fp1ZsyYwcSJE6lWrRrOzs7Ex8czadIkQkND+ffffwkMDKR169Zad/Amt3DhQk6ePMnly5fx9/fHzc0NIyMjfvzxR2JjY/Hz8yM0NJQTJ04wderUbF3BJ60GlewYTOXs7MyhQ4c0Bs7lhN27dysdGGXKlFF+fvjhB6pWrcq2bduApD14N23axO3bt5kwYQLFixfH1tZW41w5WeZNjzbpcXppVunSpcmVKxeLFi0iIiKCVatWadX5lFXR0dFKfhgREcGCBQu4d+8ejo6OWr3H1tbWrF69mvDwcA4dOqQsvw5JSxm/efNG2Qdy165d7Nq1S0knPtV1QfbnbZ06dWL9+vVs27aNO3fuMHfuXG7cuJGpWYIfQ548eWjVqhX+/v6cPn2akJAQxo0bR+HChbP0XAwMDBgyZIjS2GhiYkJMTAz79+/n/v37bN68mXXr1invYHrvQmbLUtq883Z2dhw7dgwdHR1KlCiBlZUVRkZGHD58WLluU1PTdMOsklHc6tChAwsXLuTAgQPcvXuXKVOmcPLkyRQzlVOTUTrQoUMH9u7dy+rVq7l79y4bNmxg6dKlGgOMMiMzA0fy58+Pra0tO3bs4PLly8qKGRkNFld38eJFlixZQvXq1enXrx9r166lYMGCHD16NMc6AdKqQ6qHTVdXFx8fH/bs2ZPqViJGRkbK89aGtnmaire3Nzdu3ODvv/8GkmbyVKpUiR07dmBjYwNA9erVNcpZkHE7TEZ0dXXx9fXl+vXr7N27l7Vr1yodtx07dmT//v388ccfhIeH88cff3DgwIF062YPHz7E399f43fJ69ulSpXi9evXGsu+q5drM4oH+vr61KxZkw0bNmBoaIiFhQU2NjacO3eOkydPKh2SH2uAb/KBNOpUM/HUr0+9np+Zdyct2sS1n376iUWLFnHixAmuXr3KjBkzlM9rm+5pQ5syQ82aNQkPDyckJIQqVaqQJ08eKlasqBG3TUxM0NHRIVeuXNSpU4ewsDBlefWaNWum+g4ll53XpaJNGVT9+zOq01SsWJG6desybNgwtm7dSkREBFevXlUGH7Vo0ULrskru3Lnp378/q1atIiwsDCsrK+rWrYuvry9Xr17l6tWr+Pr6Uq1aNaWebGRkxO3bt3n16lWOtcV8yHPQJl1bs2YN+/bt4+bNm0yYMIG6detiZWWFqakpjx8/5sSJE0RERLB8+XL279+fo+V/bdobY2Nj8fX1VZY83rt3Lx07dgSS0to1a9awdetW7t27x6JFi/j7779zbACvuuT1fG3bhf39/bl06RInT55k4cKFGgN+0rvWcuXKKSsPnD59mnv37rF161ZGjhxJ8+bNldXNkssofoaFhTF16lSuX7/OnTt32Ldvn7JaRHrHtKGnp8eQIUO4detWmsu+165dm+joaPbs2aPxbqq21alWrRrXrl1j+fLlLFmyhLx58/LkyRP09fW5e/fuB+fh6clsu0pOpJmQ/uCFjAa4li5dmnv37mlMEkjeLpbd/ieXub527VqK2ShVqlTRiES6urosX75cIxK1bduWSZMmUbFiRUqVKkVgYKDGSBJVBla4cGEsLS0JDg5WMrDExEQ2bdqEsbExzZo1IzIykpCQkGwf9acNd3d3ChUqxJo1awgKCsLAwICqVasSFBSUYk+Ij6Vbt278888/TJgwgRUrVjBs2DAWL17M/PnzsbKywsfHRynAV69enYCAAPz8/OjatSvlypWjdevWyizLEiVK4O3tzYoVK1i2bBnNmjXT+j6bm5tn+N0fasyYMUyePJn27dtjZmaGm5sb+vr63LhxA3t7e5o1a8b+/fvp1KkTu3fvxtfXF39/f/r164eOjg62trYMHjwYgHbt2nH9+nX69euHgYEB1atXp2fPnuzcuRNI2mvO3d2dadOmoaurS/v27TVm2WfVgAED8PT0pF+/fnh4eFCsWDFu377N3LlzNTpmDA0NadCgAatXr6Zbt27K552dnQkMDGTSpEm4u7tz9+7dLDdQf4g+ffqwb98+Zs2aleKYai+05HFnwIABzJ49m1GjRvH+/XuqVKnCrFmzyJ07d6rf0bt3b16/fs2QIUN48+YN3377LdOnT8+2zv3kZs6cmepo8U6dOjFkyBCmTZtG//79yZcvH23btlWuXVdXl6lTpzJ16lR69OiBkZERzs7O9O3bN0fCqU6b+JSQkMDcuXOZPn06bdu25dy5c+zZs0cpSKkPInF0dGT9+vU5urxtZmQmfUtt2U915ubmBAQEMGvWLFatWkWRIkXw9vbGzc0tR8KuHp8KFixIhQoVmDdvntJgk146ldxPP/3ErFmzuH//PuPGjUs3DctuZmZmLF68mKVLl+Lr68uzZ88wNzfH2dmZzp07p/n+qqtRowa//vorCxYsYObMmbi5uWnkmR06dOD169dMmjSJV69eUaVKFRYuXMg333yTLdeQ2XxS/X5PnjyZ3r17M2vWLJ48eULx4sX57bffsLKyytS+4x4eHvj6+vLzzz9jbGxMnTp1+OmnnzRWOciIqrEyuYyWqCpYsCDm5uYsW7aMfv36ceHCBY4cOaLsYdeyZUtWrVrF0qVLadiwIfv37+f8+fNKZ6C1tTXz5s1jx44dfPvttwQFBWV7Opz8GeXOnZtatWpx7NgxZXR79erV+eeff5SGIH19fXx9fZk5cybr1q1TZm8sWrSI69evp1ouy47nkDt3bubPn8+aNWsIDg7m7t276OrqUrFiRUaPHk2TJk3Q1dVl5syZ+Pv707lzZ/Lnz0+7du2U5Uk/hLu7O35+fkRFReHo6Ei/fv2ApMFaM2fOJCAggC5dupA3b16aNWuGl5eX1ufOKG6tWbOG8uXLU6JECaZMmaI0qJQoUUJp3OjTpw/R0dGZHkxlb2+Pn58fDx48YMCAAVqHObN2796Ns7NzqrOpW7duzdixYzE1NaV9+/b8/fff+Pv7U6VKFaZOnZqifJWTZd70aJMe29vbp5lmAYwaNYp58+axZcsWGjRoQLt27VIdGJidVPsTQtKKVOXKldNYxSqj93jw4MH4+fnRoUMHKlasiKenJ4sWLQKSGlECAgKYPn06mzZtwtzcnNGjR1O1alVlz+RPdV3Znbc1bNiQJ0+eEBgYyNOnTylfvjyzZ8/+ZHXQ9KjSp+HDhxMXF8f333/PvHnz0lyRTFu2trY0btyY3bt3U6VKFXr27Mm0adN4//49ZcqUYdiwYYwfP54HDx6k+y5kVB9MTpt33srKCjMzM43lZm1sbLh27ZrSYFu1atV0w6zapy6juOXu7k5MTAxTp04lOjqaChUqMGvWLK2WTzYxMUk3HVDN6ggKCmLu3LkULVqUMWPGaLXXtaoTHJJmpP7999+pDhwxMzMjPDw81QFgzs7OTJo0CRsbG2WApfogzMGDB2NoaMjkyZNJSEjAzMxMY6Zq7ty5CQoKokCBAtjZ2XHjxg0ePXpEpUqVeP78udIJULx4cf755x/279+f6QGCyaVXh1RXtWpVmjRpwrRp01Ks8OXg4MDGjRtp3769MpM7Pdrmaar6noWFBZ06dWLOnDnUr18fU1NT7OzsuHbtmhKvqlevzooVKzQ6kzNqh8lI3rx5qVevHn369MHAwAAPDw8aNmwIJJUvJ0yYQGBgIHPmzMHKyoqJEyemWIpVnYmJCefOnePEiRPcuXOHxMTEFJ1tVlZW2NnZ4efnh4+PD1FRUcrgD0CjMyiteGBnZ4e/vz8ODg7KvZk8eTIFCxZUBvmrD0rJly8fGzdu5OrVq9m+N7ZqIM0vv/yS4piRkREuLi4EBAQwatQoAKWzXUdHJ1PvTlq0iWtjxowhJiaGUaNGoa+vz88//6y83xmle5mhTdnfyMiIypUrExMTo5Rjq1evTkhIiFI+Mzc3p2DBgrx584bOnTunSNNTe4eSy87rUtGmDKqibZ1m4sSJBAcHs3z5ciZPnoyBgQE1atRg4cKFmJubZ6qs0rhxY9avX8+UKVOYN28eY8eOZdq0afTt2xddXV3q1aunMcmqQ4cOzJ07l8jISAYOHJgjbTEf8hy0Sdfc3d0JDAwkIiICOzs75f1ydHTk3LlzSj5tbW3NwIEDmT9/PjExMVq1jWSWNu2N5cuXp0iRIvTo0QNTU1N+/fVXpTzi5OTEs2fPCAoK4smTJ1hZWTF16tQs533aSl7P16ZduG3btgwZMoTY2FhcXV3p0KGDVteaK1cuatWqRYECBRg3bhwvXrygWLFidO3alXbt2qUZxozaCocNG8bUqVPp27cv79+/p2bNmkyYMCHDY9qqVq0aP/74I4GBgan2wRgYGCh7fav3T6gmaW7YsIENGzYov1d1GpcvX57Hjx9/cB6ensy2q2hbBs4K1eCFoKAgGjRoQNWqVZUBroaGhuTPn585c+YoA1wNDAwoWrQov/32G56enoSGhvLnn3/m2La6ADpRUVE5O/f5M5PWiKhly5ZRuHBhfH19uXDhghKJcufOTWhoKPPmzQNg8eLFrF27lvfv39OiRQsOHjyIl5cXzs7OJCQkEBQUxKZNm5QMzMfHR6kcHzt2jLlz53Lnzh3y5cuHq6srHh4emV4OSIjPQVRUFEuXLuXAgQPpdsycOHGCfv36sWHDBo1RWjdu3MDf358rV66QP39+WrZsSffu3T9qZ7L4fGgTny5evMiUKVMIDQ3F2toaS0tLHj16xOzZswFYtWoVK1as4N27dzRr1ow3b95QqFAhvLy88PX1JT4+nvHjxyvfaWtry5w5c9LMF4QQ2cvV1TXNLQE6derEvn376N69u1LhOXPmDF5eXhw9ehR9fX1OnDjBtGnTiIyM5LvvvuP777/n4MGDSofMoUOHmDFjBg8ePMDW1hZ9fX0KFizIiBEjSExMZPbs2WzZskUZZHX27FmcnJxybDCG+Hi0iVstWrRgz549Gg0qqs7i+/fvM3XqVE6fPq3RuJErVy62bt3KggULNGaS9u7dm2rVqml0do8ZM4YHDx4o8RFINe8RQgjxeUpeJ1B1gnfu3FnpkDt48CAzZ87k8ePHFCtWjI4dO7Jo0SL69OlD06ZNgaQ99Ro3bsyQIUM0Zt1HRUXh7+/P4cOHNQZhmpmZpSjz7Ny5kyVLlnD//n3MzMxwd3enTZs2xMfHM3XqVPbs2QMkdQLUrVuX+fPns3PnzhzpBBDZb8GCBWzZsoWYmBgcHBwYOnQoz549w83NTWk3efLkCX5+fpw+fRozMzOcnZ1ZsWIFR44c0Soe3L9/Hzc3N4YOHUqbNm2ApIEOderUUfbBfPv2LePHj+f48ePKoJQyZcqwc+dONm7c+MHX5+rqqlGmVxk9ejS7d+/m6NGj1KlTR6mLv3nzht9//52DBw9iYmLCTz/9xLx589i+fTtmZmaZeneEEEKIL0Vq7dJxcXG4u7sTHx/PihUrAJg9eza7du1SBrgOHjxYmYwUFhaGn58fV69excrKipo1a3L06FHWr1+fI3nk/1xnclacPXsWCwsL5WHFxcXRuHFjpk6dqmwcLoTQpFpaY+nSpZ86KOILFhERwePHj5UZsQBTpkzh7du3SmVYCPG/69atW8TFxVGhQgXldwMHDqRSpUr06tXrE4ZM/K/w8vKiUaNGSoOtEEKI/02RkZG0bduW7du3kzdv3k8dHPEFiomJUZajVjX+/vPPP8rAyK/NgQMHsLW1xcjICEjaX7Rnz578+++/0kEshBBCpOHZs2dcv35dY0UW1cCzBQsW5Mh3yhTATDhw4ADDhw/n+vXr3L17l4CAAIyNjalcufKnDpoQn52IiAj27NnD4sWLP7t90MSX5/Xr1/Tt25e9e/cSGRnJ/v372bFjh7IPmRDif9u9e/fo27cvJ06cIDIyks2bN3Pq1CllJpEQOeXMmTMsX76c//77D2dn508dHCGEEJ/I27dv2bt3L5MnT8bBwUE6ksUHMzQ0ZMKECcq+4BcvXiQoKOirrfsGBQXh7+/P3bt3uX79OrNmzaJevXrSkSyEEEJkYPDgwaxfv57IyEhOnjzJn3/+maPlBZmZnAmvX79mypQpHD16lHfv3lG1alUGDRpE6dKlP3XQhPjsnDp1Ch8fH+rUqYOfn1+O7REs/nds3ryZFStW8PDhQ8zNzencubMsTyuEUCxZsoRNmzbx/PlzLC0t8fT0pH79+p86WOIr5+fnx759+xgyZAhNmjT51MERQgjxicTExNCsWTOKFClCQEAAhQsX/tRBEl+w8+fPM2vWLG7evImxsTE//vgjXl5eGBoafuqgZbvbt28zbdo0rl69ir6+PvXr12fgwIGYmJh86qAJIYQQn7WDBw+ycOFCwsPDKViwIK1ataJr1645tq2udCYLIYQQQgghhBBCCCGEEEIIIYRIQZa5FkIIIYQQQgghhBBCCCGEEEIIkYJ0JgshhBBCCCGEEEIIIYQQQgghhEhBOpOFEEIIIYQQQnzREhM/bPemD/3c1+J//fqFEEIIIYQQQmRMOpOFEEIIIYQQQnxWbt++zZgxY2jatCl16tShSZMmDBs2jIsXL2r83cOHDxk0aBARERGZOv+Hfi4rLl68iK2tLa6uriQkJKT6N//88w9ubm788MMP9O/fn1evXjFs2DDq1auHg4MDp06dyrbwLFmyhOXLl2fLuXx9fXFxccmWcwkhhBBCCCGE+LxIZ7IQQgghhBBCiM/GrVu3+Pnnn3n06BH9+/dnxowZDBgwgOfPn+Pp6cmhQ4eUvz116hSHDx/O9AzbD/1cVvz111+ULVuWyMhIjhw5kurf/P777+TLl4/p06fzyy+/sG3bNvbv34+npydTpkzB2to628KzYMEC3r59m23nE0IIIYQQQgjxddL/1AEQQgghhBBCCCFUVq9ejbGxMXPmzMHAwED5faNGjejcuTPz5s3D3t7+E4Yw896+fcs///xDnz592LZtGxs3bkz1GqKjo2nVqhW1atUC4ODBgwC0a9cOfX2pvgshhBBCCCGE+PikNiqEEEIIIYQQ4rPx7NkzIOV+vgYGBvTv35+7d+8CEBgYSFBQEACtW7emZ8+e9OrVi6ioKAIDAzl8+DBPnjzByMiI6tWrM2DAACwsLNL8XEJCAqtWrWLz5s08ePCAwoUL07p1azp16oSOjg4AUVFRzJgxgxMnTvDy5UssLCxo1aoV7dq1S/ea9uzZw5s3b/jhhx8AmD59OhEREVhYWABw5swZvLy8AFi2bBnLli2jRo0anD17FoA6depQo0YNFixYoFU4AY4fP86SJUu4fv06efLkoU6dOvTr14+3b9/i5uYGwNKlS9m5cydbtmwBkpbinj9/PleuXMHAwIDatWvj7e1NoUKFlPM+evSIgIAATp48ia6uLj/99JPsvSyEEEIIIYQQXzGdqKgoqfUJIYQQQgghhPgsbNq0iUmTJlGhQgVcXV2pWbMmJUuWTPF3Dx48YOPGjSxbtgw/Pz+qVKmCubk5PXr04NmzZ/Tq1YtChQpx8+ZNFi1axLfffsvcuXNT/VyRIkWYMmUKmzZtolOnTlSvXp0LFy4QHBxMx44d6d+/PwD9+vXj0aNH9OzZE1NTUw4ePMi6desYP348TZo0SfOaPDw80NHRITAwkBcvXtCsWTM6dOhA3759AXj16hUhISH06tWLpk2b4ubmhpGREWvWrOHvv/9mwYIF5MuXj7Jly2oVzmPHjjFw4EBq1aqFm5sbb9++Ze7cuZibm7NgwQKuXr2qfFfbtm2xtrbmwoULeHl5Ua1aNdq2bcvr169ZtGgRenp6BAcHY2JiQkxMDB06dCAuLg5PT0+MjIwIDg7m5s2bFChQgK1bt2Z/hBBCCCGEEEII8UnJzGQhhBBCCCGEEJ+Nli1b8vTpU4KDg5kyZQoA+fPn5/vvv6dly5bUrFkTgCJFimBpaQlAxYoVKVKkCI8fP8bAwIDRo0fz/fffA2Bra8v9+/fZuHFjmp8LDw9nw4YNeHh40LNnTwB++OEH8uTJQ2BgIO3atcPc3Jzz58/To0cPnJyclHPnzZsXY2PjNK/nzp07XLhwgTFjxgBgamqKvb09f/31F7169cLAwAATExNsbGwAMDc31/h/gKpVq6Kvr691OAMDAylZsiQBAQHo6uoq93DKlClERkZqnF+1D/OcOXMoVqwYs2bNUpYXr169Om3btmX9+vV069aN7du3ExERQXBwMBUrVlTugWqmsxBCCCGEEEKIr4/upw6AEEIIIYQQQgihrmfPnuzYsYPff/+dNm3aUKBAAfbs2UOfPn2YNWtWmp8rVKgQgYGBfP/99zx8+JDTp0+zbt06Ll26RHx8PPHx8al+7vTp0yQmJlK/fn3i4uKUnwYNGhAfH8+pU6eApI7TwMBARo0axdatW3n8+DG9e/dOdw/nLVu2kCtXLmrXrs2bN2948+YNTk5OPH/+nH379mXqvmgTzpiYGK5evYqDg4PSkQxJS2Vv3rwZKyurFOeNiYnh0qVL1K1bFx0dHeW85ubmVKhQgRMnTgBw9uxZihYtqnQkA5iYmCjLdwshhBBCCCGE+PrIzGQhhBBCCCGEEJ8dY2NjGjZsSMOGDYGkGb6//fYbK1eupFmzZpQpUybVz+3atYt58+YRGRlJvnz5qFixIrly5QJS7sOsEhUVBUCnTp1SPf748WMAJkyYwIoVK9izZw979uxBR0eHatWqMWzYsFTDExcXx44dO3j37h1NmzZNcXzDhg04OzunfyMyGc7o6GgSExMpWLCg1ueNjo4mISGB1atXs3r16hTHS5QoAcCLFy/Inz9/iuPqeyoLIYQQQgghhPi6SGeyEEIIIYQQQojPwsOHD+nSpQseHh60adNG45iVlRWDBg2ia9eu3L59O9XO2/PnzzN27Fjatm2Lu7s7hQsXBmDWrFlcuHAhze/NmzcvkLTUs4mJSYrjqs5SIyMjPD098fT05MGDB/z7778sXryYUaNG8eeff6b43JEjR3j69Gmqnc07d+5k48aN3Lp1K82O8Q8Jp7GxMTo6Ojx//lzjWHx8PMeOHcPa2jpFR7OJiQk6Ojq0a9cu1b2fDQ0NgaSlskNDQ1McV3VyCyGEEEIIIYT4+sgy10IIIYQQQgghPgtmZmbkypWLdevW8ebNmxTHVR2Zqs5X9WWcAS5evEhCQgI9evRQOpLj4uKUZZpVM5OTf65GjRoAPHv2DGtra+Xn7du3zJkzh8ePHxMZGYmLiwt79uwBkvZebtu2LY6OjkRGRqZ6PX/99RfffPMNbm5u2NjYaPy4u7sDKHs5a0ObcBoZGVG+fHkOHjyoMRP7zJkzDBo0iLCwsBT3wMjIiIoVKxIaGqpx3nLlyhEUFMSRI0cAqFWrFo8ePeL8+fPKZ9+9e8fx48e1vgYhhBBCCCGEEF8WmZkshBBCCCGEEOKzoKenx7BhwxgyZAidO3fmp59+onTp0sTGxnLmzBnWrVtH69atKV26NPD/M3UPHDiAg4MD3377LQDTpk2jefPmREdHs379ekJCQgB4+/YtBgYGKT5XpkwZmjZtyu+//05ERASVK1fm3r17LFy4kIIFC1K2bFkMDQ0xNzfH39+f6OhoSpQoQWhoKNu2bcPR0THFtTx58oSjR4/Spk0b9PT0UhwvXrw41apVY/v27fTt2xcjI6MM74824QTo1asXgwcPZsiQIbi6uvLixQsWLFhAzZo1sbGxAZJmI1++fJnz589jY2ND37598fb2Zvjw4fz4448ArFmzhnPnztGxY0cAmjRpwpo1axg+fDi9e/emQIEC/Pnnn0RHR5MvXz6tn7MQQgghhBBCiC+HTlRUVOqbRgkhhBBCCCGEEJ/AjRs3WLFiBRcuXODZs2fo6+tTpkwZ3NzccHFxQUdHB4CYmBiGDh3KmTNnaN68OcOHD2f9+vWsWrWKx48fU7BgQWrUqIGDgwNDhgxh2rRp1KtXL9XPxcfHExwczNatW4mMjKRAgQL88MMPeHp68s033wBJM4LnzZvH8ePHef78OWZmZjRu3JiePXsq+zKrLF++nLlz57J48WKqVKmS6nVu3ryZiRMnMnz4cFq1aoWtrS3du3fHy8sLgMDAQIKCgjh69Cj6+kljwbUJJ8DRo0cJCgrixo0bmJqaUr9+fby8vJSO9DVr1rBgwQL09PTYsWMHBgYGnDlzhkWLFnH16lX09fUpX748PXr0wNbWVjnvixcvmDlzJv/++y8JCQk4OTmRK1cu9u3bx9atW7MpBgghhBBCCCGE+FxIZ7IQQgghhBBCCCGEEEIIIYQQQogUZM9kIYQQQgghhBBCCCGEEEIIIYQQKUhnshBCCCGEEEIIIYQQQgghhBBCiBSkM1kIIYQQQgghhBBCCCGEEEIIIUQK0pkshBBCCCGEEEIIIYQQQgghhBAiBelMFkIIIYQQQgghhBBCCCGEEEIIkYJ0JgshhBBCCCGEEEIIIYQQQgghhEhBOpOFEEIIIYQQQgghhBBCCCGEEEKkIJ3JQgghhBBCCCGEEEIIIYQQQgghUvg/SiDLRJi8jCU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4497369" y="198667"/>
            <a:ext cx="2718949" cy="338554"/>
          </a:xfrm>
          <a:prstGeom prst="rect">
            <a:avLst/>
          </a:prstGeom>
        </p:spPr>
        <p:txBody>
          <a:bodyPr wrap="none">
            <a:spAutoFit/>
          </a:bodyPr>
          <a:lstStyle/>
          <a:p>
            <a:r>
              <a:rPr lang="en-US" sz="1600" b="1" dirty="0"/>
              <a:t>No. of Death vs State affected</a:t>
            </a:r>
            <a:endParaRPr lang="en-NG" sz="1600" b="1" dirty="0"/>
          </a:p>
        </p:txBody>
      </p:sp>
      <p:sp>
        <p:nvSpPr>
          <p:cNvPr id="7" name="Rectangle 6"/>
          <p:cNvSpPr/>
          <p:nvPr/>
        </p:nvSpPr>
        <p:spPr>
          <a:xfrm>
            <a:off x="10221757" y="878074"/>
            <a:ext cx="1070614" cy="338554"/>
          </a:xfrm>
          <a:prstGeom prst="rect">
            <a:avLst/>
          </a:prstGeom>
        </p:spPr>
        <p:txBody>
          <a:bodyPr wrap="none">
            <a:spAutoFit/>
          </a:bodyPr>
          <a:lstStyle/>
          <a:p>
            <a:pPr algn="just"/>
            <a:r>
              <a:rPr lang="en-US" sz="1600" b="1" dirty="0">
                <a:latin typeface="Times New Roman" panose="02020603050405020304" pitchFamily="18" charset="0"/>
                <a:cs typeface="Times New Roman" panose="02020603050405020304" pitchFamily="18" charset="0"/>
              </a:rPr>
              <a:t>Figure 7.2</a:t>
            </a:r>
            <a:endParaRPr lang="en-NG" sz="1600" b="1" dirty="0">
              <a:latin typeface="Times New Roman" panose="02020603050405020304" pitchFamily="18" charset="0"/>
              <a:cs typeface="Times New Roman" panose="02020603050405020304" pitchFamily="18" charset="0"/>
            </a:endParaRPr>
          </a:p>
        </p:txBody>
      </p:sp>
      <p:sp>
        <p:nvSpPr>
          <p:cNvPr id="8" name="Rectangle 7"/>
          <p:cNvSpPr/>
          <p:nvPr/>
        </p:nvSpPr>
        <p:spPr>
          <a:xfrm>
            <a:off x="457200" y="2911208"/>
            <a:ext cx="10757648" cy="646331"/>
          </a:xfrm>
          <a:prstGeom prst="rect">
            <a:avLst/>
          </a:prstGeom>
        </p:spPr>
        <p:txBody>
          <a:bodyPr wrap="square">
            <a:spAutoFit/>
          </a:bodyPr>
          <a:lstStyle/>
          <a:p>
            <a:pPr algn="ctr"/>
            <a:r>
              <a:rPr lang="en-US" b="1" dirty="0" smtClean="0">
                <a:latin typeface="Times New Roman" panose="02020603050405020304" pitchFamily="18" charset="0"/>
                <a:cs typeface="Times New Roman" panose="02020603050405020304" pitchFamily="18" charset="0"/>
              </a:rPr>
              <a:t>Figure </a:t>
            </a:r>
            <a:r>
              <a:rPr lang="en-US" b="1" dirty="0">
                <a:latin typeface="Times New Roman" panose="02020603050405020304" pitchFamily="18" charset="0"/>
                <a:cs typeface="Times New Roman" panose="02020603050405020304" pitchFamily="18" charset="0"/>
              </a:rPr>
              <a:t>7.2 &amp; Figure </a:t>
            </a:r>
            <a:r>
              <a:rPr lang="en-US" b="1" dirty="0" smtClean="0">
                <a:latin typeface="Times New Roman" panose="02020603050405020304" pitchFamily="18" charset="0"/>
                <a:cs typeface="Times New Roman" panose="02020603050405020304" pitchFamily="18" charset="0"/>
              </a:rPr>
              <a:t>7.3: </a:t>
            </a: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is similar to Figure 2.2 and 2.3 in terms of the distribution. The plot shows distribution of number of death and number of discharged across each state with Lagos as lead in this metrics.</a:t>
            </a:r>
            <a:endParaRPr lang="en-NG" dirty="0"/>
          </a:p>
        </p:txBody>
      </p:sp>
      <p:pic>
        <p:nvPicPr>
          <p:cNvPr id="9" name="Picture 8"/>
          <p:cNvPicPr>
            <a:picLocks noChangeAspect="1"/>
          </p:cNvPicPr>
          <p:nvPr/>
        </p:nvPicPr>
        <p:blipFill>
          <a:blip r:embed="rId3"/>
          <a:stretch>
            <a:fillRect/>
          </a:stretch>
        </p:blipFill>
        <p:spPr>
          <a:xfrm>
            <a:off x="561703" y="3981893"/>
            <a:ext cx="10933612" cy="2707000"/>
          </a:xfrm>
          <a:prstGeom prst="rect">
            <a:avLst/>
          </a:prstGeom>
        </p:spPr>
      </p:pic>
      <p:sp>
        <p:nvSpPr>
          <p:cNvPr id="10" name="Rectangle 9"/>
          <p:cNvSpPr/>
          <p:nvPr/>
        </p:nvSpPr>
        <p:spPr>
          <a:xfrm>
            <a:off x="4219395" y="3797227"/>
            <a:ext cx="3508974" cy="369332"/>
          </a:xfrm>
          <a:prstGeom prst="rect">
            <a:avLst/>
          </a:prstGeom>
        </p:spPr>
        <p:txBody>
          <a:bodyPr wrap="none">
            <a:spAutoFit/>
          </a:bodyPr>
          <a:lstStyle/>
          <a:p>
            <a:r>
              <a:rPr lang="en-US" b="1" dirty="0" smtClean="0"/>
              <a:t>No. </a:t>
            </a:r>
            <a:r>
              <a:rPr lang="en-US" b="1" dirty="0"/>
              <a:t>of Discharged vs State affected</a:t>
            </a:r>
            <a:endParaRPr lang="en-NG" b="1" dirty="0"/>
          </a:p>
        </p:txBody>
      </p:sp>
      <p:sp>
        <p:nvSpPr>
          <p:cNvPr id="11" name="Rectangle 10"/>
          <p:cNvSpPr/>
          <p:nvPr/>
        </p:nvSpPr>
        <p:spPr>
          <a:xfrm>
            <a:off x="10221757" y="6488668"/>
            <a:ext cx="1180772" cy="369332"/>
          </a:xfrm>
          <a:prstGeom prst="rect">
            <a:avLst/>
          </a:prstGeom>
        </p:spPr>
        <p:txBody>
          <a:bodyPr wrap="none">
            <a:spAutoFit/>
          </a:bodyPr>
          <a:lstStyle/>
          <a:p>
            <a:pPr algn="just"/>
            <a:r>
              <a:rPr lang="en-US" b="1" dirty="0">
                <a:latin typeface="Times New Roman" panose="02020603050405020304" pitchFamily="18" charset="0"/>
                <a:cs typeface="Times New Roman" panose="02020603050405020304" pitchFamily="18" charset="0"/>
              </a:rPr>
              <a:t>Figure 7.3</a:t>
            </a:r>
            <a:endParaRPr lang="en-NG"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6450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8654" y="488070"/>
            <a:ext cx="11561991" cy="1477328"/>
          </a:xfrm>
          <a:prstGeom prst="rect">
            <a:avLst/>
          </a:prstGeom>
        </p:spPr>
        <p:txBody>
          <a:bodyPr wrap="square">
            <a:spAutoFit/>
          </a:bodyPr>
          <a:lstStyle/>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BUDGET DATA </a:t>
            </a:r>
            <a:r>
              <a:rPr lang="en-US" b="1" dirty="0" smtClean="0">
                <a:latin typeface="Times New Roman" panose="02020603050405020304" pitchFamily="18" charset="0"/>
                <a:cs typeface="Times New Roman" panose="02020603050405020304" pitchFamily="18" charset="0"/>
              </a:rPr>
              <a:t>ANALYSIS </a:t>
            </a:r>
          </a:p>
          <a:p>
            <a:r>
              <a:rPr lang="en-US" dirty="0"/>
              <a:t>As a result of the economic impact of COVID-19, states in Nigeria reportedly decreased their initial budgets. This dataset was collected to evaluate the extent of the pandemic's impact on the economy. Using the data, I calculated the percentage increase in the budget and plotted a graph to visualize the relationship between the initial and revised budgets:</a:t>
            </a:r>
          </a:p>
        </p:txBody>
      </p:sp>
      <p:pic>
        <p:nvPicPr>
          <p:cNvPr id="5" name="Picture 4"/>
          <p:cNvPicPr>
            <a:picLocks noChangeAspect="1"/>
          </p:cNvPicPr>
          <p:nvPr/>
        </p:nvPicPr>
        <p:blipFill>
          <a:blip r:embed="rId2"/>
          <a:stretch>
            <a:fillRect/>
          </a:stretch>
        </p:blipFill>
        <p:spPr>
          <a:xfrm>
            <a:off x="404949" y="2168435"/>
            <a:ext cx="3618412" cy="3056708"/>
          </a:xfrm>
          <a:prstGeom prst="rect">
            <a:avLst/>
          </a:prstGeom>
        </p:spPr>
      </p:pic>
      <p:sp>
        <p:nvSpPr>
          <p:cNvPr id="6" name="Rectangle 5"/>
          <p:cNvSpPr/>
          <p:nvPr/>
        </p:nvSpPr>
        <p:spPr>
          <a:xfrm>
            <a:off x="4889863" y="2405466"/>
            <a:ext cx="6096000" cy="2308324"/>
          </a:xfrm>
          <a:prstGeom prst="rect">
            <a:avLst/>
          </a:prstGeom>
        </p:spPr>
        <p:txBody>
          <a:bodyPr>
            <a:spAutoFit/>
          </a:bodyPr>
          <a:lstStyle/>
          <a:p>
            <a:pPr algn="just"/>
            <a:r>
              <a:rPr lang="en-US" b="1" dirty="0" smtClean="0">
                <a:latin typeface="Times New Roman" panose="02020603050405020304" pitchFamily="18" charset="0"/>
                <a:cs typeface="Times New Roman" panose="02020603050405020304" pitchFamily="18" charset="0"/>
              </a:rPr>
              <a:t>Conclusion: </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average </a:t>
            </a:r>
            <a:r>
              <a:rPr lang="en-NG" dirty="0">
                <a:latin typeface="Times New Roman" panose="02020603050405020304" pitchFamily="18" charset="0"/>
                <a:cs typeface="Times New Roman" panose="02020603050405020304" pitchFamily="18" charset="0"/>
              </a:rPr>
              <a:t>percentage</a:t>
            </a:r>
            <a:r>
              <a:rPr lang="en-US" dirty="0">
                <a:latin typeface="Times New Roman" panose="02020603050405020304" pitchFamily="18" charset="0"/>
                <a:cs typeface="Times New Roman" panose="02020603050405020304" pitchFamily="18" charset="0"/>
              </a:rPr>
              <a:t> c</a:t>
            </a:r>
            <a:r>
              <a:rPr lang="en-NG" dirty="0">
                <a:latin typeface="Times New Roman" panose="02020603050405020304" pitchFamily="18" charset="0"/>
                <a:cs typeface="Times New Roman" panose="02020603050405020304" pitchFamily="18" charset="0"/>
              </a:rPr>
              <a:t>hange in </a:t>
            </a:r>
            <a:r>
              <a:rPr lang="en-US" dirty="0">
                <a:latin typeface="Times New Roman" panose="02020603050405020304" pitchFamily="18" charset="0"/>
                <a:cs typeface="Times New Roman" panose="02020603050405020304" pitchFamily="18" charset="0"/>
              </a:rPr>
              <a:t>b</a:t>
            </a:r>
            <a:r>
              <a:rPr lang="en-NG" dirty="0">
                <a:latin typeface="Times New Roman" panose="02020603050405020304" pitchFamily="18" charset="0"/>
                <a:cs typeface="Times New Roman" panose="02020603050405020304" pitchFamily="18" charset="0"/>
              </a:rPr>
              <a:t>udget</a:t>
            </a:r>
            <a:r>
              <a:rPr lang="en-US" dirty="0">
                <a:latin typeface="Times New Roman" panose="02020603050405020304" pitchFamily="18" charset="0"/>
                <a:cs typeface="Times New Roman" panose="02020603050405020304" pitchFamily="18" charset="0"/>
              </a:rPr>
              <a:t> </a:t>
            </a:r>
            <a:r>
              <a:rPr lang="en-NG"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29.7%</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minimum percentage change in budget (%) = 12.7% (</a:t>
            </a:r>
            <a:r>
              <a:rPr lang="en-US" dirty="0" err="1">
                <a:latin typeface="Times New Roman" panose="02020603050405020304" pitchFamily="18" charset="0"/>
                <a:cs typeface="Times New Roman" panose="02020603050405020304" pitchFamily="18" charset="0"/>
              </a:rPr>
              <a:t>Kastina</a:t>
            </a:r>
            <a:r>
              <a:rPr lang="en-US" dirty="0">
                <a:latin typeface="Times New Roman" panose="02020603050405020304" pitchFamily="18" charset="0"/>
                <a:cs typeface="Times New Roman" panose="02020603050405020304" pitchFamily="18" charset="0"/>
              </a:rPr>
              <a:t> State)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maximum percentage change in budget(%) = 86.6% (Cross River State)</a:t>
            </a:r>
            <a:endParaRPr lang="en-NG" dirty="0">
              <a:latin typeface="Times New Roman" panose="02020603050405020304" pitchFamily="18" charset="0"/>
              <a:cs typeface="Times New Roman" panose="02020603050405020304" pitchFamily="18" charset="0"/>
            </a:endParaRPr>
          </a:p>
        </p:txBody>
      </p:sp>
      <p:sp>
        <p:nvSpPr>
          <p:cNvPr id="7" name="Rectangle 6"/>
          <p:cNvSpPr/>
          <p:nvPr/>
        </p:nvSpPr>
        <p:spPr>
          <a:xfrm>
            <a:off x="404948" y="5428180"/>
            <a:ext cx="11090365" cy="1508105"/>
          </a:xfrm>
          <a:prstGeom prst="rect">
            <a:avLst/>
          </a:prstGeom>
        </p:spPr>
        <p:txBody>
          <a:bodyPr wrap="square">
            <a:spAutoFit/>
          </a:bodyPr>
          <a:lstStyle/>
          <a:p>
            <a:r>
              <a:rPr lang="en-US" sz="2000" b="1" dirty="0" smtClean="0"/>
              <a:t>CONCLUSION:</a:t>
            </a:r>
          </a:p>
          <a:p>
            <a:r>
              <a:rPr lang="en-US" dirty="0" smtClean="0"/>
              <a:t>After </a:t>
            </a:r>
            <a:r>
              <a:rPr lang="en-US" dirty="0"/>
              <a:t>examining the data and drawing various conclusions, it can be inferred that the COVID-19 pandemic had a significant impact on both the economy and the lives of Nigerian citizens during the period when the virus was prevalent. It is crucial that the country's leaders take measures to combat the pandemic's effects, both in terms of healthcare and economic mitigation.</a:t>
            </a:r>
          </a:p>
        </p:txBody>
      </p:sp>
    </p:spTree>
    <p:extLst>
      <p:ext uri="{BB962C8B-B14F-4D97-AF65-F5344CB8AC3E}">
        <p14:creationId xmlns:p14="http://schemas.microsoft.com/office/powerpoint/2010/main" val="300494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23" y="665571"/>
            <a:ext cx="11105606" cy="575401"/>
          </a:xfrm>
        </p:spPr>
        <p:txBody>
          <a:bodyPr>
            <a:noAutofit/>
          </a:bodyPr>
          <a:lstStyle/>
          <a:p>
            <a:r>
              <a:rPr lang="en-US" sz="2800" b="1" dirty="0" smtClean="0">
                <a:solidFill>
                  <a:schemeClr val="tx1">
                    <a:lumMod val="95000"/>
                    <a:lumOff val="5000"/>
                  </a:schemeClr>
                </a:solidFill>
                <a:latin typeface="Times New Roman" panose="02020603050405020304" pitchFamily="18" charset="0"/>
                <a:cs typeface="Times New Roman" panose="02020603050405020304" pitchFamily="18" charset="0"/>
              </a:rPr>
              <a:t>PROJECT OVERVIEW</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2697" y="1420677"/>
            <a:ext cx="10515600" cy="4351338"/>
          </a:xfrm>
        </p:spPr>
        <p:txBody>
          <a:bodyPr>
            <a:normAutofit fontScale="92500" lnSpcReduction="20000"/>
          </a:bodyPr>
          <a:lstStyle/>
          <a:p>
            <a:pPr marL="0" indent="0">
              <a:buNone/>
            </a:pPr>
            <a:r>
              <a:rPr lang="en-US" sz="2200" dirty="0" smtClean="0">
                <a:latin typeface="Times New Roman" panose="02020603050405020304" pitchFamily="18" charset="0"/>
                <a:cs typeface="Times New Roman" panose="02020603050405020304" pitchFamily="18" charset="0"/>
              </a:rPr>
              <a:t>Coronavirus disease </a:t>
            </a:r>
            <a:r>
              <a:rPr lang="en-US" sz="2200" dirty="0">
                <a:latin typeface="Times New Roman" panose="02020603050405020304" pitchFamily="18" charset="0"/>
                <a:cs typeface="Times New Roman" panose="02020603050405020304" pitchFamily="18" charset="0"/>
              </a:rPr>
              <a:t>(COVID-19) is an infectious disease caused by a newly discovered coronavirus, and it has affected major parts of the world. Nigeria, a West-African country, has also been affected by the COVID-19 pandemic after recording its first case on 27th February </a:t>
            </a:r>
            <a:r>
              <a:rPr lang="en-US" sz="2200" dirty="0" smtClean="0">
                <a:latin typeface="Times New Roman" panose="02020603050405020304" pitchFamily="18" charset="0"/>
                <a:cs typeface="Times New Roman" panose="02020603050405020304" pitchFamily="18" charset="0"/>
              </a:rPr>
              <a:t>2020.</a:t>
            </a:r>
          </a:p>
          <a:p>
            <a:pPr marL="0" indent="0">
              <a:buNone/>
            </a:pPr>
            <a:r>
              <a:rPr lang="en-US" sz="2200" dirty="0" smtClean="0">
                <a:latin typeface="Times New Roman" panose="02020603050405020304" pitchFamily="18" charset="0"/>
                <a:cs typeface="Times New Roman" panose="02020603050405020304" pitchFamily="18" charset="0"/>
              </a:rPr>
              <a:t>Nigeria </a:t>
            </a:r>
            <a:r>
              <a:rPr lang="en-US" sz="2200" dirty="0">
                <a:latin typeface="Times New Roman" panose="02020603050405020304" pitchFamily="18" charset="0"/>
                <a:cs typeface="Times New Roman" panose="02020603050405020304" pitchFamily="18" charset="0"/>
              </a:rPr>
              <a:t>is a country with 37 states - Federal Capital Territory included- and a fast-growing economic environment with about 200 million citizens. COVID-19 has affected several country activities as the country steadily progressed from its first case to shutting down major airports, state-wide lockdown, curfews, and reviving its economy</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PROJECT </a:t>
            </a:r>
            <a:r>
              <a:rPr lang="en-US" sz="2200" b="1" dirty="0">
                <a:latin typeface="Times New Roman" panose="02020603050405020304" pitchFamily="18" charset="0"/>
                <a:cs typeface="Times New Roman" panose="02020603050405020304" pitchFamily="18" charset="0"/>
              </a:rPr>
              <a:t>APPROACHES</a:t>
            </a:r>
          </a:p>
          <a:p>
            <a:pPr marL="0" indent="0">
              <a:buNone/>
            </a:pPr>
            <a:r>
              <a:rPr lang="en-US" sz="2200" dirty="0">
                <a:latin typeface="Times New Roman" panose="02020603050405020304" pitchFamily="18" charset="0"/>
                <a:cs typeface="Times New Roman" panose="02020603050405020304" pitchFamily="18" charset="0"/>
              </a:rPr>
              <a:t>In this project, data science and analytics skills are employed to collect data, explore the data, perform analysis, create visualizations, and generate insights.</a:t>
            </a:r>
          </a:p>
          <a:p>
            <a:r>
              <a:rPr lang="en-US" sz="2200" dirty="0">
                <a:latin typeface="Times New Roman" panose="02020603050405020304" pitchFamily="18" charset="0"/>
                <a:cs typeface="Times New Roman" panose="02020603050405020304" pitchFamily="18" charset="0"/>
              </a:rPr>
              <a:t>Web scraping, and importing from data sources.</a:t>
            </a:r>
          </a:p>
          <a:p>
            <a:r>
              <a:rPr lang="en-US" sz="2200" dirty="0">
                <a:latin typeface="Times New Roman" panose="02020603050405020304" pitchFamily="18" charset="0"/>
                <a:cs typeface="Times New Roman" panose="02020603050405020304" pitchFamily="18" charset="0"/>
              </a:rPr>
              <a:t>Good use of Pandas and visualization tools to communicate insights.</a:t>
            </a:r>
          </a:p>
          <a:p>
            <a:r>
              <a:rPr lang="en-US" sz="2200" dirty="0">
                <a:latin typeface="Times New Roman" panose="02020603050405020304" pitchFamily="18" charset="0"/>
                <a:cs typeface="Times New Roman" panose="02020603050405020304" pitchFamily="18" charset="0"/>
              </a:rPr>
              <a:t>Summary report documentation to derive more insights</a:t>
            </a:r>
            <a:r>
              <a:rPr lang="en-US" sz="2200" dirty="0" smtClean="0">
                <a:latin typeface="Times New Roman" panose="02020603050405020304" pitchFamily="18" charset="0"/>
                <a:cs typeface="Times New Roman" panose="02020603050405020304" pitchFamily="18" charset="0"/>
              </a:rPr>
              <a:t>.</a:t>
            </a:r>
            <a:r>
              <a:rPr lang="en-US" sz="1900" dirty="0" smtClean="0">
                <a:latin typeface="Times New Roman" panose="02020603050405020304" pitchFamily="18" charset="0"/>
                <a:cs typeface="Times New Roman" panose="02020603050405020304" pitchFamily="18" charset="0"/>
              </a:rPr>
              <a:t/>
            </a:r>
            <a:br>
              <a:rPr lang="en-US" sz="1900" dirty="0" smtClean="0">
                <a:latin typeface="Times New Roman" panose="02020603050405020304" pitchFamily="18" charset="0"/>
                <a:cs typeface="Times New Roman" panose="02020603050405020304" pitchFamily="18" charset="0"/>
              </a:rPr>
            </a:br>
            <a:r>
              <a:rPr lang="en-US" sz="1800" dirty="0" smtClean="0"/>
              <a:t/>
            </a:r>
            <a:br>
              <a:rPr lang="en-US" sz="1800" dirty="0" smtClean="0"/>
            </a:br>
            <a:endParaRPr lang="en-US" sz="1800" dirty="0"/>
          </a:p>
        </p:txBody>
      </p:sp>
    </p:spTree>
    <p:extLst>
      <p:ext uri="{BB962C8B-B14F-4D97-AF65-F5344CB8AC3E}">
        <p14:creationId xmlns:p14="http://schemas.microsoft.com/office/powerpoint/2010/main" val="236459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8817"/>
            <a:ext cx="10515600" cy="562338"/>
          </a:xfrm>
        </p:spPr>
        <p:txBody>
          <a:bodyPr>
            <a:normAutofit fontScale="90000"/>
          </a:bodyPr>
          <a:lstStyle/>
          <a:p>
            <a:r>
              <a:rPr lang="en-US" b="1" dirty="0">
                <a:solidFill>
                  <a:srgbClr val="000000"/>
                </a:solidFill>
                <a:latin typeface="Times New Roman" panose="02020603050405020304" pitchFamily="18" charset="0"/>
                <a:cs typeface="Times New Roman" panose="02020603050405020304" pitchFamily="18" charset="0"/>
              </a:rPr>
              <a:t>DATA INFORMATION</a:t>
            </a:r>
            <a:br>
              <a:rPr lang="en-US" b="1" dirty="0">
                <a:solidFill>
                  <a:srgbClr val="00000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966651"/>
            <a:ext cx="10515600" cy="5210312"/>
          </a:xfrm>
        </p:spPr>
        <p:txBody>
          <a:bodyPr>
            <a:normAutofit fontScale="92500" lnSpcReduction="10000"/>
          </a:bodyPr>
          <a:lstStyle/>
          <a:p>
            <a:pPr marL="0" lvl="0" indent="0" algn="just" defTabSz="457200">
              <a:lnSpc>
                <a:spcPct val="100000"/>
              </a:lnSpc>
              <a:spcBef>
                <a:spcPts val="0"/>
              </a:spcBef>
              <a:buNone/>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data source is divided into different parts, and combined to perform analysis and provide insights.</a:t>
            </a:r>
            <a:endParaRPr lang="en-US" sz="1800" dirty="0">
              <a:solidFill>
                <a:prstClr val="black"/>
              </a:solidFill>
              <a:latin typeface="Times New Roman" panose="02020603050405020304" pitchFamily="18" charset="0"/>
              <a:cs typeface="Times New Roman" panose="02020603050405020304" pitchFamily="18" charset="0"/>
            </a:endParaRPr>
          </a:p>
          <a:p>
            <a:pPr marL="0" lvl="0" indent="0" algn="just" defTabSz="457200">
              <a:lnSpc>
                <a:spcPct val="100000"/>
              </a:lnSpc>
              <a:spcBef>
                <a:spcPts val="0"/>
              </a:spcBef>
              <a:buNone/>
            </a:pPr>
            <a:endParaRPr lang="en-US" sz="1800" dirty="0">
              <a:solidFill>
                <a:prstClr val="black"/>
              </a:solidFill>
              <a:latin typeface="Times New Roman" panose="02020603050405020304" pitchFamily="18" charset="0"/>
              <a:cs typeface="Times New Roman" panose="02020603050405020304" pitchFamily="18" charset="0"/>
            </a:endParaRPr>
          </a:p>
          <a:p>
            <a:pPr marL="285750" indent="-285750" algn="just" defTabSz="457200">
              <a:lnSpc>
                <a:spcPct val="100000"/>
              </a:lnSpc>
              <a:spcBef>
                <a:spcPts val="0"/>
              </a:spcBef>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The Nigeria Centre for Diseases Control (NCDC) monitors the country’s COVID-19 situation, and releases data on the states affected by the virus, the number of cases on confirmation and admission, number of discharged, and number of death.</a:t>
            </a:r>
          </a:p>
          <a:p>
            <a:pPr marL="0" lvl="0" indent="0" algn="just" defTabSz="457200">
              <a:lnSpc>
                <a:spcPct val="100000"/>
              </a:lnSpc>
              <a:spcBef>
                <a:spcPts val="0"/>
              </a:spcBef>
              <a:buNone/>
            </a:pPr>
            <a:endParaRPr lang="en-US" sz="1050" dirty="0">
              <a:solidFill>
                <a:prstClr val="black"/>
              </a:solidFill>
              <a:latin typeface="Times New Roman" panose="02020603050405020304" pitchFamily="18" charset="0"/>
              <a:cs typeface="Times New Roman" panose="02020603050405020304" pitchFamily="18" charset="0"/>
            </a:endParaRPr>
          </a:p>
          <a:p>
            <a:pPr marL="285750" indent="-285750" algn="just" defTabSz="457200">
              <a:lnSpc>
                <a:spcPct val="100000"/>
              </a:lnSpc>
              <a:spcBef>
                <a:spcPts val="0"/>
              </a:spcBef>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Johns Hopkins University Center for Systems Science and Engineering (JHU CSSE) publishes daily data on confirmed, death and recovered cases across different countries. The data for Nigeria will only be extracted from there.</a:t>
            </a:r>
          </a:p>
          <a:p>
            <a:pPr marL="0" lvl="0" indent="0" algn="just" defTabSz="457200">
              <a:lnSpc>
                <a:spcPct val="100000"/>
              </a:lnSpc>
              <a:spcBef>
                <a:spcPts val="0"/>
              </a:spcBef>
              <a:buNone/>
            </a:pPr>
            <a:endParaRPr lang="en-US" sz="1100" dirty="0" smtClean="0">
              <a:solidFill>
                <a:prstClr val="black"/>
              </a:solidFill>
              <a:latin typeface="Times New Roman" panose="02020603050405020304" pitchFamily="18" charset="0"/>
              <a:cs typeface="Times New Roman" panose="02020603050405020304" pitchFamily="18" charset="0"/>
            </a:endParaRPr>
          </a:p>
          <a:p>
            <a:pPr marL="285750" lvl="0" indent="-285750" algn="just" defTabSz="457200">
              <a:lnSpc>
                <a:spcPct val="100000"/>
              </a:lnSpc>
              <a:spcBef>
                <a:spcPts val="0"/>
              </a:spcBef>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Nigeria </a:t>
            </a:r>
            <a:r>
              <a:rPr lang="en-US" sz="1900" dirty="0">
                <a:latin typeface="Times New Roman" panose="02020603050405020304" pitchFamily="18" charset="0"/>
                <a:cs typeface="Times New Roman" panose="02020603050405020304" pitchFamily="18" charset="0"/>
              </a:rPr>
              <a:t>Community Vulnerability Index data. The vulnerability index was computed by considering several factors such as socio-economic status, population density, housing type, transportation, epidemiological, health system etc., these factors are known as </a:t>
            </a:r>
            <a:r>
              <a:rPr lang="en-US" sz="1900" dirty="0" smtClean="0">
                <a:latin typeface="Times New Roman" panose="02020603050405020304" pitchFamily="18" charset="0"/>
                <a:cs typeface="Times New Roman" panose="02020603050405020304" pitchFamily="18" charset="0"/>
              </a:rPr>
              <a:t>themes.</a:t>
            </a:r>
            <a:r>
              <a:rPr lang="en-US" sz="1900" dirty="0" smtClean="0">
                <a:solidFill>
                  <a:prstClr val="black"/>
                </a:solidFill>
                <a:latin typeface="Times New Roman" panose="02020603050405020304" pitchFamily="18" charset="0"/>
                <a:cs typeface="Times New Roman" panose="02020603050405020304" pitchFamily="18" charset="0"/>
              </a:rPr>
              <a:t> </a:t>
            </a:r>
          </a:p>
          <a:p>
            <a:pPr marL="285750" lvl="0" indent="-285750" algn="just" defTabSz="457200">
              <a:lnSpc>
                <a:spcPct val="100000"/>
              </a:lnSpc>
              <a:spcBef>
                <a:spcPts val="0"/>
              </a:spcBef>
              <a:buFont typeface="Wingdings" panose="05000000000000000000" pitchFamily="2" charset="2"/>
              <a:buChar char="v"/>
            </a:pPr>
            <a:endParaRPr lang="en-US" sz="1900" dirty="0">
              <a:solidFill>
                <a:prstClr val="black"/>
              </a:solidFill>
              <a:latin typeface="Times New Roman" panose="02020603050405020304" pitchFamily="18" charset="0"/>
              <a:cs typeface="Times New Roman" panose="02020603050405020304" pitchFamily="18" charset="0"/>
            </a:endParaRPr>
          </a:p>
          <a:p>
            <a:pPr marL="285750" indent="-285750" algn="just" defTabSz="457200">
              <a:lnSpc>
                <a:spcPct val="100000"/>
              </a:lnSpc>
              <a:spcBef>
                <a:spcPts val="0"/>
              </a:spcBef>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Real Domestic Gross Product(GDP) data for Nigeria will help to determine the impact of COVID-19 on the economy.</a:t>
            </a:r>
          </a:p>
          <a:p>
            <a:pPr marL="0" lvl="0" indent="0" algn="just" defTabSz="457200">
              <a:lnSpc>
                <a:spcPct val="100000"/>
              </a:lnSpc>
              <a:spcBef>
                <a:spcPts val="0"/>
              </a:spcBef>
              <a:buNone/>
            </a:pPr>
            <a:endParaRPr lang="en-US" sz="1200" dirty="0" smtClean="0">
              <a:solidFill>
                <a:prstClr val="black"/>
              </a:solidFill>
              <a:latin typeface="Times New Roman" panose="02020603050405020304" pitchFamily="18" charset="0"/>
              <a:cs typeface="Times New Roman" panose="02020603050405020304" pitchFamily="18" charset="0"/>
            </a:endParaRPr>
          </a:p>
          <a:p>
            <a:pPr marL="285750" lvl="0" indent="-285750" algn="just" defTabSz="457200">
              <a:lnSpc>
                <a:spcPct val="100000"/>
              </a:lnSpc>
              <a:spcBef>
                <a:spcPts val="0"/>
              </a:spcBef>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State Budget Data will also be used to determine the impact of COVID-19 on the economy across the states in the country.</a:t>
            </a:r>
          </a:p>
          <a:p>
            <a:pPr marL="0" indent="0">
              <a:buNone/>
            </a:pPr>
            <a:r>
              <a:rPr lang="en-US" sz="1800" dirty="0" smtClean="0"/>
              <a:t/>
            </a:r>
            <a:br>
              <a:rPr lang="en-US" sz="1800" dirty="0" smtClean="0"/>
            </a:br>
            <a:endParaRPr lang="en-US" sz="1800" dirty="0" smtClean="0">
              <a:solidFill>
                <a:prstClr val="black"/>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20956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217"/>
          </a:xfrm>
        </p:spPr>
        <p:txBody>
          <a:bodyPr>
            <a:normAutofit fontScale="90000"/>
          </a:bodyPr>
          <a:lstStyle/>
          <a:p>
            <a:r>
              <a:rPr lang="en-US" sz="3100" b="1" dirty="0">
                <a:solidFill>
                  <a:srgbClr val="000000"/>
                </a:solidFill>
                <a:latin typeface="Times New Roman" panose="02020603050405020304" pitchFamily="18" charset="0"/>
                <a:cs typeface="Times New Roman" panose="02020603050405020304" pitchFamily="18" charset="0"/>
              </a:rPr>
              <a:t>ANALYSIS QUESTION</a:t>
            </a:r>
            <a:r>
              <a:rPr lang="en-US" b="1" dirty="0">
                <a:solidFill>
                  <a:srgbClr val="000000"/>
                </a:solidFill>
                <a:latin typeface="Times New Roman" panose="02020603050405020304" pitchFamily="18" charset="0"/>
                <a:cs typeface="Times New Roman" panose="02020603050405020304" pitchFamily="18" charset="0"/>
              </a:rPr>
              <a:t/>
            </a:r>
            <a:br>
              <a:rPr lang="en-US" b="1" dirty="0">
                <a:solidFill>
                  <a:srgbClr val="00000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682387"/>
            <a:ext cx="10515600" cy="5732061"/>
          </a:xfrm>
        </p:spPr>
        <p:txBody>
          <a:bodyPr>
            <a:noAutofit/>
          </a:bodyPr>
          <a:lstStyle/>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Some questions that my exploration seek to answer upon analysis of given data and the data collected from diverse sources are:</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Explore the distribution of the virus spread across each states, the numeric effect on each state through the distribution of the confirmed, discharged and the death cases in Nigeria states.</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2.From John Hopkin’s data, get the active cases in all countries and extracting the data for Nigeria out for analysis to help investigate the relationship between the aforementioned features and to draw conclusions based on their relation.</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Examine the connection between the number of confirmed cases, recovery cases, and deaths in order to calculate the infection rate throughout the country. Investigate and draw conclusions from the distribution of the infection rate over the date provided in the dataset.</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An exploration and evaluation of specific indicators within external data are being conducted. These indicators comprise of Fragility, vulnerability, </a:t>
            </a:r>
            <a:r>
              <a:rPr lang="en-US" sz="1800" dirty="0" err="1">
                <a:latin typeface="Times New Roman" panose="02020603050405020304" pitchFamily="18" charset="0"/>
                <a:cs typeface="Times New Roman" panose="02020603050405020304" pitchFamily="18" charset="0"/>
              </a:rPr>
              <a:t>epideiology</a:t>
            </a:r>
            <a:r>
              <a:rPr lang="en-US" sz="1800" dirty="0">
                <a:latin typeface="Times New Roman" panose="02020603050405020304" pitchFamily="18" charset="0"/>
                <a:cs typeface="Times New Roman" panose="02020603050405020304" pitchFamily="18" charset="0"/>
              </a:rPr>
              <a:t>, prevalence, health care, population density, transportation and socioeconomic factors.</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data will be explored using these indices in order to create graphs and charts that are more effective for conveying information and drawing conclusions.</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external GDP data will be analyzed to obtain a better understanding of the impact of covid-19 pandemic on the economy of the country.</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Deeper understanding of the impact of the virus on Nigeria's economy, and additional insights will be obtained from state and budgetary considerations.</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5434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477673"/>
            <a:ext cx="10515600" cy="436728"/>
          </a:xfrm>
        </p:spPr>
        <p:txBody>
          <a:bodyPr>
            <a:normAutofit fontScale="90000"/>
          </a:bodyPr>
          <a:lstStyle/>
          <a:p>
            <a:r>
              <a:rPr lang="en-US" sz="2700" b="1" dirty="0">
                <a:solidFill>
                  <a:srgbClr val="000000"/>
                </a:solidFill>
                <a:latin typeface="Times New Roman" panose="02020603050405020304" pitchFamily="18" charset="0"/>
                <a:cs typeface="Times New Roman" panose="02020603050405020304" pitchFamily="18" charset="0"/>
              </a:rPr>
              <a:t>ANALYSIS METHODOLOGY</a:t>
            </a:r>
            <a:r>
              <a:rPr lang="en-US" b="1" dirty="0">
                <a:solidFill>
                  <a:srgbClr val="000000"/>
                </a:solidFill>
                <a:latin typeface="Times New Roman" panose="02020603050405020304" pitchFamily="18" charset="0"/>
                <a:cs typeface="Times New Roman" panose="02020603050405020304" pitchFamily="18" charset="0"/>
              </a:rPr>
              <a:t/>
            </a:r>
            <a:br>
              <a:rPr lang="en-US" b="1" dirty="0">
                <a:solidFill>
                  <a:srgbClr val="00000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69460" y="696037"/>
            <a:ext cx="10515600" cy="6018662"/>
          </a:xfrm>
        </p:spPr>
        <p:txBody>
          <a:bodyPr>
            <a:normAutofit fontScale="92500" lnSpcReduction="20000"/>
          </a:bodyPr>
          <a:lstStyle/>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Web scraping, and importing from data sources.</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Good use of Pandas and visualization tools to communicate insights.</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Summary report documentation to derive more insights.</a:t>
            </a:r>
          </a:p>
          <a:p>
            <a:pPr marL="0" indent="0">
              <a:buNone/>
            </a:pPr>
            <a:endParaRPr lang="en-US" sz="2000" b="1"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sz="2000" b="1" dirty="0" smtClean="0">
                <a:solidFill>
                  <a:srgbClr val="000000"/>
                </a:solidFill>
                <a:latin typeface="Times New Roman" panose="02020603050405020304" pitchFamily="18" charset="0"/>
                <a:cs typeface="Times New Roman" panose="02020603050405020304" pitchFamily="18" charset="0"/>
              </a:rPr>
              <a:t>ANALYSIS </a:t>
            </a:r>
            <a:r>
              <a:rPr lang="en-US" sz="2000" b="1" dirty="0">
                <a:solidFill>
                  <a:srgbClr val="000000"/>
                </a:solidFill>
                <a:latin typeface="Times New Roman" panose="02020603050405020304" pitchFamily="18" charset="0"/>
                <a:cs typeface="Times New Roman" panose="02020603050405020304" pitchFamily="18" charset="0"/>
              </a:rPr>
              <a:t>EXPLORATION AND INFERENCES (RESULT)</a:t>
            </a:r>
          </a:p>
          <a:p>
            <a:pPr marL="0" indent="0">
              <a:buNone/>
            </a:pPr>
            <a:r>
              <a:rPr lang="en-US" sz="1800" dirty="0" smtClean="0">
                <a:latin typeface="Times New Roman" panose="02020603050405020304" pitchFamily="18" charset="0"/>
                <a:cs typeface="Times New Roman" panose="02020603050405020304" pitchFamily="18" charset="0"/>
              </a:rPr>
              <a:t>Here, the use of diverse </a:t>
            </a:r>
            <a:r>
              <a:rPr lang="en-US" sz="1800" dirty="0">
                <a:latin typeface="Times New Roman" panose="02020603050405020304" pitchFamily="18" charset="0"/>
                <a:cs typeface="Times New Roman" panose="02020603050405020304" pitchFamily="18" charset="0"/>
              </a:rPr>
              <a:t>charts </a:t>
            </a:r>
            <a:r>
              <a:rPr lang="en-US" sz="1800" dirty="0" smtClean="0">
                <a:latin typeface="Times New Roman" panose="02020603050405020304" pitchFamily="18" charset="0"/>
                <a:cs typeface="Times New Roman" panose="02020603050405020304" pitchFamily="18" charset="0"/>
              </a:rPr>
              <a:t>will be utilized to </a:t>
            </a:r>
            <a:r>
              <a:rPr lang="en-US" sz="1800" dirty="0">
                <a:latin typeface="Times New Roman" panose="02020603050405020304" pitchFamily="18" charset="0"/>
                <a:cs typeface="Times New Roman" panose="02020603050405020304" pitchFamily="18" charset="0"/>
              </a:rPr>
              <a:t>explain the result of my analysis and inferences made from the data in accordance to the analysis question.</a:t>
            </a:r>
            <a:endParaRPr lang="en-NG" sz="1800"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r>
              <a:rPr lang="en-US" b="1" dirty="0">
                <a:latin typeface="Times New Roman" panose="02020603050405020304" pitchFamily="18" charset="0"/>
                <a:cs typeface="Times New Roman" panose="02020603050405020304" pitchFamily="18" charset="0"/>
              </a:rPr>
              <a:t>Figure 1.1</a:t>
            </a:r>
            <a:endParaRPr lang="en-NG" b="1"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lgn="r">
              <a:buNone/>
            </a:pPr>
            <a:r>
              <a:rPr lang="en-US" sz="1900" b="1" dirty="0" smtClean="0">
                <a:latin typeface="Times New Roman" panose="02020603050405020304" pitchFamily="18" charset="0"/>
                <a:cs typeface="Times New Roman" panose="02020603050405020304" pitchFamily="18" charset="0"/>
              </a:rPr>
              <a:t>Fig 1.1</a:t>
            </a:r>
            <a:endParaRPr lang="en-NG" sz="1900" b="1"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2"/>
          <a:stretch>
            <a:fillRect/>
          </a:stretch>
        </p:blipFill>
        <p:spPr>
          <a:xfrm>
            <a:off x="1002897" y="3246888"/>
            <a:ext cx="8848725" cy="3257550"/>
          </a:xfrm>
          <a:prstGeom prst="rect">
            <a:avLst/>
          </a:prstGeom>
        </p:spPr>
      </p:pic>
    </p:spTree>
    <p:extLst>
      <p:ext uri="{BB962C8B-B14F-4D97-AF65-F5344CB8AC3E}">
        <p14:creationId xmlns:p14="http://schemas.microsoft.com/office/powerpoint/2010/main" val="15963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2"/>
          <a:stretch>
            <a:fillRect/>
          </a:stretch>
        </p:blipFill>
        <p:spPr>
          <a:xfrm>
            <a:off x="143291" y="98425"/>
            <a:ext cx="5525589" cy="1870963"/>
          </a:xfrm>
          <a:prstGeom prst="rect">
            <a:avLst/>
          </a:prstGeom>
        </p:spPr>
      </p:pic>
      <p:pic>
        <p:nvPicPr>
          <p:cNvPr id="5" name="Picture 4"/>
          <p:cNvPicPr>
            <a:picLocks noChangeAspect="1"/>
          </p:cNvPicPr>
          <p:nvPr/>
        </p:nvPicPr>
        <p:blipFill>
          <a:blip r:embed="rId3"/>
          <a:stretch>
            <a:fillRect/>
          </a:stretch>
        </p:blipFill>
        <p:spPr>
          <a:xfrm>
            <a:off x="129829" y="2115609"/>
            <a:ext cx="5552514" cy="2024743"/>
          </a:xfrm>
          <a:prstGeom prst="rect">
            <a:avLst/>
          </a:prstGeom>
        </p:spPr>
      </p:pic>
      <p:sp>
        <p:nvSpPr>
          <p:cNvPr id="12" name="Rectangle 11"/>
          <p:cNvSpPr/>
          <p:nvPr/>
        </p:nvSpPr>
        <p:spPr>
          <a:xfrm>
            <a:off x="4830828" y="1857545"/>
            <a:ext cx="851515" cy="369332"/>
          </a:xfrm>
          <a:prstGeom prst="rect">
            <a:avLst/>
          </a:prstGeom>
        </p:spPr>
        <p:txBody>
          <a:bodyPr wrap="none">
            <a:spAutoFit/>
          </a:bodyPr>
          <a:lstStyle/>
          <a:p>
            <a:pPr algn="r"/>
            <a:r>
              <a:rPr lang="en-US" b="1" dirty="0">
                <a:latin typeface="Times New Roman" panose="02020603050405020304" pitchFamily="18" charset="0"/>
                <a:cs typeface="Times New Roman" panose="02020603050405020304" pitchFamily="18" charset="0"/>
              </a:rPr>
              <a:t>Fig </a:t>
            </a:r>
            <a:r>
              <a:rPr lang="en-US" b="1" dirty="0" smtClean="0">
                <a:latin typeface="Times New Roman" panose="02020603050405020304" pitchFamily="18" charset="0"/>
                <a:cs typeface="Times New Roman" panose="02020603050405020304" pitchFamily="18" charset="0"/>
              </a:rPr>
              <a:t>1.2</a:t>
            </a:r>
            <a:endParaRPr lang="en-NG" b="1" dirty="0">
              <a:latin typeface="Times New Roman" panose="02020603050405020304" pitchFamily="18" charset="0"/>
              <a:cs typeface="Times New Roman" panose="02020603050405020304" pitchFamily="18" charset="0"/>
            </a:endParaRPr>
          </a:p>
        </p:txBody>
      </p:sp>
      <p:sp>
        <p:nvSpPr>
          <p:cNvPr id="13" name="Rectangle 12"/>
          <p:cNvSpPr/>
          <p:nvPr/>
        </p:nvSpPr>
        <p:spPr>
          <a:xfrm>
            <a:off x="4830828" y="4028510"/>
            <a:ext cx="851515" cy="369332"/>
          </a:xfrm>
          <a:prstGeom prst="rect">
            <a:avLst/>
          </a:prstGeom>
        </p:spPr>
        <p:txBody>
          <a:bodyPr wrap="none">
            <a:spAutoFit/>
          </a:bodyPr>
          <a:lstStyle/>
          <a:p>
            <a:pPr algn="r"/>
            <a:r>
              <a:rPr lang="en-US" b="1" dirty="0">
                <a:latin typeface="Times New Roman" panose="02020603050405020304" pitchFamily="18" charset="0"/>
                <a:cs typeface="Times New Roman" panose="02020603050405020304" pitchFamily="18" charset="0"/>
              </a:rPr>
              <a:t>Fig </a:t>
            </a:r>
            <a:r>
              <a:rPr lang="en-US" b="1" dirty="0" smtClean="0">
                <a:latin typeface="Times New Roman" panose="02020603050405020304" pitchFamily="18" charset="0"/>
                <a:cs typeface="Times New Roman" panose="02020603050405020304" pitchFamily="18" charset="0"/>
              </a:rPr>
              <a:t>1.3</a:t>
            </a:r>
            <a:endParaRPr lang="en-NG" b="1" dirty="0">
              <a:latin typeface="Times New Roman" panose="02020603050405020304" pitchFamily="18" charset="0"/>
              <a:cs typeface="Times New Roman" panose="02020603050405020304" pitchFamily="18" charset="0"/>
            </a:endParaRPr>
          </a:p>
        </p:txBody>
      </p:sp>
      <p:sp>
        <p:nvSpPr>
          <p:cNvPr id="14" name="Rectangle 13"/>
          <p:cNvSpPr/>
          <p:nvPr/>
        </p:nvSpPr>
        <p:spPr>
          <a:xfrm>
            <a:off x="18091" y="4285999"/>
            <a:ext cx="5780247" cy="2554545"/>
          </a:xfrm>
          <a:prstGeom prst="rect">
            <a:avLst/>
          </a:prstGeom>
        </p:spPr>
        <p:txBody>
          <a:bodyPr wrap="square">
            <a:spAutoFit/>
          </a:bodyPr>
          <a:lstStyle/>
          <a:p>
            <a:r>
              <a:rPr lang="en-US" sz="1600" b="1" dirty="0" smtClean="0">
                <a:solidFill>
                  <a:srgbClr val="000000"/>
                </a:solidFill>
                <a:latin typeface="Times New Roman" panose="02020603050405020304" pitchFamily="18" charset="0"/>
                <a:cs typeface="Times New Roman" panose="02020603050405020304" pitchFamily="18" charset="0"/>
              </a:rPr>
              <a:t>Conclusion:</a:t>
            </a:r>
            <a:endParaRPr lang="en-US" sz="1600" b="1" dirty="0">
              <a:solidFill>
                <a:srgbClr val="000000"/>
              </a:solidFill>
              <a:latin typeface="Times New Roman" panose="02020603050405020304" pitchFamily="18" charset="0"/>
              <a:cs typeface="Times New Roman" panose="02020603050405020304" pitchFamily="18" charset="0"/>
            </a:endParaRPr>
          </a:p>
          <a:p>
            <a:pPr algn="just"/>
            <a:r>
              <a:rPr lang="en-US" sz="1600" dirty="0" smtClean="0">
                <a:solidFill>
                  <a:srgbClr val="000000"/>
                </a:solidFill>
                <a:latin typeface="Times New Roman" panose="02020603050405020304" pitchFamily="18" charset="0"/>
                <a:cs typeface="Times New Roman" panose="02020603050405020304" pitchFamily="18" charset="0"/>
              </a:rPr>
              <a:t>Based on the virus distribution in Nigeria during the period under consideration, we observed that Lagos has a significantly higher number of confirmed cases compared to other states. </a:t>
            </a:r>
          </a:p>
          <a:p>
            <a:pPr algn="just"/>
            <a:endParaRPr lang="en-US" sz="1600" dirty="0">
              <a:solidFill>
                <a:srgbClr val="000000"/>
              </a:solidFill>
              <a:latin typeface="Times New Roman" panose="02020603050405020304" pitchFamily="18" charset="0"/>
              <a:cs typeface="Times New Roman" panose="02020603050405020304" pitchFamily="18" charset="0"/>
            </a:endParaRPr>
          </a:p>
          <a:p>
            <a:pPr algn="just"/>
            <a:r>
              <a:rPr lang="en-US" sz="1600" dirty="0"/>
              <a:t>The top 10 states with the highest number of confirmed cases are Lagos with 58713 cases, FCT with 19841 cases, Kaduna with 9068 cases, Plateau with 9060 cases, Rivers with 7169 cases, Oyo with 6855 cases, Edo with 4907 cases, Ogun with 4680 cases, Kano with 3967 cases, and Ondo with 3248 cases.¶</a:t>
            </a:r>
          </a:p>
        </p:txBody>
      </p:sp>
      <p:sp>
        <p:nvSpPr>
          <p:cNvPr id="15" name="Text Placeholder 9"/>
          <p:cNvSpPr>
            <a:spLocks noGrp="1"/>
          </p:cNvSpPr>
          <p:nvPr>
            <p:ph sz="quarter" idx="4"/>
          </p:nvPr>
        </p:nvSpPr>
        <p:spPr>
          <a:xfrm>
            <a:off x="6266217" y="127094"/>
            <a:ext cx="5183188" cy="3684588"/>
          </a:xfrm>
        </p:spPr>
        <p:txBody>
          <a:bodyPr>
            <a:normAutofit/>
          </a:bodyPr>
          <a:lstStyle/>
          <a:p>
            <a:pPr marL="0" lvl="0" indent="0" algn="just" defTabSz="457200">
              <a:lnSpc>
                <a:spcPct val="100000"/>
              </a:lnSpc>
              <a:spcBef>
                <a:spcPts val="0"/>
              </a:spcBef>
              <a:buNone/>
            </a:pPr>
            <a:r>
              <a:rPr lang="en-US" sz="1800" dirty="0" smtClean="0">
                <a:solidFill>
                  <a:prstClr val="black"/>
                </a:solidFill>
              </a:rPr>
              <a:t>Upon examining the distribution of the three features in the NCDC data, we have observed a certain bias in the plot. This suggests that there are significantly higher numbers of discharges, confirmations, and deaths in a few states as compared to other states in the country. To gain a clearer insight into figures 1.1 to figures 1.3, we can from the bar plot below</a:t>
            </a:r>
            <a:endParaRPr lang="en-NG" sz="1800" dirty="0">
              <a:solidFill>
                <a:prstClr val="black"/>
              </a:solidFill>
            </a:endParaRPr>
          </a:p>
          <a:p>
            <a:pPr marL="0" indent="0">
              <a:buNone/>
            </a:pPr>
            <a:endParaRPr lang="en-US" dirty="0"/>
          </a:p>
        </p:txBody>
      </p:sp>
      <p:pic>
        <p:nvPicPr>
          <p:cNvPr id="16" name="Picture 15"/>
          <p:cNvPicPr>
            <a:picLocks noChangeAspect="1"/>
          </p:cNvPicPr>
          <p:nvPr/>
        </p:nvPicPr>
        <p:blipFill>
          <a:blip r:embed="rId4"/>
          <a:stretch>
            <a:fillRect/>
          </a:stretch>
        </p:blipFill>
        <p:spPr>
          <a:xfrm>
            <a:off x="6382212" y="2428929"/>
            <a:ext cx="5602812" cy="3937826"/>
          </a:xfrm>
          <a:prstGeom prst="rect">
            <a:avLst/>
          </a:prstGeom>
        </p:spPr>
      </p:pic>
      <p:sp>
        <p:nvSpPr>
          <p:cNvPr id="17" name="Rectangle 16"/>
          <p:cNvSpPr/>
          <p:nvPr/>
        </p:nvSpPr>
        <p:spPr>
          <a:xfrm rot="16200000">
            <a:off x="5064606" y="4176994"/>
            <a:ext cx="2403222" cy="369332"/>
          </a:xfrm>
          <a:prstGeom prst="rect">
            <a:avLst/>
          </a:prstGeom>
        </p:spPr>
        <p:txBody>
          <a:bodyPr wrap="none">
            <a:spAutoFit/>
          </a:bodyPr>
          <a:lstStyle/>
          <a:p>
            <a:r>
              <a:rPr lang="en-US" b="1" dirty="0">
                <a:solidFill>
                  <a:srgbClr val="000000"/>
                </a:solidFill>
                <a:latin typeface="Times New Roman" panose="02020603050405020304" pitchFamily="18" charset="0"/>
                <a:cs typeface="Times New Roman" panose="02020603050405020304" pitchFamily="18" charset="0"/>
              </a:rPr>
              <a:t>No. of confirmed cases</a:t>
            </a:r>
            <a:endParaRPr lang="en-NG" b="1" dirty="0"/>
          </a:p>
        </p:txBody>
      </p:sp>
      <p:sp>
        <p:nvSpPr>
          <p:cNvPr id="18" name="Rectangle 17"/>
          <p:cNvSpPr/>
          <p:nvPr/>
        </p:nvSpPr>
        <p:spPr>
          <a:xfrm>
            <a:off x="8815568" y="6359604"/>
            <a:ext cx="736099" cy="369332"/>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states</a:t>
            </a:r>
            <a:endParaRPr lang="en-NG" b="1" dirty="0"/>
          </a:p>
        </p:txBody>
      </p:sp>
      <p:sp>
        <p:nvSpPr>
          <p:cNvPr id="19" name="Rectangle 18"/>
          <p:cNvSpPr/>
          <p:nvPr/>
        </p:nvSpPr>
        <p:spPr>
          <a:xfrm>
            <a:off x="11011228" y="6352453"/>
            <a:ext cx="118077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Figure 2.1</a:t>
            </a:r>
            <a:endParaRPr lang="en-NG"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5645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752" t="2146" r="1458" b="2575"/>
          <a:stretch/>
        </p:blipFill>
        <p:spPr>
          <a:xfrm>
            <a:off x="391886" y="195943"/>
            <a:ext cx="5107578" cy="2899954"/>
          </a:xfrm>
        </p:spPr>
      </p:pic>
      <p:sp>
        <p:nvSpPr>
          <p:cNvPr id="13" name="Rectangle 12"/>
          <p:cNvSpPr/>
          <p:nvPr/>
        </p:nvSpPr>
        <p:spPr>
          <a:xfrm>
            <a:off x="235131" y="3095897"/>
            <a:ext cx="5264333" cy="3539430"/>
          </a:xfrm>
          <a:prstGeom prst="rect">
            <a:avLst/>
          </a:prstGeom>
        </p:spPr>
        <p:txBody>
          <a:bodyPr wrap="square">
            <a:spAutoFit/>
          </a:bodyPr>
          <a:lstStyle/>
          <a:p>
            <a:r>
              <a:rPr lang="en-US" sz="1600" b="1" dirty="0" smtClean="0">
                <a:solidFill>
                  <a:srgbClr val="000000"/>
                </a:solidFill>
                <a:latin typeface="Times New Roman" panose="02020603050405020304" pitchFamily="18" charset="0"/>
                <a:cs typeface="Times New Roman" panose="02020603050405020304" pitchFamily="18" charset="0"/>
              </a:rPr>
              <a:t>Conclusion:</a:t>
            </a:r>
            <a:endParaRPr lang="en-US" sz="1600" b="1" dirty="0">
              <a:solidFill>
                <a:srgbClr val="000000"/>
              </a:solidFill>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top 10 states with the highest number of discharged cases are Lagos with </a:t>
            </a:r>
            <a:r>
              <a:rPr lang="en-US" sz="1600" dirty="0" smtClean="0">
                <a:latin typeface="Times New Roman" panose="02020603050405020304" pitchFamily="18" charset="0"/>
                <a:cs typeface="Times New Roman" panose="02020603050405020304" pitchFamily="18" charset="0"/>
              </a:rPr>
              <a:t>56990, </a:t>
            </a:r>
            <a:r>
              <a:rPr lang="en-US" sz="1600" dirty="0">
                <a:latin typeface="Times New Roman" panose="02020603050405020304" pitchFamily="18" charset="0"/>
                <a:cs typeface="Times New Roman" panose="02020603050405020304" pitchFamily="18" charset="0"/>
              </a:rPr>
              <a:t>FCT </a:t>
            </a:r>
            <a:r>
              <a:rPr lang="en-US" sz="1600" dirty="0" smtClean="0">
                <a:latin typeface="Times New Roman" panose="02020603050405020304" pitchFamily="18" charset="0"/>
                <a:cs typeface="Times New Roman" panose="02020603050405020304" pitchFamily="18" charset="0"/>
              </a:rPr>
              <a:t> 19104, Plateau 9002, </a:t>
            </a:r>
            <a:r>
              <a:rPr lang="en-US" sz="1600" dirty="0">
                <a:latin typeface="Times New Roman" panose="02020603050405020304" pitchFamily="18" charset="0"/>
                <a:cs typeface="Times New Roman" panose="02020603050405020304" pitchFamily="18" charset="0"/>
              </a:rPr>
              <a:t>Kaduna </a:t>
            </a:r>
            <a:r>
              <a:rPr lang="en-US" sz="1600" dirty="0" smtClean="0">
                <a:latin typeface="Times New Roman" panose="02020603050405020304" pitchFamily="18" charset="0"/>
                <a:cs typeface="Times New Roman" panose="02020603050405020304" pitchFamily="18" charset="0"/>
              </a:rPr>
              <a:t>9000, Rivers 7040, Oyo 6729, Edo 4715, Ogun 4627, Kano 3849, </a:t>
            </a:r>
            <a:r>
              <a:rPr lang="en-US" sz="1600" dirty="0">
                <a:latin typeface="Times New Roman" panose="02020603050405020304" pitchFamily="18" charset="0"/>
                <a:cs typeface="Times New Roman" panose="02020603050405020304" pitchFamily="18" charset="0"/>
              </a:rPr>
              <a:t>and </a:t>
            </a:r>
            <a:r>
              <a:rPr lang="en-US" sz="1600" dirty="0" err="1" smtClean="0">
                <a:latin typeface="Times New Roman" panose="02020603050405020304" pitchFamily="18" charset="0"/>
                <a:cs typeface="Times New Roman" panose="02020603050405020304" pitchFamily="18" charset="0"/>
              </a:rPr>
              <a:t>Kwara</a:t>
            </a:r>
            <a:r>
              <a:rPr lang="en-US" sz="1600" dirty="0" smtClean="0">
                <a:latin typeface="Times New Roman" panose="02020603050405020304" pitchFamily="18" charset="0"/>
                <a:cs typeface="Times New Roman" panose="02020603050405020304" pitchFamily="18" charset="0"/>
              </a:rPr>
              <a:t> 3067.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Using </a:t>
            </a:r>
            <a:r>
              <a:rPr lang="en-US" sz="1600" dirty="0">
                <a:latin typeface="Times New Roman" panose="02020603050405020304" pitchFamily="18" charset="0"/>
                <a:cs typeface="Times New Roman" panose="02020603050405020304" pitchFamily="18" charset="0"/>
              </a:rPr>
              <a:t>this information, we can make a comparison with our prior findings and deduce that a large portion of the states with higher numbers of confirmed cases also exhibit elevated rates of discharge.</a:t>
            </a:r>
          </a:p>
          <a:p>
            <a:pPr algn="just"/>
            <a:r>
              <a:rPr lang="en-US" sz="1600" dirty="0">
                <a:latin typeface="Times New Roman" panose="02020603050405020304" pitchFamily="18" charset="0"/>
                <a:cs typeface="Times New Roman" panose="02020603050405020304" pitchFamily="18" charset="0"/>
              </a:rPr>
              <a:t>The top 10 states with the highest number of death cases are Lagos with </a:t>
            </a:r>
            <a:r>
              <a:rPr lang="en-US" sz="1600" dirty="0" smtClean="0">
                <a:latin typeface="Times New Roman" panose="02020603050405020304" pitchFamily="18" charset="0"/>
                <a:cs typeface="Times New Roman" panose="02020603050405020304" pitchFamily="18" charset="0"/>
              </a:rPr>
              <a:t>439, Edo 185, FCT 166, </a:t>
            </a:r>
            <a:r>
              <a:rPr lang="en-US" sz="1600" dirty="0">
                <a:latin typeface="Times New Roman" panose="02020603050405020304" pitchFamily="18" charset="0"/>
                <a:cs typeface="Times New Roman" panose="02020603050405020304" pitchFamily="18" charset="0"/>
              </a:rPr>
              <a:t>Oyo </a:t>
            </a:r>
            <a:r>
              <a:rPr lang="en-US" sz="1600" dirty="0" smtClean="0">
                <a:latin typeface="Times New Roman" panose="02020603050405020304" pitchFamily="18" charset="0"/>
                <a:cs typeface="Times New Roman" panose="02020603050405020304" pitchFamily="18" charset="0"/>
              </a:rPr>
              <a:t> 124, Kano 110, Rivers 101, Delta 71, Kaduna 65, </a:t>
            </a:r>
            <a:r>
              <a:rPr lang="en-US" sz="1600" dirty="0">
                <a:latin typeface="Times New Roman" panose="02020603050405020304" pitchFamily="18" charset="0"/>
                <a:cs typeface="Times New Roman" panose="02020603050405020304" pitchFamily="18" charset="0"/>
              </a:rPr>
              <a:t>Ondo </a:t>
            </a:r>
            <a:r>
              <a:rPr lang="en-US" sz="1600" dirty="0" smtClean="0">
                <a:latin typeface="Times New Roman" panose="02020603050405020304" pitchFamily="18" charset="0"/>
                <a:cs typeface="Times New Roman" panose="02020603050405020304" pitchFamily="18" charset="0"/>
              </a:rPr>
              <a:t>63, </a:t>
            </a:r>
            <a:r>
              <a:rPr lang="en-US" sz="1600" dirty="0">
                <a:latin typeface="Times New Roman" panose="02020603050405020304" pitchFamily="18" charset="0"/>
                <a:cs typeface="Times New Roman" panose="02020603050405020304" pitchFamily="18" charset="0"/>
              </a:rPr>
              <a:t>and Plateau with </a:t>
            </a:r>
            <a:r>
              <a:rPr lang="en-US" sz="1600" dirty="0" smtClean="0">
                <a:latin typeface="Times New Roman" panose="02020603050405020304" pitchFamily="18" charset="0"/>
                <a:cs typeface="Times New Roman" panose="02020603050405020304" pitchFamily="18" charset="0"/>
              </a:rPr>
              <a:t>57.</a:t>
            </a:r>
            <a:endParaRPr lang="en-US" sz="1600"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3"/>
          <a:stretch>
            <a:fillRect/>
          </a:stretch>
        </p:blipFill>
        <p:spPr>
          <a:xfrm>
            <a:off x="6394525" y="191331"/>
            <a:ext cx="5533017" cy="2904566"/>
          </a:xfrm>
          <a:prstGeom prst="rect">
            <a:avLst/>
          </a:prstGeom>
        </p:spPr>
      </p:pic>
      <p:sp>
        <p:nvSpPr>
          <p:cNvPr id="16" name="Rectangle 15"/>
          <p:cNvSpPr/>
          <p:nvPr/>
        </p:nvSpPr>
        <p:spPr>
          <a:xfrm rot="16200000">
            <a:off x="5038030" y="1458948"/>
            <a:ext cx="2467342" cy="369332"/>
          </a:xfrm>
          <a:prstGeom prst="rect">
            <a:avLst/>
          </a:prstGeom>
        </p:spPr>
        <p:txBody>
          <a:bodyPr wrap="none">
            <a:spAutoFit/>
          </a:bodyPr>
          <a:lstStyle/>
          <a:p>
            <a:r>
              <a:rPr lang="en-US" b="1" dirty="0">
                <a:solidFill>
                  <a:srgbClr val="000000"/>
                </a:solidFill>
                <a:latin typeface="Times New Roman" panose="02020603050405020304" pitchFamily="18" charset="0"/>
                <a:cs typeface="Times New Roman" panose="02020603050405020304" pitchFamily="18" charset="0"/>
              </a:rPr>
              <a:t>No. of discharged cases</a:t>
            </a:r>
            <a:endParaRPr lang="en-NG" b="1" dirty="0"/>
          </a:p>
        </p:txBody>
      </p:sp>
      <p:sp>
        <p:nvSpPr>
          <p:cNvPr id="17" name="Rectangle 16"/>
          <p:cNvSpPr/>
          <p:nvPr/>
        </p:nvSpPr>
        <p:spPr>
          <a:xfrm>
            <a:off x="8967692" y="3008817"/>
            <a:ext cx="736099" cy="369332"/>
          </a:xfrm>
          <a:prstGeom prst="rect">
            <a:avLst/>
          </a:prstGeom>
        </p:spPr>
        <p:txBody>
          <a:bodyPr wrap="none">
            <a:spAutoFit/>
          </a:bodyPr>
          <a:lstStyle/>
          <a:p>
            <a:r>
              <a:rPr lang="en-US" b="1" dirty="0">
                <a:solidFill>
                  <a:srgbClr val="000000"/>
                </a:solidFill>
                <a:latin typeface="Times New Roman" panose="02020603050405020304" pitchFamily="18" charset="0"/>
                <a:cs typeface="Times New Roman" panose="02020603050405020304" pitchFamily="18" charset="0"/>
              </a:rPr>
              <a:t>states</a:t>
            </a:r>
            <a:endParaRPr lang="en-NG" b="1" dirty="0"/>
          </a:p>
        </p:txBody>
      </p:sp>
      <p:sp>
        <p:nvSpPr>
          <p:cNvPr id="20" name="AutoShape 5" descr="data:image/png;base64,iVBORw0KGgoAAAANSUhEUgAAB4AAAATDCAYAAACXhiiZAAAAOXRFWHRTb2Z0d2FyZQBNYXRwbG90bGliIHZlcnNpb24zLjUuMSwgaHR0cHM6Ly9tYXRwbG90bGliLm9yZy/YYfK9AAAACXBIWXMAAAsTAAALEwEAmpwYAACmmklEQVR4nOzdebTVBb3//xeDgKJiIqAYV7FAUxTlLshYKald01LD6mppgvNsZuHXzMwcrql5HTJzIkUx01RSc55xnkc0hTQFFSFA1JBR+P3hj3M9oYKG2H77eKzVWp39+ZzPfn3OOa1WPd17t5g6deq8AAAAAAAAANDwWn7SAwAAAAAAAABYPARgAAAAAAAAgCIEYAAAAAAAAIAiBGAAAAAAAACAIgRgAAAAAAAAgCIEYAAAAAAAAIAiBGAAAAAW6uGHH06/fv3yq1/96pOe8qG9/vrrOfTQQ7Pppptm4403znHHHfehr7Gk73/mzJkZPnx4s8fOPvvs9OvXL7fccssS2QAAAEBjav1JDwAAAICP029/+9vccsst6d27dzbYYIOss846n/Skhdp7773z/PPPZ6eddvqkpwAAANBgBGAAAABKGz16dJLkV7/6VVZYYYVPdswimjJlyic9AQAAgAblLaABAAAobdasWUnSMPEXAAAA/hVeAQwAAPBv4sgjj8w111yTG2+8Meecc05uu+22vPHGG1lttdWy44475utf/3rTuWeffXaGDh2aX/7yl9lss82aXWfHHXfMmDFj8sADDyRJXnnllQwcODC77757vvCFL2To0KF5/vnn06FDh2yzzTbZfffd89e//jW//vWv8+STT2a55ZbLgAEDsv/++2fppZdeYOcVV1yRCy+8MK+++mpWXXXVDBw4MNtvv31atmz+zxiPHj06Q4cOzSOPPJIZM2bkP/7jP7LNNttku+22a3buN7/5zXTu3DkDBw7Maaedlrfeeitf//rX85Of/OR9f1azZs3K73//+1x//fV5+eWX07Zt26y33nrZeeed07t37yTJ1VdfnaOOOqrpe/r165ckTT+X9/PYY49l6NCheeqpp7LUUktls802y5e+9KX3PHfatGk5//zzc/PNN2fChAnp0KFDvvSlL2WvvfZK586dm507derUDB8+PHfddVfGjx+fefPmZZVVVsmmm26aXXfdNW3atGn6Xb17c58+fXLmmWc2PTZ79uycffbZueaaazJ58uR06dIl3/zmN/P9739/gd/Be5kxY0aGDx+em266KePHj8+KK66Yfv36ZY899mi2efz48bngggty//33Z+LEiWnZsmW6deuWr3/96/ne977X7Lnuv//+XHDBBXnuuecybdq0dO3aNZtttlkGDRqUdu3aNXv+2267LRdddFHGjBmTJFlrrbUyaNCg9O/fv9l548aNy5lnnplRo0Zl0qRJWXHFFbPhhhtmt912y8orr7zQ+wQAAPi0EoABAAD+zfzgBz/Ia6+9lk022SSzZ8/O9ddfn1/84hdp3759BgwY8JGve8cdd2TYsGHZdNNN07t379x4440ZOnRopkyZkuuuuy7rr79+vv3tb+fuu+/OpZdemiQ5+OCDm13j1ltvzYgRI5qi6J133pmTTz45L7zwQg499NCm8+67774cfPDBadmyZb7yla9kpZVWyoMPPpiTTjopTzzxRI499thm133xxRdz3HHHZYsttsjcuXOz7rrrvu99zJw5M/vvv38ef/zxrLHGGtl2223z2muv5Y477sh9992Xn//859lyyy3Ts2fP7L777hkxYkSmTJmS3XfffaE/o3vuuSdDhgzJUkstlU022SRt27bNrbfemttvv32Bc6dNm5Y999wzY8aMyX/+53/mK1/5SiZMmJBrr70299xzT4YOHZpVV101SfKPf/wju+yyS1599dV8+ctfzkYbbZQ33ngjI0eOzLnnnpsJEybkiCOOyHLLLZfdd989F198cWbMmJGdd945Xbt2bfa8p5xySubMmZOvfvWradWqVW688cb85je/yYwZM7Lnnnt+4P3NnDkze+65Z5555pmstdZa+da3vpVXX301V111VR588MEMGzYsK6ywQl555ZXsvPPOmT59egYMGJDNNtsskyZNyu23355TTz216d6T5JFHHslBBx2UFVZYIZtttlnatm2bRx55JEOHDs2YMWPyq1/9qun5hw4dmrPPPjsrr7xyttxyy7Ru3Tq33XZbfvjDH+b//b//l+985ztJ3nkL7H333TdTp07Npptums6dO+dvf/tbrrrqqtx777354x//mGWWWWahv08AAIBPIwEYAADg39All1zSFLgGDBiQgw46KH/605/+pQA8evToHHPMMdl8882TJP/1X/+V3XbbLSNGjMiee+7ZFEh33XXXbL311rnhhhsWCMCTJ0/Occcdl0033TRJstdee2W//fbLn/70p2y11VZZd911M2PGjPziF79Iu3btMmzYsKYIOm/evBx99NG5+uqrs/HGG2eLLbZouu7UqVNz0EEH5Xvf+95C7+PCCy/M448/nq222io//elP07r1O//T9rnnnssee+yRY489Nn379k3Pnj3Ts2fPjBw5MlOmTFloHH377bdz/PHHp3Xr1jn77LOz5pprNv089thjjwXO/+1vf5sxY8bkxz/+cbbffvumxx988MHsv//+Oe6443LaaaclSS6//PK8/PLLOeSQQ/Ltb3+76dx99tkn3/rWt3LTTTflZz/7WZZbbrnsueeeueaaa/L222+/5+aWLVvmoosuanq17ne+853ssMMOufLKKxd6j8OHD88zzzyT7373uznooIPSokWLJMkf//jHnHjiibn44ouz99575/zzz8/UqVNz6qmnNnv18+DBg7P99tvnhhtuaHquSy65JHPmzMk555zT9LueO3du9thjj4wcOTITJkxIly5d8vTTT+ecc87J+uuvn1NOOaXp73uvvfbKnnvumZNOOin9+/dP165dc9NNN2XChAn52c9+lm222abp+X/zm9/kggsuyMiRI7Plllt+4L0CAAB8WvkMYAAAgH8z//3f/93s1Y0bbrhhWrVqlZdeeulfum6nTp2a4m+S9OrVK61bt06LFi2y4447Nj2+7LLLpnv37nnjjTcybdq0Ztfo3bt3U/ydf+5ee+2VJLn++uuTJHfeeWemTJmS73//+01BMElatGiRfffdN0ny5z//eYF9777uB7n66qvTtm3b/OhHP2qKv0nyuc99LjvuuGNmzpyZG264YZGu9W6jRo3K+PHjs8UWWzTF3yTp0qVLdtppp2bnzpkzJ9dcc01WW221ZvE3Sfr27ZsvfvGLuf/++zNhwoQk7/wOf/KTn2Trrbdudu5nPvOZrLHGGpk1a1beeuutRdo5cODAZm/V3L1796y22mr5+9//3vR5x+/n+uuvzzLLLJN99923Kf4mybbbbpuddtopX/jCF5IkW265ZQ477LAF3vp69dVXT8eOHfPaa68tcO3HHnus6d+3bNkyJ5xwQm666aZ06dIlSXLVVVdl3rx5OeCAA5r9fS+77LLZeeedM2fOnFx33XXNrjlq1KjMmTOn6etddtkl11xzTbN/eAAAAIDmvAIYAADg38x//Md/NPu6VatWadeuXWbPnv0vXbdbt27Nvm7RokXatWuXtm3bLvBZv23atEmSBZ5z/ufrvts666yT5J1XGCfJX/7ylyTJs88+m7PPPnuB89u2bdt07nytWrVqCoUf5K233srLL7+cXr16Zdlll13g+AYbbNBsy4cx/3vWXnvtBY6tt956zb5+8cUX89Zbb2XevHnveY/zw/no0aPTpUuXrLnmmllzzTXz1ltv5emnn85LL72UsWPH5i9/+UueeeaZJO+8AnlRfPazn13gsRVWWCHJOz+f+b+7fzZjxoyMHTs266233gKfy7vUUkvlgAMOaPp6/fXXz/rrr5833ngjo0ePzksvvZQXX3wxTz31VKZMmdLs+7fddtuMHDkyRx55ZIYOHZoNN9ww/fv3T79+/dK2bdum8+b/Xdx+++259957mz3//KA8/3OBN9tss/zud7/LFVdckdtuuy39+vXLl770pXz5y19Op06dFunnBAAA8GklAAMAAPybWWqppRZ47N2v1vyo/jnyzvd+wfC9dOzYcYHH2rdvn+SdwJgkb775ZpLk5ptvft/r/HNYXtQN//jHP5o95z9baaWVmm35MD7o2sstt9x7njt27NgMHTr0fa85/2cxa9asnHHGGRkxYkSmT5/etHX99ddPp06d8sorryzyzndH1Q/jjTfeSPL+P7t3e/PNN3PKKafkuuuua3oF7iqrrJI+ffrk+eefb/b723DDDXPGGWfkwgsvzAMPPJDLL788l19+eZZddtnstNNO2WWXXZL8389s+PDhC9240korZdiwYTnvvPNy++2356abbspNN92UVq1aZfPNN88hhxziM4ABAADehwAMAADQgOYH4Xnz5i1w7KPEz0X1Xm9T/Pe//z1Jsvzyyyf5v9D861//OhtuuOFiff750W/SpEnveXx+QOzQocOHvvb8yDs/VL7bP7/l8fx73HzzzXPMMccs9NqnnnpqLr300my88cbZbrvt0rNnz6ZX7e66664fKgB/VPN/du/3VtPTp09vuq+f//znufvuu7P11ltnq622So8ePZpecb3lllsuEPA32GCDbLDBBpkxY0Yee+yx3HPPPbn66qtzxhlnpGvXrvna176WpZdeOi1btszIkSMXKWJ37do1hx12WA499NA888wzuffee3PNNdfkuuuuS7t27XLooYf+Kz8OAACAsnwGMAAAQAOa/yrh+a8mnW/mzJlNnzv7cZj/Nr7v9vjjjydJ1lprrSRJz5493/fct956KyeddFKuuOKKj/T8yy67bFZdddWMGzcukydPXuD4I488kiRZY401PvS153/+7fz7ebf5b9M83+qrr542bdrk2Wefzdy5cxc4/7LLLsvQoUObQvV1112XDh065IQTTki/fv2a4u/bb7+dcePGJXnvmL84LbvssunSpUv++te/LvBZwXPnzs0222yTQYMG5c0338zdd9+dnj175vDDD88GG2zQFH+nTp2a1157rdnW3//+9znjjDOSJO3atcuGG26YH/3oR/nFL36R5P8+G7hnz56ZO3dunn322QW2Pfvss/n1r3+d+++/P0ly22235bjjjss//vGPtGzZMmuvvXZ22223nHfeeWnVqlWzzxsGAACgOQEYAACgAa222mpJkrvuuqvZ48OHD18g7i1Od999dx5++OGmr1977bUMHTo0rVq1ylZbbZUk+cpXvpJll102F154YV544YVm33/GGWfk4osvzvPPP/+RN2y11VaZNWtWTj755Ka3J06S5557LsOHD0/btm2z6aabfujrrr322unevXtuuummPProo02PT5kyJRdccEGzc9u0aZPNN988L7744gJvaTxq1KicfPLJueyyy5peFT3/M5znvyV08k7wPfXUU/P6668nSbN7ad26debMmbPYo/CWW26ZadOmLfC5xSNGjMjrr7+eL37xi1lqqaXSqlWrvPnmm83+lmbPnp3jjz8+c+fObbb1/vvvz7Bhw/Lkk082u+b48eOTJCuvvHKSNP19nHLKKc1eZT1jxowcf/zxufDCC5v+gYaxY8dmxIgRGTFiRLNrTpw4MW+//XbTNQEAAFiQt4AGAABoQBtttFE6d+6c2267Lfvvv3/WWmutPP3003nqqaey1lprLfCK1cWla9euOfDAA7P55ptn6aWXzsiRIzNx4sTst99+6d69e5J3Xml6+OGH56c//Wl22mmnDBgwIJ07d84TTzyRJ554It27d89uu+32kTfstNNOuf/++3PjjTfmr3/9a/r27ZvXX389t99+e2bPnp3DDz88nTt3/tDXbdGiRQ4//PDsv//+2X///bPJJptk+eWXz+233/6en5/8gx/8IE888UROP/303HXXXenVq1emTJmSW2+9NXPnzs1hhx3W9NnGW265ZYYPH55BgwblK1/5SubNm5cHHnggzz//fFZcccVMmTIlr7/+ejp16pTknWg6bty4HH744Vl33XWz/fbbf+Sf17vtvPPOufvuu3PBBRfk0UcfzXrrrZdx48blzjvvTPfu3bPrrrumXbt22WSTTXLzzTdn5513zoYbbpiZM2fmrrvuyoQJE9KhQ4e8/vrrmTZtWtq3b5+99torjz76aPbdd99suumm6dy5c8aOHZs77rgjXbt2zcCBA5Mkffr0yQ477JCLLroo22+/fb785S+nbdu2ueOOO/LKK6/ka1/7WgYMGJAk2XbbbXPllVfmN7/5TR5++OH06NEjU6dOzS233JI2bdr8S38/AAAA1QnAAAAADah169Y588wzc9ppp+XBBx/MqFGjsu666+acc87JH/7wh48tAH/729/OvHnzcskll2TKlClZffXVc8ABB+RrX/tas/M22WSTnHPOORk2bFjuv//+zJgxI126dMmgQYOy0047faTP6J2vTZs2Oe200/L73/8+N9xwQ0aMGJFll102G264YQYNGpRevXp95Gv36tUr55xzTs4666zce++9mTdvXjbaaKN897vfzeDBg5udu8IKK+Tcc8/NsGHDcvvtt+ePf/xjOnTokC9+8YvZZZddss466zSdu88++2SZZZbJtddemxEjRqRDhw5ZffXVs99+++X111/PUUcdlfvuuy+f//znkyT7779/jj766Nx222155plnFlsAXmaZZXLWWWdl2LBhufnmm3PJJZdk+eWXz8CBA7P33ns3he7DDjus6R8wuPTSS7Piiivm85//fI488sg8+OCDOeecc3Lfffdls802yzrrrJOzzjor5513Xh5++OG89tpr6dixY7bddtvstttuzX7XP/zhD7PWWmvlsssuyw033JAWLVqkW7du+f73v5+BAwc2fbb18ssvnzPPPLPp7+eRRx7J0ksvnb59+2a33XbLmmuuuVh+HgAAABW1mDp16sf7IUMAAAAAAAAALBE+AxgAAAAAAACgCAEYAAAAAAAAoAgBGAAAAAAAAKAIARgAAAAAAACgCAEYAAAAAAAAoAgBGAAAAAAAAKAIARgAAAAAAACgCAGYRTJmzJhPesJH0qi7k8bd3qi7k8bdbveS16jbG3V30rjbG3V30rjb7V7yGnV7o+5OGnd7o+5OGne73Uteo25v1N1J425v1N1J4263e8lr1O2Nujtp3O12L3mNur1RdyeNu71RdyMAAwAAAAAAAJ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TR+pMewMfnb2/MyUvT3l4s15reqlNeHT9zsVzrs+1bpfvy/vQAAAAAAABgcVPhCntp2tvZ+vpJi/GK0xbLVf68xUoCMAAAAAAAAHwMvAU0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HyoAH3PMMdl7772bvh4/fnwOOOCAbLzxxtluu+1yzz33NDv/oYceyg477JCNNtooe++9d8aNG7d4VgMAAAAAAACwgEUOwA888ECuuuqqpq/nzZuXIUOGpEOHDhk2bFi+8Y1v5JBDDsnLL7+cJJkwYUKGDBmSLbbYIueff346duyYIUOGZO7cuYv/LgAAAAAAAABYtAA8ffr0/PKXv0zv3r2bHnvooYcyduzYHHrooVljjTUyePDgrLfeek2R+IorrkiPHj0yaNCgrLHGGjn88MMzceLEPPTQQx/PnQAAAAAAAAB8yi1SAD7jjDPSp0+f9OnTp+mxUaNGpWfPnmnfvn3TY717986TTz7ZdHyDDTZoOtauXbusueaaTccBAAAAAAAAWLwWGoCfeOKJ3HLLLTnwwAObPT5p0qR06tSp2WMrrrhiJk6c2HR8pZVWet/jAAAAAAAAACxerT/o4KxZs/I///M/Oeigg7L88ss3OzZjxowstdRSzR5r06ZNZs+e3XS8TZs2zY4vtdRSmTVr1gcOGjNmzCKP54NNb9Vp4Sd9AqZPn54xY8Yusedr5L+pRt3eqLuTxt1u95LXqNsbdXfSuNsbdXfSuNvtXvIadXuj7k4ad3uj7k4ad7vdS16jbm/U3Unjbm/U3Unjbrd7yWvU7Y26O2nc7XYveY26vVF3J427vVF3V9ejR48PPP6BAXjo0KHp1q1bvvrVry5wrG3btpk2bVqzx2bNmpV27doleScG/3PsnT17djp06PAvDWbRvTp+ZpJpCz1vSVt66aXTY5Ul83seM2ZMw/5NNer2Rt2dNO52u5e8Rt3eqLuTxt3eqLuTxt1u95LXqNsbdXfSuNsbdXfSuNvtXvIadXuj7k4ad3uj7k4ad7vdS16jbm/U3Unjbrd7yWvU7Y26O2nc7Y26m4UE4BtuuCGTJ0/OgAEDkrwTcOfOnZsBAwZk5513XqD6T5kyJR07dkySdO7cOZMnT252fPLkyfnc5z63OPcDAAAAAAAA8P/7wAB85plnZs6cOU1f/+EPf8hf/vKXHHXUUXn11VczbNiwTJ8+PUsvvXSS5LHHHkuvXr2SJL169cqjjz7a9L0zZszI6NGjs+uuu34c9wEAAAAAAADwqdfygw6ussoq6datW9O/lltuubRt2zbdunVLnz59svLKK+fII4/Mc889l/PPPz+jRo3KwIEDkyRbb711nnrqqZx77rl5/vnnc8wxx6RLly7p27fvkrgvAAAAAAAAgE+dDwzAH6RVq1Y58cQT89prr2Xw4MG59tprc8IJJ6Rr165Jkq5du+b444/Pddddl8GDB2fy5Mk58cQT07LlR35KAAAAAAAAAD7AB74F9D/bZ599mn3drVu3nHXWWe97fv/+/dO/f/+PtgwAAAAAAACAD8XLcQ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WKQA/MILL2S//fbLgAEDss0222T48OFNx8aPH58DDjggG2+8cbbbbrvcc889zb73oYceyg477JCNNtooe++9d8aNG7d47wAAAAAAAACAJIsQgOfMmZMDDzwwK6+8ci688MIcfPDBOffcc3P99ddn3rx5GTJkSDp06JBhw4blG9/4Rg455JC8/PLLSZIJEyZkyJAh2WKLLXL++eenY8eOGTJkSObOnfux3xgAAAAAAADAp03rhZ0wceLErLPOOjn44IPTrl27dOvWLX379s0jjzySjh07ZuzYsTn77LPTvn37rLHGGnnggQdy1VVXZZ999skVV1yRHj16ZNCgQUmSww8/PFtuuWUeeuih9OvX72O/OQAAAAAAAIBPk4W+Arhr16459thj065du8ybNy+PP/54Hn300fTt2zejRo1Kz5490759+6bze/funSeffDJJMmrUqGywwQZNx9q1a5c111yz6TgAAAAAAAAAi88ifQbwfFtttVX22GOPrLvuutl0000zadKkdOrUqdk5K664YiZOnJgkmTRpUlZaaaX3PQ4AAAAAAADA4tNi6tSp8xb15KeffjqTJk3K8ccfn0022STTp0/PrFmzcvTRRzedc9VVV+V3v/tdrrzyymy77bYZPHhwBg4c2HT8iCOOSMuWLXPEEUe853OMGTPmo98NzfytVadsN3LaJz1jAX8c0D7d3/77Jz0DAAAAAAAAGk6PHj0+8PhCPwP43dZee+0kyYwZM3LkkUdm6623zrRpzQPjrFmz0q5duyRJmzZtMmvWrGbHZ8+enQ4dOnzkwSy6V8fPTPLvF4CXXnrp9Fhlyfyex4wZ07B/U426vVF3J4273e4lr1G3N+rupHG3N+rupHG3273kNer2Rt2dNO72Rt2dNO52u5e8Rt3eqLuTxt3eqLuTxt1u95LXqNsbdXfSuNvtXvIadXuj7k4ad3uj7mYR3gJ64sSJueOOO5o91r1798yePTsrrbRSJk+e3OzYlClT0rFjxyRJ586dFzg+efLkBd4WGgAAAAAAAIB/3UID8AsvvJBDDjkkU6ZMaXrsmWeeyWc+85n07t07o0ePzvTp05uOPfbYY+nVq1eSpFevXnn88cebjs2YMSOjR49uOg4AAAAAAADA4rPQANynT5907949Rx11VP72t7/lzjvvzOmnn55ddtklffr0ycorr5wjjzwyzz33XM4///yMGjWq6TN/t9566zz11FM599xz8/zzz+eYY45Jly5d0rdv34/7vgAAAAAAAAA+dRYagFu3bp2TTjoprVq1yq677prjjjsu3/3ud7P99tunVatWOfHEE/Paa69l8ODBufbaa3PCCSeka9euSZKuXbvm+OOPz3XXXZfBgwdn8uTJOfHEE9Oy5UKfFgAAAAAAAIAPqfWinLTyyivnf//3f9/zWLdu3XLWWWe97/f2798//fv3/2jrAAAAAAAAAFhkXooL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MQiBeCXXnopP/rRj7LZZptlq622yimnnJKZM2cmScaPH58DDjggG2+8cbbbbrvcc889zb73oYceyg477JCNNtooe++9d8aNG7f47wIAAAAAAACAhQfg2bNn58c//nHatGmToUOH5qijjsrIkSNzxhlnZN68eRkyZEg6dOiQYcOG5Rvf+EYOOeSQvPzyy0mSCRMmZMiQIdliiy1y/vnnp2PHjhkyZEjmzp37sd8YAAAAAAAAwKfNQgPwU089lXHjxuXnP/95unfvnj59+mSvvfbK9ddfn4ceeihjx47NoYcemjXWWCODBw/Oeuutl6uuuipJcsUVV6RHjx4ZNGhQ1lhjjRx++OGZOHFiHnrooY/9xgAAAAAAAAA+bRYagFdbbbWccsopWWaZZZoea9GiRWbPnp1Ro0alZ8+ead++fdOx3r1758knn0ySjBo1KhtssEHTsXbt2mXNNddsOg4AAAAAAADA4rPQAPyZz3wm/fr1a/p67ty5ufTSS7P++utn0qRJ6dSpU7PzV1xxxUycODFJMmnSpKy00krvexwAAAAAAACAxafF1KlT532YbzjppJPypz/9KcOGDctFF12UWbNm5eijj246ftVVV+V3v/tdrrzyymy77bYZPHhwBg4c2HT8iCOOSMuWLXPEEUe85/XHjBnz0e6EBfytVadsN3LaJz1jAX8c0D7d3/77Jz0DAAAAAAAAGk6PHj0+8HjrRb3QvHnzctJJJ+Wyyy7Lcccdl8997nNp27Ztpk1rHhhnzZqVdu3aJUnatGmTWbNmNTs+e/bsdOjQ4SMPZtG9On5mkn+/ALz00kunxypL5vc8ZsyYhv2batTtjbo7adztdi95jbq9UXcnjbu9UXcnjbvd7iWvUbc36u6kcbc36u6kcbfbveQ16vZG3Z007vZG3Z007na7l7xG3d6ou5PG3W73kteo2xt1d9K42xt1N4vwFtDJO2/7fPTRR+fyyy/PsccemwEDBiRJOnXqlMmTJzc7d8qUKenYsWOSpHPnzgscnzx58gJvCw0AAAAAAADAv26RAvApp5ySG264Iccff3w22WSTpsd79eqV0aNHZ/r06U2PPfbYY+nVq1fT8ccff7zp2IwZMzJ69Oim4wAAAAAAAAAsPgsNwE8++WQuvvji7LnnnvnCF76QSZMmNf2rT58+WXnllXPkkUfmueeey/nnn59Ro0Y1febv1ltvnaeeeirnnntunn/++RxzzDHp0qVL+vbt+3HfFwAAAAAAAMCnzkI/A/jWW29Nkpx++uk5/fTTmx275557cuKJJ+aYY47J4MGDs+qqq+aEE05I165dkyRdu3bN8ccfn5NPPjnnnXdeevXqlRNPPDEtWy7SC48BAAAAAAAA+BAWGoAPPPDAHHjgge97vFu3bjnrrLPe93j//v3Tv3//j7YOAAAAAAAAgEXmpbg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bT+pAcA0Fj+9sacvDTt7X/5OtNbdcqr42cuhkXJZ9u3Svfl/VcaAAAAAAD4f8sB+FBemvZ2tr5+0mK62rTFcpU/b7GSAAwAAAAAAPEW0AAAAAAAAABl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tP6kB8B7+dsbc/LStLf/5etMb9Upr46fuRgWJZ9t3yrdl/cfGQAAAAAAAP59qVn8W3pp2tvZ+vpJi+lq0xbLVf68xUoCMAAAAAAAAP/WvAU0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1979x1f4/3/f/wpAxVEfaK2CDVrdkSoIEaSEqW0tmq1dlGr1dJaRe1ZM7VH0VaVmjVatKX2rJkgERRVpEFy+P2R37m+OZkncoJcHvfbrbfPR07yPq9znfe63q/rel8AAAAAAAAAAAAATIIEMAAAAAAAAAAAAACYBAlgAAAAAAAAAAAAADAJEsAAAAAAAAAAAAAAYBIkgAEAAAAAAAAAAADAJEgAAwAAAAAAAAAAAIBJkAAGAAAAAAAAAAAAAJMgAQwAAAAAAAAAAAAAJkECGAAAAAAAAAAAAABMggQwAAAAAAAAAAAAAJgECWAAAAAAAAAAAAAAMAkSwAAAAAAAAAAAAABgEiSAAQAAAAAAAAAAAMAkSAADAAAAAAAAAAAAgEmQAAYAAAAAAAAAAAAAk3B53AEAwNMo5GaMwiItDikryjmPLkXcdUhZhdyc5ZWToQEAAAAAAAAAgIyKVX4AeAzCIi1quP6qA0uMdEgpqwM9SAADAAAAAAAAAJCBsQU0AAAAAAAAAAAAAJgECWAAAAAAAAAAAAAAMAkSwAAAAAAAAAAAAABgEiSAAQAAAAAAAAAAAMAkSAADAAAAAAAAAAAAgEmQAAYAAAAAAAAAAAAAkyABDAAAAAAAAAAAAAAmQQIYAAAAAAAAAAAAAEyCBDAAAAAAAAAAAAAAmAQJYAAAAAAAAAAAAAAwCRLAAAAAAAAAAAAAAGASJIABAAAAAAAAAAAAwCRIAAMAAAAAAAAAAACASZAABgAAAAAAAAAAAACTIAEMAAAAAAAAAAAAACZBAhgAAAAAAAAAAAAATIIEMAAAAAAAAAAAAACYBAlgAAAAAAAAAAAAADAJEsAAAAAAAAAAAAAAYBIkgAEAAAAAAAAAAADAJEgAAwAAAAAAAAAAAIBJkAAGAAAAAAAAAAAAAJMgAQwAAAAAAAAAAAAAJkECGAAAAAAAAAAAAABMggQwAAAAAAAAAAAAAJgECWAAAAAAAAAAAAAAMAkSwAAAAAAAAAAAAABgEiSAAQAAAAAAAAAAAMAkSAADAAAAAAAAAAAAgEmQAAYAAAAAAAAAAAAAkyABDAAAAAAAAAAAAAAmQQIYAAAAAAAAAAAAAEyCBDAAAAAAAAAAAAAAmITL4w4AAAAkL+RmjMIiLWkuJ8o5jy5F3HVARFIhN2d55WQaAQAAAAAAAABPGlZuAQB4woVFWtRw/VUHlRbpkFJWB3qQAAYAAAAAAACAJxBbQAMAAAAAAAAAAACASZAABgAAAAAAAAAAAACTIAEMAAAAAAAAAAAAACZBAhgAAAAAAAAAAAAATIIEMAAAAAAAAAAAAACYBAlgAAAAAAAAAAAAADAJEsAAAAAAAAAAAAAAYBIkgAEAAAAAAAAAAADAJEgAAwAAAAAAAAAAAIBJkAAGAAAAAAAAAAAAAJMgAQwAAAAAAAAAAAAAJkECGAAAAAAAAAAAAABMggQwAAAAAAAAAAAAAJgECWAAAAAAAAAAAAAAMAkSwAAAAAAAAAAAAABgEiSAAQAAAAAAAAAAAMAkSAADAAAAAAAAAAAAgEmQAAYAAAAAAAAAAAAAk0hVAvjevXtq0aKFdu/ebfwsIiJC3bt3V40aNdSsWTP99ttvNn+zZ88etWrVSr6+vurcubMuXLjgmMgBAAAAAAAAAAAAADbsTgDfvXtXAwcO1NmzZ42fPXjwQH379pW7u7vmzZunBg0a6OOPP1Z4eLgk6fLly+rbt68CAwM1f/58/e9//1Pfvn11//59x38SAAAAAAAAAAAAAHjK2ZUAPnv2rNq3b6+wsDCbn+/Zs0fnz5/XJ598omLFiqldu3aqUKGCfvzxR0nSDz/8oBIlSujtt99WsWLF9Nlnn+nKlSvas2eP4z8JAAAAAAAAAAAAADzlXOz5pQMHDqhKlSrq2LGjatSoYfz8yJEjKlmypNzc3IyfVaxYUQcOHDBer1y5svFa1qxZVapUKR0+fFje3t4O+ggAnmYhN2MUFmlxSFlRznl0KeJumssp5OYsr5x2da8AAAAAAAAAAAAOZVeGokmTJon+/OrVq8qTJ4/Nz3Lnzq0rV64Yr3t4eCT5OgCkVVikRQ3XX3VgiZFpLmF1oAcJYAAAAAAAAAAA8FikKUNx584dubq62vwsc+bMio6ONl7PnDmzzeuurq66d+9ekmWeOnUqLSEhjijnPCn/0mMQFRWlU6fOJ/87T2Ds9sTtaBm1PTzKuDNqXXkS45Yybuxmb58c81j0iY9eRo2duB+9jBp7Ro1byrixZ9S4pYwbO3E/ehk19owat5RxY8+ocUsZN3bifvQyauwZNW4p48ZO3I9eRo09o8YtZdzYM2rcZleiRIlkX09TAjhLliyKjLS9W+7evXvKmjWrpNhkcPxkb3R0tNzd3ZMsM6WAYb/YrWzTfjejoz3zzDMqkT/57/lJjN2euB3p1KlTGbI9POq4M2pdeRLjljJu7GZvnxxz+sTHIaPGTtyPXkaNPaPGLWXc2DNq3FLGjZ24H72MGntGjVvKuLFn1LiljBs7cT96GTX2jBq3lHFjJ+5HL6PGnlHjljJu7Bk1bkhOafnjPHny6Nq1azY/u379uv73v/9Jkp577rkEr1+7di3BttAAAAAAAAAAAAAAgLRLUwK4XLlyOnnypKKiooyfHThwQOXKlTNeP3jwoPHanTt3dPLkSeN1AAAAAAAAAAAAAIDjpCkB/OKLLypfvnwaMmSIzpw5o/nz5+vIkSNq3LixJKlhw4Y6evSo5syZo7Nnz+qLL75Q3rx59corrzgidgAAAAAAAAAAAABAHGlKADs7O2vs2LH6559/1K5dO61du1ajR49WgQIFJEkFChTQqFGjtG7dOrVr107Xrl3T2LFj5eSUprcFAAAAAAAAAAAAACTCJbV/sHv3bpt/Fy5cWDNnzkzy96tVq6Zq1aqlPjIAAAAAAAAAAAAAQKpwKy4AAAAAAAAAAAAAmAQJYAAAAAAAAAAAAAAwCRLAAAAAAAAAAAAAAGASJIABAAAAAAAAAAAAwCRIAAMAAAAAAAAAAACASZAABgAAAAAAAAAAAACTIAEMAAAAAAAAAAAAACZBAhgAAAAAAAAAAAAATIIEMAAAAAAAAAAAAACYBAlgAAAAAAAAAAAAADAJEsAAAAAAAAAAAAAAYBIkgAEAAAAAAAAAAADAJEgAAwAAAAAAAAAAAIBJkAAGAAAAAAAAAAAAAJMgAQwAAAAAAAAAAAAAJkECGAAAAAAAAAAAAABMggQwAAAAAAAAAAAAAJgECWAAAAAAAAAAAAAAMAkSwAAAAAAAAAAAAABgEiSAAQAAAAAAAAAAAMAkSAADAAAAAAAAAAAAgEmQAAYAAAAAAAAAAAAAkyABDAAAAAAAAAAAAAAmQQIYAAAAAAAAAAAAAEyCBDAAAAAAAAAAAAAAmAQJYAAAAAAAAAAAAAAwCRLAAAAAAAAAAAAAAGASJIABAAAAAAAAAAAAwCRIAAMAAAAAAAAAAACASZAABgAAAAAAAAAAAACTIAEMAAAAAAAAAAAAACZBAhgAAAAAAAAAAAAATIIEMAAAAAAAAAAAAACYBAlgAAAAAAAAAAAAADAJEsAAAAAAAAAAAAAAYBIkgAEAAAAAAAAAAADAJEgAAwAAAAAAAAAAAIBJkAAGAAAAAAAAAAAAAJMgAQwAAAAAAAAAAAAAJkECGAAAAAAAAAAAAABMggQwAAAAAAAAAAAAAJgECWAAAAAAAAAAAAAAMAkSwAAAAAAAAAAAAABgEiSAAQAAAAAAAAAAAMAkSAADAAAAAAAAAAAAgEmQAAYAAAAAAAAAAAAAkyABDAAAAAAAAAAAAAAmQQIYAAAAAAAAAAAAAEyCBDAAAAAAAAAAAAAAmAQJYAAAAAAAAAAAAAAwCRLAAAAAAAAAAAAAAGASJIABAAAAAAAAAAAAwCRIAAMAAAAAAAAAAACASZAABgAAAAAAAAAAAACTIAEMAAAAAAAAAAAAACZBAhgAAAAAAAAAAAAATIIEMAAAAAAAAAAAAACYBAlgAAAAAAAAAAAAADAJEsAAAAAAAAAAAAAAYBIkgAEAAAAAAAAAAADAJEgAAwAAAAAAAAAAAIBJkAAGAAAAAAAAAAAAAJMgAQwAAAAAAAAAAAAAJkECGAAAAAAAAAAAAABMggQwAAAAAAAAAAAAAJgECWAAAAAAAAAAAAAAMAkSwAAAAAAAAAAAAABgEi6POwAAAAA4RsjNGIVFWhxSVpRzHl2KuJvmcgq5OcsrJ1NOAAAAAAAA4FFhNQ4AAMAkwiItarj+qgNLjExzCasDPUgAAwAAAAAAAI8QW0ADAAAAAAAAAAAAgEmQAAYAAAAAAAAAAAAAkyABDAAAAAAAAAAAAAAmQQIYAAAAAAAAAAAAAEyCBDAAAAAAAAAAAAAAmAQJYAAAAAAAAAAAAAAwCRLAAAAAAAAAAAAAAGASJIABAAAAAAAAAAAAwCRIAAMAAAAAAAAAAACASZAABgAAAAAAAAAAAACTIAEMAAAAAAAAAAAAACZBAhgAAAAAAAAAAAAATIIEMAAAAAAAAAAAAACYhMvjDgAwk5CbMQqLtDikrCjnPLoUcTfN5RRyc5ZXTpo6AAAAAAAAAADA04CsEOBAYZEWNVx/1YElRqa5hNWBHiSAAQAAAAAAAAAAnhJsAQ0AAAAAAAAAAAAAJkECGAAAAAAAAAAAAABMggQwAAAAAAAAAAAAAJgEDwYFAADpIuRmjMIiLQ4pK8o5jy5F3E1zOYXcnHkuOgAAAAAAAABTYwUUAACki7BIixquv+rAEiPTXMLqQA8SwAAAAAAAAABMjS2gAQAAAAAAAAAAAMAkSAADAAAAAAAAAAAAgEmQAAYAAAAAAAAAAAAAkyABDAAAAAAAAAAAAAAmQQIYAAAAAAAAAAAAAEyCBDAAAAAAAAAAAAAAmAQJYAAAAAAAAAAAAAAwCRLAAAAAAAAAAAAAAGASJIABAAAAAAAAAAAAwCRIAAMAAAAAAAAAAACASZAABgAAAAAAAAAAAACTIAEMAAAAAAAAAAAAACZBAhgAAAAAAAAAAAAATMLlcQcA4MkQcjNGYZGWNJcT5ZxHlyLuOiAiqZCbs7xy0k0BAAAAAAAAAADYi8wKAElSWKRFDddfdVBpkQ4pZXWgBwlgAAAAAAAAAACAVGALaAAAAAAAAAAAAAAwCRLAAAAAAAAAAAAAAGASJIABAAAAAAAAAAAAwCR4uCYAAEA8ITdjFBZpSXM5Uc55dCnirgMikgq5OfNcdAAAAAAAAAApYhURAAAgnrBIixquv+qg0iIdUsrqQA8SwAAAAAAAAABSxBbQAAAAAAAAAAAAAGASJIABAAAAAAAAAAAAwCRIAAMAAAAAAAAAAACASZAABgAAAAAAAAAAAACTIAEMAAAAAAAAAAAAACZBAhgAAAAAAAAAAAAATMLlcQcAAACAp1vIzRiFRVocUlaUcx5dirjrkLIKuTnLKyfTZQAAAAAAAGQsrGgBAADgsQqLtKjh+qsOLDHSIaWsDvQgAQwAAAAAAIAMhy2gAQAAAAAAAAAAAMAkSAADAAAAAAAAAAAAgEmQAAYAAAAAAAAAAAAAk+ChZgCAp0LIzRiFRVocUlaUcx5dirib5nIKuTnzfFEAAAAAAAAAgEOx6gwAeCqERVrUcP1VB5YYmeYSVgd6kAAGAAAAAAAAADgUW0ADAAAAAAAAAAAAgEmQAAYAAAAAAAAAAAAAkyABDAAAAAAAAAAAAAAmQQIYAAAAAAAAAAAAAEyCBDAAAAAAAAAAAAAAmAQJYAAAAAAAAAAAAAAwCRLAAAAAAAAAAAAAAGASJIABAAAAAAAAAAAAwCRIAAMAAAAAAAAAAACASZAABgAAAAAAAAAAAACTIAEMAAAAAAAAAAAAACZBAhgAAAAAAAAAAAAATIIEMAAAAAAAAAAAAACYhMvjDgAAAAAAzC7kZozCIi0OKSvKOY8uRdxNczmF3JzllZNTQgAAAAAAzIazfQAAAABIZ2GRFjVcf9WBJUamuYTVgR4kgAEAAAAAMCG2gAYAAAAAAAAAAAAAkyABDAAAAAAAAAAAAAAmQQIYAAAAAAAAAAAAAEyCBDAAAAAAAAAAAAAAmAQJYAAAAAAAAAAAAAAwCRLAAAAAAAAAAAAAAGASJIABAAAAAAAAAAAAwCRIAAMAAAAAAAAAAACASZAABgAAAAAAAAAAAACTIAEMAAAAAAAAAAAAACZBAhgAAAAAAAAAAAAATIIEMAAAAAAAAAAAAACYBAlgAAAAAAAAAAAAADAJl8cdAAAAAAAAAJ4eITdjFBZpcUhZUc55dCnibprLKeTmLK+cLJMBAADAHJjZAgAAAAAA4JEJi7So4fqrDiwxMs0lrA70IAEMAAAA02ALaAAAAAAAAAAAAAAwCS5tBAAAAAAATy22IwYAAABgNpxNAAAAAACApxbbEQMAAAAwG7aABgAAAAAAAAAAAACTIAEMAAAAAAAAAAAAACZBAhgAAAAAAAAAAAAATIIEMAAAAAAAAAAAAACYBAlgAAAAAAAAAAAAADAJl8cdAAAAAADYK+RmjMIiLWkuJ8o5jy5F3HVARFIhN2d55eTUCgAAAAAAPBlYpQAAAACQYYRFWtRw/VUHlRbpkFJWB3qQAAYAAAAAAE8MtoAGAAAAAAAAAAAAAJMgAQwAAAAAAAAAAAAAJkECGAAAAAAAAAAAAABMggdVAQAAAACSFHIzRmGRljSXE+WcR5ci7jogIqmQmzPPXQaAVHBUXy45rj+nLwcAAEg/zLIAAAAAAEkKi7So4fqrDiot0iGlrA70IGkAAKng2L5cckR/Tl8OAACQftgCGgAAAAAAAAAAAABMggQwAAAAAAAAAAAAAJgECWAAAAAAAAAAAAAAMAkSwAAAAAAAAAAAAABgEiSAAQAAAAAAAAAAAMAkSAADAAAAAAAAAAAAgEm4PO4AAAAAgIwq5GaMwiItaS4nyjmPLkXcdUBEUiE3Z3nlZJoPAAAAAADwtGJlCAAAAHhIYZEWNVx/1UGlRTqklNWBHiSAAQAAAAAAnmKsDAEAAAAAAAAA8Bg4alchyXE7C7GrEABkfPTiAAAAAAAAAAA8Bo7dVUhyxM5C7CoEABmf0+MOAAAAAAAAAAAAAADgGCSAAQAAAAAAAAAAAMAkSAADAAAAAAAAAAAAgEmQAAYAAAAAAAAAAAAAk+BJ7gAAAAAAAAAAhdyMUVikxSFlRTnn0aWIu2kup5Cbs7xysowNAEBqMHICAAAAAAAAABQWaVHD9VcdWGJkmktYHehBAhgAgFRiC2gAAAAAAAAAAAAAMAkSwAAAAAAAAAAAAABgEiSAAQAAAAAAAAAAAMAkeHgCAAAAAAAAgCdOyM0YhUVaHFJWlHMeXYq465CyCrk580xaAADwRGOmAgAAAAAAAOCJExZpUcP1Vx1YYqRDSlkd6EECGAAAPNHYAhoAAAAAAAAAAAAATIIEMAAAAAAAAAAAAACYBAlgAAAAAAAAAAAAADAJHlYBAAAAAADSLORmjMIiLWkuJ8o5jy5F3HVARFIhN2ee0wmHop4DAAAgI2B2CAAAAAAA0iws0qKG6686qLRIh5SyOtCDxBgcinoOAACAjIAtoAEAAAAAAAAAAADAJEgAAwAAAAAAAAAAAIBJkAAGAAAAAAAAAAAAAJMgAQwAAAAAAAAAAAAAJkECGAAAAAAAAAAAAABMwuVxBwAAAAAAgKOF3IxRWKTFIWVFOefRpYi7aS6nkJuzvHJyGg4AAAAASF+ceQIAAAAATCcs0qKG6686sMTINJewOtCDBDAAAAAAIN2xBTQAAAAAAAAAAAAAmASXHgMAAAAAAAAAACBdOOrxLI56NIvE41lgftRuAAAAAAAAAAAApAvHPp4l7Y9mkXg8C8yP2g0AAAAAAJABcTcN8OSifQIAgMeJER8AAAAAACAD4m4a4MlF+wQAAI+T0+MOAAAAAAAAAAAAAADgGFzyBQAAAAAAAAAA7Oaobc6lR7/VOVu0A3ga0KMAAAAAAAAAAAC7OXabc+lRbnXOFu0AngZsAQ0AAAAAAAAAAAAAJkECGAAAAAAAAAAAAABMggQwAAAAAAAAAAAAAJgEm8oDAAAAAPCECLkZo7BIi0PKinLOo0sRdx1SViE3Z55LBwAAAAAZBGdvAAAAAAA8IcIiLWq4/qoDS4x0SCmrAz1IAAMAAABABsHZGwAAAPCUeRLvMOTuQgAAAAAAAMdghQUAAAB4yjyJdxhydyEAAAAAAIBjOD3uAAAAAAAAAAAAAAAAjkECGAAAAAAAAAAAAABMggQwAAAAAAAAAAAAAJgED9kCAAAAAAAAAGRoITdjFBZpSXM5Uc55dCnirgMikgq5OcsrJ0vwAIBHj9EHAAAAAAAAAJChhUVa1HD9VQeVFumQUlYHepAABgA8FmwBDQAAAAAAAAAAAAAmQQIYAAAAAAAAAAAAAEyCBDAAAAAAAAAAAAAAmAQJYAAAAAAAAAAAAAAwCZ5ADwAAAAAAAAAA8AQLuRmjsEiLQ8qKcs6jSxF301xOITdneeUkzQQ8iWiZAAAAAAAAAAAAT7CwSIsarr/qwBIj01zC6kAPEsDAE4qWCQAAAAAAAAAAAMTBXdfIyKglAAAAAAAAAAAAQBzcdY2MzOlxBwAAAAAAAAAAAAAAcAwSwAAAAAAAAAAAAABgEiSAAQAAAAAAAAAAAMAkSAADAAAAAAAAAAAAgEmQAAYAAAAAAAAAAAAAkyABDAAAAAAAAAAAAAAmQQIYAAAAAAAAAAAAAEyCBDAAAAAAAAAAAAAAmAQJYAAAAAAAAAAAAAAwCRLAAAAAAAAAAAAAAGASJIABAAAAAAAAAAAAwCRIAAMAAAAAAAAAAACASZAABgAAAAAAAAAAAACTcEnvN7h3757Gjh2rzZs3y9XVVa1atdLbb7+d3m8LAAAAAAAAAAAAPHVCbsYoLNKS5nKinPPoUsRdB0QkFXJzllfOdE9L4v9L9yM9efJkHTp0SFOnTtWVK1c0ePBg5cuXT/7+/un91gAAAAAAAAAAAMBTJSzSoobrrzqotEiHlLI60IME8COUrltAR0VFadWqVerdu7fKlCmjmjVrqk2bNlqxYkV6vi0AAAAAAAAAAAAAPJXSNQF86tQp3bt3TxUrVjR+VqlSJR07dkwxMTHp+dYAAAAAAAAAAAAA8NTJdOPGjQfpVfiWLVs0cuRIbdq0yfhZSEiImjdvrrVr18rDwyO93hoAAAAAAAAAAAAAnjrpegfwnTt3lDlzZpufWf9979699HxrAAAAAAAAAAAAAHjqpGsCOHPmzAkSvdZ/Z82aNT3fGgAAAAAAAAAAAACeOumaAH7uued069YtRUdHGz+7du2aMmfOrJw5c6bnWwMAAAAAAAAAAADAUyddE8AlS5aUq6urDh06ZPzs4MGDKl26tFxcXNLzrQEAAAAAAAAAAADgqZOuCeCsWbOqfv36Gj16tI4ePapff/1VixYtUvPmzdPzbRGHt7e3du/e/bjDcJhGjRrJ29s7wX8tWrQwfuf3339X165dVbt2bdWrV0+9evXSiRMnjNcT+/u4/6VGYsd3//798vX11dixYx/qM06fPl2dO3d+qL9NjfjHsmrVqmrcuLHmz58vSercubOmT59uV1nXr1/Xpk2b0jPcJMX/HFWqVFHdunXVt29fXb58WVLGbQfXr1/XqFGjFBQUJF9fX7355puaPXu27ty587hDS1JSbdTb21vbtm1L8Pu7d+9OdbtzlIx4fKX06XcelfQ45kFBQVqzZo0Do8zYxziuuO2xSpUqqlmzpt5//339/vvvdv393r175e3trZiYGEnSyZMntX///vQM2UZGaKOp7fMeRTzt27fXgwcPbH4e/7vMaBzRJu2tv+l1rO7cuaPg4GA1b95cvr6+qlu3rnr16qUjR4449H2sHDX3SamON2rUSD/88EPaA06lIUOG6PPPPzf+vWHDBnl7e2vx4sWPPBarlObOScWYmjm3o8Q9fo+6f3jY4/AkzOcfx3eVnPhtsl69eho2bJgiIyPT/b1TqjezZs1Shw4dUizncX6Gh/WkxmxvP3jhwgV5e3vr4sWLjyiyhzdkyJBk124ceQ7wKMYze+Zpj6Ove5L7EkdKy5wm7mv//fefTd1zRN2JiYnR119/rSZNmujVV19VgwYNNGLECF2/ft2uv09LvdmzZ4/OnDnzUH8b1w8//KBGjRrp4sWL8vb21oULF9Jc5qOS1nONlD7zmjVrFBQUlOTfx5/Xpka/fv30+uuvJ3qO3KtXL7Vp00YWi+Wh4krMrVu3NHnyZDVu3Ng4R58/f/4TcZ45a9asBG3b19dXrVq10tatW43fS+p4W79HR+QL7LFmzRrVrVtXfn5+un37tsPLT056r3ll9PUHs0n323B79eqlL7/8Ul27dpWbm5vef/991atXL73fFibWs2dPBQQE2PzMekf5smXLNHXqVHXs2FH9+vWTxWLR0qVL1alTJ82cOVOlSpXS2rVrjb8bO3asnJyc1Lt3b4fEdurUKfXp00f16tVTnz59HFJmeop7LC0Wi/78808NHz5cefLkSVU5U6dOVUxMzGNr23E/x/379xUSEqIvv/xSgwcP1vTp07V27Vq5u7s/ltge1pUrV9ShQwcVKFBAQ4YMUf78+XX69GlNnz5dO3fu1IwZM57YZ6kn1kYlPVFb/2fk4xtfRul3MvIxzyjHODHW9vjgwQPdvHlTP/30k3r37q1Jkyal+iSmX79+evfdd1W5cuV0ivb/ZKT68qT1eUeOHNGqVavUuHHjx/L+j8LDtEl762+FChW0du1ah+5WdOfOHXXs2FE3b95Uz549VapUKd2+fVtr1qxR586dNXPmTL3wwgsOez9HS66OT5gw4TFEpATf+8aNG1W4cGH99NNPat269WOJKSUZIcZH4WGPQ0aczz8KI0aMUKVKlXT//n1dvnxZI0eO1MSJEzVgwIDHGlebNm3svvD/Sf0MyXkSYzZjH9OnTx9169ZNknTgwAF9+umnNus52bNnf1yhPbSU5mmPq697Eut0enjYOc28efP0zDPPSJIWL16s3bt3G4mzuK89rGnTpmnnzp36+OOPVaRIEV26dElTpkzRhx9+qPnz5ytTpkxpKj85Xbt21dSpU1W8eHGHlJc3b16tXbtWzz77rEPKexwe9fl/Wt6jT58+at68uRYsWKCOHTsaP9++fbt+//13zZkzR87Ozo4IU//++6/ee+89Pfvss/r0009VsGBBnThxQuPGjdOZM2c0dOhQh7xPWrzwwgsaM2aM8e9///1XCxYs0IABA7Rs2TIVLlw4yeNtrbtx3blzR127dlWxYsUcHuv48ePVvHlzNWzY8LGPZ46u8+lxTo2Hl653AEuxdwEPHjxYv/zyi9auXWuaiSgeHzc3N3l4eNj8lytXLoWHh2vy5Mn65JNP1LZtW3l5een555/XZ599pjJlymjatGmSZPN3mTNnVpYsWWx+9rDCw8PVs2dPeXt7a8CAAek6QXOUuMcyb968CgoK0iuvvKItW7akqpz4V7A+anE/x3PPPacqVaqoU6dO2rt3r27fvi0PDw+5uro+1hhTa8yYMXruuec0ZcoUvfTSSypQoIBq1KihWbNm6e+//9bXX3/9uENMUmJt1NrenhQZ+fjGlZH6nYx6zDPSMU6MtT3myZNHxYsXV48ePeTv7//Ykjb2ykj15Unr8/Lnz6+pU6fqxo0bj+X901t6t0lXV9c0zQcTM2fOHF25ckXz58+Xn5+fChQooJIlS6p3796qU6eO5s6d69D3c7QnrY5LsYv+1oWSmzdv6o8//lCHDh10+vRpm51/nhQZIcZHIS3HISPO5x+FnDlzGudA5cuXV4sWLfTzzz8/7rCULVs2u5NYT+pnSM6TFrNZ+5js2bMbY471wrq449CTcjFgaqQ0T3tcfd2TVqfTy8POaZ599lmjvsVf/4r72sP68ccf1bFjR1WpUkX58+dX5cqVNWzYMP3111/ptltMenF2dpaHh4fDko6P2uM4/487r02tfPnyqX379lq4cKHCw8MlSffu3dOECRPUrFkzlS1b1mFxTp06VS4uLpo6daq8vb1VsGBB1a5dW8OGDdP69eufiLrq4uJi07aLFy+ugQMHysXFRTt37pSU9PG21t24/82ePVtRUVEaOHCgw2O9ffu2KlWqpAIFCji87NRIjzqfHufUeHjpngDGk2316tVq1qyZqlWrpnr16unLL7+0uT1/yZIlatCggfz8/DR27Fh16dLF2Ork/v37Wrhwod544w35+vqqU6dOOnnypPG3mzdvVvPmzVW9enU1bdpUq1evTtfPsmHDBrm7uyswMDDBa5988onD7vJNzPXr19WjRw89//zzGjZsmM1E5+rVq+rfv7/q1KmjV199VW3atNG+ffuM18+ePasOHTrI19dXH3zwgf7991/jtcS244i79diQIUM0btw4DRw4UDVq1FDTpk1ttqJJ6b0T4+zsnGDyGxMTo8mTJysoKEhVq1bV66+/rm+//VZS7BYbP/30k9avX69GjRpJih3EBg8eLD8/PwUGBmrEiBE22wdt375dbdu2VfXq1eXn56dPP/3U2O4ise3CHmZLHetJk5OTk7G1xXfffaegoCCbCfumTZsUGBgoi8Wie/fuafz48fL391fdunX1ySef6Nq1a5L+byuQr7/+WnXq1NGwYcN0+/Ztffrpp8aWHR999JGuXr2aqjgTc/36dW3fvl3t2rVLcLVUjhw51KJFC/3444/64IMPNGrUKJvXBwwYYGzXERISoh49esjPz0/169fXrFmzdP/+/TTHlxa3b9/WwIEDVatWLb355pv666+/bF6/fPmyPvnkE9WtW1f16tXTmDFjdPfuXYfGYO/xtVgsOn78uNq3by9fX1+99957mjlzprFFe1rbpyM+x8P0O9a6vGXLFjVp0kR+fn7q06ePzSLEoUOH1KFDB9WoUUONGjXSihUr0hyrPcfceiX1ypUrFRQUpLp162rQoEE22xl9//33CgoKkp+fn+bNm2dTVkrj0sPEndgxHjdunPr162f83tKlS1WlShWj/75x44Z8fHx05coVRUZG6osvvlBAQICqVaumN9980+YiG29vb82YMUP+/v7GHQ4pjc1p1bhxY505c0YXLlxIsb+26ty5syIiIjRixAgNGTJEUvJ9eVqkpo3OnDlTDRo0UPXq1dW+fXsdOnRIUuJbDsXd6mnWrFkaMGCAxowZIz8/P73++usJ6pMjNGrUSMuXL9d7770nX19fvfPOOzp27JikxLcKiz8G/vHHH2rZsqV8fX3Vs2dPjRkzxjj+iY2XV65cUbly5eTm5qYpU6YkGlNoaKh69uypWrVqqXr16urQoYPNtm9JHVMp5fG7T58+6tKli+rUqaPff/892b6oVatW+uabb4yy+/btq1atWhn/3rJli5o2bWr8+6uvvlLNmjX1xhtv6O7du3r33Xft7vcSq7/21B17+suU2uv9+/f1448/qmXLlokmQz788EMNHjxYUvLj9qxZszRw4ECNHTtWNWvWVKNGjbR7924tW7ZMgYGBCggISNBXHzhwQE2bNpWvr68+++wz/ffff8ZrZ86cUZcuXeTr66smTZpo8eLFD31BX0hIiNq2bStfX1/16NHDmDtJyY/ra9asUYcOHRQcHCx/f3+99tprGj9+vO7fv6+///5bPj4+Onr0qFHW7du3Vb16df3111827XnLli3KnDmz6tatqyJFitiMtZ07d9bXX3+tHj16yNfXVy1btjQWf6Tk28PevXsVFBSk1atXKzAwUHXq1NHixYu1d+9evfXWW6pVq5aGDh1qM7e6evWqunTpYtSr8+fPGzFGR0fr7NmzcnJyMq6sX716tY4ePap58+apXr16+vzzz1W/fn1NmjRJS5YsUZs2bYyyt23bJm9vbyOxY7FYVKdOHR08eDDZubq9vv32W/n7+6tevXqaM2eOzWvWtu/r66tmzZrZJAU6d+6s+fPn64MPPpCvr6/effddhYWFafjw4apZs6aaNm2qAwcOpPhdJXf8JNut6h7mHMeRrHV37ty5qlOnjgIDA7V+/Xpt2rRJDRs2VJ06dYyLjyXp7t27mjp1qoKCglSjRg317t1bERER6RJb/Duu7JmHxN0CMP789sSJE+rUqZN8fX3VuHFj/fjjjzbl//DDD8bnGjRokNG+7d0C2p7PkNL8Lv5cKrm+Je7ntG7J//bbb2vv3r0PFWtSMT948EBff/21sZbSo0ePBPX5p59+UqtWrVSzZk116dJFYWFhklKew0ix/YE1/rZt22r27NlJtq2YmBiNGTNGtWvXVlBQUIJHgTiyH0yuvvXt21fjx4833nf8+PGqU6eOMfYcP35cNWvWVHR0dKJt/NSpU6mO2zrPmzVrll39ZHLjmfX8yNfXVzVq1FCPHj105cqVpCtFElq1apXsPC1um7xz546++OIL+fn5qUGDBlq1apWqVq1qbN+d3Dw+sWOQGqnpS+bPn5/gjv/vvvvOmNfZe74hxY5FjRs3VvXq1dWqVStt377deM1R34E9jh8/rlq1amn58uWS/m9Nas2aNQoODtbBgweN3ZQcsQV0pkyZtGfPHputegsWLKhvvvlGJUqUSNV57s6dO1W9enXjcTQ3b97UiBEjFBgYKD8/P3322WfGeat1De+DDz4w6kha1wLin+PcuHFDH330kWrWrKnGjRvru+++s9mJKqnv1XpObf2cDx48UN26dTVu3Djjb8eMGaPhw4dLcsy5aXJrLMmtF1pt3brVWKsYN25cgnP46dOnG/P8VatWGT9PyxbQktS6dWsVKFBAkydPlhR7l3p0dLQ6d+5s1xpbUnFJ0sqVK9W4cWPVqFFDq1evVvXq1ZUlSxab33nxxRc1bdo0Pf/885ISX+NIrl5dvnxZPXv2lJ+fn+rWrauhQ4ca5y3JvWYvJycnubi4GN+n9Xhbzy3izoOio6NVu3Zt7dixQ5s2bdK6deuUJUsWvfHGG2rTpo369+9vjCPVq1dX586d1aRJEzVo0EANGzbUypUr1a5dO/n6+qp79+6KiIjQRx99JF9fX7Vp00YhISFGG5Gk7t27G+enyZ1XDhkyRIMHD1abNm1Ur149nT59OsXzenskV+dTmr+Gh4erW7duxjnWokWLjD6FLaCfLCSAn2IHDhzQ6NGj1aVLF3333Xfq37+/1qxZY+yLv379es2aNUsffvihgoODFRERYXNiHRwcrMWLF6tXr15asGCBChQooJ49eyoyMlLXr1/XZ599ppYtW2rFihV65513NHz4cIWGhqbb5zl16pRKly4tJ6eE1bpIkSLy9PRMl/eNjIxUz549dfnyZQ0bNizB1ZqDBg1STEyMgoODtXDhQuXNm9dI2t27d0+9evVSgQIFtHDhQtWqVSvBYJuS7777TiVLltTChQvl4+OjUaNGGZO55N47vpiYGG3dulW7du1SjRo1bF6bP3++fv31V40cOVLffvutgoKCNG7cOP39999q06aN6tatq9q1axuL58OGDdO///6rWbNmacKECTp37pyxFUh4eLj69++vJk2aaPny5Ro5cqT27Nmj77//PlWfOznnz5/XrFmzVLVqVWXLls34eZ06dXTt2jWbxcTNmzerTp06cnZ21rRp03T48GGNHz9eM2fO1IMHD9S7d2+bBdH9+/dr/vz5evvttzVz5kxFRERoxowZ+vrrr/XPP/9o4sSJaY7/r7/+0v3795PcDrJSpUr6559/VLFiRW3dutU4Sbhz54527Nghf39/3bhxQx07dlSePHk0Z84cffzxx/r2228f67PxJOnLL79UaGioZsyYoT59+mjJkiXGa9HR0eratauioqI0ffp0jRw5Ur/99psmTZrk0BjsPb5nzpxRz549jfYVEBCQ6gRRcu0zLdLS71jNmzdPQ4cO1bhx43T06FEtXLhQUuzCR7du3VS5cmUtXLhQHTp00JQpU9J0Bbi9x/zixYu6du2aNm3apAkTJuizzz7Tli1bjEWs33//XePHj1fXrl0VHBysI0eO2Jz0JzcupVZyx9jHx0f79+83FrusY6M1gfTnn3+qWLFieu655zRhwgSFhoZqypQp+uabb1S5cmWNGDFC9+7dM8r79ddfNXv2bPXu3TvFsdkRvLy8JMV+18n113GNGjVKzz33nHr27Kk+ffqka19ub31ZsmSJVqxYoaFDh2rZsmUqXbq0PvnkE7svdNm6daucnZ01b948vfHGG5o2bZrOnj2b5vjjCw4OVtu2bTVnzhxlzpzZZkuq5ISHh6tv376qU6eOFi1apLJly9qV0HF1dVXv3r21Zs0aHTx4MMHrffr0Ub58+bRo0SIFBwfLYrEYi5Bbt25N8pja851v375dfn5+mjFjhipUqJBsX+Tj46M9e/ZIil3QOXDggEJCQoyFmt27d6tq1arGGJwjRw7ly5dPrq6uKliwYILncCb3XvHrb3KfMzFJ9Zf2tNfw8HBdv35dL774YqJlP/vss8qePbtd4/bWrVuVLVs2LV68WGXKlNEnn3yiP//8U9OnT9cbb7yhCRMm2CSnv/vuO/Xp00ezZs3SmTNn9OWXX0qKnS/07NlT5cuX1+LFi9W3b18tXbrUWORMrZUrV6pNmzaaN2+eYmJi1L9/f0n2jetHjx5VSEiIZs2apS5dumj58uX6448/lCdPHlWuXNlm7Pnll1+UL18+lS5d2ub9N2zYoKpVq8rFxUU1atTQhg0bbBYb5s2bJ39/fy1YsECenp4aPny4LBaLHjx4kGx7kKRr165py5YtmjFjht5++21NnTpVkyZN0qBBgzRo0CCtW7fOJqH8008/yc/PT4sWLVLBggXVvXt3xcTEaMOGDZKkHTt2KCgoSFFRUdqzZ49Gjx6tggUL6s0331T37t21fv16eXp6qmfPnvLx8dGpU6eMecO+ffuUKVMmo10fP35cklSuXLlk5+r22rBhg6ZMmaLPPvtMixcvNhaz//zzT3388ceqX7++Fi1apMaNG+uzzz6zmU/PnTtXjRo10vz583Xz5k21a9dOzz33nObNm6ciRYoYSZ+Uvqukjl98qTnHSS/Hjh3T+fPnNW/ePNWtW1cjR47UihUrNGHCBHXt2lXz5s3T6dOnJcXOf7du3arBgwdrzpw5slgs6tOnT5LP5HtYN27cMC4KsbJnHpJced26dVPRokW1aNEidenSRaNGjTIS+lLsudTEiRM1duxYbdu2LdXnsvZ8Bnvmd3HnUlLSfYsUm/wdPXq03n77bS1atEhVqlTRhx9+qEuXLjks5uXLl2vt2rUaPHiw5s6dq8KFC6tbt242FzUGBwfrww8/1PTp03Xt2jWbiwaSc/LkSQ0ePFjt2rXT0qVL1bhxYy1fvlzlypVLtG3NmjVLO3bs0NixYzVixAibvt7R/WBy9c3Hx8cm0b5v3z7dvn3bmHvt3r1bL7/8slxdXRNt48uWLUtV3FeuXNHt27e1cOFCBQUF2dVPJjWeRUZGqnfv3vL29tY333yjKVOmKDw8/KF28MiSJUuy87S4xo0bp4MHD2rSpEkaPny4Fi5caNNvpDSPj38M7JXavsTf31+hoaE2iYeff/5Z/v7+dsVpdeLECY0fP169evXSihUrVLduXX366ae6deuWQ7+DlISHhxvPTm3WrJnNa3Xr1lXr1q31wgsvJNgqNi1atGih7777To0aNdLw4cO1ceNG3bp1S8WKFVPWrFntPs89evSoBgwYoP79+6tWrVqSpI8++kgnT57UuHHj9NVXX+ncuXPGxYfW9Y0RI0YYySlHrwUMHDhQ169f1+zZs9WvXz8FBwcbryX3vebKlUulS5c2+o1Tp07p1q1bNu3mzz//VLVq1RxybprSGos964WrVq3S8OHDNW7cOG3btk2zZ882Xrty5YpOnjyp4OBgde3aVaNHj3bY875dXFz00Ucfadu2bdq2bZsWLFigjz76SK6urinOxZOLa/v27Zo5c6Z69eqlkSNH6v79+1q+fHmiN768/PLLNnfCxx2XU6pXY8aMkYuLi+bNm6cpU6bo8OHDRttO7jV73LlzR5MmTVJ0dLReffVVm9eyZ88uHx8fmwvj/vjjDzk5Oal48eIaOXKknJ2d1bVrVy1dulR58+bV1q1b1bVrV3377bfKnTu39u3bpx49emjMmDFycnLSzJkz1aVLF82cOVPHjx9X27ZtVbVqVc2bN09OTk6aMWOGzVbTI0aMUJ8+few6r1y/fr3ee+89TZo0SV5eXimOgylJqc4nN3+NiYlR7969lS1bNs2fP1/t2rWzadt4spAAfoplyZJFAwYMkJ+fn/Lnz686deqoZMmSCgkJkSStWLFCzZo1U7169VS8eHENGjTIuMrnwYMHWr58ud5//33VqFFDXl5eGjBggFxcXLR27Vr9/fffiomJUZ48eZQ/f341bNhQU6ZMUe7cudMct/XOh7j/Xb9+Xbdv334se+aPHj1aUuyC6/z58xO87uvrq379+snLy0vFihXTm2++qZCQED148EC7d+/WjRs39PHHH6to0aJ68803VbNmzVS9//PPP6+3335bnp6e6tKli+7evWtMvJN7b8n2WFavXl1DhgxRy5YtE9xFXbx4cQ0YMEDly5dXwYIF9c4778hisejcuXPKli2bsmTJosyZM+vZZ59VWFiYtm3bpsGDB6tEiRIqU6aMBg8erK1bt+ry5cuyWCzq3bu33njjDRUoUEA+Pj7y9vZO06J7/M/Rrl07lS5d2riKyipXrlzGnTySFBUVpd9++03+/v66c+eOVqxYof79+6tcuXIqXry4Bg8erLNnz9oscjRv3lyFChWSp6enIiIi9Mwzz6hAgQIqVqyYcTVWWt28eVNS7GJ3YqzbX7388suKjIzU/v37JcUuKubKlUvly5fXhg0blCVLFn3yySfy8vJSzZo11alTJ2PROj0l1kaDgoJ0+/Ztbd68Wb169VLp0qVVtWpVtW/f3vi733//XVeuXNGQIUNUokQJvfzyy/roo4+0cuVKh9xVaGXv8f3ll1+UJUsW9e3bV0WLFlWzZs1Up06dVL1Xcu0zLdLS71h16NBB5cqV04svvqiAgADjrsQffvhBzz//vLp27SpPT08FBQWpWbNmaao79h7zGzduGH1EiRIlVLNmTVWtWtVY5F61apXq1aun+vXrG1v5WHcsSGlcSq3kjvFLL72kO3fu6PTp00biqlq1akYCeNeuXfLx8ZEUm6zs37+/SpYsqSJFiqhNmza6efOmzWJT48aN5enpqeLFi6c4NjuCdaw8ffp0sv11XO7u7nJ2dpabm5uyZ8+eLn25lb31xWKxyMXFRfny5VPBggXVrVs3DRo0yO4EcI4cOdSzZ095enrq3XffVc6cOY26lhpJ9XlW9evXV61atVSiRAm1adPG7vdYtWqVSpUqpffff1+enp7q1KmTypUrZ9ffWsfDUaNG2SRP7ty5o0aNGqlnz54qVKiQSpcuraCgION7i4iISPKY2vOdu7u7q1mzZipRooTc3NyS7Yt8fHx04MAB3b9/X6dPn5a7u7sKFiyow4cPS/q/BLB1sfz06dPKnDmzMmfOLHd39wR1Lbn3il9/k/uciUmqv7Snvf7zzz/GsbE6duxYgjpjz7idI0cOdenSRYUKFVKDBg1069Yt9erVS15eXmrVqpVx17JV+/btVa1aNZUpU0Z9+/bVpk2bdOvWLW3YsEE5c+ZU165dVaRIEVWrVk2dO3e2uSM7rpTqeJMmTRQQEGD0ywcPHtSZM2fsGtctFos++eQTFS1aVK+//rpKlChhHN+AgACbBZm4i8lWf//9t/bv32/Mn/38/HTjxg2bpGy1atUUFBQkLy8vvffee7p69ar+/vvvFNuDNb7u3bsb83SLxaK33npL5cqVk5+fn7y8vGwucK1Zs6aaNWumokWLqn///vr333+1fv16Y67WuHFjNWrUSLdu3dKJEyc0YMAA5cqVS66urlq1apVy5sypihUrSpJxIZH1b/fv359grPH29pazs3Oyc3V7DRgwQKVKlVKNGjXUokULY9F0xYoVqlWrllq2bClPT0+1atVKtWvXtqmbVatWVb169VSsWDH5+vrKzc1NHTp0kJeXl15//XWFhoba9V0ldvzi360o2TfPSW/3799X3759VbhwYTVu3FhRUVHq2LGjnn/+eTVt2lTZs2dXaGiobt68qXXr1qlPnz56+eWX9fzzz2vo0KEKCwtL9LOlVp8+fVSzZk3VqFFD/v7++uuvv2wSFvbMQ5KyadMmZcuWTR999JE8PT0VEBCgnj172vSV/fr10/PPPy9vb295e3snuEszrZ/B3vld3LmUlHzfsmzZMr311ltq0KCBPD091a1bN5UoUSJVF8GkdNwXLlyoDz74QK+88oqKFi2qvn37ytnZ2aZPa9Gihby9vVW2bFk1bdrUiC8lixcvVsOGDVW/fn0VKlRINWrU0IMHDxQdHS3Jtm09ePBAq1atUocOHfTiiy+qQoUK6tmzp1GWo/vB5Oqbj4+PTp8+rX///Ve3bt1SWFiYXnzxRSOZYx33pcTbeNwEvT1xS9Lbb7+tQoUKqUCBAnb1k0mNZ1FRUXrnnXf0/vvvq2DBgqpYsaJq16790PPepOZpcf33339au3at+vTpowoVKqhSpUo2z2VMad0lsWOQnLT0Jfnz51eFChW0efNmSbEXDRw4cED16tWzO04p9s7RTJkyKX/+/MqfP7/eeecdjRkzRq6urg77DlKa09y4ccN4ZM7777+f4O+zZs2qZ555xthm1lHee+89DR8+XAULFtSaNWs0cOBA1a9fXwsXLrS7Hzx//rx69+6tzp07G5/p1KlT2rdvnwYNGqQXXnhBZcuW1bBhw7Rz506dOXPGuNM7Z86cypYtm8PXAs6dO6fdu3frs88+U8mSJfXqq6/a7A6R0vca98IR6zzo1KlTioqK0uXLl3XhwgW98sorDjk3Te783971wg8//FAVK1bUiy++qE6dOtkkoK0XtxQvXlxBQUEKCAhw6I0wL730kgICAvTJJ5+oSpUq8vX1tWsunlxcCxYs0Ntvv62aNWsa5+bFixe362KvuONySvXq4sWLyp49uwoUKKAyZcpo1KhRql+/foqvJebw4cNG265Ro4Zq1aqlgwcPauLEiYn2gwEBAfrll1+Muc3mzZtVq1YtjRgxQhaLRY0aNTLG24YNGxp1smDBgsqXL5+k2PUV61bb9evXl4+Pj8qWLauXXnpJxYsX1xtvvKHixYsrMDBQoaGhxlbTUmzby549u13nlSVLlpSfn5/Kli2re/fu2TUOJie5Op/S/HXPnj2KiIjQ559/rmLFiikwMFBvvfWW3e+NR4snMT/FypQpoyxZsmjWrFk6e/asTp8+bQyeUuxCW9xkVs6cOY27aK9fv66bN2/aLES6uLioTJkyCg0N1ZtvvqmAgAD16tVLhQoVUvXq1RUUFGQs2qbF+++/nyAJ4+7uLnd3d926dSvN5adWzpw5jSuXxo4dKz8/P5UvX954vWnTptq4caMOHTqkc+fOGVveWiwWhYSEqGDBgjZ3qZYpUyZViwEFCxY0/r91Ud96EpHce0u2xzJz5sxJPqejVq1a2rVrlyZOnGhTTmILpdbFl9dffz3Ba+fOnZO3t7cyZ86sOXPm6OzZs8Z/8Rf0UsP6OaKiojR79mxdunRJXbp0Ua5cuRL8rnVbux49emjHjh1yd3dXhQoVdPbsWUVHR6tjx442v3/v3j2dP39eefPmlSSbCcPbb7+tXr16KSAgQC+99JJq1aqV7ETEXtZ2cu3aNeN947Iu2OTOnVvVq1fXzz//rJdfftlYGM2UKZNCQkJUqlQpm+1TK1SooBs3bujGjRuJHhtHSayNOjk56fz587JYLCpRooTx8zJlyhj/PyQkRIULF7ZZJC9fvrwsFovOnz/vsGeX2Ht8jx49muAYli9fPlV3YibXPtMiLf1OYrG5ubkZcYWGhia487JChQqp3koyfrxSysfc+t0XKlQo0dhCQkKMLWWk2Is68ufPLynlcelhYk7qGGfNmlUVK1bU3r175eTkJDc3N9WuXdvYFnH37t3GFk7169fXL7/8oh9++EHnzp0zkn9x+0/rZ5BSHpsdwXqleIkSJZLtr5N7blORIkUc3pdb2VtfXnnlFW3cuFFNmjRR2bJl5evrq9dffz3BttFJyZ8/v81njFvXUiOpPs8qfn22JlNTcurUqQT9Xrly5YwEeUr69Omj5s2bG3e4SrF1980339TatWt1/PhxnTt3TidOnDDaXmBgoNasWZPoMbXnO49bl6Xk+6JKlSrp3r17On36tPbv369KlSrJYrHo4MGDKlKkiP7++2+99NJLxpXkmTJlUtGiRXXr1i3t2rUrwdaEyb1X/DqR3OdMTFL9pT3t1Vqf417I9Pzzz2vRokWSYncOGDJkSIrjthQ7B7E+k8l6Uab1mFv/Hfeuvrj1p1SpUrJYLLpw4YJCQ0MVEhJic9Hh/fv3FR0drejo6ARXf6dUx+O+T4ECBZQzZ06FhIQoPDw82XFdiu3H417AGff41qlTR2PGjNGRI0dUpEgR7dq1yyZxIUkbN26Uk5OTcUV/uXLllCdPHv3000/G54v//UmxY/EzzzyTbHuwsv699RhbF3uk2DaV1DF3c3NTkSJFtGXLFjk5Oen+/fvKnz+/EePBgwfVuXNnXbx40bgYQrJ9tmCVKlW0b98+vfzyyzp37py6du2qESNGSJLx2AQpdXP1xGTOnNnYtk+SSpcubdTR0NBQm7FXiq2bK1euTHCMrMcp/jGKjo6267tK7PiFhobK19fX5v1T097Ti7u7u1Gf4rdHKfaYRkdH6/z58wl2tXB3d5enp6dCQ0NVvXr1NMXRv39/VahQQZJ069Yt4+6QuXPnytPT0655SFJCQkJUsmRJm7HSmhCyLsjHHeOyZ89u153FqfkM2bNnt2t+F3/8Sa5vCQ0NtbkIVYrtm1JzsV1yMefJk0dXrlzR559/btNXWs8rrZKa76YkJCREZ86cMead1sSv9djHbVsVKlTQP//8k+T5l6P7weTqW+HChVWwYEHt379fzs7OKlOmjCpXrqyDBw+qfv36OnTokD799FNJSbfx1MYdt17Y008mNZ7VrVtXQUFBWrJkiU6ePKmQkBCdOnXK7gvzEpPYPC2u0NBQRUdH28QU93wvpXUXa7uN3zaSkta+JCAgQMuXL1fHjh21efNmlSlTRgULFtT27dvtPt+oWrWqKlasqDZt2qh48eLy9fVVo0aNlDVrVmXNmtUh30FKc5rg4GBFR0fb1PFHpV69eqpXr55u3bql3bt3a+XKlZoyZYqeffZZu/rBiRMnKjo62ub8KTQ0VG5ubsYOUJLk6empnDlzKjQ01LhoJu7vO3It4PTp03Jzc7PZkTFuPfbw8Ej2e/Xx8dG3336r+/fva9++fapbt67OnDmjw4cP6/Lly6pQoYLxPNe0npsmd/4fHh5u13ph3P61dOnS+vfff42LQQsUKGCzDleqVCmHJoAl6d1339X69euNixdSWmNLKa7Q0FBNnz5dM2fONNr68ePHVaRIkRRjidv3pFSvOnXqpAEDBujXX39VlSpV5Ofnp3r16qX4WmJKliyp4cOH6/79+9q1a5dmzZql1q1b66WXXkr09319ffXFF1/o0KFDeuGFF7R9+3YFBATozz//VKFChbR69WqtW7fO+P179+4pd+7c6tWrl/HM47jjSHJz4ixZshhjdnz2nFfGXY+2dxxMTnJ1PqX5qxQ7j4l70X758uW1ceNGu98fjw4J4KfY77//rn79+hlXp7z//vs2W2cltvBrXZCIv9+/lXVRM1OmTBo2bJhat26tX3/9Vdu3b9d3332ncePGGXdFPaxcuXKpcOHCCX5etmxZLViwQA8ePEjwwPIdO3Zo3bp1GjJkiMMXBT788EPlypVLTZs21YYNGzR06FAtWrRIWbJk0f379/XBBx/o5s2bqlevnnx9fRUdHa2PP/44yfJSii/+onH8RTore947qWMZ3/Tp07Vy5Uo1bNhQr732mj766KMEC0Fx43vmmWeMRaO4PDw8dPLkSeP5HpUqVVKrVq20dOlS43cSe9h8SgvlcT/HiBEj1K5dO/Xr109z585NcDxr1aqlUaNG6eTJk9q8ebPq1aunTJkyGe8xY8aMBHeSWyfckmyej1yhQgWtWrVKO3bs0M6dOzVp0iRt2LAhwbaUqVW2bFk5Ozvr+PHjiSY/jh07ply5cqlgwYIKCAjQl19+qe7du2vnzp3GM9viP8dZ+r9JiaO3m4svqXpl3cIw7sJm3O8nsX7FGrMjn12cmuMbfyu4lO4ssbd9ppUj+p2kYkus7lgsljTVm9QccylhPxj3uMf/Dqy/m9K4lFrJHWPp/65GdnZ2VqVKlVSpUiWNHj1ap0+f1s2bN407uAYPHmwsbDVp0kQeHh567733bN4rbuwpjc2OYN2S8sKFC8n218ndiZJSX54W9taXUqVKacGCBfrzzz+1c+dOrVy5Ut9++63mz59v11iSWBt4mLvHUhpLExvXE5urxI/R2dk5QTxx/53Y38d9vUCBAnr33XcVHBxstP979+7pnXfeUc6cOVWzZk0FBAQoNDRUCxYskBR7YVFSx/Sff/5J8TuPW5dT6osyZ86sl156SXv37tXBgwf16quvymKxaMOGDcqbN68qVaqkrFmzGs94ypkzp0qWLKmgoCB9+eWXunTpku7evftQ863kPmdikuov7WmvhQoVkru7uw4dOmQs4mbOnNmoM9bnKNkzbic2N0/s0SeJvWatGy4uLrJYLHrxxReNrS3jSuw9Uqrj8evigwcP5Orqate4nlw7zJEjh6pWraotW7bIy8tLxYsXV9GiRW1+d+PGjYqJibFZCLp//7527NhhJM6Teo///vsv2fZgFf+YJHfM4x+L+/fv69SpU0Zip1+/fsqUKZPu37+v7du3a+fOncqZM6fy5s2rFi1aaMKECTbPk/Px8dHcuXO1f/9+I1ly7do1nT17VkeOHNEXX3whKXVzdXvjtvZdSc0L4s7N7DlG9nxXicUR//t7mPOr9JBY355Yv5zY8ZPSPreyypMnj037LFu2rH777TetWrVKPXr0sGseElfcJKQ9583xv+uHGUeT+wzxE7VW8ed38fub5PqWpPqm1JxvJBfzu+++K0kaPny4TdJFst3dJKmxJaX5gcViUevWrdWwYUNJsdu7njlzRseOHTPuoLW2Laukzr8c3Q+mVN98fHy0b98+OTs7q3LlyqpUqZLWrl2rAwcOKG/evCpYsKBdbdzeuOO2P3v6yaTGsytXrqhdu3YqVaqUfHx81LhxY+3cuTPFLZyTk9g8LS7r95RUm0pp3cU6j0+qD4ovrX2J9dmsZ86c0ebNmxUQEJCqOKXYiwm++uorHThwQDt27NCWLVu0YsUKzZo1S+7u7g75DlKa03h7e6t69eqaMmWK6tWrpzx58qSq/Idx6tQp/fjjj8Yd3jly5FCdOnVUu3ZtvfPOO0k+4z5+P9iwYUO5u7trwoQJqlq1qrJmzZrsGJRYn5eatYBr167p9u3bNsnd+H1FcuvKklJsW+XKlTPmUvv371ePHj1UqVIlHTp0SKGhoUaf54hz0+TO/+1dL4zbN8af6yY2Xjp6vcg6vsX/37jiz8WTi8tisahnz56qUqWKLBaL2rdvrxYtWqhJkyYJyv3000/l7+9vbD0e971Tqlc1a9bU6tWr9csvv+i3337TsGHD9Mcff2jQoEHJvpbUMbC2cU9PT0VFRWnQoEEqUKBAoheMZM2aVb6+vtqyZYtu374tJycnrV69Wq1atdKuXbtsxtslS5Zo06ZNqlGjhipXrqwbN27YPBJFSt15Q1z2nFfGPY72joPJSa7OpzR/Tez1R7kTD1KHLaCfYqtWrVKDBg306aefqnHjxipatKjCw8ONBlusWDGbbQpv376tsLAwSbFX93p4eBhXu0ixJ4t//fWXcTXIhAkTVLp0aXXs2FELFy5UpUqVtG3btnT7PHXq1FFkZGSCrT7v37+vxYsX699//02XK8KtnXumTJn06aefKiIiQjNnzpQUe7XV/v37NWXKFLVv317Vq1e3WdQpXry4Lly4YHM3z4kTJ4z/7+rqqsjISOM7efDggc3WfslJ6b1T4/vvv1efPn3UvXt3+fv7KyoqyojH+tmtrAOs9Spf68A7ceJERUZGat26dapQoYK++OILvfnmmypbtqwuXLhglGX9zFZRUVG6fv263bG6urpq4MCBOnXqVKLPu82ePbuxmPjHH38Yi1AFCxaUs7Ozbty4YcT97LPPauLEiTYPuY9r6dKlOnr0qAIDAzVs2DBNmDBBe/fufejjbJUrVy7VqVNHwcHBCa4Ev337tpYsWaKGDRvKxcVF1apVU3R0tPEcGOvV3V5eXjpx4oTN3x8+fFg5c+ZMcNfUo1KkSBG5uLjYnOTFre9FixbVhQsXbJ6Re/jwYTk7O9tcIZ9W9h7fEiVK6NSpUzYnO3H7xLS0z7RKS7+TEi8vrwST2MOHD9t1lWdS7D3myd1xKsX2mfHHpfDwcEkpj0upldwxlv7vOcD79u1TpUqVVLhwYeXIkUPz5s0znl92+/ZtbdiwQcOGDVOnTp3k5+dn9PdJTY5TGpsd4ccffzS2YU+uv05OSn15WthbX/744w+tXLlSVatWVd++fbVixQr9999/OnDggDHex/0c1rrypLCeWCcVY7FixRLc8RL334mNl/EXctq2bSsPDw/jwqS9e/fq8uXLmjFjhtq2bStvb29dunTJ+N527NiR5DFN7XduT19kvZDiwIEDqlSpkipXrqyjR49qx44dqlatmhGzFHuC2rZtW1WpUkUvvviiLBbLQ/d7yX3O1LCnvbq4uKhhw4ZaunRpoo8zsD7HPD3GbevFHlLsrhaurq4qVKiQihQpovPnzyt//vxG2z958qQWLFhg9yJFXHEfbXD+/HndunVLRYsWdci4HhAQYCRK49/FERkZqePHj6tXr15atGiR8d/48eNtnrublJTaw8OIeyxu3bql0NBQXb58Wb169ZIUe4eVNUaLxaIyZcrI09PT2DYtc+bM+v33340YrNsX/vLLL8ZFEaVLl9acOXNUtGhRY2E6pbl6Su7evWuc50mx9cWabC9atGia5wUPHjyw67uKf/zOnz+fIOnvyHOcR6Fw4cJydna2OYY3btzQhQsXHmp+Yo8HDx4oJibGrnlI/LEk7ly2SJEiOnXqlM3YMmzYMJv5UHqxfgZHz++k2PPVuOVJ0pEjR9L8fVhjzpEjh3Lnzq2rV68afWyBAgU0bdo0nTx5MsVyUprDeHp66uLFiypcuLAePHigM2fOyMfHR23btk3QtjZu3KjcuXPbnH/FjcGR/aA99c3Hx0d79uwxxv3y5cvr8uXLWrNmjTHu29PGHyZue/rJpMazbdu2yc3NTRMnTlSLFi1UuXJlh8zP48/T4ipUqJBcXV1t5n5xz4NSWndxhNT0JdbHba1bt05Hjhwx7rJNTZyHDh3SnDlzVLlyZXXv3l3Lly9X7ty59dtvv6XbdxBfjRo11LhxYxUpUsTmOalxJXaRRlpYLBYtW7bMeAxK3PfJnj278ufPb1c/6Ofnp3feeUf379/X119/LSl2DI+MjLTZ4eDs2bOKjIxMtM9LzVrAokWLNG7cOOPft2/fTrDTnJeXlyIjI212P4hbp1P6Xl1cXPTyyy/ru+++U+bMmVWwYEFVqlRJ+/fv1+7du41+wxHnpsmd/9u7Xhh37n3s2DF5eHgYCeOLFy8aF7ZKtnOt9GLPXDy5uDw9PXX58mUVLlxYRYsW1WuvvaZly5YleHbxnj179PPPPyd5zpJSvZo+fbquXLmixo0ba/To0RowYIDxfODkXrOHdUeB4cOHJ7nThr+/v3bs2KGtW7fKyclJhQsXVpcuXWzG28KFC+vnn3/WSy+9pKJFi8rf3z/R3XseVmrXgRwxfidX51OavxYrVkxhYWE257fx1y7w5CAB/BQ4fvy4fv/9d5v/bt++LXd3dx0+fFinTp3SmTNnNHToUF29etXYjqBZs2ZasWKFtmzZopCQEA0fPtxmUGjdurWCg4P166+/KjQ0VCNGjNCdO3fk7++v7Nmza+XKlZo1a5bCw8O1Z88enT59OtGtbRwlb9686tSpk0aOHKnFixfr/PnzOnbsmAYMGKC//vrLWHhJT15eXnrnnXe0ZMkSHTp0SNmzZ5eTk5M2bdqkiIgIbd68WbNmzZIUexeOt7e38ufPr2HDhuns2bP68ccfbZ4LVLZsWUVGRmrBggUKDw/X5MmT7d76MaX3Tg13d3ft2LFD4eHhOnjwoAYPHmxTzjPPPKOIiAhduXJFXl5eqlq1qgYNGqQjR47o5MmTGjx4sK5fvy4PDw/juX1HjhzR+fPnNXHiRB07dsyod2XLltXp06e1bt06nT9/XiNHjkwxKRRf2bJl9frrr2vu3LnGwmpc/v7++uabb/S///3P2KLFzc1NjRo10tixY/Xnn38qNDRUgwcP1unTp5O8QvTy5csaO3asDh06pPDwcK1fv1758uVzyPbKH374oaKiotS9e3ft27dPly5d0m+//aZOnTopb968xnNTMmfOrFq1amnJkiU2C6MBAQGyWCwaOXKkQkJC9Ouvv2rWrFlq2rTpQy3upkZkZKSuXr2a4L9MmTLptdde0/jx43X48GHt2bPHuGNZil3kLFKkiAYPHqxTp05p7969GjdunOrVq+fwLavtOb7WhYHx48fr3Llz+uGHH7Rp0ybjhC8t7dORUtvvpKRp06Y6ffq0pk2bpnPnzumnn37St99+m+bnedhbp5Pz5ptvasuWLfr++++NcSfuZ0puXEqL+MdYit0+OUuWLNq+fbsqV64sKfbZWJs2bTKuRLY+I2rbtm26ePGi/vjjD40ZM0aSktz6J6WxObXitsfTp09r/Pjx2rRpkz788MMU++v4smXLpnPnzunff/9NsS9PK3vqy4MHDzR58mRt3rxZFy9e1IYNG3T37l2VLFlSxYoVU5YsWTR79myFh4dr8eLFdi26Poyk+ryUFt9y586tvHnzat68eQoPD9fatWttnoX5xhtv6Pjx45o7d67OnTunefPm6cCBAzZ9UPzxMj5XV1f169fPWJjInj277ty5o61bt+rixYv64YcftGLFCqMdJXdMU/ud29MX+fj46Pfff1emTJlUuHBheXp6Klu2bNqxY4fRjqzbWB04cMCIeePGjcqSJUuq+r249Te5z5ka9rbXjh076rnnnlP79u21ceNGhYeH68SJE5o4caJGjBihihUrpsu4PXPmTO3evVtHjhzRuHHj1LhxY2XLlk2vvfaaoqOjNXz4cIWEhGjXrl0aM2ZMko9qSamOL1u2TFu2bNGpU6c0bNgwVa9eXZ6eng4Z1319ffX3339r586dCbZ7i4iIUI4cOdSkSRMVL17c+O/VV19VhQoV9NNPPyVbtru7e7Lt4WFs2rRJK1eu1NmzZzVs2DBlz57diFGS8RzKV199Vblz59aJEycUFRWlf/75R0OHDtW9e/d0/fp1rV69WlLsne9lypTRunXrVKlSJUlS5cqVbcYa62dJbq6eEicnJw0ZMkQnTpzQ5s2btXz5crVu3VqS1KpVK23dulVLly7V+fPntXTpUm3bti1V84IHDx7Y9V3FP36FChWSt7e3TVmOPMd5FJ555hk1adJE48aNM86JBw8erOeee87mO3xYN2/eNNpkeHi4ZsyYobCwMNWtW9eueUjZsmW1ZMkSnT9/Xtu3b9eaNWuMsgMDA/Xff/9pwoQJOnfunDZs2KANGzY4JG57P4Pk+Pld69at9e233+qnn37SuXPn9NVXX+nkyZOpums+pZhbtmypmTNnatu2bbpw4YJGjx6t3bt3J7gjODEpzWFatmypzZs3a8mSJVqxYoWyZMmi3bt3q2LFiom2rbfeekuzZ8/Wrl27dOzYMU2cONEoy5H9oD317eWXX9b58+d1+vRplS9fXs8884xKly5t06cl18bTErc9/WRS45m7u7v+/vtv7dq1S+Hh4Zo/f762bt2a5j4n/jwtrmzZsikoKEgTJkzQ4cOHdfjwYSPZlilTplTP41OS1r5Eil2DWLZsmSpVqmTEkJo4s2bNquDgYH3//fe6ePGifv31V125ckVlypRx2Hdgz7zdyclJffr00aZNmxIkuqTY78Z6nByhdOnSql69uj7++GOtWbNG4eHhOnbsmHHRyOuvv253P5g1a1b16NFDixcvVmhoqDw9PVW9enUNGTJEx44d07FjxzRkyBBVrFjRmPdmy5ZNZ8+e1e3bt1O1FlC5cmXt379fu3bt0tGjR/X9998nGLM9PT3l4+Oj4cOH6+TJk9q9e7dNe7bne/Xx8dFPP/1kMw/as2ePnJ2djRsgHH1uGv/83971wnHjxunw4cPavXu3Zs6cacylpNi2MmTIEJ05c0bff/+9Nm/erFatWj1UfPayZy6eXFytWrXSsmXLtGbNGoWFhSlLliy6deuWli5dqj179igsLExr1qzRp59+qoYNGxq7oMWXUr0KDQ3VmDFjdOLECZ07d05btmwx8gfJvWYPZ2dn9evXT2fOnElyK/OqVasaz7y9efOmevXqpX///Vf169fXzz//rNmzZ+vQoUNycnLStm3blDVrVh08eNDYCtkR88/UrgM5+jwmfp1Paf76yiuvKH/+/Priiy8UEhKiLVu26JtvvknLIUA6Ygvop8BXX32V4Gfz5s1Thw4dNGTIEL333ntyc3NTtWrV9NZbbxl35Pn7++vChQsaNWqU7t27p9dff10FChQw7lhp2bKlIiMjNXLkSN2+fVvly5fXzJkz9b///U+SNGrUKH311VdauHChcubMqaZNm6bqpOphtGnTRnny5NGyZcsUHBwsV1dXVahQQcHBwQmebZFe3nnnHf38888aNmyYFi5cqI8//lhff/21pk+fLk9PT/Xp08dYYKlcubImTJig4cOHq127dipRooSaNm1qfAeFCxdWz549tXDhQs2bN08NGjRI9lkHceXNmzfZ906Nzz77TKNGjVKLFi3k4eGhxo0by8XFRSdPnpSvr68aNGigrVu3qnXr1tq4caOGDBmicePGqXv37sqUKZO8vb3Vt29fSVLz5s114sQJde/eXa6urqpcubLef/99rV+/XlLsMx3btGmjsWPHysnJSS1atDCeRZMaXbt21ZYtWzR58uQEr1mftRX/WH744YeaMmWKBgwYoHv37ql8+fKaPHmy8fzB+Dp37qzIyEj169dP//33n1544QWNHz8+1QnrxHh4eOjrr7/W3LlzNWTIEF2/fl158+ZVQECA2rZtaxOTv7+/Vq9ebTP5z5YtmyZNmqRx48apbdu2ypUrl5o3b25sSZaeJk2alOjVsq1bt1a/fv00duxY9ejRQzlz5lSzZs2M78jJyUljxozRmDFj1L59e2XLlk0BAQHq1q2bw2O09/iOGzdOo0eP1g8//KCyZcvqtddeMy4qSEv7dLTU9DuJbakbV968eTVhwgRNnjxZixcvVr58+dSzZ081btw4TTGmpk4n5cUXX9Tnn3+uGTNmaNKkSWrcuLFN357SuJQW8Y9x1qxZVaVKFf3+++/G1dOVK1fWzz//bCxgubi4aMiQIZo0aZJWrFhhbPU2e/ZsnThxItFxKaWxObXitsfcuXOrVKlSmjZtmnECnVx/Hd9bb72lyZMn6+LFixo8eHCyfXla2VNffH191blzZ02ePFlXr15VoUKF9MUXXxjfx4ABAzRt2jStWrVKtWrVUvPmzRO9KCitkuvzkuPk5KSBAwdq7Nixat68uV566SW99957+uWXXyTFPjfpyy+/1MSJExUcHCxvb2/VrFnTmIclNl4mthWTt7e3/P39tXHjRpUvX17vv/++xo4dq3v37ql48eL6+OOPNXToUF26dCnZY5rS+B1fSvOQypUry9PTUx4eHjbPt6tUqZKOHz9uXHlunQOsWLFCy5cvt4m5SJEids+34tbfUaNGJfk5r169mvKX/v/Z216zZs2q6dOna9myZVqwYIEuXLggJycnlS5dWgMHDlRgYKCcnJwcPm63adNGw4cP140bN1S3bl11795dUuxFb5MmTdKECRP09ttvK0eOHGrQoIG6dOmSaDkp1fE2bdoYF336+PhowIABkhwzrlvb+qVLlxI8jy8iIkKvvfZaotvbNW3aVIMGDZK7u3uSi1EVKlRItj08jBYtWmj16tUaN26ckdyoXbt2ojG2b99eY8eO1fHjxxUaGqq6devqrbfe0o4dOzR16lTVrFlT7u7u8vHx0fHjx422ULlyZS1cuNAmCZfSXD0lOXLkUI0aNdS1a1e5urqqQ4cOql27tqTYBOGwYcM0a9YsTZ06VZ6enhoxYoSqVKli93F58OCBAgICUvyu4h+/MWPGJLgAwp6+5UljbXv9+/dXTEyMXnnlFU2bNi3Jx1ekhvWZqVLstoclSpTQl19+adSXlOYhffv21fDhw9WyZUuVLl1anTp10uzZsyXFJuImTJig8ePHa+XKlcqbN68GDhyoChUqGLszOEJKn8HR87vatWvr6tWrmjVrlq5du6aSJUtqypQpqVovSCnmNm3a6M6dOxozZoxu3rypUqVKafLkyXZtJ5s9e/Zk5zDly5fX0KFDFRwcrJCQEGXPnl2ffPJJgudJW9vWZ599pjt37mjAgAFycXHRe++9ZyTvHNkP2jPvzZYtm8qVK6c7d+7omWeekRTbp50+fdpou0m18UGDBhl3Wz1M3Pb0k0mNZ3Xr1tX+/fuN771s2bLq1auXpk+frjt37th1HpOUuPO0+Hr27Kkvv/xSH3zwgbJnz6633npL06ZNM+aCqZnHpyStfYkU+7itESNGJEhK2htnyZIlNWjQIM2ZM0fjx4+Xh4eHevbsKW9vb1ksFod8B/bO2ytUqKDAwECNHTs2wc5yfn5++v7779WiRQutWrXKrvdNyYgRI7RgwQLNnz9fo0aNkqurq1588UXNnDlTefPmTVU/6O/vr2+//VajR4/WtGnTNGjQII0dO1bdunWTk5OTatSoYXODTMuWLfXVV18pIiJCvXr1snstoEaNGmrdurUGDx6sO3fuGHcgx9/B7/PPP9fw4cP13nvvGc/8XbhwoST72paPj4+io6ON81cvLy/lypVLPj4+xoWxqT1PsUf883971gubNWumfv36KTo6Wo0aNVLLli2N10qWLKl8+fKpffv2cnd31+eff25zDpQe7JmLJxdXvXr1dP36dQUHB+vq1avy9PTUkCFDdODAAQ0ePFj//vuvChQooHbt2ql58+ZJxpHSGtPHH3+sMWPGqFu3brp3755efvllDRs2LMXX7FWxYkW99tprmjVrVqJrdq6urqpVq5bWrVunmJiYBOcqs2fP1uzZs5U3b17lyZNHY8eOlYeHh5599lllz57d7vl2clK7DpTSOPgwzzGPX+dTmr+OGjVKw4cPV5s2beTp6amGDRvqt99+e/iDgHST6caNG2zQjUTt27dPBQsWNJIFMTEx8vf315gxY5J8eDqAR8969dzcuXMfdyimEh4err///ts40ZCk0aNHG88QAYD0dObMGcXExKhUqVLGz3r16qUyZcqoY8eOjzEy4NHq0qWL6tSpozfffPNxhwIAwCOzbds2eXt7K1u2bJJit5R9//339euvv6bL483SKiIiQs2aNdPatWttnneNp9edO3eMrZqtdfbnn3/WlClTHJY8B/DoXb9+XSdOnLC5IHXhwoXauXOnZsyY8RgjQ2LYAhpJ2rZtm/r3768TJ07owoULmjBhgtzc3BJ9aDqARy88PFybNm3S119/ne531z+NIiMj1a1bN23evFkRERHaunWr1q1bZzzPCADSU1hYmLp166Zdu3YpIiJCP/zwg/7880/5+fk97tCAR2Lv3r2aP3++/vrrLwUEBDzucAAAeKSCg4M1btw4XbhwQSdOnNDkyZNVo0aNJy75GxUVpc2bN2vUqFHy8/Mj+QtD5syZNWzYMGNL+0OHDik4OJg1FcAE+vbtq2+//VYRERHavXu3vvnmG9r2E4o7gJGkyMhIjR49Wr/99pvu3r2rChUqqHfv3ipWrNjjDg2ApD///FN9+vRRtWrVNHz4cIdsPQ1bP/zwgxYuXKjLly8rb968atu2bZq3QgYAe82ZM0crV67UP//8oyJFiqhTp06qWbPm4w4LeCSGDx+uLVu2qF+/fgoMDHzc4QAA8EidPXtWY8eO1bFjx+Ti4qKaNWuqV69eyp49++MOzcadO3fUoEED5cuXTxMmTNBzzz33uEPCE+TAgQOaPHmyTp06JTc3N7322mvq0qVLoo+uAZBx/PLLL5o5c6bOnz+v3Llzq0mTJmrXrp2xNTueHCSAAQAAAAAAAAAAAMAk2AIaAAAAAAAAAAAAAEyCBDAAAAAAAAAAAAAAmAQJYAAAAAAAAAAAAAAwCRLAAAAAAAAAAAAAAGASJIABAAAAAAAAAAAAwCRIAAMAAAAAAAAAAACASfw/hV3NXCxcauQ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7" descr="data:image/png;base64,iVBORw0KGgoAAAANSUhEUgAAB4AAAATDCAYAAACXhiiZAAAAOXRFWHRTb2Z0d2FyZQBNYXRwbG90bGliIHZlcnNpb24zLjUuMSwgaHR0cHM6Ly9tYXRwbG90bGliLm9yZy/YYfK9AAAACXBIWXMAAAsTAAALEwEAmpwYAACmmklEQVR4nOzdebTVBb3//xeDgKJiIqAYV7FAUxTlLshYKald01LD6mppgvNsZuHXzMwcrql5HTJzIkUx01RSc55xnkc0hTQFFSFA1JBR+P3hj3M9oYKG2H77eKzVWp39+ZzPfn3OOa1WPd17t5g6deq8AAAAAAAAANDwWn7SAwAAAAAAAABYPARgAAAAAAAAgCIEYAAAAAAAAIAiBGAAAAAAAACAIgRgAAAAAAAAgCIEYAAAAAAAAIAiBGAAAAAW6uGHH06/fv3yq1/96pOe8qG9/vrrOfTQQ7Pppptm4403znHHHfehr7Gk73/mzJkZPnx4s8fOPvvs9OvXL7fccssS2QAAAEBjav1JDwAAAICP029/+9vccsst6d27dzbYYIOss846n/Skhdp7773z/PPPZ6eddvqkpwAAANBgBGAAAABKGz16dJLkV7/6VVZYYYVPdswimjJlyic9AQAAgAblLaABAAAobdasWUnSMPEXAAAA/hVeAQwAAPBv4sgjj8w111yTG2+8Meecc05uu+22vPHGG1lttdWy44475utf/3rTuWeffXaGDh2aX/7yl9lss82aXWfHHXfMmDFj8sADDyRJXnnllQwcODC77757vvCFL2To0KF5/vnn06FDh2yzzTbZfffd89e//jW//vWv8+STT2a55ZbLgAEDsv/++2fppZdeYOcVV1yRCy+8MK+++mpWXXXVDBw4MNtvv31atmz+zxiPHj06Q4cOzSOPPJIZM2bkP/7jP7LNNttku+22a3buN7/5zXTu3DkDBw7Maaedlrfeeitf//rX85Of/OR9f1azZs3K73//+1x//fV5+eWX07Zt26y33nrZeeed07t37yTJ1VdfnaOOOqrpe/r165ckTT+X9/PYY49l6NCheeqpp7LUUktls802y5e+9KX3PHfatGk5//zzc/PNN2fChAnp0KFDvvSlL2WvvfZK586dm507derUDB8+PHfddVfGjx+fefPmZZVVVsmmm26aXXfdNW3atGn6Xb17c58+fXLmmWc2PTZ79uycffbZueaaazJ58uR06dIl3/zmN/P9739/gd/Be5kxY0aGDx+em266KePHj8+KK66Yfv36ZY899mi2efz48bngggty//33Z+LEiWnZsmW6deuWr3/96/ne977X7Lnuv//+XHDBBXnuuecybdq0dO3aNZtttlkGDRqUdu3aNXv+2267LRdddFHGjBmTJFlrrbUyaNCg9O/fv9l548aNy5lnnplRo0Zl0qRJWXHFFbPhhhtmt912y8orr7zQ+wQAAPi0EoABAAD+zfzgBz/Ia6+9lk022SSzZ8/O9ddfn1/84hdp3759BgwY8JGve8cdd2TYsGHZdNNN07t379x4440ZOnRopkyZkuuuuy7rr79+vv3tb+fuu+/OpZdemiQ5+OCDm13j1ltvzYgRI5qi6J133pmTTz45L7zwQg499NCm8+67774cfPDBadmyZb7yla9kpZVWyoMPPpiTTjopTzzxRI499thm133xxRdz3HHHZYsttsjcuXOz7rrrvu99zJw5M/vvv38ef/zxrLHGGtl2223z2muv5Y477sh9992Xn//859lyyy3Ts2fP7L777hkxYkSmTJmS3XfffaE/o3vuuSdDhgzJUkstlU022SRt27bNrbfemttvv32Bc6dNm5Y999wzY8aMyX/+53/mK1/5SiZMmJBrr70299xzT4YOHZpVV101SfKPf/wju+yyS1599dV8+ctfzkYbbZQ33ngjI0eOzLnnnpsJEybkiCOOyHLLLZfdd989F198cWbMmJGdd945Xbt2bfa8p5xySubMmZOvfvWradWqVW688cb85je/yYwZM7Lnnnt+4P3NnDkze+65Z5555pmstdZa+da3vpVXX301V111VR588MEMGzYsK6ywQl555ZXsvPPOmT59egYMGJDNNtsskyZNyu23355TTz216d6T5JFHHslBBx2UFVZYIZtttlnatm2bRx55JEOHDs2YMWPyq1/9qun5hw4dmrPPPjsrr7xyttxyy7Ru3Tq33XZbfvjDH+b//b//l+985ztJ3nkL7H333TdTp07Npptums6dO+dvf/tbrrrqqtx777354x//mGWWWWahv08AAIBPIwEYAADg39All1zSFLgGDBiQgw46KH/605/+pQA8evToHHPMMdl8882TJP/1X/+V3XbbLSNGjMiee+7ZFEh33XXXbL311rnhhhsWCMCTJ0/Occcdl0033TRJstdee2W//fbLn/70p2y11VZZd911M2PGjPziF79Iu3btMmzYsKYIOm/evBx99NG5+uqrs/HGG2eLLbZouu7UqVNz0EEH5Xvf+95C7+PCCy/M448/nq222io//elP07r1O//T9rnnnssee+yRY489Nn379k3Pnj3Ts2fPjBw5MlOmTFloHH377bdz/PHHp3Xr1jn77LOz5pprNv089thjjwXO/+1vf5sxY8bkxz/+cbbffvumxx988MHsv//+Oe6443LaaaclSS6//PK8/PLLOeSQQ/Ltb3+76dx99tkn3/rWt3LTTTflZz/7WZZbbrnsueeeueaaa/L222+/5+aWLVvmoosuanq17ne+853ssMMOufLKKxd6j8OHD88zzzyT7373uznooIPSokWLJMkf//jHnHjiibn44ouz99575/zzz8/UqVNz6qmnNnv18+DBg7P99tvnhhtuaHquSy65JHPmzMk555zT9LueO3du9thjj4wcOTITJkxIly5d8vTTT+ecc87J+uuvn1NOOaXp73uvvfbKnnvumZNOOin9+/dP165dc9NNN2XChAn52c9+lm222abp+X/zm9/kggsuyMiRI7Plllt+4L0CAAB8WvkMYAAAgH8z//3f/93s1Y0bbrhhWrVqlZdeeulfum6nTp2a4m+S9OrVK61bt06LFi2y4447Nj2+7LLLpnv37nnjjTcybdq0Ztfo3bt3U/ydf+5ee+2VJLn++uuTJHfeeWemTJmS73//+01BMElatGiRfffdN0ny5z//eYF9777uB7n66qvTtm3b/OhHP2qKv0nyuc99LjvuuGNmzpyZG264YZGu9W6jRo3K+PHjs8UWWzTF3yTp0qVLdtppp2bnzpkzJ9dcc01WW221ZvE3Sfr27ZsvfvGLuf/++zNhwoQk7/wOf/KTn2Trrbdudu5nPvOZrLHGGpk1a1beeuutRdo5cODAZm/V3L1796y22mr5+9//3vR5x+/n+uuvzzLLLJN99923Kf4mybbbbpuddtopX/jCF5IkW265ZQ477LAF3vp69dVXT8eOHfPaa68tcO3HHnus6d+3bNkyJ5xwQm666aZ06dIlSXLVVVdl3rx5OeCAA5r9fS+77LLZeeedM2fOnFx33XXNrjlq1KjMmTOn6etddtkl11xzTbN/eAAAAIDmvAIYAADg38x//Md/NPu6VatWadeuXWbPnv0vXbdbt27Nvm7RokXatWuXtm3bLvBZv23atEmSBZ5z/ufrvts666yT5J1XGCfJX/7ylyTJs88+m7PPPnuB89u2bdt07nytWrVqCoUf5K233srLL7+cXr16Zdlll13g+AYbbNBsy4cx/3vWXnvtBY6tt956zb5+8cUX89Zbb2XevHnveY/zw/no0aPTpUuXrLnmmllzzTXz1ltv5emnn85LL72UsWPH5i9/+UueeeaZJO+8AnlRfPazn13gsRVWWCHJOz+f+b+7fzZjxoyMHTs266233gKfy7vUUkvlgAMOaPp6/fXXz/rrr5833ngjo0ePzksvvZQXX3wxTz31VKZMmdLs+7fddtuMHDkyRx55ZIYOHZoNN9ww/fv3T79+/dK2bdum8+b/Xdx+++259957mz3//KA8/3OBN9tss/zud7/LFVdckdtuuy39+vXLl770pXz5y19Op06dFunnBAAA8GklAAMAAPybWWqppRZ47N2v1vyo/jnyzvd+wfC9dOzYcYHH2rdvn+SdwJgkb775ZpLk5ptvft/r/HNYXtQN//jHP5o95z9baaWVmm35MD7o2sstt9x7njt27NgMHTr0fa85/2cxa9asnHHGGRkxYkSmT5/etHX99ddPp06d8sorryzyzndH1Q/jjTfeSPL+P7t3e/PNN3PKKafkuuuua3oF7iqrrJI+ffrk+eefb/b723DDDXPGGWfkwgsvzAMPPJDLL788l19+eZZddtnstNNO2WWXXZL8389s+PDhC9240korZdiwYTnvvPNy++2356abbspNN92UVq1aZfPNN88hhxziM4ABAADehwAMAADQgOYH4Xnz5i1w7KPEz0X1Xm9T/Pe//z1Jsvzyyyf5v9D861//OhtuuOFiff750W/SpEnveXx+QOzQocOHvvb8yDs/VL7bP7/l8fx73HzzzXPMMccs9NqnnnpqLr300my88cbZbrvt0rNnz6ZX7e66664fKgB/VPN/du/3VtPTp09vuq+f//znufvuu7P11ltnq622So8ePZpecb3lllsuEPA32GCDbLDBBpkxY0Yee+yx3HPPPbn66qtzxhlnpGvXrvna176WpZdeOi1btszIkSMXKWJ37do1hx12WA499NA888wzuffee3PNNdfkuuuuS7t27XLooYf+Kz8OAACAsnwGMAAAQAOa/yrh+a8mnW/mzJlNnzv7cZj/Nr7v9vjjjydJ1lprrSRJz5493/fct956KyeddFKuuOKKj/T8yy67bFZdddWMGzcukydPXuD4I488kiRZY401PvS153/+7fz7ebf5b9M83+qrr542bdrk2Wefzdy5cxc4/7LLLsvQoUObQvV1112XDh065IQTTki/fv2a4u/bb7+dcePGJXnvmL84LbvssunSpUv++te/LvBZwXPnzs0222yTQYMG5c0338zdd9+dnj175vDDD88GG2zQFH+nTp2a1157rdnW3//+9znjjDOSJO3atcuGG26YH/3oR/nFL36R5P8+G7hnz56ZO3dunn322QW2Pfvss/n1r3+d+++/P0ly22235bjjjss//vGPtGzZMmuvvXZ22223nHfeeWnVqlWzzxsGAACgOQEYAACgAa222mpJkrvuuqvZ48OHD18g7i1Od999dx5++OGmr1977bUMHTo0rVq1ylZbbZUk+cpXvpJll102F154YV544YVm33/GGWfk4osvzvPPP/+RN2y11VaZNWtWTj755Ka3J06S5557LsOHD0/btm2z6aabfujrrr322unevXtuuummPProo02PT5kyJRdccEGzc9u0aZPNN988L7744gJvaTxq1KicfPLJueyyy5peFT3/M5znvyV08k7wPfXUU/P6668nSbN7ad26debMmbPYo/CWW26ZadOmLfC5xSNGjMjrr7+eL37xi1lqqaXSqlWrvPnmm83+lmbPnp3jjz8+c+fObbb1/vvvz7Bhw/Lkk082u+b48eOTJCuvvHKSNP19nHLKKc1eZT1jxowcf/zxufDCC5v+gYaxY8dmxIgRGTFiRLNrTpw4MW+//XbTNQEAAFiQt4AGAABoQBtttFE6d+6c2267Lfvvv3/WWmutPP3003nqqaey1lprLfCK1cWla9euOfDAA7P55ptn6aWXzsiRIzNx4sTst99+6d69e5J3Xml6+OGH56c//Wl22mmnDBgwIJ07d84TTzyRJ554It27d89uu+32kTfstNNOuf/++3PjjTfmr3/9a/r27ZvXX389t99+e2bPnp3DDz88nTt3/tDXbdGiRQ4//PDsv//+2X///bPJJptk+eWXz+233/6en5/8gx/8IE888UROP/303HXXXenVq1emTJmSW2+9NXPnzs1hhx3W9NnGW265ZYYPH55BgwblK1/5SubNm5cHHnggzz//fFZcccVMmTIlr7/+ejp16pTknWg6bty4HH744Vl33XWz/fbbf+Sf17vtvPPOufvuu3PBBRfk0UcfzXrrrZdx48blzjvvTPfu3bPrrrumXbt22WSTTXLzzTdn5513zoYbbpiZM2fmrrvuyoQJE9KhQ4e8/vrrmTZtWtq3b5+99torjz76aPbdd99suumm6dy5c8aOHZs77rgjXbt2zcCBA5Mkffr0yQ477JCLLroo22+/fb785S+nbdu2ueOOO/LKK6/ka1/7WgYMGJAk2XbbbXPllVfmN7/5TR5++OH06NEjU6dOzS233JI2bdr8S38/AAAA1QnAAAAADah169Y588wzc9ppp+XBBx/MqFGjsu666+acc87JH/7wh48tAH/729/OvHnzcskll2TKlClZffXVc8ABB+RrX/tas/M22WSTnHPOORk2bFjuv//+zJgxI126dMmgQYOy0047faTP6J2vTZs2Oe200/L73/8+N9xwQ0aMGJFll102G264YQYNGpRevXp95Gv36tUr55xzTs4666zce++9mTdvXjbaaKN897vfzeDBg5udu8IKK+Tcc8/NsGHDcvvtt+ePf/xjOnTokC9+8YvZZZddss466zSdu88++2SZZZbJtddemxEjRqRDhw5ZffXVs99+++X111/PUUcdlfvuuy+f//znkyT7779/jj766Nx222155plnFlsAXmaZZXLWWWdl2LBhufnmm3PJJZdk+eWXz8CBA7P33ns3he7DDjus6R8wuPTSS7Piiivm85//fI488sg8+OCDOeecc3Lfffdls802yzrrrJOzzjor5513Xh5++OG89tpr6dixY7bddtvstttuzX7XP/zhD7PWWmvlsssuyw033JAWLVqkW7du+f73v5+BAwc2fbb18ssvnzPPPLPp7+eRRx7J0ksvnb59+2a33XbLmmuuuVh+HgAAABW1mDp16sf7IUMAAAAAAAAALBE+AxgAAAAAAACgCAEYAAAAAAAAoAgBGAAAAAAAAKAIARgAAAAAAACgCAEYAAAAAAAAoAgBGAAAAAAAAKAIARgAAAAAAACgCAGYRTJmzJhPesJH0qi7k8bd3qi7k8bdbveS16jbG3V30rjbG3V30rjb7V7yGnV7o+5OGnd7o+5OGne73Uteo25v1N1J425v1N1J4263e8lr1O2Nujtp3O12L3mNur1RdyeNu71RdyMAAwAAAAAAAJ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TR+pMewMfnb2/MyUvT3l4s15reqlNeHT9zsVzrs+1bpfvy/vQAAAAAAABgcVPhCntp2tvZ+vpJi/GK0xbLVf68xUoCMAAAAAAAAHwMvAU0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HyoAH3PMMdl7772bvh4/fnwOOOCAbLzxxtluu+1yzz33NDv/oYceyg477JCNNtooe++9d8aNG7d4VgMAAAAAAACwgEUOwA888ECuuuqqpq/nzZuXIUOGpEOHDhk2bFi+8Y1v5JBDDsnLL7+cJJkwYUKGDBmSLbbYIueff346duyYIUOGZO7cuYv/LgAAAAAAAABYtAA8ffr0/PKXv0zv3r2bHnvooYcyduzYHHrooVljjTUyePDgrLfeek2R+IorrkiPHj0yaNCgrLHGGjn88MMzceLEPPTQQx/PnQAAAAAAAAB8yi1SAD7jjDPSp0+f9OnTp+mxUaNGpWfPnmnfvn3TY717986TTz7ZdHyDDTZoOtauXbusueaaTccBAAAAAAAAWLwWGoCfeOKJ3HLLLTnwwAObPT5p0qR06tSp2WMrrrhiJk6c2HR8pZVWet/jAAAAAAAAACxerT/o4KxZs/I///M/Oeigg7L88ss3OzZjxowstdRSzR5r06ZNZs+e3XS8TZs2zY4vtdRSmTVr1gcOGjNmzCKP54NNb9Vp4Sd9AqZPn54xY8Yusedr5L+pRt3eqLuTxt1u95LXqNsbdXfSuNsbdXfSuNvtXvIadXuj7k4ad3uj7k4ad7vdS16jbm/U3Unjbm/U3Unjbrd7yWvU7Y26O2nc7XYveY26vVF3J427vVF3V9ejR48PPP6BAXjo0KHp1q1bvvrVry5wrG3btpk2bVqzx2bNmpV27doleScG/3PsnT17djp06PAvDWbRvTp+ZpJpCz1vSVt66aXTY5Ul83seM2ZMw/5NNer2Rt2dNO52u5e8Rt3eqLuTxt3eqLuTxt1u95LXqNsbdXfSuNsbdXfSuNvtXvIadXuj7k4ad3uj7k4ad7vdS16jbm/U3Unjbrd7yWvU7Y26O2nc7Y26m4UE4BtuuCGTJ0/OgAEDkrwTcOfOnZsBAwZk5513XqD6T5kyJR07dkySdO7cOZMnT252fPLkyfnc5z63OPcDAAAAAAAA8P/7wAB85plnZs6cOU1f/+EPf8hf/vKXHHXUUXn11VczbNiwTJ8+PUsvvXSS5LHHHkuvXr2SJL169cqjjz7a9L0zZszI6NGjs+uuu34c9wEAAAAAAADwqdfygw6ussoq6datW9O/lltuubRt2zbdunVLnz59svLKK+fII4/Mc889l/PPPz+jRo3KwIEDkyRbb711nnrqqZx77rl5/vnnc8wxx6RLly7p27fvkrgvAAAAAAAAgE+dDwzAH6RVq1Y58cQT89prr2Xw4MG59tprc8IJJ6Rr165Jkq5du+b444/Pddddl8GDB2fy5Mk58cQT07LlR35KAAAAAAAAAD7AB74F9D/bZ599mn3drVu3nHXWWe97fv/+/dO/f/+PtgwAAAAAAACAD8XLcQ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WKQA/MILL2S//fbLgAEDss0222T48OFNx8aPH58DDjggG2+8cbbbbrvcc889zb73oYceyg477JCNNtooe++9d8aNG7d47wAAAAAAAACAJIsQgOfMmZMDDzwwK6+8ci688MIcfPDBOffcc3P99ddn3rx5GTJkSDp06JBhw4blG9/4Rg455JC8/PLLSZIJEyZkyJAh2WKLLXL++eenY8eOGTJkSObOnfux3xgAAAAAAADAp03rhZ0wceLErLPOOjn44IPTrl27dOvWLX379s0jjzySjh07ZuzYsTn77LPTvn37rLHGGnnggQdy1VVXZZ999skVV1yRHj16ZNCgQUmSww8/PFtuuWUeeuih9OvX72O/OQAAAAAAAIBPk4W+Arhr16459thj065du8ybNy+PP/54Hn300fTt2zejRo1Kz5490759+6bze/funSeffDJJMmrUqGywwQZNx9q1a5c111yz6TgAAAAAAAAAi88ifQbwfFtttVX22GOPrLvuutl0000zadKkdOrUqdk5K664YiZOnJgkmTRpUlZaaaX3PQ4AAAAAAADA4tNi6tSp8xb15KeffjqTJk3K8ccfn0022STTp0/PrFmzcvTRRzedc9VVV+V3v/tdrrzyymy77bYZPHhwBg4c2HT8iCOOSMuWLXPEEUe853OMGTPmo98NzfytVadsN3LaJz1jAX8c0D7d3/77Jz0DAAAAAAAAGk6PHj0+8PhCPwP43dZee+0kyYwZM3LkkUdm6623zrRpzQPjrFmz0q5duyRJmzZtMmvWrGbHZ8+enQ4dOnzkwSy6V8fPTPLvF4CXXnrp9Fhlyfyex4wZ07B/U426vVF3J4273e4lr1G3N+rupHG3N+rupHG3273kNer2Rt2dNO72Rt2dNO52u5e8Rt3eqLuTxt3eqLuTxt1u95LXqNsbdXfSuNvtXvIadXuj7k4ad3uj7mYR3gJ64sSJueOOO5o91r1798yePTsrrbRSJk+e3OzYlClT0rFjxyRJ586dFzg+efLkBd4WGgAAAAAAAIB/3UID8AsvvJBDDjkkU6ZMaXrsmWeeyWc+85n07t07o0ePzvTp05uOPfbYY+nVq1eSpFevXnn88cebjs2YMSOjR49uOg4AAAAAAADA4rPQANynT5907949Rx11VP72t7/lzjvvzOmnn55ddtklffr0ycorr5wjjzwyzz33XM4///yMGjWq6TN/t9566zz11FM599xz8/zzz+eYY45Jly5d0rdv34/7vgAAAAAAAAA+dRYagFu3bp2TTjoprVq1yq677prjjjsu3/3ud7P99tunVatWOfHEE/Paa69l8ODBufbaa3PCCSeka9euSZKuXbvm+OOPz3XXXZfBgwdn8uTJOfHEE9Oy5UKfFgAAAAAAAIAPqfWinLTyyivnf//3f9/zWLdu3XLWWWe97/f2798//fv3/2jrAAAAAAAAAFhkXooL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MQiBeCXXnopP/rRj7LZZptlq622yimnnJKZM2cmScaPH58DDjggG2+8cbbbbrvcc889zb73oYceyg477JCNNtooe++9d8aNG7f47wIAAAAAAACAhQfg2bNn58c//nHatGmToUOH5qijjsrIkSNzxhlnZN68eRkyZEg6dOiQYcOG5Rvf+EYOOeSQvPzyy0mSCRMmZMiQIdliiy1y/vnnp2PHjhkyZEjmzp37sd8YAAAAAAAAwKfNQgPwU089lXHjxuXnP/95unfvnj59+mSvvfbK9ddfn4ceeihjx47NoYcemjXWWCODBw/Oeuutl6uuuipJcsUVV6RHjx4ZNGhQ1lhjjRx++OGZOHFiHnrooY/9xgAAAAAAAAA+bRYagFdbbbWccsopWWaZZZoea9GiRWbPnp1Ro0alZ8+ead++fdOx3r1758knn0ySjBo1KhtssEHTsXbt2mXNNddsOg4AAAAAAADA4rPQAPyZz3wm/fr1a/p67ty5ufTSS7P++utn0qRJ6dSpU7PzV1xxxUycODFJMmnSpKy00krvexwAAAAAAACAxafF1KlT532YbzjppJPypz/9KcOGDctFF12UWbNm5eijj246ftVVV+V3v/tdrrzyymy77bYZPHhwBg4c2HT8iCOOSMuWLXPEEUe85/XHjBnz0e6EBfytVadsN3LaJz1jAX8c0D7d3/77Jz0DAAAAAAAAGk6PHj0+8HjrRb3QvHnzctJJJ+Wyyy7Lcccdl8997nNp27Ztpk1rHhhnzZqVdu3aJUnatGmTWbNmNTs+e/bsdOjQ4SMPZtG9On5mkn+/ALz00kunxypL5vc8ZsyYhv2batTtjbo7adztdi95jbq9UXcnjbu9UXcnjbvd7iWvUbc36u6kcbc36u6kcbfbveQ16vZG3Z007vZG3Z007na7l7xG3d6ou5PG3W73kteo2xt1d9K42xt1N4vwFtDJO2/7fPTRR+fyyy/PsccemwEDBiRJOnXqlMmTJzc7d8qUKenYsWOSpHPnzgscnzx58gJvCw0AAAAAAADAv26RAvApp5ySG264Iccff3w22WSTpsd79eqV0aNHZ/r06U2PPfbYY+nVq1fT8ccff7zp2IwZMzJ69Oim4wAAAAAAAAAsPgsNwE8++WQuvvji7LnnnvnCF76QSZMmNf2rT58+WXnllXPkkUfmueeey/nnn59Ro0Y1febv1ltvnaeeeirnnntunn/++RxzzDHp0qVL+vbt+3HfFwAAAAAAAMCnzkI/A/jWW29Nkpx++uk5/fTTmx275557cuKJJ+aYY47J4MGDs+qqq+aEE05I165dkyRdu3bN8ccfn5NPPjnnnXdeevXqlRNPPDEtWy7SC48BAAAAAAAA+BAWGoAPPPDAHHjgge97vFu3bjnrrLPe93j//v3Tv3//j7YOAAAAAAAAgEXmpbg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bT+pAcA0Fj+9sacvDTt7X/5OtNbdcqr42cuhkXJZ9u3Svfl/VcaAAAAAAD4f8sB+FBemvZ2tr5+0mK62rTFcpU/b7GSAAwAAAAAAPEW0AAAAAAAAABl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tP6kB8B7+dsbc/LStLf/5etMb9Upr46fuRgWJZ9t3yrdl/cfGQAAAAAAAP59qVn8W3pp2tvZ+vpJi+lq0xbLVf68xUoCMAAAAAAAAP/WvAU0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1979x1f4/3/f/wpAxVEfaK2CDVrdkSoIEaSEqW0tmq1dlGr1dJaRe1ZM7VH0VaVmjVatKX2rJkgERRVpEFy+P2R37m+OZkncoJcHvfbrbfPR07yPq9znfe63q/rel8AAAAAAAAAAAAATIIEMAAAAAAAAAAAAACYBAlgAAAAAAAAAAAAADAJEsAAAAAAAAAAAAAAYBIkgAEAAAAAAAAAAADAJEgAAwAAAAAAAAAAAIBJkAAGAAAAAAAAAAAAAJMgAQwAAAAAAAAAAAAAJkECGAAAAAAAAAAAAABMggQwAAAAAAAAAAAAAJgECWAAAAAAAAAAAAAAMAkSwAAAAAAAAAAAAABgEiSAAQAAAAAAAAAAAMAkSAADAAAAAAAAAAAAgEmQAAYAAAAAAAAAAAAAk3B53AEAwNMo5GaMwiItDikryjmPLkXcdUhZhdyc5ZWToQEAAAAAAAAAgIyKVX4AeAzCIi1quP6qA0uMdEgpqwM9SAADAAAAAAAAAJCBsQU0AAAAAAAAAAAAAJgECWAAAAAAAAAAAAAAMAkSwAAAAAAAAAAAAABgEiSAAQAAAAAAAAAAAMAkSAADAAAAAAAAAAAAgEmQAAYAAAAAAAAAAAAAkyABDAAAAAAAAAAAAAAmQQIYAAAAAAAAAAAAAEyCBDAAAAAAAAAAAAAAmAQJYAAAAAAAAAAAAAAwCRLAAAAAAAAAAAAAAGASJIABAAAAAAAAAAAAwCRIAAMAAAAAAAAAAACASZAABgAAAAAAAAAAAACTIAEMAAAAAAAAAAAAACZBAhgAAAAAAAAAAAAATIIEMAAAAAAAAAAAAACYBAlgAAAAAAAAAAAAADAJEsAAAAAAAAAAAAAAYBIkgAEAAAAAAAAAAADAJEgAAwAAAAAAAAAAAIBJkAAGAAAAAAAAAAAAAJMgAQwAAAAAAAAAAAAAJkECGAAAAAAAAAAAAABMggQwAAAAAAAAAAAAAJgECWAAAAAAAAAAAAAAMAkSwAAAAAAAAAAAAABgEiSAAQAAAAAAAAAAAMAkSAADAAAAAAAAAAAAgEmQAAYAAAAAAAAAAAAAkyABDAAAAAAAAAAAAAAmQQIYAAAAAAAAAAAAAEyCBDAAAAAAAAAAAAAAmITL4w4AAAAkL+RmjMIiLWkuJ8o5jy5F3HVARFIhN2d55WQaAQAAAAAAAABPGlZuAQB4woVFWtRw/VUHlRbpkFJWB3qQAAYAAAAAAACAJxBbQAMAAAAAAAAAAACASZAABgAAAAAAAAAAAACTIAEMAAAAAAAAAAAAACZBAhgAAAAAAAAAAAAATIIEMAAAAAAAAAAAAACYBAlgAAAAAAAAAAAAADAJEsAAAAAAAAAAAAAAYBIkgAEAAAAAAAAAAADAJEgAAwAAAAAAAAAAAIBJkAAGAAAAAAAAAAAAAJMgAQwAAAAAAAAAAAAAJkECGAAAAAAAAAAAAABMggQwAAAAAAAAAAAAAJgECWAAAAAAAAAAAAAAMAkSwAAAAAAAAAAAAABgEiSAAQAAAAAAAAAAAMAkSAADAAAAAAAAAAAAgEmQAAYAAAAAAAAAAAAAk0hVAvjevXtq0aKFdu/ebfwsIiJC3bt3V40aNdSsWTP99ttvNn+zZ88etWrVSr6+vurcubMuXLjgmMgBAAAAAAAAAAAAADbsTgDfvXtXAwcO1NmzZ42fPXjwQH379pW7u7vmzZunBg0a6OOPP1Z4eLgk6fLly+rbt68CAwM1f/58/e9//1Pfvn11//59x38SAAAAAAAAAAAAAHjK2ZUAPnv2rNq3b6+wsDCbn+/Zs0fnz5/XJ598omLFiqldu3aqUKGCfvzxR0nSDz/8oBIlSujtt99WsWLF9Nlnn+nKlSvas2eP4z8JAAAAAAAAAAAAADzlXOz5pQMHDqhKlSrq2LGjatSoYfz8yJEjKlmypNzc3IyfVaxYUQcOHDBer1y5svFa1qxZVapUKR0+fFje3t4O+ggAnmYhN2MUFmlxSFlRznl0KeJumssp5OYsr5x2da8AAAAAAAAAAAAOZVeGokmTJon+/OrVq8qTJ4/Nz3Lnzq0rV64Yr3t4eCT5OgCkVVikRQ3XX3VgiZFpLmF1oAcJYAAAAAAAAAAA8FikKUNx584dubq62vwsc+bMio6ONl7PnDmzzeuurq66d+9ekmWeOnUqLSEhjijnPCn/0mMQFRWlU6fOJ/87T2Ds9sTtaBm1PTzKuDNqXXkS45Yybuxmb58c81j0iY9eRo2duB+9jBp7Ro1byrixZ9S4pYwbO3E/ehk19owat5RxY8+ocUsZN3bifvQyauwZNW4p48ZO3I9eRo09o8YtZdzYM2rcZleiRIlkX09TAjhLliyKjLS9W+7evXvKmjWrpNhkcPxkb3R0tNzd3ZMsM6WAYb/YrWzTfjejoz3zzDMqkT/57/lJjN2euB3p1KlTGbI9POq4M2pdeRLjljJu7GZvnxxz+sTHIaPGTtyPXkaNPaPGLWXc2DNq3FLGjZ24H72MGntGjVvKuLFn1LiljBs7cT96GTX2jBq3lHFjJ+5HL6PGnlHjljJu7Bk1bkhOafnjPHny6Nq1azY/u379uv73v/9Jkp577rkEr1+7di3BttAAAAAAAAAAAAAAgLRLUwK4XLlyOnnypKKiooyfHThwQOXKlTNeP3jwoPHanTt3dPLkSeN1AAAAAAAAAAAAAIDjpCkB/OKLLypfvnwaMmSIzpw5o/nz5+vIkSNq3LixJKlhw4Y6evSo5syZo7Nnz+qLL75Q3rx59corrzgidgAAAAAAAAAAAABAHGlKADs7O2vs2LH6559/1K5dO61du1ajR49WgQIFJEkFChTQqFGjtG7dOrVr107Xrl3T2LFj5eSUprcFAAAAAAAAAAAAACTCJbV/sHv3bpt/Fy5cWDNnzkzy96tVq6Zq1aqlPjIAAAAAAAAAAAAAQKpwKy4AAAAAAAAAAAAAmAQJYAAAAAAAAAAAAAAwCRLAAAAAAAAAAAAAAGASJIABAAAAAAAAAAAAwCRIAAMAAAAAAAAAAACASZAABgAAAAAAAAAAAACTIAEMAAAAAAAAAAAAACZBAhgAAAAAAAAAAAAATIIEMAAAAAAAAAAAAACYBAlgAAAAAAAAAAAAADAJEsAAAAAAAAAAAAAAYBIkgAEAAAAAAAAAAADAJEgAAwAAAAAAAAAAAIBJkAAGAAAAAAAAAAAAAJMgAQwAAAAAAAAAAAAAJkECGAAAAAAAAAAAAABMggQwAAAAAAAAAAAAAJgECWAAAAAAAAAAAAAAMAkSwAAAAAAAAAAAAABgEiSAAQAAAAAAAAAAAMAkSAADAAAAAAAAAAAAgEmQAAYAAAAAAAAAAAAAkyABDAAAAAAAAAAAAAAmQQIYAAAAAAAAAAAAAEyCBDAAAAAAAAAAAAAAmAQJYAAAAAAAAAAAAAAwCRLAAAAAAAAAAAAAAGASJIABAAAAAAAAAAAAwCRIAAMAAAAAAAAAAACASZAABgAAAAAAAAAAAACTIAEMAAAAAAAAAAAAACZBAhgAAAAAAAAAAAAATIIEMAAAAAAAAAAAAACYBAlgAAAAAAAAAAAAADAJEsAAAAAAAAAAAAAAYBIkgAEAAAAAAAAAAADAJEgAAwAAAAAAAAAAAIBJkAAGAAAAAAAAAAAAAJMgAQwAAAAAAAAAAAAAJkECGAAAAAAAAAAAAABMggQwAAAAAAAAAAAAAJgECWAAAAAAAAAAAAAAMAkSwAAAAAAAAAAAAABgEiSAAQAAAAAAAAAAAMAkSAADAAAAAAAAAAAAgEmQAAYAAAAAAAAAAAAAkyABDAAAAAAAAAAAAAAmQQIYAAAAAAAAAAAAAEyCBDAAAAAAAAAAAAAAmAQJYAAAAAAAAAAAAAAwCRLAAAAAAAAAAAAAAGASJIABAAAAAAAAAAAAwCRIAAMAAAAAAAAAAACASZAABgAAAAAAAAAAAACTIAEMAAAAAAAAAAAAACZBAhgAAAAAAAAAAAAATIIEMAAAAAAAAAAAAACYBAlgAAAAAAAAAAAAADAJEsAAAAAAAAAAAAAAYBIkgAEAAAAAAAAAAADAJEgAAwAAAAAAAAAAAIBJkAAGAAAAAAAAAAAAAJMgAQwAAAAAAAAAAAAAJkECGAAAAAAAAAAAAABMggQwAAAAAAAAAAAAAJgECWAAAAAAAAAAAAAAMAkSwAAAAAAAAAAAAABgEi6POwAAAAA4RsjNGIVFWhxSVpRzHl2KuJvmcgq5OcsrJ1NOAAAAAAAA4FFhNQ4AAMAkwiItarj+qgNLjExzCasDPUgAAwAAAAAAAI8QW0ADAAAAAAAAAAAAgEmQAAYAAAAAAAAAAAAAkyABDAAAAAAAAAAAAAAmQQIYAAAAAAAAAAAAAEyCBDAAAAAAAAAAAAAAmAQJYAAAAAAAAAAAAAAwCRLAAAAAAAAAAAAAAGASJIABAAAAAAAAAAAAwCRIAAMAAAAAAAAAAACASZAABgAAAAAAAAAAAACTIAEMAAAAAAAAAAAAACZBAhgAAAAAAAAAAAAATIIEMAAAAAAAAAAAAACYhMvjDgAwk5CbMQqLtDikrCjnPLoUcTfN5RRyc5ZXTpo6AAAAAAAAAADA04CsEOBAYZEWNVx/1YElRqa5hNWBHiSAAQAAAAAAAAAAnhJsAQ0AAAAAAAAAAAAAJkECGAAAAAAAAAAAAABMggQwAAAAAAAAAAAAAJgEDwYFAADpIuRmjMIiLQ4pK8o5jy5F3E1zOYXcnHkuOgAAAAAAAABTYwUUAACki7BIixquv+rAEiPTXMLqQA8SwAAAAAAAAABMjS2gAQAAAAAAAAAAAMAkSAADAAAAAAAAAAAAgEmQAAYAAAAAAAAAAAAAkyABDAAAAAAAAAAAAAAmQQIYAAAAAAAAAAAAAEyCBDAAAAAAAAAAAAAAmAQJYAAAAAAAAAAAAAAwCRLAAAAAAAAAAAAAAGASJIABAAAAAAAAAAAAwCRIAAMAAAAAAAAAAACASZAABgAAAAAAAAAAAACTIAEMAAAAAAAAAAAAACZBAhgAAAAAAAAAAAAATMLlcQcA4MkQcjNGYZGWNJcT5ZxHlyLuOiAiqZCbs7xy0k0BAAAAAAAAAADYi8wKAElSWKRFDddfdVBpkQ4pZXWgBwlgAAAAAAAAAACAVGALaAAAAAAAAAAAAAAwCRLAAAAAAAAAAAAAAGASJIABAAAAAAAAAAAAwCR4uCYAAEA8ITdjFBZpSXM5Uc55dCnirgMikgq5OfNcdAAAAAAAAAApYhURAAAgnrBIixquv+qg0iIdUsrqQA8SwAAAAAAAAABSxBbQAAAAAAAAAAAAAGASJIABAAAAAAAAAAAAwCRIAAMAAAAAAAAAAACASZAABgAAAAAAAAAAAACTIAEMAAAAAAAAAAAAACZBAhgAAAAAAAAAAAAATMLlcQcAAACAp1vIzRiFRVocUlaUcx5dirjrkLIKuTnLKyfTZQAAAAAAAGQsrGgBAADgsQqLtKjh+qsOLDHSIaWsDvQgAQwAAAAAAIAMhy2gAQAAAAAAAAAAAMAkSAADAAAAAAAAAAAAgEmQAAYAAAAAAAAAAAAAk+ChZgCAp0LIzRiFRVocUlaUcx5dirib5nIKuTnzfFEAAAAAAAAAgEOx6gwAeCqERVrUcP1VB5YYmeYSVgd6kAAGAAAAAAAAADgUW0ADAAAAAAAAAAAAgEmQAAYAAAAAAAAAAAAAkyABDAAAAAAAAAAAAAAmQQIYAAAAAAAAAAAAAEyCBDAAAAAAAAAAAAAAmAQJYAAAAAAAAAAAAAAwCRLAAAAAAAAAAAAAAGASJIABAAAAAAAAAAAAwCRIAAMAAAAAAAAAAACASZAABgAAAAAAAAAAAACTIAEMAAAAAAAAAAAAACZBAhgAAAAAAAAAAAAATIIEMAAAAAAAAAAAAACYhMvjDgAAAAAAzC7kZozCIi0OKSvKOY8uRdxNczmF3JzllZNTQgAAAAAAzIazfQAAAABIZ2GRFjVcf9WBJUamuYTVgR4kgAEAAAAAMCG2gAYAAAAAAAAAAAAAkyABDAAAAAAAAAAAAAAmQQIYAAAAAAAAAAAAAEyCBDAAAAAAAAAAAAAAmAQJYAAAAAAAAAAAAAAwCRLAAAAAAAAAAAAAAGASJIABAAAAAAAAAAAAwCRIAAMAAAAAAAAAAACASZAABgAAAAAAAAAAAACTIAEMAAAAAAAAAAAAACZBAhgAAAAAAAAAAAAATIIEMAAAAAAAAAAAAACYBAlgAAAAAAAAAAAAADAJl8cdAAAAAAAAAJ4eITdjFBZpcUhZUc55dCnibprLKeTmLK+cLJMBAADAHJjZAgAAAAAA4JEJi7So4fqrDiwxMs0lrA70IAEMAAAA02ALaAAAAAAAAAAAAAAwCS5tBAAAAAAATy22IwYAAABgNpxNAAAAAACApxbbEQMAAAAwG7aABgAAAAAAAAAAAACTIAEMAAAAAAAAAAAAACZBAhgAAAAAAAAAAAAATIIEMAAAAAAAAAAAAACYBAlgAAAAAAAAAAAAADAJl8cdAAAAAADYK+RmjMIiLWkuJ8o5jy5F3HVARFIhN2d55eTUCgAAAAAAPBlYpQAAAACQYYRFWtRw/VUHlRbpkFJWB3qQAAYAAAAAAE8MtoAGAAAAAAAAAAAAAJMgAQwAAAAAAAAAAAAAJkECGAAAAAAAAAAAAABMggdVAQAAAACSFHIzRmGRljSXE+WcR5ci7jogIqmQmzPPXQaAVHBUXy45rj+nLwcAAEg/zLIAAAAAAEkKi7So4fqrDiot0iGlrA70IGkAAKng2L5cckR/Tl8OAACQftgCGgAAAAAAAAAAAABMggQwAAAAAAAAAAAAAJgECWAAAAAAAAAAAAAAMAkSwAAAAAAAAAAAAABgEiSAAQAAAAAAAAAAAMAkSAADAAAAAAAAAAAAgEm4PO4AAAAAgIwq5GaMwiItaS4nyjmPLkXcdUBEUiE3Z3nlZJoPAAAAAADwtGJlCAAAAHhIYZEWNVx/1UGlRTqklNWBHiSAAQAAAAAAnmKsDAEAAAAAAAAA8Bg4alchyXE7C7GrEABkfPTiAAAAAAAAAAA8Bo7dVUhyxM5C7CoEABmf0+MOAAAAAAAAAAAAAADgGCSAAQAAAAAAAAAAAMAkSAADAAAAAAAAAAAAgEmQAAYAAAAAAAAAAAAAk+BJ7gAAAAAAAAAAhdyMUVikxSFlRTnn0aWIu2kup5Cbs7xysowNAEBqMHICAAAAAAAAABQWaVHD9VcdWGJkmktYHehBAhgAgFRiC2gAAAAAAAAAAAAAMAkSwAAAAAAAAAAAAABgEiSAAQAAAAAAAAAAAMAkeHgCAAAAAAAAgCdOyM0YhUVaHFJWlHMeXYq465CyCrk580xaAADwRGOmAgAAAAAAAOCJExZpUcP1Vx1YYqRDSlkd6EECGAAAPNHYAhoAAAAAAAAAAAAATIIEMAAAAAAAAAAAAACYBAlgAAAAAAAAAAAAADAJHlYBAAAAAADSLORmjMIiLWkuJ8o5jy5F3HVARFIhN2ee0wmHop4DAAAgI2B2CAAAAAAA0iws0qKG6686qLRIh5SyOtCDxBgcinoOAACAjIAtoAEAAAAAAAAAAADAJEgAAwAAAAAAAAAAAIBJkAAGAAAAAAAAAAAAAJMgAQwAAAAAAAAAAAAAJkECGAAAAAAAAAAAAABMwuVxBwAAAAAAgKOF3IxRWKTFIWVFOefRpYi7aS6nkJuzvHJyGg4AAAAASF+ceQIAAAAATCcs0qKG6686sMTINJewOtCDBDAAAAAAIN2xBTQAAAAAAAAAAAAAmASXHgMAAAAAAAAAACBdOOrxLI56NIvE41lgftRuAAAAAAAAAAAApAvHPp4l7Y9mkXg8C8yP2g0AAAAAAJABcTcN8OSifQIAgMeJER8AAAAAACAD4m4a4MlF+wQAAI+T0+MOAAAAAAAAAAAAAADgGFzyBQAAAAAAAAAA7Oaobc6lR7/VOVu0A3ga0KMAAAAAAAAAAAC7OXabc+lRbnXOFu0AngZsAQ0AAAAAAAAAAAAAJkECGAAAAAAAAAAAAABMggQwAAAAAAAAAAAAAJgEm8oDAAAAAPCECLkZo7BIi0PKinLOo0sRdx1SViE3Z55LBwAAAAAZBGdvAAAAAAA8IcIiLWq4/qoDS4x0SCmrAz1IAAMAAABABsHZGwAAAPCUeRLvMOTuQgAAAAAAAMdghQUAAAB4yjyJdxhydyEAAAAAAIBjOD3uAAAAAAAAAAAAAAAAjkECGAAAAAAAAAAAAABMggQwAAAAAAAAAAAAAJgED9kCAAAAAAAAAGRoITdjFBZpSXM5Uc55dCnirgMikgq5OcsrJ0vwAIBHj9EHAAAAAAAAAJChhUVa1HD9VQeVFumQUlYHepAABgA8FmwBDQAAAAAAAAAAAAAmQQIYAAAAAAAAAAAAAEyCBDAAAAAAAAAAAAAAmAQJYAAAAAAAAAAAAAAwCZ5ADwAAAAAAAAAA8AQLuRmjsEiLQ8qKcs6jSxF301xOITdneeUkzQQ8iWiZAAAAAAAAAAAAT7CwSIsarr/qwBIj01zC6kAPEsDAE4qWCQAAAAAAAAAAAMTBXdfIyKglAAAAAAAAAAAAQBzcdY2MzOlxBwAAAAAAAAAAAAAAcAwSwAAAAAAAAAAAAABgEiSAAQAAAAAAAAAAAMAkSAADAAAAAAAAAAAAgEmQAAYAAAAAAAAAAAAAkyABDAAAAAAAAAAAAAAmQQIYAAAAAAAAAAAAAEyCBDAAAAAAAAAAAAAAmAQJYAAAAAAAAAAAAAAwCRLAAAAAAAAAAAAAAGASJIABAAAAAAAAAAAAwCRIAAMAAAAAAAAAAACASZAABgAAAAAAAAAAAACTcEnvN7h3757Gjh2rzZs3y9XVVa1atdLbb7+d3m8LAAAAAAAAAAAAPHVCbsYoLNKS5nKinPPoUsRdB0QkFXJzllfOdE9L4v9L9yM9efJkHTp0SFOnTtWVK1c0ePBg5cuXT/7+/un91gAAAAAAAAAAAMBTJSzSoobrrzqotEiHlLI60IME8COUrltAR0VFadWqVerdu7fKlCmjmjVrqk2bNlqxYkV6vi0AAAAAAAAAAAAAPJXSNQF86tQp3bt3TxUrVjR+VqlSJR07dkwxMTHp+dYAAAAAAAAAAAAA8NTJdOPGjQfpVfiWLVs0cuRIbdq0yfhZSEiImjdvrrVr18rDwyO93hoAAAAAAAAAAAAAnjrpegfwnTt3lDlzZpufWf9979699HxrAAAAAAAAAAAAAHjqpGsCOHPmzAkSvdZ/Z82aNT3fGgAAAAAAAAAAAACeOumaAH7uued069YtRUdHGz+7du2aMmfOrJw5c6bnWwMAAAAAAAAAAADAUyddE8AlS5aUq6urDh06ZPzs4MGDKl26tFxcXNLzrQEAAAAAAAAAAADgqZOuCeCsWbOqfv36Gj16tI4ePapff/1VixYtUvPmzdPzbRGHt7e3du/e/bjDcJhGjRrJ29s7wX8tWrQwfuf3339X165dVbt2bdWrV0+9evXSiRMnjNcT+/u4/6VGYsd3//798vX11dixYx/qM06fPl2dO3d+qL9NjfjHsmrVqmrcuLHmz58vSercubOmT59uV1nXr1/Xpk2b0jPcJMX/HFWqVFHdunXVt29fXb58WVLGbQfXr1/XqFGjFBQUJF9fX7355puaPXu27ty587hDS1JSbdTb21vbtm1L8Pu7d+9OdbtzlIx4fKX06XcelfQ45kFBQVqzZo0Do8zYxziuuO2xSpUqqlmzpt5//339/vvvdv393r175e3trZiYGEnSyZMntX///vQM2UZGaKOp7fMeRTzt27fXgwcPbH4e/7vMaBzRJu2tv+l1rO7cuaPg4GA1b95cvr6+qlu3rnr16qUjR4449H2sHDX3SamON2rUSD/88EPaA06lIUOG6PPPPzf+vWHDBnl7e2vx4sWPPBarlObOScWYmjm3o8Q9fo+6f3jY4/AkzOcfx3eVnPhtsl69eho2bJgiIyPT/b1TqjezZs1Shw4dUizncX6Gh/WkxmxvP3jhwgV5e3vr4sWLjyiyhzdkyJBk124ceQ7wKMYze+Zpj6Ove5L7EkdKy5wm7mv//fefTd1zRN2JiYnR119/rSZNmujVV19VgwYNNGLECF2/ft2uv09LvdmzZ4/OnDnzUH8b1w8//KBGjRrp4sWL8vb21oULF9Jc5qOS1nONlD7zmjVrFBQUlOTfx5/Xpka/fv30+uuvJ3qO3KtXL7Vp00YWi+Wh4krMrVu3NHnyZDVu3Ng4R58/f/4TcZ45a9asBG3b19dXrVq10tatW43fS+p4W79HR+QL7LFmzRrVrVtXfn5+un37tsPLT056r3ll9PUHs0n323B79eqlL7/8Ul27dpWbm5vef/991atXL73fFibWs2dPBQQE2PzMekf5smXLNHXqVHXs2FH9+vWTxWLR0qVL1alTJ82cOVOlSpXS2rVrjb8bO3asnJyc1Lt3b4fEdurUKfXp00f16tVTnz59HFJmeop7LC0Wi/78808NHz5cefLkSVU5U6dOVUxMzGNr23E/x/379xUSEqIvv/xSgwcP1vTp07V27Vq5u7s/ltge1pUrV9ShQwcVKFBAQ4YMUf78+XX69GlNnz5dO3fu1IwZM57YZ6kn1kYlPVFb/2fk4xtfRul3MvIxzyjHODHW9vjgwQPdvHlTP/30k3r37q1Jkyal+iSmX79+evfdd1W5cuV0ivb/ZKT68qT1eUeOHNGqVavUuHHjx/L+j8LDtEl762+FChW0du1ah+5WdOfOHXXs2FE3b95Uz549VapUKd2+fVtr1qxR586dNXPmTL3wwgsOez9HS66OT5gw4TFEpATf+8aNG1W4cGH99NNPat269WOJKSUZIcZH4WGPQ0aczz8KI0aMUKVKlXT//n1dvnxZI0eO1MSJEzVgwIDHGlebNm3svvD/Sf0MyXkSYzZjH9OnTx9169ZNknTgwAF9+umnNus52bNnf1yhPbSU5mmPq697Eut0enjYOc28efP0zDPPSJIWL16s3bt3G4mzuK89rGnTpmnnzp36+OOPVaRIEV26dElTpkzRhx9+qPnz5ytTpkxpKj85Xbt21dSpU1W8eHGHlJc3b16tXbtWzz77rEPKexwe9fl/Wt6jT58+at68uRYsWKCOHTsaP9++fbt+//13zZkzR87Ozo4IU//++6/ee+89Pfvss/r0009VsGBBnThxQuPGjdOZM2c0dOhQh7xPWrzwwgsaM2aM8e9///1XCxYs0IABA7Rs2TIVLlw4yeNtrbtx3blzR127dlWxYsUcHuv48ePVvHlzNWzY8LGPZ46u8+lxTo2Hl653AEuxdwEPHjxYv/zyi9auXWuaiSgeHzc3N3l4eNj8lytXLoWHh2vy5Mn65JNP1LZtW3l5een555/XZ599pjJlymjatGmSZPN3mTNnVpYsWWx+9rDCw8PVs2dPeXt7a8CAAek6QXOUuMcyb968CgoK0iuvvKItW7akqpz4V7A+anE/x3PPPacqVaqoU6dO2rt3r27fvi0PDw+5uro+1hhTa8yYMXruuec0ZcoUvfTSSypQoIBq1KihWbNm6e+//9bXX3/9uENMUmJt1NrenhQZ+fjGlZH6nYx6zDPSMU6MtT3myZNHxYsXV48ePeTv7//Ykjb2ykj15Unr8/Lnz6+pU6fqxo0bj+X901t6t0lXV9c0zQcTM2fOHF25ckXz58+Xn5+fChQooJIlS6p3796qU6eO5s6d69D3c7QnrY5LsYv+1oWSmzdv6o8//lCHDh10+vRpm51/nhQZIcZHIS3HISPO5x+FnDlzGudA5cuXV4sWLfTzzz8/7rCULVs2u5NYT+pnSM6TFrNZ+5js2bMbY471wrq449CTcjFgaqQ0T3tcfd2TVqfTy8POaZ599lmjvsVf/4r72sP68ccf1bFjR1WpUkX58+dX5cqVNWzYMP3111/ptltMenF2dpaHh4fDko6P2uM4/487r02tfPnyqX379lq4cKHCw8MlSffu3dOECRPUrFkzlS1b1mFxTp06VS4uLpo6daq8vb1VsGBB1a5dW8OGDdP69eufiLrq4uJi07aLFy+ugQMHysXFRTt37pSU9PG21t24/82ePVtRUVEaOHCgw2O9ffu2KlWqpAIFCji87NRIjzqfHufUeHjpngDGk2316tVq1qyZqlWrpnr16unLL7+0uT1/yZIlatCggfz8/DR27Fh16dLF2Ork/v37Wrhwod544w35+vqqU6dOOnnypPG3mzdvVvPmzVW9enU1bdpUq1evTtfPsmHDBrm7uyswMDDBa5988onD7vJNzPXr19WjRw89//zzGjZsmM1E5+rVq+rfv7/q1KmjV199VW3atNG+ffuM18+ePasOHTrI19dXH3zwgf7991/jtcS244i79diQIUM0btw4DRw4UDVq1FDTpk1ttqJJ6b0T4+zsnGDyGxMTo8mTJysoKEhVq1bV66+/rm+//VZS7BYbP/30k9avX69GjRpJih3EBg8eLD8/PwUGBmrEiBE22wdt375dbdu2VfXq1eXn56dPP/3U2O4ise3CHmZLHetJk5OTk7G1xXfffaegoCCbCfumTZsUGBgoi8Wie/fuafz48fL391fdunX1ySef6Nq1a5L+byuQr7/+WnXq1NGwYcN0+/Ztffrpp8aWHR999JGuXr2aqjgTc/36dW3fvl3t2rVLcLVUjhw51KJFC/3444/64IMPNGrUKJvXBwwYYGzXERISoh49esjPz0/169fXrFmzdP/+/TTHlxa3b9/WwIEDVatWLb355pv666+/bF6/fPmyPvnkE9WtW1f16tXTmDFjdPfuXYfGYO/xtVgsOn78uNq3by9fX1+99957mjlzprFFe1rbpyM+x8P0O9a6vGXLFjVp0kR+fn7q06ePzSLEoUOH1KFDB9WoUUONGjXSihUr0hyrPcfceiX1ypUrFRQUpLp162rQoEE22xl9//33CgoKkp+fn+bNm2dTVkrj0sPEndgxHjdunPr162f83tKlS1WlShWj/75x44Z8fHx05coVRUZG6osvvlBAQICqVaumN9980+YiG29vb82YMUP+/v7GHQ4pjc1p1bhxY505c0YXLlxIsb+26ty5syIiIjRixAgNGTJEUvJ9eVqkpo3OnDlTDRo0UPXq1dW+fXsdOnRIUuJbDsXd6mnWrFkaMGCAxowZIz8/P73++usJ6pMjNGrUSMuXL9d7770nX19fvfPOOzp27JikxLcKiz8G/vHHH2rZsqV8fX3Vs2dPjRkzxjj+iY2XV65cUbly5eTm5qYpU6YkGlNoaKh69uypWrVqqXr16urQoYPNtm9JHVMp5fG7T58+6tKli+rUqaPff/892b6oVatW+uabb4yy+/btq1atWhn/3rJli5o2bWr8+6uvvlLNmjX1xhtv6O7du3r33Xft7vcSq7/21B17+suU2uv9+/f1448/qmXLlokmQz788EMNHjxYUvLj9qxZszRw4ECNHTtWNWvWVKNGjbR7924tW7ZMgYGBCggISNBXHzhwQE2bNpWvr68+++wz/ffff8ZrZ86cUZcuXeTr66smTZpo8eLFD31BX0hIiNq2bStfX1/16NHDmDtJyY/ra9asUYcOHRQcHCx/f3+99tprGj9+vO7fv6+///5bPj4+Onr0qFHW7du3Vb16df3111827XnLli3KnDmz6tatqyJFitiMtZ07d9bXX3+tHj16yNfXVy1btjQWf6Tk28PevXsVFBSk1atXKzAwUHXq1NHixYu1d+9evfXWW6pVq5aGDh1qM7e6evWqunTpYtSr8+fPGzFGR0fr7NmzcnJyMq6sX716tY4ePap58+apXr16+vzzz1W/fn1NmjRJS5YsUZs2bYyyt23bJm9vbyOxY7FYVKdOHR08eDDZubq9vv32W/n7+6tevXqaM2eOzWvWtu/r66tmzZrZJAU6d+6s+fPn64MPPpCvr6/effddhYWFafjw4apZs6aaNm2qAwcOpPhdJXf8JNut6h7mHMeRrHV37ty5qlOnjgIDA7V+/Xpt2rRJDRs2VJ06dYyLjyXp7t27mjp1qoKCglSjRg317t1bERER6RJb/Duu7JmHxN0CMP789sSJE+rUqZN8fX3VuHFj/fjjjzbl//DDD8bnGjRokNG+7d0C2p7PkNL8Lv5cKrm+Je7ntG7J//bbb2vv3r0PFWtSMT948EBff/21sZbSo0ePBPX5p59+UqtWrVSzZk116dJFYWFhklKew0ix/YE1/rZt22r27NlJtq2YmBiNGTNGtWvXVlBQUIJHgTiyH0yuvvXt21fjx4833nf8+PGqU6eOMfYcP35cNWvWVHR0dKJt/NSpU6mO2zrPmzVrll39ZHLjmfX8yNfXVzVq1FCPHj105cqVpCtFElq1apXsPC1um7xz546++OIL+fn5qUGDBlq1apWqVq1qbN+d3Dw+sWOQGqnpS+bPn5/gjv/vvvvOmNfZe74hxY5FjRs3VvXq1dWqVStt377deM1R34E9jh8/rlq1amn58uWS/m9Nas2aNQoODtbBgweN3ZQcsQV0pkyZtGfPHputegsWLKhvvvlGJUqUSNV57s6dO1W9enXjcTQ3b97UiBEjFBgYKD8/P3322WfGeat1De+DDz4w6kha1wLin+PcuHFDH330kWrWrKnGjRvru+++s9mJKqnv1XpObf2cDx48UN26dTVu3Djjb8eMGaPhw4dLcsy5aXJrLMmtF1pt3brVWKsYN25cgnP46dOnG/P8VatWGT9PyxbQktS6dWsVKFBAkydPlhR7l3p0dLQ6d+5s1xpbUnFJ0sqVK9W4cWPVqFFDq1evVvXq1ZUlSxab33nxxRc1bdo0Pf/885ISX+NIrl5dvnxZPXv2lJ+fn+rWrauhQ4ca5y3JvWYvJycnubi4GN+n9Xhbzy3izoOio6NVu3Zt7dixQ5s2bdK6deuUJUsWvfHGG2rTpo369+9vjCPVq1dX586d1aRJEzVo0EANGzbUypUr1a5dO/n6+qp79+6KiIjQRx99JF9fX7Vp00YhISFGG5Gk7t27G+enyZ1XDhkyRIMHD1abNm1Ur149nT59OsXzenskV+dTmr+Gh4erW7duxjnWokWLjD6FLaCfLCSAn2IHDhzQ6NGj1aVLF3333Xfq37+/1qxZY+yLv379es2aNUsffvihgoODFRERYXNiHRwcrMWLF6tXr15asGCBChQooJ49eyoyMlLXr1/XZ599ppYtW2rFihV65513NHz4cIWGhqbb5zl16pRKly4tJ6eE1bpIkSLy9PRMl/eNjIxUz549dfnyZQ0bNizB1ZqDBg1STEyMgoODtXDhQuXNm9dI2t27d0+9evVSgQIFtHDhQtWqVSvBYJuS7777TiVLltTChQvl4+OjUaNGGZO55N47vpiYGG3dulW7du1SjRo1bF6bP3++fv31V40cOVLffvutgoKCNG7cOP39999q06aN6tatq9q1axuL58OGDdO///6rWbNmacKECTp37pyxFUh4eLj69++vJk2aaPny5Ro5cqT27Nmj77//PlWfOznnz5/XrFmzVLVqVWXLls34eZ06dXTt2jWbxcTNmzerTp06cnZ21rRp03T48GGNHz9eM2fO1IMHD9S7d2+bBdH9+/dr/vz5evvttzVz5kxFRERoxowZ+vrrr/XPP/9o4sSJaY7/r7/+0v3795PcDrJSpUr6559/VLFiRW3dutU4Sbhz54527Nghf39/3bhxQx07dlSePHk0Z84cffzxx/r2228f67PxJOnLL79UaGioZsyYoT59+mjJkiXGa9HR0eratauioqI0ffp0jRw5Ur/99psmTZrk0BjsPb5nzpxRz549jfYVEBCQ6gRRcu0zLdLS71jNmzdPQ4cO1bhx43T06FEtXLhQUuzCR7du3VS5cmUtXLhQHTp00JQpU9J0Bbi9x/zixYu6du2aNm3apAkTJuizzz7Tli1bjEWs33//XePHj1fXrl0VHBysI0eO2Jz0JzcupVZyx9jHx0f79+83FrusY6M1gfTnn3+qWLFieu655zRhwgSFhoZqypQp+uabb1S5cmWNGDFC9+7dM8r79ddfNXv2bPXu3TvFsdkRvLy8JMV+18n113GNGjVKzz33nHr27Kk+ffqka19ub31ZsmSJVqxYoaFDh2rZsmUqXbq0PvnkE7svdNm6daucnZ01b948vfHGG5o2bZrOnj2b5vjjCw4OVtu2bTVnzhxlzpzZZkuq5ISHh6tv376qU6eOFi1apLJly9qV0HF1dVXv3r21Zs0aHTx4MMHrffr0Ub58+bRo0SIFBwfLYrEYi5Bbt25N8pja851v375dfn5+mjFjhipUqJBsX+Tj46M9e/ZIil3QOXDggEJCQoyFmt27d6tq1arGGJwjRw7ly5dPrq6uKliwYILncCb3XvHrb3KfMzFJ9Zf2tNfw8HBdv35dL774YqJlP/vss8qePbtd4/bWrVuVLVs2LV68WGXKlNEnn3yiP//8U9OnT9cbb7yhCRMm2CSnv/vuO/Xp00ezZs3SmTNn9OWXX0qKnS/07NlT5cuX1+LFi9W3b18tXbrUWORMrZUrV6pNmzaaN2+eYmJi1L9/f0n2jetHjx5VSEiIZs2apS5dumj58uX6448/lCdPHlWuXNlm7Pnll1+UL18+lS5d2ub9N2zYoKpVq8rFxUU1atTQhg0bbBYb5s2bJ39/fy1YsECenp4aPny4LBaLHjx4kGx7kKRr165py5YtmjFjht5++21NnTpVkyZN0qBBgzRo0CCtW7fOJqH8008/yc/PT4sWLVLBggXVvXt3xcTEaMOGDZKkHTt2KCgoSFFRUdqzZ49Gjx6tggUL6s0331T37t21fv16eXp6qmfPnvLx8dGpU6eMecO+ffuUKVMmo10fP35cklSuXLlk5+r22rBhg6ZMmaLPPvtMixcvNhaz//zzT3388ceqX7++Fi1apMaNG+uzzz6zmU/PnTtXjRo10vz583Xz5k21a9dOzz33nObNm6ciRYoYSZ+Uvqukjl98qTnHSS/Hjh3T+fPnNW/ePNWtW1cjR47UihUrNGHCBHXt2lXz5s3T6dOnJcXOf7du3arBgwdrzpw5slgs6tOnT5LP5HtYN27cMC4KsbJnHpJced26dVPRokW1aNEidenSRaNGjTIS+lLsudTEiRM1duxYbdu2LdXnsvZ8Bnvmd3HnUlLSfYsUm/wdPXq03n77bS1atEhVqlTRhx9+qEuXLjks5uXLl2vt2rUaPHiw5s6dq8KFC6tbt242FzUGBwfrww8/1PTp03Xt2jWbiwaSc/LkSQ0ePFjt2rXT0qVL1bhxYy1fvlzlypVLtG3NmjVLO3bs0NixYzVixAibvt7R/WBy9c3Hx8cm0b5v3z7dvn3bmHvt3r1bL7/8slxdXRNt48uWLUtV3FeuXNHt27e1cOFCBQUF2dVPJjWeRUZGqnfv3vL29tY333yjKVOmKDw8/KF28MiSJUuy87S4xo0bp4MHD2rSpEkaPny4Fi5caNNvpDSPj38M7JXavsTf31+hoaE2iYeff/5Z/v7+dsVpdeLECY0fP169evXSihUrVLduXX366ae6deuWQ7+DlISHhxvPTm3WrJnNa3Xr1lXr1q31wgsvJNgqNi1atGih7777To0aNdLw4cO1ceNG3bp1S8WKFVPWrFntPs89evSoBgwYoP79+6tWrVqSpI8++kgnT57UuHHj9NVXX+ncuXPGxYfW9Y0RI0YYySlHrwUMHDhQ169f1+zZs9WvXz8FBwcbryX3vebKlUulS5c2+o1Tp07p1q1bNu3mzz//VLVq1RxybprSGos964WrVq3S8OHDNW7cOG3btk2zZ882Xrty5YpOnjyp4OBgde3aVaNHj3bY875dXFz00Ucfadu2bdq2bZsWLFigjz76SK6urinOxZOLa/v27Zo5c6Z69eqlkSNH6v79+1q+fHmiN768/PLLNnfCxx2XU6pXY8aMkYuLi+bNm6cpU6bo8OHDRttO7jV73LlzR5MmTVJ0dLReffVVm9eyZ88uHx8fmwvj/vjjDzk5Oal48eIaOXKknJ2d1bVrVy1dulR58+bV1q1b1bVrV3377bfKnTu39u3bpx49emjMmDFycnLSzJkz1aVLF82cOVPHjx9X27ZtVbVqVc2bN09OTk6aMWOGzVbTI0aMUJ8+few6r1y/fr3ee+89TZo0SV5eXimOgylJqc4nN3+NiYlR7969lS1bNs2fP1/t2rWzadt4spAAfoplyZJFAwYMkJ+fn/Lnz686deqoZMmSCgkJkSStWLFCzZo1U7169VS8eHENGjTIuMrnwYMHWr58ud5//33VqFFDXl5eGjBggFxcXLR27Vr9/fffiomJUZ48eZQ/f341bNhQU6ZMUe7cudMct/XOh7j/Xb9+Xbdv334se+aPHj1aUuyC6/z58xO87uvrq379+snLy0vFihXTm2++qZCQED148EC7d+/WjRs39PHHH6to0aJ68803VbNmzVS9//PPP6+3335bnp6e6tKli+7evWtMvJN7b8n2WFavXl1DhgxRy5YtE9xFXbx4cQ0YMEDly5dXwYIF9c4778hisejcuXPKli2bsmTJosyZM+vZZ59VWFiYtm3bpsGDB6tEiRIqU6aMBg8erK1bt+ry5cuyWCzq3bu33njjDRUoUEA+Pj7y9vZO06J7/M/Rrl07lS5d2riKyipXrlzGnTySFBUVpd9++03+/v66c+eOVqxYof79+6tcuXIqXry4Bg8erLNnz9oscjRv3lyFChWSp6enIiIi9Mwzz6hAgQIqVqyYcTVWWt28eVNS7GJ3YqzbX7388suKjIzU/v37JcUuKubKlUvly5fXhg0blCVLFn3yySfy8vJSzZo11alTJ2PROj0l1kaDgoJ0+/Ztbd68Wb169VLp0qVVtWpVtW/f3vi733//XVeuXNGQIUNUokQJvfzyy/roo4+0cuVKh9xVaGXv8f3ll1+UJUsW9e3bV0WLFlWzZs1Up06dVL1Xcu0zLdLS71h16NBB5cqV04svvqiAgADjrsQffvhBzz//vLp27SpPT08FBQWpWbNmaao79h7zGzduGH1EiRIlVLNmTVWtWtVY5F61apXq1aun+vXrG1v5WHcsSGlcSq3kjvFLL72kO3fu6PTp00biqlq1akYCeNeuXfLx8ZEUm6zs37+/SpYsqSJFiqhNmza6efOmzWJT48aN5enpqeLFi6c4NjuCdaw8ffp0sv11XO7u7nJ2dpabm5uyZ8+eLn25lb31xWKxyMXFRfny5VPBggXVrVs3DRo0yO4EcI4cOdSzZ095enrq3XffVc6cOY26lhpJ9XlW9evXV61atVSiRAm1adPG7vdYtWqVSpUqpffff1+enp7q1KmTypUrZ9ffWsfDUaNG2SRP7ty5o0aNGqlnz54qVKiQSpcuraCgION7i4iISPKY2vOdu7u7q1mzZipRooTc3NyS7Yt8fHx04MAB3b9/X6dPn5a7u7sKFiyow4cPS/q/BLB1sfz06dPKnDmzMmfOLHd39wR1Lbn3il9/k/uciUmqv7Snvf7zzz/GsbE6duxYgjpjz7idI0cOdenSRYUKFVKDBg1069Yt9erVS15eXmrVqpVx17JV+/btVa1aNZUpU0Z9+/bVpk2bdOvWLW3YsEE5c+ZU165dVaRIEVWrVk2dO3e2uSM7rpTqeJMmTRQQEGD0ywcPHtSZM2fsGtctFos++eQTFS1aVK+//rpKlChhHN+AgACbBZm4i8lWf//9t/bv32/Mn/38/HTjxg2bpGy1atUUFBQkLy8vvffee7p69ar+/vvvFNuDNb7u3bsb83SLxaK33npL5cqVk5+fn7y8vGwucK1Zs6aaNWumokWLqn///vr333+1fv16Y67WuHFjNWrUSLdu3dKJEyc0YMAA5cqVS66urlq1apVy5sypihUrSpJxIZH1b/fv359grPH29pazs3Oyc3V7DRgwQKVKlVKNGjXUokULY9F0xYoVqlWrllq2bClPT0+1atVKtWvXtqmbVatWVb169VSsWDH5+vrKzc1NHTp0kJeXl15//XWFhoba9V0ldvzi360o2TfPSW/3799X3759VbhwYTVu3FhRUVHq2LGjnn/+eTVt2lTZs2dXaGiobt68qXXr1qlPnz56+eWX9fzzz2vo0KEKCwtL9LOlVp8+fVSzZk3VqFFD/v7++uuvv2wSFvbMQ5KyadMmZcuWTR999JE8PT0VEBCgnj172vSV/fr10/PPPy9vb295e3snuEszrZ/B3vld3LmUlHzfsmzZMr311ltq0KCBPD091a1bN5UoUSJVF8GkdNwXLlyoDz74QK+88oqKFi2qvn37ytnZ2aZPa9Gihby9vVW2bFk1bdrUiC8lixcvVsOGDVW/fn0VKlRINWrU0IMHDxQdHS3Jtm09ePBAq1atUocOHfTiiy+qQoUK6tmzp1GWo/vB5Oqbj4+PTp8+rX///Ve3bt1SWFiYXnzxRSOZYx33pcTbeNwEvT1xS9Lbb7+tQoUKqUCBAnb1k0mNZ1FRUXrnnXf0/vvvq2DBgqpYsaJq16790PPepOZpcf33339au3at+vTpowoVKqhSpUo2z2VMad0lsWOQnLT0Jfnz51eFChW0efNmSbEXDRw4cED16tWzO04p9s7RTJkyKX/+/MqfP7/eeecdjRkzRq6urg77DlKa09y4ccN4ZM7777+f4O+zZs2qZ555xthm1lHee+89DR8+XAULFtSaNWs0cOBA1a9fXwsXLrS7Hzx//rx69+6tzp07G5/p1KlT2rdvnwYNGqQXXnhBZcuW1bBhw7Rz506dOXPGuNM7Z86cypYtm8PXAs6dO6fdu3frs88+U8mSJfXqq6/a7A6R0vca98IR6zzo1KlTioqK0uXLl3XhwgW98sorDjk3Te783971wg8//FAVK1bUiy++qE6dOtkkoK0XtxQvXlxBQUEKCAhw6I0wL730kgICAvTJJ5+oSpUq8vX1tWsunlxcCxYs0Ntvv62aNWsa5+bFixe362KvuONySvXq4sWLyp49uwoUKKAyZcpo1KhRql+/foqvJebw4cNG265Ro4Zq1aqlgwcPauLEiYn2gwEBAfrll1+Muc3mzZtVq1YtjRgxQhaLRY0aNTLG24YNGxp1smDBgsqXL5+k2PUV61bb9evXl4+Pj8qWLauXXnpJxYsX1xtvvKHixYsrMDBQoaGhxlbTUmzby549u13nlSVLlpSfn5/Kli2re/fu2TUOJie5Op/S/HXPnj2KiIjQ559/rmLFiikwMFBvvfWW3e+NR4snMT/FypQpoyxZsmjWrFk6e/asTp8+bQyeUuxCW9xkVs6cOY27aK9fv66bN2/aLES6uLioTJkyCg0N1ZtvvqmAgAD16tVLhQoVUvXq1RUUFGQs2qbF+++/nyAJ4+7uLnd3d926dSvN5adWzpw5jSuXxo4dKz8/P5UvX954vWnTptq4caMOHTqkc+fOGVveWiwWhYSEqGDBgjZ3qZYpUyZViwEFCxY0/r91Ud96EpHce0u2xzJz5sxJPqejVq1a2rVrlyZOnGhTTmILpdbFl9dffz3Ba+fOnZO3t7cyZ86sOXPm6OzZs8Z/8Rf0UsP6OaKiojR79mxdunRJXbp0Ua5cuRL8rnVbux49emjHjh1yd3dXhQoVdPbsWUVHR6tjx442v3/v3j2dP39eefPmlSSbCcPbb7+tXr16KSAgQC+99JJq1aqV7ETEXtZ2cu3aNeN947Iu2OTOnVvVq1fXzz//rJdfftlYGM2UKZNCQkJUqlQpm+1TK1SooBs3bujGjRuJHhtHSayNOjk56fz587JYLCpRooTx8zJlyhj/PyQkRIULF7ZZJC9fvrwsFovOnz/vsGeX2Ht8jx49muAYli9fPlV3YibXPtMiLf1OYrG5ubkZcYWGhia487JChQqp3koyfrxSysfc+t0XKlQo0dhCQkKMLWWk2Is68ufPLynlcelhYk7qGGfNmlUVK1bU3r175eTkJDc3N9WuXdvYFnH37t3GFk7169fXL7/8oh9++EHnzp0zkn9x+0/rZ5BSHpsdwXqleIkSJZLtr5N7blORIkUc3pdb2VtfXnnlFW3cuFFNmjRR2bJl5evrq9dffz3BttFJyZ8/v81njFvXUiOpPs8qfn22JlNTcurUqQT9Xrly5YwEeUr69Omj5s2bG3e4SrF1980339TatWt1/PhxnTt3TidOnDDaXmBgoNasWZPoMbXnO49bl6Xk+6JKlSrp3r17On36tPbv369KlSrJYrHo4MGDKlKkiP7++2+99NJLxpXkmTJlUtGiRXXr1i3t2rUrwdaEyb1X/DqR3OdMTFL9pT3t1Vqf417I9Pzzz2vRokWSYncOGDJkSIrjthQ7B7E+k8l6Uab1mFv/Hfeuvrj1p1SpUrJYLLpw4YJCQ0MVEhJic9Hh/fv3FR0drejo6ARXf6dUx+O+T4ECBZQzZ06FhIQoPDw82XFdiu3H417AGff41qlTR2PGjNGRI0dUpEgR7dq1yyZxIUkbN26Uk5OTcUV/uXLllCdPHv3000/G54v//UmxY/EzzzyTbHuwsv699RhbF3uk2DaV1DF3c3NTkSJFtGXLFjk5Oen+/fvKnz+/EePBgwfVuXNnXbx40bgYQrJ9tmCVKlW0b98+vfzyyzp37py6du2qESNGSJLx2AQpdXP1xGTOnNnYtk+SSpcubdTR0NBQm7FXiq2bK1euTHCMrMcp/jGKjo6267tK7PiFhobK19fX5v1T097Ti7u7u1Gf4rdHKfaYRkdH6/z58wl2tXB3d5enp6dCQ0NVvXr1NMXRv39/VahQQZJ069Yt4+6QuXPnytPT0655SFJCQkJUsmRJm7HSmhCyLsjHHeOyZ89u153FqfkM2bNnt2t+F3/8Sa5vCQ0NtbkIVYrtm1JzsV1yMefJk0dXrlzR559/btNXWs8rrZKa76YkJCREZ86cMead1sSv9djHbVsVKlTQP//8k+T5l6P7weTqW+HChVWwYEHt379fzs7OKlOmjCpXrqyDBw+qfv36OnTokD799FNJSbfx1MYdt17Y008mNZ7VrVtXQUFBWrJkiU6ePKmQkBCdOnXK7gvzEpPYPC2u0NBQRUdH28QU93wvpXUXa7uN3zaSkta+JCAgQMuXL1fHjh21efNmlSlTRgULFtT27dvtPt+oWrWqKlasqDZt2qh48eLy9fVVo0aNlDVrVmXNmtUh30FKc5rg4GBFR0fb1PFHpV69eqpXr55u3bql3bt3a+XKlZoyZYqeffZZu/rBiRMnKjo62ub8KTQ0VG5ubsYOUJLk6empnDlzKjQ01LhoJu7vO3It4PTp03Jzc7PZkTFuPfbw8Ej2e/Xx8dG3336r+/fva9++fapbt67OnDmjw4cP6/Lly6pQoYLxPNe0npsmd/4fHh5u13ph3P61dOnS+vfff42LQQsUKGCzDleqVCmHJoAl6d1339X69euNixdSWmNLKa7Q0FBNnz5dM2fONNr68ePHVaRIkRRjidv3pFSvOnXqpAEDBujXX39VlSpV5Ofnp3r16qX4WmJKliyp4cOH6/79+9q1a5dmzZql1q1b66WXXkr09319ffXFF1/o0KFDeuGFF7R9+3YFBATozz//VKFChbR69WqtW7fO+P179+4pd+7c6tWrl/HM47jjSHJz4ixZshhjdnz2nFfGXY+2dxxMTnJ1PqX5qxQ7j4l70X758uW1ceNGu98fjw4J4KfY77//rn79+hlXp7z//vs2W2cltvBrXZCIv9+/lXVRM1OmTBo2bJhat26tX3/9Vdu3b9d3332ncePGGXdFPaxcuXKpcOHCCX5etmxZLViwQA8ePEjwwPIdO3Zo3bp1GjJkiMMXBT788EPlypVLTZs21YYNGzR06FAtWrRIWbJk0f379/XBBx/o5s2bqlevnnx9fRUdHa2PP/44yfJSii/+onH8RTore947qWMZ3/Tp07Vy5Uo1bNhQr732mj766KMEC0Fx43vmmWeMRaO4PDw8dPLkSeP5HpUqVVKrVq20dOlS43cSe9h8SgvlcT/HiBEj1K5dO/Xr109z585NcDxr1aqlUaNG6eTJk9q8ebPq1aunTJkyGe8xY8aMBHeSWyfckmyej1yhQgWtWrVKO3bs0M6dOzVp0iRt2LAhwbaUqVW2bFk5Ozvr+PHjiSY/jh07ply5cqlgwYIKCAjQl19+qe7du2vnzp3GM9viP8dZ+r9JiaO3m4svqXpl3cIw7sJm3O8nsX7FGrMjn12cmuMbfyu4lO4ssbd9ppUj+p2kYkus7lgsljTVm9QccylhPxj3uMf/Dqy/m9K4lFrJHWPp/65GdnZ2VqVKlVSpUiWNHj1ap0+f1s2bN407uAYPHmwsbDVp0kQeHh567733bN4rbuwpjc2OYN2S8sKFC8n218ndiZJSX54W9taXUqVKacGCBfrzzz+1c+dOrVy5Ut9++63mz59v11iSWBt4mLvHUhpLExvXE5urxI/R2dk5QTxx/53Y38d9vUCBAnr33XcVHBxstP979+7pnXfeUc6cOVWzZk0FBAQoNDRUCxYskBR7YVFSx/Sff/5J8TuPW5dT6osyZ86sl156SXv37tXBgwf16quvymKxaMOGDcqbN68qVaqkrFmzGs94ypkzp0qWLKmgoCB9+eWXunTpku7evftQ863kPmdikuov7WmvhQoVkru7uw4dOmQs4mbOnNmoM9bnKNkzbic2N0/s0SeJvWatGy4uLrJYLHrxxReNrS3jSuw9Uqrj8evigwcP5Orqate4nlw7zJEjh6pWraotW7bIy8tLxYsXV9GiRW1+d+PGjYqJibFZCLp//7527NhhJM6Teo///vsv2fZgFf+YJHfM4x+L+/fv69SpU0Zip1+/fsqUKZPu37+v7du3a+fOncqZM6fy5s2rFi1aaMKECTbPk/Px8dHcuXO1f/9+I1ly7do1nT17VkeOHNEXX3whKXVzdXvjtvZdSc0L4s7N7DlG9nxXicUR//t7mPOr9JBY355Yv5zY8ZPSPreyypMnj037LFu2rH777TetWrVKPXr0sGseElfcJKQ9583xv+uHGUeT+wzxE7VW8ed38fub5PqWpPqm1JxvJBfzu+++K0kaPny4TdJFst3dJKmxJaX5gcViUevWrdWwYUNJsdu7njlzRseOHTPuoLW2Laukzr8c3Q+mVN98fHy0b98+OTs7q3LlyqpUqZLWrl2rAwcOKG/evCpYsKBdbdzeuOO2P3v6yaTGsytXrqhdu3YqVaqUfHx81LhxY+3cuTPFLZyTk9g8LS7r95RUm0pp3cU6j0+qD4ovrX2J9dmsZ86c0ebNmxUQEJCqOKXYiwm++uorHThwQDt27NCWLVu0YsUKzZo1S+7u7g75DlKa03h7e6t69eqaMmWK6tWrpzx58qSq/Idx6tQp/fjjj8Yd3jly5FCdOnVUu3ZtvfPOO0k+4z5+P9iwYUO5u7trwoQJqlq1qrJmzZrsGJRYn5eatYBr167p9u3bNsnd+H1FcuvKklJsW+XKlTPmUvv371ePHj1UqVIlHTp0SKGhoUaf54hz0+TO/+1dL4zbN8af6yY2Xjp6vcg6vsX/37jiz8WTi8tisahnz56qUqWKLBaL2rdvrxYtWqhJkyYJyv3000/l7+9vbD0e971Tqlc1a9bU6tWr9csvv+i3337TsGHD9Mcff2jQoEHJvpbUMbC2cU9PT0VFRWnQoEEqUKBAoheMZM2aVb6+vtqyZYtu374tJycnrV69Wq1atdKuXbtsxtslS5Zo06ZNqlGjhipXrqwbN27YPBJFSt15Q1z2nFfGPY72joPJSa7OpzR/Tez1R7kTD1KHLaCfYqtWrVKDBg306aefqnHjxipatKjCw8ONBlusWDGbbQpv376tsLAwSbFX93p4eBhXu0ixJ4t//fWXcTXIhAkTVLp0aXXs2FELFy5UpUqVtG3btnT7PHXq1FFkZGSCrT7v37+vxYsX699//02XK8KtnXumTJn06aefKiIiQjNnzpQUe7XV/v37NWXKFLVv317Vq1e3WdQpXry4Lly4YHM3z4kTJ4z/7+rqqsjISOM7efDggc3WfslJ6b1T4/vvv1efPn3UvXt3+fv7KyoqyojH+tmtrAOs9Spf68A7ceJERUZGat26dapQoYK++OILvfnmmypbtqwuXLhglGX9zFZRUVG6fv263bG6urpq4MCBOnXqVKLPu82ePbuxmPjHH38Yi1AFCxaUs7Ozbty4YcT97LPPauLEiTYPuY9r6dKlOnr0qAIDAzVs2DBNmDBBe/fufejjbJUrVy7VqVNHwcHBCa4Ev337tpYsWaKGDRvKxcVF1apVU3R0tPEcGOvV3V5eXjpx4oTN3x8+fFg5c+ZMcNfUo1KkSBG5uLjYnOTFre9FixbVhQsXbJ6Re/jwYTk7O9tcIZ9W9h7fEiVK6NSpUzYnO3H7xLS0z7RKS7+TEi8vrwST2MOHD9t1lWdS7D3myd1xKsX2mfHHpfDwcEkpj0upldwxlv7vOcD79u1TpUqVVLhwYeXIkUPz5s0znl92+/ZtbdiwQcOGDVOnTp3k5+dn9PdJTY5TGpsd4ccffzS2YU+uv05OSn15WthbX/744w+tXLlSVatWVd++fbVixQr9999/OnDggDHex/0c1rrypLCeWCcVY7FixRLc8RL334mNl/EXctq2bSsPDw/jwqS9e/fq8uXLmjFjhtq2bStvb29dunTJ+N527NiR5DFN7XduT19kvZDiwIEDqlSpkipXrqyjR49qx44dqlatmhGzFHuC2rZtW1WpUkUvvviiLBbLQ/d7yX3O1LCnvbq4uKhhw4ZaunRpoo8zsD7HPD3GbevFHlLsrhaurq4qVKiQihQpovPnzyt//vxG2z958qQWLFhg9yJFXHEfbXD+/HndunVLRYsWdci4HhAQYCRK49/FERkZqePHj6tXr15atGiR8d/48eNtnrublJTaw8OIeyxu3bql0NBQXb58Wb169ZIUe4eVNUaLxaIyZcrI09PT2DYtc+bM+v33340YrNsX/vLLL8ZFEaVLl9acOXNUtGhRY2E6pbl6Su7evWuc50mx9cWabC9atGia5wUPHjyw67uKf/zOnz+fIOnvyHOcR6Fw4cJydna2OYY3btzQhQsXHmp+Yo8HDx4oJibGrnlI/LEk7ly2SJEiOnXqlM3YMmzYMJv5UHqxfgZHz++k2PPVuOVJ0pEjR9L8fVhjzpEjh3Lnzq2rV68afWyBAgU0bdo0nTx5MsVyUprDeHp66uLFiypcuLAePHigM2fOyMfHR23btk3QtjZu3KjcuXPbnH/FjcGR/aA99c3Hx0d79uwxxv3y5cvr8uXLWrNmjTHu29PGHyZue/rJpMazbdu2yc3NTRMnTlSLFi1UuXJlh8zP48/T4ipUqJBcXV1t5n5xz4NSWndxhNT0JdbHba1bt05Hjhwx7rJNTZyHDh3SnDlzVLlyZXXv3l3Lly9X7ty59dtvv6XbdxBfjRo11LhxYxUpUsTmOalxJXaRRlpYLBYtW7bMeAxK3PfJnj278ufPb1c/6Ofnp3feeUf379/X119/LSl2DI+MjLTZ4eDs2bOKjIxMtM9LzVrAokWLNG7cOOPft2/fTrDTnJeXlyIjI212P4hbp1P6Xl1cXPTyyy/ru+++U+bMmVWwYEFVqlRJ+/fv1+7du41+wxHnpsmd/9u7Xhh37n3s2DF5eHgYCeOLFy8aF7ZKtnOt9GLPXDy5uDw9PXX58mUVLlxYRYsW1WuvvaZly5YleHbxnj179PPPPyd5zpJSvZo+fbquXLmixo0ba/To0RowYIDxfODkXrOHdUeB4cOHJ7nThr+/v3bs2KGtW7fKyclJhQsXVpcuXWzG28KFC+vnn3/WSy+9pKJFi8rf3z/R3XseVmrXgRwxfidX51OavxYrVkxhYWE257fx1y7w5CAB/BQ4fvy4fv/9d5v/bt++LXd3dx0+fFinTp3SmTNnNHToUF29etXYjqBZs2ZasWKFtmzZopCQEA0fPtxmUGjdurWCg4P166+/KjQ0VCNGjNCdO3fk7++v7Nmza+XKlZo1a5bCw8O1Z88enT59OtGtbRwlb9686tSpk0aOHKnFixfr/PnzOnbsmAYMGKC//vrLWHhJT15eXnrnnXe0ZMkSHTp0SNmzZ5eTk5M2bdqkiIgIbd68WbNmzZIUexeOt7e38ufPr2HDhuns2bP68ccfbZ4LVLZsWUVGRmrBggUKDw/X5MmT7d76MaX3Tg13d3ft2LFD4eHhOnjwoAYPHmxTzjPPPKOIiAhduXJFXl5eqlq1qgYNGqQjR47o5MmTGjx4sK5fvy4PDw/juX1HjhzR+fPnNXHiRB07dsyod2XLltXp06e1bt06nT9/XiNHjkwxKRRf2bJl9frrr2vu3LnGwmpc/v7++uabb/S///3P2KLFzc1NjRo10tixY/Xnn38qNDRUgwcP1unTp5O8QvTy5csaO3asDh06pPDwcK1fv1758uVzyPbKH374oaKiotS9e3ft27dPly5d0m+//aZOnTopb968xnNTMmfOrFq1amnJkiU2C6MBAQGyWCwaOXKkQkJC9Ouvv2rWrFlq2rTpQy3upkZkZKSuXr2a4L9MmTLptdde0/jx43X48GHt2bPHuGNZil3kLFKkiAYPHqxTp05p7969GjdunOrVq+fwLavtOb7WhYHx48fr3Llz+uGHH7Rp0ybjhC8t7dORUtvvpKRp06Y6ffq0pk2bpnPnzumnn37St99+m+bnedhbp5Pz5ptvasuWLfr++++NcSfuZ0puXEqL+MdYit0+OUuWLNq+fbsqV64sKfbZWJs2bTKuRLY+I2rbtm26ePGi/vjjD40ZM0aSktz6J6WxObXitsfTp09r/Pjx2rRpkz788MMU++v4smXLpnPnzunff/9NsS9PK3vqy4MHDzR58mRt3rxZFy9e1IYNG3T37l2VLFlSxYoVU5YsWTR79myFh4dr8eLFdi26Poyk+ryUFt9y586tvHnzat68eQoPD9fatWttnoX5xhtv6Pjx45o7d67OnTunefPm6cCBAzZ9UPzxMj5XV1f169fPWJjInj277ty5o61bt+rixYv64YcftGLFCqMdJXdMU/ud29MX+fj46Pfff1emTJlUuHBheXp6Klu2bNqxY4fRjqzbWB04cMCIeePGjcqSJUuq+r249Te5z5ka9rbXjh076rnnnlP79u21ceNGhYeH68SJE5o4caJGjBihihUrpsu4PXPmTO3evVtHjhzRuHHj1LhxY2XLlk2vvfaaoqOjNXz4cIWEhGjXrl0aM2ZMko9qSamOL1u2TFu2bNGpU6c0bNgwVa9eXZ6eng4Z1319ffX3339r586dCbZ7i4iIUI4cOdSkSRMVL17c+O/VV19VhQoV9NNPPyVbtru7e7Lt4WFs2rRJK1eu1NmzZzVs2DBlz57diFGS8RzKV199Vblz59aJEycUFRWlf/75R0OHDtW9e/d0/fp1rV69WlLsne9lypTRunXrVKlSJUlS5cqVbcYa62dJbq6eEicnJw0ZMkQnTpzQ5s2btXz5crVu3VqS1KpVK23dulVLly7V+fPntXTpUm3bti1V84IHDx7Y9V3FP36FChWSt7e3TVmOPMd5FJ555hk1adJE48aNM86JBw8erOeee87mO3xYN2/eNNpkeHi4ZsyYobCwMNWtW9eueUjZsmW1ZMkSnT9/Xtu3b9eaNWuMsgMDA/Xff/9pwoQJOnfunDZs2KANGzY4JG57P4Pk+Pld69at9e233+qnn37SuXPn9NVXX+nkyZOpums+pZhbtmypmTNnatu2bbpw4YJGjx6t3bt3J7gjODEpzWFatmypzZs3a8mSJVqxYoWyZMmi3bt3q2LFiom2rbfeekuzZ8/Wrl27dOzYMU2cONEoy5H9oD317eWXX9b58+d1+vRplS9fXs8884xKly5t06cl18bTErc9/WRS45m7u7v+/vtv7dq1S+Hh4Zo/f762bt2a5j4n/jwtrmzZsikoKEgTJkzQ4cOHdfjwYSPZlilTplTP41OS1r5Eil2DWLZsmSpVqmTEkJo4s2bNquDgYH3//fe6ePGifv31V125ckVlypRx2Hdgz7zdyclJffr00aZNmxIkuqTY78Z6nByhdOnSql69uj7++GOtWbNG4eHhOnbsmHHRyOuvv253P5g1a1b16NFDixcvVmhoqDw9PVW9enUNGTJEx44d07FjxzRkyBBVrFjRmPdmy5ZNZ8+e1e3bt1O1FlC5cmXt379fu3bt0tGjR/X9998nGLM9PT3l4+Oj4cOH6+TJk9q9e7dNe7bne/Xx8dFPP/1kMw/as2ePnJ2djRsgHH1uGv/83971wnHjxunw4cPavXu3Zs6cacylpNi2MmTIEJ05c0bff/+9Nm/erFatWj1UfPayZy6eXFytWrXSsmXLtGbNGoWFhSlLliy6deuWli5dqj179igsLExr1qzRp59+qoYNGxq7oMWXUr0KDQ3VmDFjdOLECZ07d05btmwx8gfJvWYPZ2dn9evXT2fOnElyK/OqVasaz7y9efOmevXqpX///Vf169fXzz//rNmzZ+vQoUNycnLStm3blDVrVh08eNDYCtkR88/UrgM5+jwmfp1Paf76yiuvKH/+/Priiy8UEhKiLVu26JtvvknLIUA6Ygvop8BXX32V4Gfz5s1Thw4dNGTIEL333ntyc3NTtWrV9NZbbxl35Pn7++vChQsaNWqU7t27p9dff10FChQw7lhp2bKlIiMjNXLkSN2+fVvly5fXzJkz9b///U+SNGrUKH311VdauHChcubMqaZNm6bqpOphtGnTRnny5NGyZcsUHBwsV1dXVahQQcHBwQmebZFe3nnnHf38888aNmyYFi5cqI8//lhff/21pk+fLk9PT/Xp08dYYKlcubImTJig4cOHq127dipRooSaNm1qfAeFCxdWz549tXDhQs2bN08NGjRI9lkHceXNmzfZ906Nzz77TKNGjVKLFi3k4eGhxo0by8XFRSdPnpSvr68aNGigrVu3qnXr1tq4caOGDBmicePGqXv37sqUKZO8vb3Vt29fSVLz5s114sQJde/eXa6urqpcubLef/99rV+/XlLsMx3btGmjsWPHysnJSS1atDCeRZMaXbt21ZYtWzR58uQEr1mftRX/WH744YeaMmWKBgwYoHv37ql8+fKaPHmy8fzB+Dp37qzIyEj169dP//33n1544QWNHz8+1QnrxHh4eOjrr7/W3LlzNWTIEF2/fl158+ZVQECA2rZtaxOTv7+/Vq9ebTP5z5YtmyZNmqRx48apbdu2ypUrl5o3b25sSZaeJk2alOjVsq1bt1a/fv00duxY9ejRQzlz5lSzZs2M78jJyUljxozRmDFj1L59e2XLlk0BAQHq1q2bw2O09/iOGzdOo0eP1g8//KCyZcvqtddeMy4qSEv7dLTU9DuJbakbV968eTVhwgRNnjxZixcvVr58+dSzZ081btw4TTGmpk4n5cUXX9Tnn3+uGTNmaNKkSWrcuLFN357SuJQW8Y9x1qxZVaVKFf3+++/G1dOVK1fWzz//bCxgubi4aMiQIZo0aZJWrFhhbPU2e/ZsnThxItFxKaWxObXitsfcuXOrVKlSmjZtmnECnVx/Hd9bb72lyZMn6+LFixo8eHCyfXla2VNffH191blzZ02ePFlXr15VoUKF9MUXXxjfx4ABAzRt2jStWrVKtWrVUvPmzRO9KCitkuvzkuPk5KSBAwdq7Nixat68uV566SW99957+uWXXyTFPjfpyy+/1MSJExUcHCxvb2/VrFnTmIclNl4mthWTt7e3/P39tXHjRpUvX17vv/++xo4dq3v37ql48eL6+OOPNXToUF26dCnZY5rS+B1fSvOQypUry9PTUx4eHjbPt6tUqZKOHz9uXHlunQOsWLFCy5cvt4m5SJEids+34tbfUaNGJfk5r169mvKX/v/Z216zZs2q6dOna9myZVqwYIEuXLggJycnlS5dWgMHDlRgYKCcnJwcPm63adNGw4cP140bN1S3bl11795dUuxFb5MmTdKECRP09ttvK0eOHGrQoIG6dOmSaDkp1fE2bdoYF336+PhowIABkhwzrlvb+qVLlxI8jy8iIkKvvfZaotvbNW3aVIMGDZK7u3uSi1EVKlRItj08jBYtWmj16tUaN26ckdyoXbt2ojG2b99eY8eO1fHjxxUaGqq6devqrbfe0o4dOzR16lTVrFlT7u7u8vHx0fHjx422ULlyZS1cuNAmCZfSXD0lOXLkUI0aNdS1a1e5urqqQ4cOql27tqTYBOGwYcM0a9YsTZ06VZ6enhoxYoSqVKli93F58OCBAgICUvyu4h+/MWPGJLgAwp6+5UljbXv9+/dXTEyMXnnlFU2bNi3Jx1ekhvWZqVLstoclSpTQl19+adSXlOYhffv21fDhw9WyZUuVLl1anTp10uzZsyXFJuImTJig8ePHa+XKlcqbN68GDhyoChUqGLszOEJKn8HR87vatWvr6tWrmjVrlq5du6aSJUtqypQpqVovSCnmNm3a6M6dOxozZoxu3rypUqVKafLkyXZtJ5s9e/Zk5zDly5fX0KFDFRwcrJCQEGXPnl2ffPJJgudJW9vWZ599pjt37mjAgAFycXHRe++9ZyTvHNkP2jPvzZYtm8qVK6c7d+7omWeekRTbp50+fdpou0m18UGDBhl3Wz1M3Pb0k0mNZ3Xr1tX+/fuN771s2bLq1auXpk+frjt37th1HpOUuPO0+Hr27Kkvv/xSH3zwgbJnz6633npL06ZNM+aCqZnHpyStfYkU+7itESNGJEhK2htnyZIlNWjQIM2ZM0fjx4+Xh4eHevbsKW9vb1ksFod8B/bO2ytUqKDAwECNHTs2wc5yfn5++v7779WiRQutWrXKrvdNyYgRI7RgwQLNnz9fo0aNkqurq1588UXNnDlTefPmTVU/6O/vr2+//VajR4/WtGnTNGjQII0dO1bdunWTk5OTatSoYXODTMuWLfXVV18pIiJCvXr1snstoEaNGmrdurUGDx6sO3fuGHcgx9/B7/PPP9fw4cP13nvvGc/8XbhwoST72paPj4+io6ON81cvLy/lypVLPj4+xoWxqT1PsUf883971gubNWumfv36KTo6Wo0aNVLLli2N10qWLKl8+fKpffv2cnd31+eff25zDpQe7JmLJxdXvXr1dP36dQUHB+vq1avy9PTUkCFDdODAAQ0ePFj//vuvChQooHbt2ql58+ZJxpHSGtPHH3+sMWPGqFu3brp3755efvllDRs2LMXX7FWxYkW99tprmjVrVqJrdq6urqpVq5bWrVunmJiYBOcqs2fP1uzZs5U3b17lyZNHY8eOlYeHh5599lllz57d7vl2clK7DpTSOPgwzzGPX+dTmr+OGjVKw4cPV5s2beTp6amGDRvqt99+e/iDgHST6caNG2zQjUTt27dPBQsWNJIFMTEx8vf315gxY5J8eDqAR8969dzcuXMfdyimEh4err///ts40ZCk0aNHG88QAYD0dObMGcXExKhUqVLGz3r16qUyZcqoY8eOjzEy4NHq0qWL6tSpozfffPNxhwIAwCOzbds2eXt7K1u2bJJit5R9//339euvv6bL483SKiIiQs2aNdPatWttnneNp9edO3eMrZqtdfbnn3/WlClTHJY8B/DoXb9+XSdOnLC5IHXhwoXauXOnZsyY8RgjQ2LYAhpJ2rZtm/r3768TJ07owoULmjBhgtzc3BJ9aDqARy88PFybNm3S119/ne531z+NIiMj1a1bN23evFkRERHaunWr1q1bZzzPCADSU1hYmLp166Zdu3YpIiJCP/zwg/7880/5+fk97tCAR2Lv3r2aP3++/vrrLwUEBDzucAAAeKSCg4M1btw4XbhwQSdOnNDkyZNVo0aNJy75GxUVpc2bN2vUqFHy8/Mj+QtD5syZNWzYMGNL+0OHDik4OJg1FcAE+vbtq2+//VYRERHavXu3vvnmG9r2E4o7gJGkyMhIjR49Wr/99pvu3r2rChUqqHfv3ipWrNjjDg2ApD///FN9+vRRtWrVNHz4cIdsPQ1bP/zwgxYuXKjLly8rb968atu2bZq3QgYAe82ZM0crV67UP//8oyJFiqhTp06qWbPm4w4LeCSGDx+uLVu2qF+/fgoMDHzc4QAA8EidPXtWY8eO1bFjx+Ti4qKaNWuqV69eyp49++MOzcadO3fUoEED5cuXTxMmTNBzzz33uEPCE+TAgQOaPHmyTp06JTc3N7322mvq0qVLoo+uAZBx/PLLL5o5c6bOnz+v3Llzq0mTJmrXrp2xNTueHCSAAQAAAAAAAAAAAMAk2AIaAAAAAAAAAAAAAEyCBDAAAAAAAAAAAAAAmAQJYAAAAAAAAAAAAAAwCRLAAAAAAAAAAAAAAGASJIABAAAAAAAAAAAAwCRIAAMAAAAAAAAAAACASfw/hV3NXCxcauQ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 name="Picture 21"/>
          <p:cNvPicPr>
            <a:picLocks noChangeAspect="1"/>
          </p:cNvPicPr>
          <p:nvPr/>
        </p:nvPicPr>
        <p:blipFill>
          <a:blip r:embed="rId4"/>
          <a:stretch>
            <a:fillRect/>
          </a:stretch>
        </p:blipFill>
        <p:spPr>
          <a:xfrm>
            <a:off x="6394525" y="3378149"/>
            <a:ext cx="5533017" cy="3150633"/>
          </a:xfrm>
          <a:prstGeom prst="rect">
            <a:avLst/>
          </a:prstGeom>
        </p:spPr>
      </p:pic>
      <p:sp>
        <p:nvSpPr>
          <p:cNvPr id="23" name="Rectangle 22"/>
          <p:cNvSpPr/>
          <p:nvPr/>
        </p:nvSpPr>
        <p:spPr>
          <a:xfrm>
            <a:off x="11011228" y="3008817"/>
            <a:ext cx="118077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Figure 2.2</a:t>
            </a:r>
            <a:endParaRPr lang="en-NG" b="1" dirty="0">
              <a:latin typeface="Times New Roman" panose="02020603050405020304" pitchFamily="18" charset="0"/>
              <a:cs typeface="Times New Roman" panose="02020603050405020304" pitchFamily="18" charset="0"/>
            </a:endParaRPr>
          </a:p>
        </p:txBody>
      </p:sp>
      <p:sp>
        <p:nvSpPr>
          <p:cNvPr id="24" name="Rectangle 23"/>
          <p:cNvSpPr/>
          <p:nvPr/>
        </p:nvSpPr>
        <p:spPr>
          <a:xfrm>
            <a:off x="11011228" y="6441702"/>
            <a:ext cx="118077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Figure </a:t>
            </a:r>
            <a:r>
              <a:rPr lang="en-US" b="1" dirty="0" smtClean="0">
                <a:latin typeface="Times New Roman" panose="02020603050405020304" pitchFamily="18" charset="0"/>
                <a:cs typeface="Times New Roman" panose="02020603050405020304" pitchFamily="18" charset="0"/>
              </a:rPr>
              <a:t>2.3</a:t>
            </a:r>
            <a:endParaRPr lang="en-NG" b="1" dirty="0">
              <a:latin typeface="Times New Roman" panose="02020603050405020304" pitchFamily="18" charset="0"/>
              <a:cs typeface="Times New Roman" panose="02020603050405020304" pitchFamily="18" charset="0"/>
            </a:endParaRPr>
          </a:p>
        </p:txBody>
      </p:sp>
      <p:sp>
        <p:nvSpPr>
          <p:cNvPr id="25" name="Rectangle 24"/>
          <p:cNvSpPr/>
          <p:nvPr/>
        </p:nvSpPr>
        <p:spPr>
          <a:xfrm>
            <a:off x="8967692" y="6448235"/>
            <a:ext cx="736099" cy="369332"/>
          </a:xfrm>
          <a:prstGeom prst="rect">
            <a:avLst/>
          </a:prstGeom>
        </p:spPr>
        <p:txBody>
          <a:bodyPr wrap="none">
            <a:spAutoFit/>
          </a:bodyPr>
          <a:lstStyle/>
          <a:p>
            <a:r>
              <a:rPr lang="en-US" b="1" dirty="0">
                <a:solidFill>
                  <a:srgbClr val="000000"/>
                </a:solidFill>
                <a:latin typeface="Times New Roman" panose="02020603050405020304" pitchFamily="18" charset="0"/>
                <a:cs typeface="Times New Roman" panose="02020603050405020304" pitchFamily="18" charset="0"/>
              </a:rPr>
              <a:t>states</a:t>
            </a:r>
            <a:endParaRPr lang="en-NG" b="1" dirty="0"/>
          </a:p>
        </p:txBody>
      </p:sp>
      <p:sp>
        <p:nvSpPr>
          <p:cNvPr id="26" name="Rectangle 25"/>
          <p:cNvSpPr/>
          <p:nvPr/>
        </p:nvSpPr>
        <p:spPr>
          <a:xfrm rot="16200000">
            <a:off x="5300923" y="4911770"/>
            <a:ext cx="1941557" cy="369332"/>
          </a:xfrm>
          <a:prstGeom prst="rect">
            <a:avLst/>
          </a:prstGeom>
        </p:spPr>
        <p:txBody>
          <a:bodyPr wrap="none">
            <a:spAutoFit/>
          </a:bodyPr>
          <a:lstStyle/>
          <a:p>
            <a:r>
              <a:rPr lang="en-US" b="1" dirty="0">
                <a:solidFill>
                  <a:srgbClr val="000000"/>
                </a:solidFill>
                <a:latin typeface="Times New Roman" panose="02020603050405020304" pitchFamily="18" charset="0"/>
                <a:cs typeface="Times New Roman" panose="02020603050405020304" pitchFamily="18" charset="0"/>
              </a:rPr>
              <a:t>No. of </a:t>
            </a:r>
            <a:r>
              <a:rPr lang="en-US" b="1" dirty="0" smtClean="0">
                <a:solidFill>
                  <a:srgbClr val="000000"/>
                </a:solidFill>
                <a:latin typeface="Times New Roman" panose="02020603050405020304" pitchFamily="18" charset="0"/>
                <a:cs typeface="Times New Roman" panose="02020603050405020304" pitchFamily="18" charset="0"/>
              </a:rPr>
              <a:t>death cases</a:t>
            </a:r>
            <a:endParaRPr lang="en-NG" b="1" dirty="0"/>
          </a:p>
        </p:txBody>
      </p:sp>
    </p:spTree>
    <p:extLst>
      <p:ext uri="{BB962C8B-B14F-4D97-AF65-F5344CB8AC3E}">
        <p14:creationId xmlns:p14="http://schemas.microsoft.com/office/powerpoint/2010/main" val="735663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5">
            <a:extLst>
              <a:ext uri="{FF2B5EF4-FFF2-40B4-BE49-F238E27FC236}">
                <a16:creationId xmlns:a16="http://schemas.microsoft.com/office/drawing/2014/main" id="{40F80768-414A-421C-8C41-101F73B285D2}"/>
              </a:ext>
            </a:extLst>
          </p:cNvPr>
          <p:cNvSpPr/>
          <p:nvPr/>
        </p:nvSpPr>
        <p:spPr>
          <a:xfrm>
            <a:off x="627017" y="318821"/>
            <a:ext cx="11168743" cy="2515819"/>
          </a:xfrm>
          <a:prstGeom prst="roundRect">
            <a:avLst>
              <a:gd name="adj" fmla="val 7635"/>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4" name="Picture 13"/>
          <p:cNvPicPr>
            <a:picLocks noChangeAspect="1"/>
          </p:cNvPicPr>
          <p:nvPr/>
        </p:nvPicPr>
        <p:blipFill>
          <a:blip r:embed="rId2"/>
          <a:stretch>
            <a:fillRect/>
          </a:stretch>
        </p:blipFill>
        <p:spPr>
          <a:xfrm>
            <a:off x="940708" y="446183"/>
            <a:ext cx="4572000" cy="2261093"/>
          </a:xfrm>
          <a:prstGeom prst="rect">
            <a:avLst/>
          </a:prstGeom>
        </p:spPr>
      </p:pic>
      <p:sp>
        <p:nvSpPr>
          <p:cNvPr id="17" name="Rectangle 16"/>
          <p:cNvSpPr/>
          <p:nvPr/>
        </p:nvSpPr>
        <p:spPr>
          <a:xfrm>
            <a:off x="6096181" y="482107"/>
            <a:ext cx="5251269" cy="1754326"/>
          </a:xfrm>
          <a:prstGeom prst="rect">
            <a:avLst/>
          </a:prstGeom>
        </p:spPr>
        <p:txBody>
          <a:bodyPr wrap="square">
            <a:spAutoFit/>
          </a:bodyPr>
          <a:lstStyle/>
          <a:p>
            <a:r>
              <a:rPr lang="en-US" dirty="0" smtClean="0"/>
              <a:t> </a:t>
            </a:r>
            <a:r>
              <a:rPr lang="en-US" dirty="0" smtClean="0">
                <a:solidFill>
                  <a:srgbClr val="374151"/>
                </a:solidFill>
                <a:latin typeface="Times New Roman" panose="02020603050405020304" pitchFamily="18" charset="0"/>
                <a:cs typeface="Times New Roman" panose="02020603050405020304" pitchFamily="18" charset="0"/>
              </a:rPr>
              <a:t>The </a:t>
            </a:r>
            <a:r>
              <a:rPr lang="en-US" dirty="0">
                <a:solidFill>
                  <a:srgbClr val="374151"/>
                </a:solidFill>
                <a:latin typeface="Times New Roman" panose="02020603050405020304" pitchFamily="18" charset="0"/>
                <a:cs typeface="Times New Roman" panose="02020603050405020304" pitchFamily="18" charset="0"/>
              </a:rPr>
              <a:t>above analysis relies on univariate analysis, but we can extend it by demonstrating that the correlation between the count of confirmed cases and the count of discharges is strong when considering the affected states. This relationship is represented by the slope of the bivariate plot, which indicates the discharge rate.</a:t>
            </a:r>
            <a:endParaRPr lang="en-US"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3"/>
          <a:stretch>
            <a:fillRect/>
          </a:stretch>
        </p:blipFill>
        <p:spPr>
          <a:xfrm>
            <a:off x="418011" y="2870562"/>
            <a:ext cx="8998476" cy="768163"/>
          </a:xfrm>
          <a:prstGeom prst="rect">
            <a:avLst/>
          </a:prstGeom>
        </p:spPr>
      </p:pic>
      <p:sp>
        <p:nvSpPr>
          <p:cNvPr id="19" name="Rectangle 18"/>
          <p:cNvSpPr/>
          <p:nvPr/>
        </p:nvSpPr>
        <p:spPr>
          <a:xfrm>
            <a:off x="5030616" y="2522610"/>
            <a:ext cx="118077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Figure 3.1</a:t>
            </a:r>
            <a:endParaRPr lang="en-NG" b="1" dirty="0">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4"/>
          <a:stretch>
            <a:fillRect/>
          </a:stretch>
        </p:blipFill>
        <p:spPr>
          <a:xfrm>
            <a:off x="509451" y="3626948"/>
            <a:ext cx="4885691" cy="2937565"/>
          </a:xfrm>
          <a:prstGeom prst="rect">
            <a:avLst/>
          </a:prstGeom>
        </p:spPr>
      </p:pic>
      <p:sp>
        <p:nvSpPr>
          <p:cNvPr id="22" name="Rectangle 21"/>
          <p:cNvSpPr/>
          <p:nvPr/>
        </p:nvSpPr>
        <p:spPr>
          <a:xfrm>
            <a:off x="4305810" y="6488668"/>
            <a:ext cx="118077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Figure 3.2</a:t>
            </a:r>
            <a:endParaRPr lang="en-NG" b="1" dirty="0">
              <a:latin typeface="Times New Roman" panose="02020603050405020304" pitchFamily="18" charset="0"/>
              <a:cs typeface="Times New Roman" panose="02020603050405020304" pitchFamily="18" charset="0"/>
            </a:endParaRPr>
          </a:p>
        </p:txBody>
      </p:sp>
      <p:sp>
        <p:nvSpPr>
          <p:cNvPr id="23" name="Rectangle 22"/>
          <p:cNvSpPr/>
          <p:nvPr/>
        </p:nvSpPr>
        <p:spPr>
          <a:xfrm>
            <a:off x="5734395" y="4026784"/>
            <a:ext cx="5613055" cy="1200329"/>
          </a:xfrm>
          <a:prstGeom prst="rect">
            <a:avLst/>
          </a:prstGeom>
        </p:spPr>
        <p:txBody>
          <a:bodyPr wrap="square">
            <a:spAutoFit/>
          </a:bodyPr>
          <a:lstStyle/>
          <a:p>
            <a:r>
              <a:rPr lang="en-US" dirty="0" smtClean="0"/>
              <a:t>Figure </a:t>
            </a:r>
            <a:r>
              <a:rPr lang="en-US" dirty="0"/>
              <a:t>3.2 provides evidence in favor of the connection between the number of discharges and the number of cases. It demonstrates a strong correlation among confirmed cases, discharged cases, and death cases.</a:t>
            </a:r>
          </a:p>
        </p:txBody>
      </p:sp>
    </p:spTree>
    <p:extLst>
      <p:ext uri="{BB962C8B-B14F-4D97-AF65-F5344CB8AC3E}">
        <p14:creationId xmlns:p14="http://schemas.microsoft.com/office/powerpoint/2010/main" val="1704738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6741" y="2423887"/>
            <a:ext cx="3381830" cy="1538514"/>
          </a:xfrm>
        </p:spPr>
        <p:txBody>
          <a:bodyPr/>
          <a:lstStyle/>
          <a:p>
            <a:r>
              <a:rPr lang="en-US" sz="1800" b="1" dirty="0" smtClean="0">
                <a:solidFill>
                  <a:schemeClr val="tx1"/>
                </a:solidFill>
                <a:latin typeface="Times New Roman" panose="02020603050405020304" pitchFamily="18" charset="0"/>
                <a:cs typeface="Times New Roman" panose="02020603050405020304" pitchFamily="18" charset="0"/>
              </a:rPr>
              <a:t>Conclusion</a:t>
            </a:r>
          </a:p>
          <a:p>
            <a:r>
              <a:rPr lang="en-US" sz="1800" dirty="0" smtClean="0">
                <a:solidFill>
                  <a:schemeClr val="tx1"/>
                </a:solidFill>
                <a:latin typeface="Times New Roman" panose="02020603050405020304" pitchFamily="18" charset="0"/>
                <a:cs typeface="Times New Roman" panose="02020603050405020304" pitchFamily="18" charset="0"/>
              </a:rPr>
              <a:t>It </a:t>
            </a:r>
            <a:r>
              <a:rPr lang="en-US" sz="1800" dirty="0">
                <a:solidFill>
                  <a:schemeClr val="tx1"/>
                </a:solidFill>
                <a:latin typeface="Times New Roman" panose="02020603050405020304" pitchFamily="18" charset="0"/>
                <a:cs typeface="Times New Roman" panose="02020603050405020304" pitchFamily="18" charset="0"/>
              </a:rPr>
              <a:t>can be deduced </a:t>
            </a:r>
            <a:r>
              <a:rPr lang="en-US" sz="1800" dirty="0" smtClean="0">
                <a:solidFill>
                  <a:schemeClr val="tx1"/>
                </a:solidFill>
                <a:latin typeface="Times New Roman" panose="02020603050405020304" pitchFamily="18" charset="0"/>
                <a:cs typeface="Times New Roman" panose="02020603050405020304" pitchFamily="18" charset="0"/>
              </a:rPr>
              <a:t>that som</a:t>
            </a:r>
            <a:r>
              <a:rPr lang="en-US" sz="1800" dirty="0">
                <a:solidFill>
                  <a:schemeClr val="tx1"/>
                </a:solidFill>
                <a:latin typeface="Times New Roman" panose="02020603050405020304" pitchFamily="18" charset="0"/>
                <a:cs typeface="Times New Roman" panose="02020603050405020304" pitchFamily="18" charset="0"/>
              </a:rPr>
              <a:t>e</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percentage of individuals who tested positive </a:t>
            </a:r>
            <a:r>
              <a:rPr lang="en-US" sz="1800" dirty="0" smtClean="0">
                <a:solidFill>
                  <a:schemeClr val="tx1"/>
                </a:solidFill>
                <a:latin typeface="Times New Roman" panose="02020603050405020304" pitchFamily="18" charset="0"/>
                <a:cs typeface="Times New Roman" panose="02020603050405020304" pitchFamily="18" charset="0"/>
              </a:rPr>
              <a:t>are recuperating.</a:t>
            </a:r>
            <a:endParaRPr lang="en-US" sz="18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Rectangle 3"/>
          <p:cNvSpPr/>
          <p:nvPr/>
        </p:nvSpPr>
        <p:spPr>
          <a:xfrm>
            <a:off x="246741" y="207167"/>
            <a:ext cx="10479316" cy="1200329"/>
          </a:xfrm>
          <a:prstGeom prst="rect">
            <a:avLst/>
          </a:prstGeom>
        </p:spPr>
        <p:txBody>
          <a:bodyPr wrap="square">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Johns Hopkins University Center for Systems Science and Engineering (JHU CSSE) provides daily updates on confirmed, death, and recovered cases in various countries. We extracted data for Nigeria from this source, performed data transformation on the three datasets, and extracted relevant features. The plot below depicts the correlation between case confirmations, recovery rates, and death rates.</a:t>
            </a:r>
          </a:p>
        </p:txBody>
      </p:sp>
      <p:pic>
        <p:nvPicPr>
          <p:cNvPr id="5" name="Picture 4"/>
          <p:cNvPicPr>
            <a:picLocks noChangeAspect="1"/>
          </p:cNvPicPr>
          <p:nvPr/>
        </p:nvPicPr>
        <p:blipFill>
          <a:blip r:embed="rId2"/>
          <a:stretch>
            <a:fillRect/>
          </a:stretch>
        </p:blipFill>
        <p:spPr>
          <a:xfrm>
            <a:off x="3948112" y="1465554"/>
            <a:ext cx="7953375" cy="5124450"/>
          </a:xfrm>
          <a:prstGeom prst="rect">
            <a:avLst/>
          </a:prstGeom>
        </p:spPr>
      </p:pic>
      <p:sp>
        <p:nvSpPr>
          <p:cNvPr id="6" name="Rectangle 5"/>
          <p:cNvSpPr/>
          <p:nvPr/>
        </p:nvSpPr>
        <p:spPr>
          <a:xfrm>
            <a:off x="10720715" y="6405338"/>
            <a:ext cx="118077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Figure </a:t>
            </a:r>
            <a:r>
              <a:rPr lang="en-US" b="1" dirty="0" smtClean="0">
                <a:latin typeface="Times New Roman" panose="02020603050405020304" pitchFamily="18" charset="0"/>
                <a:cs typeface="Times New Roman" panose="02020603050405020304" pitchFamily="18" charset="0"/>
              </a:rPr>
              <a:t>4.1</a:t>
            </a:r>
            <a:endParaRPr lang="en-NG"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2695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1232</TotalTime>
  <Words>1784</Words>
  <Application>Microsoft Office PowerPoint</Application>
  <PresentationFormat>Widescreen</PresentationFormat>
  <Paragraphs>113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Söhne</vt:lpstr>
      <vt:lpstr>Times New Roman</vt:lpstr>
      <vt:lpstr>Wingdings</vt:lpstr>
      <vt:lpstr>Office Theme</vt:lpstr>
      <vt:lpstr>Nigeria Covid-19 Data Analytics Project Using Python </vt:lpstr>
      <vt:lpstr>PROJECT OVERVIEW</vt:lpstr>
      <vt:lpstr>DATA INFORMATION </vt:lpstr>
      <vt:lpstr>ANALYSIS QUESTION </vt:lpstr>
      <vt:lpstr>ANALYSIS METHODOLOGY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54</cp:revision>
  <dcterms:created xsi:type="dcterms:W3CDTF">2023-03-16T23:32:19Z</dcterms:created>
  <dcterms:modified xsi:type="dcterms:W3CDTF">2023-03-26T10:53:45Z</dcterms:modified>
</cp:coreProperties>
</file>