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3" d="100"/>
          <a:sy n="73" d="100"/>
        </p:scale>
        <p:origin x="60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254636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929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104791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B9B1-B848-4FB7-9E94-734C2CC8D35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419332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7B9B1-B848-4FB7-9E94-734C2CC8D359}"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70662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7B9B1-B848-4FB7-9E94-734C2CC8D359}"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51374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7B9B1-B848-4FB7-9E94-734C2CC8D359}"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423439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7B9B1-B848-4FB7-9E94-734C2CC8D359}"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7276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7B9B1-B848-4FB7-9E94-734C2CC8D359}"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73394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27B9B1-B848-4FB7-9E94-734C2CC8D359}"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81195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27B9B1-B848-4FB7-9E94-734C2CC8D359}"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E1C55-9A8F-4F85-ABFE-23310E7C6719}" type="slidenum">
              <a:rPr lang="en-US" smtClean="0"/>
              <a:t>‹#›</a:t>
            </a:fld>
            <a:endParaRPr lang="en-US"/>
          </a:p>
        </p:txBody>
      </p:sp>
    </p:spTree>
    <p:extLst>
      <p:ext uri="{BB962C8B-B14F-4D97-AF65-F5344CB8AC3E}">
        <p14:creationId xmlns:p14="http://schemas.microsoft.com/office/powerpoint/2010/main" val="301299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7B9B1-B848-4FB7-9E94-734C2CC8D359}" type="datetimeFigureOut">
              <a:rPr lang="en-US" smtClean="0"/>
              <a:t>5/1/2023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E1C55-9A8F-4F85-ABFE-23310E7C6719}" type="slidenum">
              <a:rPr lang="en-US" smtClean="0"/>
              <a:t>‹#›</a:t>
            </a:fld>
            <a:endParaRPr lang="en-US"/>
          </a:p>
        </p:txBody>
      </p:sp>
    </p:spTree>
    <p:extLst>
      <p:ext uri="{BB962C8B-B14F-4D97-AF65-F5344CB8AC3E}">
        <p14:creationId xmlns:p14="http://schemas.microsoft.com/office/powerpoint/2010/main" val="3224163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737" y="-46128"/>
            <a:ext cx="9144000" cy="2387600"/>
          </a:xfrm>
        </p:spPr>
        <p:txBody>
          <a:bodyPr>
            <a:normAutofit/>
          </a:bodyPr>
          <a:lstStyle/>
          <a:p>
            <a:r>
              <a:rPr lang="en-US" sz="4800" b="1" dirty="0" smtClean="0">
                <a:solidFill>
                  <a:schemeClr val="tx1">
                    <a:lumMod val="65000"/>
                    <a:lumOff val="35000"/>
                  </a:schemeClr>
                </a:solidFill>
                <a:latin typeface="Times New Roman" panose="02020603050405020304" pitchFamily="18" charset="0"/>
                <a:cs typeface="Times New Roman" panose="02020603050405020304" pitchFamily="18" charset="0"/>
              </a:rPr>
              <a:t>Nigeria Covid-19 Data Analytics Project Using Python</a:t>
            </a:r>
            <a:r>
              <a:rPr lang="en-US" sz="4800" b="1" dirty="0">
                <a:latin typeface="Times New Roman" panose="02020603050405020304" pitchFamily="18" charset="0"/>
                <a:cs typeface="Times New Roman" panose="02020603050405020304" pitchFamily="18" charset="0"/>
              </a:rPr>
              <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602854"/>
            <a:ext cx="9679577" cy="4915512"/>
          </a:xfrm>
          <a:prstGeom prst="rect">
            <a:avLst/>
          </a:prstGeom>
        </p:spPr>
      </p:pic>
    </p:spTree>
    <p:extLst>
      <p:ext uri="{BB962C8B-B14F-4D97-AF65-F5344CB8AC3E}">
        <p14:creationId xmlns:p14="http://schemas.microsoft.com/office/powerpoint/2010/main" val="304644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1221" y="5141007"/>
            <a:ext cx="10515600" cy="1143680"/>
          </a:xfrm>
        </p:spPr>
        <p:txBody>
          <a:bodyPr>
            <a:normAutofit fontScale="92500" lnSpcReduction="10000"/>
          </a:bodyPr>
          <a:lstStyle/>
          <a:p>
            <a:r>
              <a:rPr lang="en-US" sz="1800" b="1" dirty="0" smtClean="0">
                <a:solidFill>
                  <a:schemeClr val="tx1"/>
                </a:solidFill>
                <a:latin typeface="Times New Roman" panose="02020603050405020304" pitchFamily="18" charset="0"/>
                <a:cs typeface="Times New Roman" panose="02020603050405020304" pitchFamily="18" charset="0"/>
              </a:rPr>
              <a:t>Conclusion</a:t>
            </a:r>
          </a:p>
          <a:p>
            <a:r>
              <a:rPr lang="en-US" sz="1800" dirty="0" smtClean="0">
                <a:solidFill>
                  <a:schemeClr val="tx1"/>
                </a:solidFill>
                <a:latin typeface="Times New Roman" panose="02020603050405020304" pitchFamily="18" charset="0"/>
                <a:cs typeface="Times New Roman" panose="02020603050405020304" pitchFamily="18" charset="0"/>
              </a:rPr>
              <a:t>After </a:t>
            </a:r>
            <a:r>
              <a:rPr lang="en-US" sz="1800" dirty="0">
                <a:solidFill>
                  <a:schemeClr val="tx1"/>
                </a:solidFill>
                <a:latin typeface="Times New Roman" panose="02020603050405020304" pitchFamily="18" charset="0"/>
                <a:cs typeface="Times New Roman" panose="02020603050405020304" pitchFamily="18" charset="0"/>
              </a:rPr>
              <a:t>calculating the increase in confirmed cases on a daily basis, it becomes evident that the infection rate experienced a significant surge between </a:t>
            </a:r>
            <a:r>
              <a:rPr lang="en-US" sz="1800" dirty="0" smtClean="0">
                <a:solidFill>
                  <a:schemeClr val="tx1"/>
                </a:solidFill>
                <a:latin typeface="Times New Roman" panose="02020603050405020304" pitchFamily="18" charset="0"/>
                <a:cs typeface="Times New Roman" panose="02020603050405020304" pitchFamily="18" charset="0"/>
              </a:rPr>
              <a:t>September 2021 </a:t>
            </a:r>
            <a:r>
              <a:rPr lang="en-US" sz="1800" dirty="0">
                <a:solidFill>
                  <a:schemeClr val="tx1"/>
                </a:solidFill>
                <a:latin typeface="Times New Roman" panose="02020603050405020304" pitchFamily="18" charset="0"/>
                <a:cs typeface="Times New Roman" panose="02020603050405020304" pitchFamily="18" charset="0"/>
              </a:rPr>
              <a:t>and early </a:t>
            </a:r>
            <a:r>
              <a:rPr lang="en-US" sz="1800" dirty="0" smtClean="0">
                <a:solidFill>
                  <a:schemeClr val="tx1"/>
                </a:solidFill>
                <a:latin typeface="Times New Roman" panose="02020603050405020304" pitchFamily="18" charset="0"/>
                <a:cs typeface="Times New Roman" panose="02020603050405020304" pitchFamily="18" charset="0"/>
              </a:rPr>
              <a:t>January 2022. </a:t>
            </a:r>
            <a:r>
              <a:rPr lang="en-US" sz="1800" dirty="0">
                <a:solidFill>
                  <a:schemeClr val="tx1"/>
                </a:solidFill>
                <a:latin typeface="Times New Roman" panose="02020603050405020304" pitchFamily="18" charset="0"/>
                <a:cs typeface="Times New Roman" panose="02020603050405020304" pitchFamily="18" charset="0"/>
              </a:rPr>
              <a:t>The highest recorded increment was </a:t>
            </a:r>
            <a:r>
              <a:rPr lang="en-US" sz="1800" dirty="0" smtClean="0">
                <a:solidFill>
                  <a:schemeClr val="tx1"/>
                </a:solidFill>
                <a:latin typeface="Times New Roman" panose="02020603050405020304" pitchFamily="18" charset="0"/>
                <a:cs typeface="Times New Roman" panose="02020603050405020304" pitchFamily="18" charset="0"/>
              </a:rPr>
              <a:t>6158 cases</a:t>
            </a:r>
            <a:r>
              <a:rPr lang="en-US" sz="1800" dirty="0">
                <a:solidFill>
                  <a:schemeClr val="tx1"/>
                </a:solidFill>
                <a:latin typeface="Times New Roman" panose="02020603050405020304" pitchFamily="18" charset="0"/>
                <a:cs typeface="Times New Roman" panose="02020603050405020304" pitchFamily="18" charset="0"/>
              </a:rPr>
              <a:t>. The date that had the highest infection rate was January 23, 2021, with a total of </a:t>
            </a:r>
            <a:r>
              <a:rPr lang="en-US" sz="1800" dirty="0" smtClean="0">
                <a:solidFill>
                  <a:schemeClr val="tx1"/>
                </a:solidFill>
                <a:latin typeface="Times New Roman" panose="02020603050405020304" pitchFamily="18" charset="0"/>
                <a:cs typeface="Times New Roman" panose="02020603050405020304" pitchFamily="18" charset="0"/>
              </a:rPr>
              <a:t>6158 </a:t>
            </a:r>
            <a:r>
              <a:rPr lang="en-US" sz="1800" dirty="0">
                <a:solidFill>
                  <a:schemeClr val="tx1"/>
                </a:solidFill>
                <a:latin typeface="Times New Roman" panose="02020603050405020304" pitchFamily="18" charset="0"/>
                <a:cs typeface="Times New Roman" panose="02020603050405020304" pitchFamily="18" charset="0"/>
              </a:rPr>
              <a:t>cases.</a:t>
            </a:r>
          </a:p>
        </p:txBody>
      </p:sp>
      <p:pic>
        <p:nvPicPr>
          <p:cNvPr id="5" name="Picture 4"/>
          <p:cNvPicPr>
            <a:picLocks noChangeAspect="1"/>
          </p:cNvPicPr>
          <p:nvPr/>
        </p:nvPicPr>
        <p:blipFill>
          <a:blip r:embed="rId2"/>
          <a:stretch>
            <a:fillRect/>
          </a:stretch>
        </p:blipFill>
        <p:spPr>
          <a:xfrm rot="16200000">
            <a:off x="207624" y="1994472"/>
            <a:ext cx="1268078" cy="493819"/>
          </a:xfrm>
          <a:prstGeom prst="rect">
            <a:avLst/>
          </a:prstGeom>
        </p:spPr>
      </p:pic>
      <p:sp>
        <p:nvSpPr>
          <p:cNvPr id="6" name="Rectangle 5"/>
          <p:cNvSpPr/>
          <p:nvPr/>
        </p:nvSpPr>
        <p:spPr>
          <a:xfrm>
            <a:off x="10234224" y="4601027"/>
            <a:ext cx="803425" cy="369332"/>
          </a:xfrm>
          <a:prstGeom prst="rect">
            <a:avLst/>
          </a:prstGeom>
        </p:spPr>
        <p:txBody>
          <a:bodyPr wrap="none">
            <a:spAutoFit/>
          </a:bodyPr>
          <a:lstStyle/>
          <a:p>
            <a:r>
              <a:rPr lang="en-US" b="1" dirty="0" smtClean="0"/>
              <a:t>Fig 4.2</a:t>
            </a:r>
            <a:endParaRPr lang="en-US" b="1" dirty="0"/>
          </a:p>
        </p:txBody>
      </p:sp>
      <p:pic>
        <p:nvPicPr>
          <p:cNvPr id="2" name="Picture 1"/>
          <p:cNvPicPr>
            <a:picLocks noChangeAspect="1"/>
          </p:cNvPicPr>
          <p:nvPr/>
        </p:nvPicPr>
        <p:blipFill>
          <a:blip r:embed="rId3"/>
          <a:stretch>
            <a:fillRect/>
          </a:stretch>
        </p:blipFill>
        <p:spPr>
          <a:xfrm>
            <a:off x="981755" y="421276"/>
            <a:ext cx="10235066" cy="4179751"/>
          </a:xfrm>
          <a:prstGeom prst="rect">
            <a:avLst/>
          </a:prstGeom>
        </p:spPr>
      </p:pic>
    </p:spTree>
    <p:extLst>
      <p:ext uri="{BB962C8B-B14F-4D97-AF65-F5344CB8AC3E}">
        <p14:creationId xmlns:p14="http://schemas.microsoft.com/office/powerpoint/2010/main" val="156206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2182" y="3139487"/>
            <a:ext cx="3975281" cy="1184320"/>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In </a:t>
            </a:r>
            <a:r>
              <a:rPr lang="en-US" sz="1800" b="1" dirty="0">
                <a:solidFill>
                  <a:schemeClr val="tx1"/>
                </a:solidFill>
                <a:latin typeface="Times New Roman" panose="02020603050405020304" pitchFamily="18" charset="0"/>
                <a:cs typeface="Times New Roman" panose="02020603050405020304" pitchFamily="18" charset="0"/>
              </a:rPr>
              <a:t>Figure 5.1</a:t>
            </a:r>
            <a:r>
              <a:rPr lang="en-US" sz="1800" dirty="0">
                <a:solidFill>
                  <a:schemeClr val="tx1"/>
                </a:solidFill>
                <a:latin typeface="Times New Roman" panose="02020603050405020304" pitchFamily="18" charset="0"/>
                <a:cs typeface="Times New Roman" panose="02020603050405020304" pitchFamily="18" charset="0"/>
              </a:rPr>
              <a:t>, the correlation </a:t>
            </a:r>
            <a:r>
              <a:rPr lang="en-US" sz="1800" dirty="0" smtClean="0">
                <a:solidFill>
                  <a:schemeClr val="tx1"/>
                </a:solidFill>
                <a:latin typeface="Times New Roman" panose="02020603050405020304" pitchFamily="18" charset="0"/>
                <a:cs typeface="Times New Roman" panose="02020603050405020304" pitchFamily="18" charset="0"/>
              </a:rPr>
              <a:t>of </a:t>
            </a:r>
            <a:r>
              <a:rPr lang="en-US" sz="1800" dirty="0">
                <a:solidFill>
                  <a:schemeClr val="tx1"/>
                </a:solidFill>
                <a:latin typeface="Times New Roman" panose="02020603050405020304" pitchFamily="18" charset="0"/>
                <a:cs typeface="Times New Roman" panose="02020603050405020304" pitchFamily="18" charset="0"/>
              </a:rPr>
              <a:t>the virus is displayed in relation to the affected population in each state.</a:t>
            </a:r>
          </a:p>
        </p:txBody>
      </p:sp>
      <p:sp>
        <p:nvSpPr>
          <p:cNvPr id="6" name="Rectangle 5"/>
          <p:cNvSpPr/>
          <p:nvPr/>
        </p:nvSpPr>
        <p:spPr>
          <a:xfrm>
            <a:off x="592182" y="273542"/>
            <a:ext cx="10210801" cy="2585323"/>
          </a:xfrm>
          <a:prstGeom prst="rect">
            <a:avLst/>
          </a:prstGeom>
        </p:spPr>
        <p:txBody>
          <a:bodyPr wrap="square">
            <a:spAutoFit/>
          </a:bodyPr>
          <a:lstStyle/>
          <a:p>
            <a:endParaRPr lang="en-US" dirty="0" smtClean="0"/>
          </a:p>
          <a:p>
            <a:pPr marL="285750" indent="-285750">
              <a:buFont typeface="Wingdings" panose="05000000000000000000" pitchFamily="2" charset="2"/>
              <a:buChar char="v"/>
            </a:pPr>
            <a:r>
              <a:rPr lang="en-US" b="1" dirty="0"/>
              <a:t>Analysis from statistical summary of COVID-19 data from external source.</a:t>
            </a:r>
          </a:p>
          <a:p>
            <a:r>
              <a:rPr lang="en-US" dirty="0" smtClean="0"/>
              <a:t>I </a:t>
            </a:r>
            <a:r>
              <a:rPr lang="en-US" dirty="0"/>
              <a:t>conducted an analysis of specific indices in the external data, such as fragility, vulnerability, epidemiology, prevalence, healthcare, population density, transportation, and socio-economic indicators. By exploring the data based on these indices, I created graphs and charts that effectively communicate the statistical inferences. The charts presented below illustrate the relationships found.</a:t>
            </a:r>
          </a:p>
          <a:p>
            <a:endParaRPr lang="en-US" dirty="0"/>
          </a:p>
          <a:p>
            <a:endParaRPr lang="en-US" dirty="0"/>
          </a:p>
          <a:p>
            <a:endParaRPr lang="en-US" dirty="0"/>
          </a:p>
        </p:txBody>
      </p:sp>
      <p:sp>
        <p:nvSpPr>
          <p:cNvPr id="4" name="Rectangle 3"/>
          <p:cNvSpPr/>
          <p:nvPr/>
        </p:nvSpPr>
        <p:spPr>
          <a:xfrm>
            <a:off x="10613191" y="1773045"/>
            <a:ext cx="1180772"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Figure 5.1</a:t>
            </a:r>
            <a:endParaRPr lang="en-NG"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736102" y="2142376"/>
            <a:ext cx="6589395" cy="4715623"/>
          </a:xfrm>
          <a:prstGeom prst="rect">
            <a:avLst/>
          </a:prstGeom>
        </p:spPr>
      </p:pic>
    </p:spTree>
    <p:extLst>
      <p:ext uri="{BB962C8B-B14F-4D97-AF65-F5344CB8AC3E}">
        <p14:creationId xmlns:p14="http://schemas.microsoft.com/office/powerpoint/2010/main" val="127272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034" y="2937896"/>
            <a:ext cx="8543109" cy="338554"/>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The Graph  above shows the </a:t>
            </a:r>
            <a:r>
              <a:rPr lang="en-NG" sz="1600" dirty="0">
                <a:latin typeface="Times New Roman" panose="02020603050405020304" pitchFamily="18" charset="0"/>
                <a:cs typeface="Times New Roman" panose="02020603050405020304" pitchFamily="18" charset="0"/>
              </a:rPr>
              <a:t>areas with low CCVI have relatively high number of confirmed </a:t>
            </a:r>
            <a:r>
              <a:rPr lang="en-NG" sz="1600" dirty="0" smtClean="0">
                <a:latin typeface="Times New Roman" panose="02020603050405020304" pitchFamily="18" charset="0"/>
                <a:cs typeface="Times New Roman" panose="02020603050405020304" pitchFamily="18" charset="0"/>
              </a:rPr>
              <a:t>cases</a:t>
            </a:r>
            <a:r>
              <a:rPr lang="en-US" sz="1600" dirty="0" smtClean="0">
                <a:latin typeface="Times New Roman" panose="02020603050405020304" pitchFamily="18" charset="0"/>
                <a:cs typeface="Times New Roman" panose="02020603050405020304" pitchFamily="18" charset="0"/>
              </a:rPr>
              <a:t>.</a:t>
            </a:r>
            <a:endParaRPr lang="en-US" sz="1600" dirty="0"/>
          </a:p>
        </p:txBody>
      </p:sp>
      <p:sp>
        <p:nvSpPr>
          <p:cNvPr id="3" name="Rectangle 2"/>
          <p:cNvSpPr/>
          <p:nvPr/>
        </p:nvSpPr>
        <p:spPr>
          <a:xfrm>
            <a:off x="10302685" y="410403"/>
            <a:ext cx="851515" cy="369332"/>
          </a:xfrm>
          <a:prstGeom prst="rect">
            <a:avLst/>
          </a:prstGeom>
        </p:spPr>
        <p:txBody>
          <a:bodyPr wrap="none">
            <a:spAutoFit/>
          </a:bodyPr>
          <a:lstStyle/>
          <a:p>
            <a:pPr algn="just"/>
            <a:r>
              <a:rPr lang="en-US" b="1" dirty="0" smtClean="0">
                <a:latin typeface="Times New Roman" panose="02020603050405020304" pitchFamily="18" charset="0"/>
                <a:cs typeface="Times New Roman" panose="02020603050405020304" pitchFamily="18" charset="0"/>
              </a:rPr>
              <a:t>Fig </a:t>
            </a:r>
            <a:r>
              <a:rPr lang="en-US" b="1" dirty="0">
                <a:latin typeface="Times New Roman" panose="02020603050405020304" pitchFamily="18" charset="0"/>
                <a:cs typeface="Times New Roman" panose="02020603050405020304" pitchFamily="18" charset="0"/>
              </a:rPr>
              <a:t>5.2</a:t>
            </a:r>
            <a:endParaRPr lang="en-NG" b="1" dirty="0">
              <a:latin typeface="Times New Roman" panose="02020603050405020304" pitchFamily="18" charset="0"/>
              <a:cs typeface="Times New Roman" panose="02020603050405020304" pitchFamily="18" charset="0"/>
            </a:endParaRPr>
          </a:p>
        </p:txBody>
      </p:sp>
      <p:sp>
        <p:nvSpPr>
          <p:cNvPr id="7" name="Rectangle 6"/>
          <p:cNvSpPr/>
          <p:nvPr/>
        </p:nvSpPr>
        <p:spPr>
          <a:xfrm>
            <a:off x="1485128" y="6354279"/>
            <a:ext cx="9078686" cy="338554"/>
          </a:xfrm>
          <a:prstGeom prst="rect">
            <a:avLst/>
          </a:prstGeom>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The Densely </a:t>
            </a:r>
            <a:r>
              <a:rPr lang="en-US" sz="1600" dirty="0">
                <a:latin typeface="Times New Roman" panose="02020603050405020304" pitchFamily="18" charset="0"/>
                <a:cs typeface="Times New Roman" panose="02020603050405020304" pitchFamily="18" charset="0"/>
              </a:rPr>
              <a:t>populated area also contributed to the source capsule of high number of confirmed cases</a:t>
            </a:r>
            <a:endParaRPr lang="en-NG" sz="1600" dirty="0">
              <a:latin typeface="Times New Roman" panose="02020603050405020304" pitchFamily="18" charset="0"/>
              <a:cs typeface="Times New Roman" panose="02020603050405020304" pitchFamily="18" charset="0"/>
            </a:endParaRPr>
          </a:p>
        </p:txBody>
      </p:sp>
      <p:sp>
        <p:nvSpPr>
          <p:cNvPr id="8" name="Rectangle 7"/>
          <p:cNvSpPr/>
          <p:nvPr/>
        </p:nvSpPr>
        <p:spPr>
          <a:xfrm>
            <a:off x="10563814" y="6169613"/>
            <a:ext cx="1180772" cy="369332"/>
          </a:xfrm>
          <a:prstGeom prst="rect">
            <a:avLst/>
          </a:prstGeom>
        </p:spPr>
        <p:txBody>
          <a:bodyPr wrap="none">
            <a:spAutoFit/>
          </a:bodyPr>
          <a:lstStyle/>
          <a:p>
            <a:pPr algn="just"/>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5.3</a:t>
            </a:r>
            <a:endParaRPr lang="en-NG"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8795" y="61837"/>
            <a:ext cx="9761856" cy="2876059"/>
          </a:xfrm>
          <a:prstGeom prst="rect">
            <a:avLst/>
          </a:prstGeom>
        </p:spPr>
      </p:pic>
      <p:pic>
        <p:nvPicPr>
          <p:cNvPr id="9" name="Picture 8"/>
          <p:cNvPicPr>
            <a:picLocks noChangeAspect="1"/>
          </p:cNvPicPr>
          <p:nvPr/>
        </p:nvPicPr>
        <p:blipFill>
          <a:blip r:embed="rId3"/>
          <a:stretch>
            <a:fillRect/>
          </a:stretch>
        </p:blipFill>
        <p:spPr>
          <a:xfrm>
            <a:off x="348794" y="3461116"/>
            <a:ext cx="9761857" cy="2890421"/>
          </a:xfrm>
          <a:prstGeom prst="rect">
            <a:avLst/>
          </a:prstGeom>
        </p:spPr>
      </p:pic>
    </p:spTree>
    <p:extLst>
      <p:ext uri="{BB962C8B-B14F-4D97-AF65-F5344CB8AC3E}">
        <p14:creationId xmlns:p14="http://schemas.microsoft.com/office/powerpoint/2010/main" val="321261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4319" y="239532"/>
            <a:ext cx="10515600" cy="1500187"/>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Quarterly GDP data analysis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endParaRPr>
          </a:p>
          <a:p>
            <a:r>
              <a:rPr lang="en-US" sz="1800" dirty="0" smtClean="0">
                <a:solidFill>
                  <a:schemeClr val="tx1"/>
                </a:solidFill>
                <a:latin typeface="Times New Roman" panose="02020603050405020304" pitchFamily="18" charset="0"/>
                <a:cs typeface="Times New Roman" panose="02020603050405020304" pitchFamily="18" charset="0"/>
              </a:rPr>
              <a:t>The analysis presents the quarterly GDP data for various years between 2014 and 2020. It is observed that the average cumulative GDP reaches its peak in the third quarter. However, a decline in the quarterly GDP is noticed in the same column </a:t>
            </a:r>
            <a:r>
              <a:rPr lang="en-US" sz="1800" dirty="0" smtClean="0">
                <a:solidFill>
                  <a:schemeClr val="tx1"/>
                </a:solidFill>
                <a:latin typeface="Times New Roman" panose="02020603050405020304" pitchFamily="18" charset="0"/>
                <a:cs typeface="Times New Roman" panose="02020603050405020304" pitchFamily="18" charset="0"/>
              </a:rPr>
              <a:t>from Q2 of </a:t>
            </a:r>
            <a:r>
              <a:rPr lang="en-US" sz="1800" dirty="0" smtClean="0">
                <a:solidFill>
                  <a:schemeClr val="tx1"/>
                </a:solidFill>
                <a:latin typeface="Times New Roman" panose="02020603050405020304" pitchFamily="18" charset="0"/>
                <a:cs typeface="Times New Roman" panose="02020603050405020304" pitchFamily="18" charset="0"/>
              </a:rPr>
              <a:t>2020, which coincides with the onset of the pandemic. The distribution for each year is more evident in</a:t>
            </a: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the</a:t>
            </a:r>
            <a:r>
              <a:rPr lang="en-US" sz="1800" b="1" dirty="0" smtClean="0">
                <a:solidFill>
                  <a:schemeClr val="tx1"/>
                </a:solidFill>
                <a:latin typeface="Times New Roman" panose="02020603050405020304" pitchFamily="18" charset="0"/>
                <a:cs typeface="Times New Roman" panose="02020603050405020304" pitchFamily="18" charset="0"/>
              </a:rPr>
              <a:t> Figure 6.1 </a:t>
            </a:r>
            <a:r>
              <a:rPr lang="en-US" sz="1800" dirty="0" smtClean="0">
                <a:solidFill>
                  <a:schemeClr val="tx1"/>
                </a:solidFill>
                <a:latin typeface="Times New Roman" panose="02020603050405020304" pitchFamily="18" charset="0"/>
                <a:cs typeface="Times New Roman" panose="02020603050405020304" pitchFamily="18" charset="0"/>
              </a:rPr>
              <a:t>analysis.</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841018" y="6488668"/>
            <a:ext cx="1189651"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Fig </a:t>
            </a:r>
            <a:r>
              <a:rPr lang="en-US" b="1" dirty="0">
                <a:latin typeface="Times New Roman" panose="02020603050405020304" pitchFamily="18" charset="0"/>
                <a:cs typeface="Times New Roman" panose="02020603050405020304" pitchFamily="18" charset="0"/>
              </a:rPr>
              <a:t>6.1 </a:t>
            </a:r>
            <a:endParaRPr lang="en-US" dirty="0"/>
          </a:p>
        </p:txBody>
      </p:sp>
      <p:pic>
        <p:nvPicPr>
          <p:cNvPr id="2" name="Picture 1"/>
          <p:cNvPicPr>
            <a:picLocks noChangeAspect="1"/>
          </p:cNvPicPr>
          <p:nvPr/>
        </p:nvPicPr>
        <p:blipFill>
          <a:blip r:embed="rId2"/>
          <a:stretch>
            <a:fillRect/>
          </a:stretch>
        </p:blipFill>
        <p:spPr>
          <a:xfrm>
            <a:off x="774381" y="1739719"/>
            <a:ext cx="9515475" cy="5029200"/>
          </a:xfrm>
          <a:prstGeom prst="rect">
            <a:avLst/>
          </a:prstGeom>
        </p:spPr>
      </p:pic>
    </p:spTree>
    <p:extLst>
      <p:ext uri="{BB962C8B-B14F-4D97-AF65-F5344CB8AC3E}">
        <p14:creationId xmlns:p14="http://schemas.microsoft.com/office/powerpoint/2010/main" val="409244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654" y="488070"/>
            <a:ext cx="11561991" cy="1477328"/>
          </a:xfrm>
          <a:prstGeom prst="rect">
            <a:avLst/>
          </a:prstGeom>
        </p:spPr>
        <p:txBody>
          <a:bodyPr wrap="square">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BUDGET DATA </a:t>
            </a:r>
            <a:r>
              <a:rPr lang="en-US" b="1" dirty="0" smtClean="0">
                <a:latin typeface="Times New Roman" panose="02020603050405020304" pitchFamily="18" charset="0"/>
                <a:cs typeface="Times New Roman" panose="02020603050405020304" pitchFamily="18" charset="0"/>
              </a:rPr>
              <a:t>ANALYSIS </a:t>
            </a:r>
          </a:p>
          <a:p>
            <a:r>
              <a:rPr lang="en-US" dirty="0"/>
              <a:t>As a result of the economic impact of COVID-19, states in Nigeria reportedly decreased their initial budgets. This dataset was collected to evaluate the extent of the pandemic's impact on the economy. Using the data, I calculated the percentage increase in the budget and plotted a graph to visualize the relationship between the initial and revised budgets:</a:t>
            </a:r>
          </a:p>
        </p:txBody>
      </p:sp>
      <p:sp>
        <p:nvSpPr>
          <p:cNvPr id="6" name="Rectangle 5"/>
          <p:cNvSpPr/>
          <p:nvPr/>
        </p:nvSpPr>
        <p:spPr>
          <a:xfrm>
            <a:off x="4889863" y="2405466"/>
            <a:ext cx="6096000" cy="2308324"/>
          </a:xfrm>
          <a:prstGeom prst="rect">
            <a:avLst/>
          </a:prstGeom>
        </p:spPr>
        <p:txBody>
          <a:bodyPr>
            <a:spAutoFit/>
          </a:bodyPr>
          <a:lstStyle/>
          <a:p>
            <a:pPr algn="just"/>
            <a:r>
              <a:rPr lang="en-US" b="1" dirty="0" smtClean="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average </a:t>
            </a:r>
            <a:r>
              <a:rPr lang="en-NG" dirty="0">
                <a:latin typeface="Times New Roman" panose="02020603050405020304" pitchFamily="18" charset="0"/>
                <a:cs typeface="Times New Roman" panose="02020603050405020304" pitchFamily="18" charset="0"/>
              </a:rPr>
              <a:t>percentage</a:t>
            </a:r>
            <a:r>
              <a:rPr lang="en-US" dirty="0">
                <a:latin typeface="Times New Roman" panose="02020603050405020304" pitchFamily="18" charset="0"/>
                <a:cs typeface="Times New Roman" panose="02020603050405020304" pitchFamily="18" charset="0"/>
              </a:rPr>
              <a:t> c</a:t>
            </a:r>
            <a:r>
              <a:rPr lang="en-NG" dirty="0">
                <a:latin typeface="Times New Roman" panose="02020603050405020304" pitchFamily="18" charset="0"/>
                <a:cs typeface="Times New Roman" panose="02020603050405020304" pitchFamily="18" charset="0"/>
              </a:rPr>
              <a:t>hange in </a:t>
            </a:r>
            <a:r>
              <a:rPr lang="en-US" dirty="0">
                <a:latin typeface="Times New Roman" panose="02020603050405020304" pitchFamily="18" charset="0"/>
                <a:cs typeface="Times New Roman" panose="02020603050405020304" pitchFamily="18" charset="0"/>
              </a:rPr>
              <a:t>b</a:t>
            </a:r>
            <a:r>
              <a:rPr lang="en-NG" dirty="0">
                <a:latin typeface="Times New Roman" panose="02020603050405020304" pitchFamily="18" charset="0"/>
                <a:cs typeface="Times New Roman" panose="02020603050405020304" pitchFamily="18" charset="0"/>
              </a:rPr>
              <a:t>udget</a:t>
            </a:r>
            <a:r>
              <a:rPr lang="en-US" dirty="0">
                <a:latin typeface="Times New Roman" panose="02020603050405020304" pitchFamily="18" charset="0"/>
                <a:cs typeface="Times New Roman" panose="02020603050405020304" pitchFamily="18" charset="0"/>
              </a:rPr>
              <a:t> </a:t>
            </a:r>
            <a:r>
              <a:rPr lang="en-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29.7%</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minimum percentage change in budget (%) = 12.7% (</a:t>
            </a:r>
            <a:r>
              <a:rPr lang="en-US" dirty="0" err="1">
                <a:latin typeface="Times New Roman" panose="02020603050405020304" pitchFamily="18" charset="0"/>
                <a:cs typeface="Times New Roman" panose="02020603050405020304" pitchFamily="18" charset="0"/>
              </a:rPr>
              <a:t>Kastina</a:t>
            </a:r>
            <a:r>
              <a:rPr lang="en-US" dirty="0">
                <a:latin typeface="Times New Roman" panose="02020603050405020304" pitchFamily="18" charset="0"/>
                <a:cs typeface="Times New Roman" panose="02020603050405020304" pitchFamily="18" charset="0"/>
              </a:rPr>
              <a:t> State)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maximum percentage change in budget(%) = 86.6% (Cross River State)</a:t>
            </a:r>
            <a:endParaRPr lang="en-NG" dirty="0">
              <a:latin typeface="Times New Roman" panose="02020603050405020304" pitchFamily="18" charset="0"/>
              <a:cs typeface="Times New Roman" panose="02020603050405020304" pitchFamily="18" charset="0"/>
            </a:endParaRPr>
          </a:p>
        </p:txBody>
      </p:sp>
      <p:sp>
        <p:nvSpPr>
          <p:cNvPr id="7" name="Rectangle 6"/>
          <p:cNvSpPr/>
          <p:nvPr/>
        </p:nvSpPr>
        <p:spPr>
          <a:xfrm>
            <a:off x="308654" y="5377755"/>
            <a:ext cx="11090365" cy="1508105"/>
          </a:xfrm>
          <a:prstGeom prst="rect">
            <a:avLst/>
          </a:prstGeom>
        </p:spPr>
        <p:txBody>
          <a:bodyPr wrap="square">
            <a:spAutoFit/>
          </a:bodyPr>
          <a:lstStyle/>
          <a:p>
            <a:r>
              <a:rPr lang="en-US" sz="2000" b="1" dirty="0" smtClean="0"/>
              <a:t>CONCLUSION:</a:t>
            </a:r>
          </a:p>
          <a:p>
            <a:r>
              <a:rPr lang="en-US" dirty="0" smtClean="0"/>
              <a:t>After </a:t>
            </a:r>
            <a:r>
              <a:rPr lang="en-US" dirty="0"/>
              <a:t>examining the data and drawing various conclusions, it can be inferred that the COVID-19 pandemic had a significant impact on both the economy and the lives of Nigerian citizens during the period when the virus was prevalent. It is crucial that the country's leaders take measures to combat the pandemic's effects, both in terms of healthcare and economic mitigation.</a:t>
            </a:r>
          </a:p>
        </p:txBody>
      </p:sp>
      <p:pic>
        <p:nvPicPr>
          <p:cNvPr id="2" name="Picture 1"/>
          <p:cNvPicPr>
            <a:picLocks noChangeAspect="1"/>
          </p:cNvPicPr>
          <p:nvPr/>
        </p:nvPicPr>
        <p:blipFill>
          <a:blip r:embed="rId2"/>
          <a:stretch>
            <a:fillRect/>
          </a:stretch>
        </p:blipFill>
        <p:spPr>
          <a:xfrm>
            <a:off x="0" y="1965398"/>
            <a:ext cx="4029075" cy="3443134"/>
          </a:xfrm>
          <a:prstGeom prst="rect">
            <a:avLst/>
          </a:prstGeom>
        </p:spPr>
      </p:pic>
    </p:spTree>
    <p:extLst>
      <p:ext uri="{BB962C8B-B14F-4D97-AF65-F5344CB8AC3E}">
        <p14:creationId xmlns:p14="http://schemas.microsoft.com/office/powerpoint/2010/main" val="300494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665571"/>
            <a:ext cx="11105606" cy="575401"/>
          </a:xfrm>
        </p:spPr>
        <p:txBody>
          <a:bodyPr>
            <a:noAutofit/>
          </a:bodyPr>
          <a:lstStyle/>
          <a:p>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PROJECT OVERVIEW</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2697" y="1420677"/>
            <a:ext cx="10515600" cy="4351338"/>
          </a:xfrm>
        </p:spPr>
        <p:txBody>
          <a:bodyPr>
            <a:normAutofit fontScale="92500" lnSpcReduction="20000"/>
          </a:bodyPr>
          <a:lstStyle/>
          <a:p>
            <a:pPr marL="0" indent="0">
              <a:buNone/>
            </a:pPr>
            <a:r>
              <a:rPr lang="en-US" sz="2200" dirty="0" smtClean="0">
                <a:latin typeface="Times New Roman" panose="02020603050405020304" pitchFamily="18" charset="0"/>
                <a:cs typeface="Times New Roman" panose="02020603050405020304" pitchFamily="18" charset="0"/>
              </a:rPr>
              <a:t>Coronavirus disease </a:t>
            </a:r>
            <a:r>
              <a:rPr lang="en-US" sz="2200" dirty="0">
                <a:latin typeface="Times New Roman" panose="02020603050405020304" pitchFamily="18" charset="0"/>
                <a:cs typeface="Times New Roman" panose="02020603050405020304" pitchFamily="18" charset="0"/>
              </a:rPr>
              <a:t>(COVID-19) is an infectious disease caused by a newly discovered coronavirus, and it has affected major parts of the world. Nigeria, a West-African country, has also been affected by the COVID-19 pandemic after recording its first case on 27th February </a:t>
            </a:r>
            <a:r>
              <a:rPr lang="en-US" sz="2200" dirty="0" smtClean="0">
                <a:latin typeface="Times New Roman" panose="02020603050405020304" pitchFamily="18" charset="0"/>
                <a:cs typeface="Times New Roman" panose="02020603050405020304" pitchFamily="18" charset="0"/>
              </a:rPr>
              <a:t>2020.</a:t>
            </a:r>
          </a:p>
          <a:p>
            <a:pPr marL="0" indent="0">
              <a:buNone/>
            </a:pPr>
            <a:r>
              <a:rPr lang="en-US" sz="2200" dirty="0" smtClean="0">
                <a:latin typeface="Times New Roman" panose="02020603050405020304" pitchFamily="18" charset="0"/>
                <a:cs typeface="Times New Roman" panose="02020603050405020304" pitchFamily="18" charset="0"/>
              </a:rPr>
              <a:t>Nigeria </a:t>
            </a:r>
            <a:r>
              <a:rPr lang="en-US" sz="2200" dirty="0">
                <a:latin typeface="Times New Roman" panose="02020603050405020304" pitchFamily="18" charset="0"/>
                <a:cs typeface="Times New Roman" panose="02020603050405020304" pitchFamily="18" charset="0"/>
              </a:rPr>
              <a:t>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PROJECT </a:t>
            </a:r>
            <a:r>
              <a:rPr lang="en-US" sz="2200" b="1" dirty="0">
                <a:latin typeface="Times New Roman" panose="02020603050405020304" pitchFamily="18" charset="0"/>
                <a:cs typeface="Times New Roman" panose="02020603050405020304" pitchFamily="18" charset="0"/>
              </a:rPr>
              <a:t>APPROACHES</a:t>
            </a:r>
          </a:p>
          <a:p>
            <a:pPr marL="0" indent="0">
              <a:buNone/>
            </a:pPr>
            <a:r>
              <a:rPr lang="en-US" sz="2200" dirty="0">
                <a:latin typeface="Times New Roman" panose="02020603050405020304" pitchFamily="18" charset="0"/>
                <a:cs typeface="Times New Roman" panose="02020603050405020304" pitchFamily="18" charset="0"/>
              </a:rPr>
              <a:t>In this project, data science and analytics skills are employed to collect data, explore the data, perform analysis, create visualizations, and generate insights.</a:t>
            </a:r>
          </a:p>
          <a:p>
            <a:r>
              <a:rPr lang="en-US" sz="2200" dirty="0">
                <a:latin typeface="Times New Roman" panose="02020603050405020304" pitchFamily="18" charset="0"/>
                <a:cs typeface="Times New Roman" panose="02020603050405020304" pitchFamily="18" charset="0"/>
              </a:rPr>
              <a:t>Web scraping, and importing from data sources.</a:t>
            </a:r>
          </a:p>
          <a:p>
            <a:r>
              <a:rPr lang="en-US" sz="2200" dirty="0">
                <a:latin typeface="Times New Roman" panose="02020603050405020304" pitchFamily="18" charset="0"/>
                <a:cs typeface="Times New Roman" panose="02020603050405020304" pitchFamily="18" charset="0"/>
              </a:rPr>
              <a:t>Good use of Pandas and visualization tools to communicate insights.</a:t>
            </a:r>
          </a:p>
          <a:p>
            <a:r>
              <a:rPr lang="en-US" sz="2200" dirty="0">
                <a:latin typeface="Times New Roman" panose="02020603050405020304" pitchFamily="18" charset="0"/>
                <a:cs typeface="Times New Roman" panose="02020603050405020304" pitchFamily="18" charset="0"/>
              </a:rPr>
              <a:t>Summary report documentation to derive more insights</a:t>
            </a:r>
            <a:r>
              <a:rPr lang="en-US" sz="2200" dirty="0" smtClean="0">
                <a:latin typeface="Times New Roman" panose="02020603050405020304" pitchFamily="18" charset="0"/>
                <a:cs typeface="Times New Roman" panose="02020603050405020304" pitchFamily="18" charset="0"/>
              </a:rPr>
              <a:t>.</a:t>
            </a:r>
            <a:r>
              <a:rPr lang="en-US" sz="1900" dirty="0" smtClean="0">
                <a:latin typeface="Times New Roman" panose="02020603050405020304" pitchFamily="18" charset="0"/>
                <a:cs typeface="Times New Roman" panose="02020603050405020304" pitchFamily="18" charset="0"/>
              </a:rPr>
              <a:t/>
            </a:r>
            <a:br>
              <a:rPr lang="en-US" sz="1900" dirty="0" smtClean="0">
                <a:latin typeface="Times New Roman" panose="02020603050405020304" pitchFamily="18" charset="0"/>
                <a:cs typeface="Times New Roman" panose="02020603050405020304" pitchFamily="18" charset="0"/>
              </a:rPr>
            </a:br>
            <a:r>
              <a:rPr lang="en-US" sz="1800" dirty="0" smtClean="0"/>
              <a:t/>
            </a:r>
            <a:br>
              <a:rPr lang="en-US" sz="1800" dirty="0" smtClean="0"/>
            </a:br>
            <a:endParaRPr lang="en-US" sz="1800" dirty="0"/>
          </a:p>
        </p:txBody>
      </p:sp>
    </p:spTree>
    <p:extLst>
      <p:ext uri="{BB962C8B-B14F-4D97-AF65-F5344CB8AC3E}">
        <p14:creationId xmlns:p14="http://schemas.microsoft.com/office/powerpoint/2010/main" val="236459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817"/>
            <a:ext cx="10515600" cy="562338"/>
          </a:xfrm>
        </p:spPr>
        <p:txBody>
          <a:bodyPr>
            <a:normAutofit fontScale="90000"/>
          </a:bodyPr>
          <a:lstStyle/>
          <a:p>
            <a:r>
              <a:rPr lang="en-US" b="1" dirty="0">
                <a:solidFill>
                  <a:srgbClr val="000000"/>
                </a:solidFill>
                <a:latin typeface="Times New Roman" panose="02020603050405020304" pitchFamily="18" charset="0"/>
                <a:cs typeface="Times New Roman" panose="02020603050405020304" pitchFamily="18" charset="0"/>
              </a:rPr>
              <a:t>DATA INFORMATION</a:t>
            </a:r>
            <a:br>
              <a:rPr lang="en-US" b="1"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966651"/>
            <a:ext cx="10515600" cy="5210312"/>
          </a:xfrm>
        </p:spPr>
        <p:txBody>
          <a:bodyPr>
            <a:normAutofit fontScale="92500" lnSpcReduction="10000"/>
          </a:bodyPr>
          <a:lstStyle/>
          <a:p>
            <a:pPr marL="0" lvl="0" indent="0" algn="just" defTabSz="457200">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source is divided into different parts, and combined to perform analysis and provide insights.</a:t>
            </a:r>
            <a:endParaRPr lang="en-US" sz="1800" dirty="0">
              <a:solidFill>
                <a:prstClr val="black"/>
              </a:solidFill>
              <a:latin typeface="Times New Roman" panose="02020603050405020304" pitchFamily="18" charset="0"/>
              <a:cs typeface="Times New Roman" panose="02020603050405020304" pitchFamily="18" charset="0"/>
            </a:endParaRPr>
          </a:p>
          <a:p>
            <a:pPr marL="0" lvl="0" indent="0" algn="just" defTabSz="457200">
              <a:lnSpc>
                <a:spcPct val="100000"/>
              </a:lnSpc>
              <a:spcBef>
                <a:spcPts val="0"/>
              </a:spcBef>
              <a:buNone/>
            </a:pPr>
            <a:endParaRPr lang="en-US" sz="1800" dirty="0">
              <a:solidFill>
                <a:prstClr val="black"/>
              </a:solidFill>
              <a:latin typeface="Times New Roman" panose="02020603050405020304" pitchFamily="18" charset="0"/>
              <a:cs typeface="Times New Roman" panose="02020603050405020304" pitchFamily="18" charset="0"/>
            </a:endParaRPr>
          </a:p>
          <a:p>
            <a:pPr marL="285750" indent="-285750" algn="just" defTabSz="457200">
              <a:lnSpc>
                <a:spcPct val="100000"/>
              </a:lnSpc>
              <a:spcBef>
                <a:spcPts val="0"/>
              </a:spcBef>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The Nigeria Centre for Diseases Control (NCDC) monitors the country’s COVID-19 situation, and releases data on the states affected by the virus, the number of cases on confirmation and admission, number of discharged, and number of death.</a:t>
            </a:r>
          </a:p>
          <a:p>
            <a:pPr marL="0" lvl="0" indent="0" algn="just" defTabSz="457200">
              <a:lnSpc>
                <a:spcPct val="100000"/>
              </a:lnSpc>
              <a:spcBef>
                <a:spcPts val="0"/>
              </a:spcBef>
              <a:buNone/>
            </a:pPr>
            <a:endParaRPr lang="en-US" sz="1050" dirty="0">
              <a:solidFill>
                <a:prstClr val="black"/>
              </a:solidFill>
              <a:latin typeface="Times New Roman" panose="02020603050405020304" pitchFamily="18" charset="0"/>
              <a:cs typeface="Times New Roman" panose="02020603050405020304" pitchFamily="18" charset="0"/>
            </a:endParaRPr>
          </a:p>
          <a:p>
            <a:pPr marL="28575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Johns Hopkins University Center for Systems Science and Engineering (JHU CSSE) publishes daily data on confirmed, death and recovered cases across different countries. The data for Nigeria will only be extracted from there.</a:t>
            </a:r>
          </a:p>
          <a:p>
            <a:pPr marL="0" lvl="0" indent="0" algn="just" defTabSz="457200">
              <a:lnSpc>
                <a:spcPct val="100000"/>
              </a:lnSpc>
              <a:spcBef>
                <a:spcPts val="0"/>
              </a:spcBef>
              <a:buNone/>
            </a:pPr>
            <a:endParaRPr lang="en-US" sz="1100" dirty="0" smtClean="0">
              <a:solidFill>
                <a:prstClr val="black"/>
              </a:solidFill>
              <a:latin typeface="Times New Roman" panose="02020603050405020304" pitchFamily="18" charset="0"/>
              <a:cs typeface="Times New Roman" panose="02020603050405020304" pitchFamily="18" charset="0"/>
            </a:endParaRPr>
          </a:p>
          <a:p>
            <a:pPr marL="285750" lvl="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Nigeria </a:t>
            </a:r>
            <a:r>
              <a:rPr lang="en-US" sz="1900" dirty="0">
                <a:latin typeface="Times New Roman" panose="02020603050405020304" pitchFamily="18" charset="0"/>
                <a:cs typeface="Times New Roman" panose="02020603050405020304" pitchFamily="18" charset="0"/>
              </a:rPr>
              <a:t>Community Vulnerability Index data. The vulnerability index was computed by considering several factors such as socio-economic status, population density, housing type, transportation, epidemiological, health system etc., these factors are known as </a:t>
            </a:r>
            <a:r>
              <a:rPr lang="en-US" sz="1900" dirty="0" smtClean="0">
                <a:latin typeface="Times New Roman" panose="02020603050405020304" pitchFamily="18" charset="0"/>
                <a:cs typeface="Times New Roman" panose="02020603050405020304" pitchFamily="18" charset="0"/>
              </a:rPr>
              <a:t>themes.</a:t>
            </a:r>
            <a:r>
              <a:rPr lang="en-US" sz="1900" dirty="0" smtClean="0">
                <a:solidFill>
                  <a:prstClr val="black"/>
                </a:solidFill>
                <a:latin typeface="Times New Roman" panose="02020603050405020304" pitchFamily="18" charset="0"/>
                <a:cs typeface="Times New Roman" panose="02020603050405020304" pitchFamily="18" charset="0"/>
              </a:rPr>
              <a:t> </a:t>
            </a:r>
          </a:p>
          <a:p>
            <a:pPr marL="285750" lvl="0" indent="-285750" algn="just" defTabSz="457200">
              <a:lnSpc>
                <a:spcPct val="100000"/>
              </a:lnSpc>
              <a:spcBef>
                <a:spcPts val="0"/>
              </a:spcBef>
              <a:buFont typeface="Wingdings" panose="05000000000000000000" pitchFamily="2" charset="2"/>
              <a:buChar char="v"/>
            </a:pPr>
            <a:endParaRPr lang="en-US" sz="1900" dirty="0">
              <a:solidFill>
                <a:prstClr val="black"/>
              </a:solidFill>
              <a:latin typeface="Times New Roman" panose="02020603050405020304" pitchFamily="18" charset="0"/>
              <a:cs typeface="Times New Roman" panose="02020603050405020304" pitchFamily="18" charset="0"/>
            </a:endParaRPr>
          </a:p>
          <a:p>
            <a:pPr marL="28575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Real Domestic Gross Product(GDP) data for Nigeria will help to determine the impact of COVID-19 on the economy.</a:t>
            </a:r>
          </a:p>
          <a:p>
            <a:pPr marL="0" lvl="0" indent="0" algn="just" defTabSz="457200">
              <a:lnSpc>
                <a:spcPct val="100000"/>
              </a:lnSpc>
              <a:spcBef>
                <a:spcPts val="0"/>
              </a:spcBef>
              <a:buNone/>
            </a:pPr>
            <a:endParaRPr lang="en-US" sz="1200" dirty="0" smtClean="0">
              <a:solidFill>
                <a:prstClr val="black"/>
              </a:solidFill>
              <a:latin typeface="Times New Roman" panose="02020603050405020304" pitchFamily="18" charset="0"/>
              <a:cs typeface="Times New Roman" panose="02020603050405020304" pitchFamily="18" charset="0"/>
            </a:endParaRPr>
          </a:p>
          <a:p>
            <a:pPr marL="285750" lvl="0" indent="-285750" algn="just" defTabSz="457200">
              <a:lnSpc>
                <a:spcPct val="100000"/>
              </a:lnSpc>
              <a:spcBef>
                <a:spcPts val="0"/>
              </a:spcBef>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State Budget Data will also be used to determine the impact of COVID-19 on the economy across the states in the country.</a:t>
            </a:r>
          </a:p>
          <a:p>
            <a:pPr marL="0" indent="0">
              <a:buNone/>
            </a:pPr>
            <a:r>
              <a:rPr lang="en-US" sz="1800" dirty="0" smtClean="0"/>
              <a:t/>
            </a:r>
            <a:br>
              <a:rPr lang="en-US" sz="1800" dirty="0" smtClean="0"/>
            </a:br>
            <a:endParaRPr lang="en-US" sz="1800" dirty="0" smtClean="0">
              <a:solidFill>
                <a:prstClr val="black"/>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2095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7"/>
          </a:xfrm>
        </p:spPr>
        <p:txBody>
          <a:bodyPr>
            <a:normAutofit fontScale="90000"/>
          </a:bodyPr>
          <a:lstStyle/>
          <a:p>
            <a:r>
              <a:rPr lang="en-US" sz="3100" b="1" dirty="0">
                <a:solidFill>
                  <a:srgbClr val="000000"/>
                </a:solidFill>
                <a:latin typeface="Times New Roman" panose="02020603050405020304" pitchFamily="18" charset="0"/>
                <a:cs typeface="Times New Roman" panose="02020603050405020304" pitchFamily="18" charset="0"/>
              </a:rPr>
              <a:t>ANALYSIS QUESTION</a:t>
            </a:r>
            <a:r>
              <a:rPr lang="en-US" b="1" dirty="0">
                <a:solidFill>
                  <a:srgbClr val="000000"/>
                </a:solidFill>
                <a:latin typeface="Times New Roman" panose="02020603050405020304" pitchFamily="18" charset="0"/>
                <a:cs typeface="Times New Roman" panose="02020603050405020304" pitchFamily="18" charset="0"/>
              </a:rPr>
              <a:t/>
            </a:r>
            <a:br>
              <a:rPr lang="en-US" b="1"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682387"/>
            <a:ext cx="10515600" cy="5732061"/>
          </a:xfrm>
        </p:spPr>
        <p:txBody>
          <a:bodyPr>
            <a:no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Some questions that my exploration seek to answer upon analysis of given data and the data collected from diverse sources are:</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Explore the distribution of the virus spread across each states, the numeric effect on each state through the distribution of the confirmed, discharged and the death cases in Nigeria states.</a:t>
            </a:r>
          </a:p>
          <a:p>
            <a:pPr>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John Hopkin’s data, get the active cases in all countries and extracting the data for Nigeria out for analysis to help investigate the relationship between the aforementioned features and to draw conclusions based on their relation.</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Examine the connection between the number of confirmed cases, recovery cases, and deaths in order to calculate the infection rate throughout the country. Investigate and draw conclusions from the distribution of the infection rate over the date provided in the dataset.</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 exploration and evaluation of specific indicators within external data are being conducted. These indicators comprise of Fragility, vulnerability, </a:t>
            </a:r>
            <a:r>
              <a:rPr lang="en-US" sz="1800" dirty="0" smtClean="0">
                <a:latin typeface="Times New Roman" panose="02020603050405020304" pitchFamily="18" charset="0"/>
                <a:cs typeface="Times New Roman" panose="02020603050405020304" pitchFamily="18" charset="0"/>
              </a:rPr>
              <a:t>epidemiology</a:t>
            </a:r>
            <a:r>
              <a:rPr lang="en-US" sz="1800" dirty="0">
                <a:latin typeface="Times New Roman" panose="02020603050405020304" pitchFamily="18" charset="0"/>
                <a:cs typeface="Times New Roman" panose="02020603050405020304" pitchFamily="18" charset="0"/>
              </a:rPr>
              <a:t>, prevalence, health care, population density, transportation and socioeconomic factors.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data will be explored using these indices in order to create graphs and charts that are more effective for conveying information and drawing conclusions.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external GDP data will be analyzed to obtain a better understanding of the impact of covid-19 pandemic on the economy of the country.</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Deeper understanding of the impact of the virus on Nigeria's economy, and additional insights will be obtained from state and budgetary considerations.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43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477673"/>
            <a:ext cx="10515600" cy="436728"/>
          </a:xfrm>
        </p:spPr>
        <p:txBody>
          <a:bodyPr>
            <a:normAutofit fontScale="90000"/>
          </a:bodyPr>
          <a:lstStyle/>
          <a:p>
            <a:r>
              <a:rPr lang="en-US" sz="2700" b="1" dirty="0">
                <a:solidFill>
                  <a:srgbClr val="000000"/>
                </a:solidFill>
                <a:latin typeface="Times New Roman" panose="02020603050405020304" pitchFamily="18" charset="0"/>
                <a:cs typeface="Times New Roman" panose="02020603050405020304" pitchFamily="18" charset="0"/>
              </a:rPr>
              <a:t>ANALYSIS METHODOLOGY</a:t>
            </a:r>
            <a:r>
              <a:rPr lang="en-US" b="1" dirty="0">
                <a:solidFill>
                  <a:srgbClr val="000000"/>
                </a:solidFill>
                <a:latin typeface="Times New Roman" panose="02020603050405020304" pitchFamily="18" charset="0"/>
                <a:cs typeface="Times New Roman" panose="02020603050405020304" pitchFamily="18" charset="0"/>
              </a:rPr>
              <a:t/>
            </a:r>
            <a:br>
              <a:rPr lang="en-US" b="1"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9460" y="696037"/>
            <a:ext cx="10515600" cy="6018662"/>
          </a:xfrm>
        </p:spPr>
        <p:txBody>
          <a:bodyPr>
            <a:normAutofit fontScale="85000" lnSpcReduction="20000"/>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Web scraping, and importing from data sources.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Good use of Pandas and visualization tools to communicate insights.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Summary report documentation to derive more insights.</a:t>
            </a:r>
          </a:p>
          <a:p>
            <a:pPr marL="0" indent="0">
              <a:buNone/>
            </a:pPr>
            <a:endParaRPr lang="en-US" sz="2000" b="1"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sz="2000" b="1" dirty="0" smtClean="0">
                <a:solidFill>
                  <a:srgbClr val="000000"/>
                </a:solidFill>
                <a:latin typeface="Times New Roman" panose="02020603050405020304" pitchFamily="18" charset="0"/>
                <a:cs typeface="Times New Roman" panose="02020603050405020304" pitchFamily="18" charset="0"/>
              </a:rPr>
              <a:t>ANALYSIS </a:t>
            </a:r>
            <a:r>
              <a:rPr lang="en-US" sz="2000" b="1" dirty="0">
                <a:solidFill>
                  <a:srgbClr val="000000"/>
                </a:solidFill>
                <a:latin typeface="Times New Roman" panose="02020603050405020304" pitchFamily="18" charset="0"/>
                <a:cs typeface="Times New Roman" panose="02020603050405020304" pitchFamily="18" charset="0"/>
              </a:rPr>
              <a:t>EXPLORATION AND INFERENCES (RESULT)</a:t>
            </a:r>
          </a:p>
          <a:p>
            <a:pPr marL="0" indent="0">
              <a:buNone/>
            </a:pPr>
            <a:r>
              <a:rPr lang="en-US" sz="1800" dirty="0" smtClean="0">
                <a:latin typeface="Times New Roman" panose="02020603050405020304" pitchFamily="18" charset="0"/>
                <a:cs typeface="Times New Roman" panose="02020603050405020304" pitchFamily="18" charset="0"/>
              </a:rPr>
              <a:t>Here, the use of diverse </a:t>
            </a:r>
            <a:r>
              <a:rPr lang="en-US" sz="1800" dirty="0">
                <a:latin typeface="Times New Roman" panose="02020603050405020304" pitchFamily="18" charset="0"/>
                <a:cs typeface="Times New Roman" panose="02020603050405020304" pitchFamily="18" charset="0"/>
              </a:rPr>
              <a:t>charts </a:t>
            </a:r>
            <a:r>
              <a:rPr lang="en-US" sz="1800" dirty="0" smtClean="0">
                <a:latin typeface="Times New Roman" panose="02020603050405020304" pitchFamily="18" charset="0"/>
                <a:cs typeface="Times New Roman" panose="02020603050405020304" pitchFamily="18" charset="0"/>
              </a:rPr>
              <a:t>will be utilized to </a:t>
            </a:r>
            <a:r>
              <a:rPr lang="en-US" sz="1800" dirty="0">
                <a:latin typeface="Times New Roman" panose="02020603050405020304" pitchFamily="18" charset="0"/>
                <a:cs typeface="Times New Roman" panose="02020603050405020304" pitchFamily="18" charset="0"/>
              </a:rPr>
              <a:t>explain the result of my analysis and inferences made from the data in accordance to the analysis question</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b="1" dirty="0"/>
              <a:t>Understanding the distribution of  features in the NCDC DATA across each </a:t>
            </a:r>
            <a:r>
              <a:rPr lang="en-US" sz="1800" b="1" dirty="0" smtClean="0"/>
              <a:t>state</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endParaRPr lang="en-NG"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lgn="r">
              <a:buNone/>
            </a:pPr>
            <a:r>
              <a:rPr lang="en-US" sz="1900" b="1" dirty="0" smtClean="0">
                <a:latin typeface="Times New Roman" panose="02020603050405020304" pitchFamily="18" charset="0"/>
                <a:cs typeface="Times New Roman" panose="02020603050405020304" pitchFamily="18" charset="0"/>
              </a:rPr>
              <a:t>Fig 1.1</a:t>
            </a:r>
            <a:endParaRPr lang="en-NG" sz="1900"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p:cNvPicPr>
            <a:picLocks noChangeAspect="1"/>
          </p:cNvPicPr>
          <p:nvPr/>
        </p:nvPicPr>
        <p:blipFill>
          <a:blip r:embed="rId2"/>
          <a:stretch>
            <a:fillRect/>
          </a:stretch>
        </p:blipFill>
        <p:spPr>
          <a:xfrm>
            <a:off x="1243148" y="3005602"/>
            <a:ext cx="6858000" cy="3257550"/>
          </a:xfrm>
          <a:prstGeom prst="rect">
            <a:avLst/>
          </a:prstGeom>
        </p:spPr>
      </p:pic>
    </p:spTree>
    <p:extLst>
      <p:ext uri="{BB962C8B-B14F-4D97-AF65-F5344CB8AC3E}">
        <p14:creationId xmlns:p14="http://schemas.microsoft.com/office/powerpoint/2010/main" val="15963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744862" y="1969388"/>
            <a:ext cx="967510" cy="369332"/>
          </a:xfrm>
          <a:prstGeom prst="rect">
            <a:avLst/>
          </a:prstGeom>
        </p:spPr>
        <p:txBody>
          <a:bodyPr wrap="square">
            <a:spAutoFit/>
          </a:bodyPr>
          <a:lstStyle/>
          <a:p>
            <a:pPr algn="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1.2</a:t>
            </a:r>
            <a:endParaRPr lang="en-NG" b="1" dirty="0">
              <a:latin typeface="Times New Roman" panose="02020603050405020304" pitchFamily="18" charset="0"/>
              <a:cs typeface="Times New Roman" panose="02020603050405020304" pitchFamily="18" charset="0"/>
            </a:endParaRPr>
          </a:p>
        </p:txBody>
      </p:sp>
      <p:sp>
        <p:nvSpPr>
          <p:cNvPr id="13" name="Rectangle 12"/>
          <p:cNvSpPr/>
          <p:nvPr/>
        </p:nvSpPr>
        <p:spPr>
          <a:xfrm>
            <a:off x="4888825" y="4229494"/>
            <a:ext cx="851515" cy="369332"/>
          </a:xfrm>
          <a:prstGeom prst="rect">
            <a:avLst/>
          </a:prstGeom>
        </p:spPr>
        <p:txBody>
          <a:bodyPr wrap="none">
            <a:spAutoFit/>
          </a:bodyPr>
          <a:lstStyle/>
          <a:p>
            <a:pPr algn="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1.3</a:t>
            </a:r>
            <a:endParaRPr lang="en-NG" b="1" dirty="0">
              <a:latin typeface="Times New Roman" panose="02020603050405020304" pitchFamily="18" charset="0"/>
              <a:cs typeface="Times New Roman" panose="02020603050405020304" pitchFamily="18" charset="0"/>
            </a:endParaRPr>
          </a:p>
        </p:txBody>
      </p:sp>
      <p:sp>
        <p:nvSpPr>
          <p:cNvPr id="14" name="Rectangle 13"/>
          <p:cNvSpPr/>
          <p:nvPr/>
        </p:nvSpPr>
        <p:spPr>
          <a:xfrm>
            <a:off x="130698" y="4269883"/>
            <a:ext cx="5780247" cy="2585323"/>
          </a:xfrm>
          <a:prstGeom prst="rect">
            <a:avLst/>
          </a:prstGeom>
        </p:spPr>
        <p:txBody>
          <a:bodyPr wrap="square">
            <a:spAutoFit/>
          </a:bodyPr>
          <a:lstStyle/>
          <a:p>
            <a:r>
              <a:rPr lang="en-US" sz="1600" b="1" dirty="0" smtClean="0">
                <a:solidFill>
                  <a:srgbClr val="000000"/>
                </a:solidFill>
                <a:latin typeface="Times New Roman" panose="02020603050405020304" pitchFamily="18" charset="0"/>
                <a:cs typeface="Times New Roman" panose="02020603050405020304" pitchFamily="18" charset="0"/>
              </a:rPr>
              <a:t>Conclusion:</a:t>
            </a:r>
            <a:endParaRPr lang="en-US" sz="1600" b="1" dirty="0">
              <a:solidFill>
                <a:srgbClr val="000000"/>
              </a:solidFill>
              <a:latin typeface="Times New Roman" panose="02020603050405020304" pitchFamily="18" charset="0"/>
              <a:cs typeface="Times New Roman" panose="02020603050405020304" pitchFamily="18" charset="0"/>
            </a:endParaRPr>
          </a:p>
          <a:p>
            <a:pPr algn="just"/>
            <a:r>
              <a:rPr lang="en-US" sz="1600" dirty="0" smtClean="0">
                <a:solidFill>
                  <a:srgbClr val="000000"/>
                </a:solidFill>
                <a:latin typeface="Times New Roman" panose="02020603050405020304" pitchFamily="18" charset="0"/>
                <a:cs typeface="Times New Roman" panose="02020603050405020304" pitchFamily="18" charset="0"/>
              </a:rPr>
              <a:t>Based on the virus distribution in Nigeria during the period under consideration, we observed that Lagos has a significantly higher number of confirmed cases compared to other states. </a:t>
            </a:r>
          </a:p>
          <a:p>
            <a:pPr algn="just"/>
            <a:endParaRPr lang="en-US" sz="1600" dirty="0">
              <a:solidFill>
                <a:srgbClr val="000000"/>
              </a:solidFill>
              <a:latin typeface="Times New Roman" panose="02020603050405020304" pitchFamily="18" charset="0"/>
              <a:cs typeface="Times New Roman" panose="02020603050405020304" pitchFamily="18" charset="0"/>
            </a:endParaRPr>
          </a:p>
          <a:p>
            <a:pPr algn="just"/>
            <a:r>
              <a:rPr lang="en-US" sz="1600" dirty="0"/>
              <a:t>The top 10 states with the highest number of confirmed cases are </a:t>
            </a:r>
            <a:r>
              <a:rPr lang="en-US" sz="1600" dirty="0" smtClean="0"/>
              <a:t> </a:t>
            </a:r>
            <a:r>
              <a:rPr lang="en-US" sz="1600" dirty="0">
                <a:latin typeface="Times New Roman" panose="02020603050405020304" pitchFamily="18" charset="0"/>
                <a:cs typeface="Times New Roman" panose="02020603050405020304" pitchFamily="18" charset="0"/>
              </a:rPr>
              <a:t>Lagos with 26780 cases, FCT with 9627 cases, Kaduna with 4504 cases, Plateau with 4262 cases, Oyo with 3788 cases, </a:t>
            </a:r>
            <a:r>
              <a:rPr lang="en-US" sz="1600" dirty="0" smtClean="0">
                <a:latin typeface="Times New Roman" panose="02020603050405020304" pitchFamily="18" charset="0"/>
                <a:cs typeface="Times New Roman" panose="02020603050405020304" pitchFamily="18" charset="0"/>
              </a:rPr>
              <a:t>Rivers </a:t>
            </a:r>
            <a:r>
              <a:rPr lang="en-US" sz="1600" dirty="0">
                <a:latin typeface="Times New Roman" panose="02020603050405020304" pitchFamily="18" charset="0"/>
                <a:cs typeface="Times New Roman" panose="02020603050405020304" pitchFamily="18" charset="0"/>
              </a:rPr>
              <a:t>with 3279 cases, Edo with 2768 cases, Ogun with 2382 cases, Kano with 2032 cases, and Delta with 1843 cases</a:t>
            </a:r>
            <a:r>
              <a:rPr lang="en-US" b="1" i="1" dirty="0" smtClean="0"/>
              <a:t>.</a:t>
            </a:r>
            <a:endParaRPr lang="en-US" b="1" i="1" dirty="0"/>
          </a:p>
        </p:txBody>
      </p:sp>
      <p:sp>
        <p:nvSpPr>
          <p:cNvPr id="15" name="Text Placeholder 9"/>
          <p:cNvSpPr>
            <a:spLocks noGrp="1"/>
          </p:cNvSpPr>
          <p:nvPr>
            <p:ph sz="quarter" idx="4"/>
          </p:nvPr>
        </p:nvSpPr>
        <p:spPr>
          <a:xfrm>
            <a:off x="6266217" y="127094"/>
            <a:ext cx="5183188" cy="3684588"/>
          </a:xfrm>
        </p:spPr>
        <p:txBody>
          <a:bodyPr>
            <a:normAutofit/>
          </a:bodyPr>
          <a:lstStyle/>
          <a:p>
            <a:pPr marL="0" lvl="0" indent="0" algn="just" defTabSz="457200">
              <a:lnSpc>
                <a:spcPct val="100000"/>
              </a:lnSpc>
              <a:spcBef>
                <a:spcPts val="0"/>
              </a:spcBef>
              <a:buNone/>
            </a:pPr>
            <a:r>
              <a:rPr lang="en-US" sz="1800" dirty="0" smtClean="0">
                <a:solidFill>
                  <a:prstClr val="black"/>
                </a:solidFill>
              </a:rPr>
              <a:t>Upon examining the distribution of the three features in the NCDC data, we have observed a certain bias in the plot. This suggests that there are significantly higher numbers of discharges, confirmations, and deaths in a few states as compared to other states in the country. To gain a clearer insight into figures 1.1 to figures 1.3, we can from the bar plot below</a:t>
            </a:r>
            <a:endParaRPr lang="en-NG" sz="1800" dirty="0">
              <a:solidFill>
                <a:prstClr val="black"/>
              </a:solidFill>
            </a:endParaRPr>
          </a:p>
          <a:p>
            <a:pPr marL="0" indent="0">
              <a:buNone/>
            </a:pPr>
            <a:endParaRPr lang="en-US" dirty="0"/>
          </a:p>
        </p:txBody>
      </p:sp>
      <p:sp>
        <p:nvSpPr>
          <p:cNvPr id="17" name="Rectangle 16"/>
          <p:cNvSpPr/>
          <p:nvPr/>
        </p:nvSpPr>
        <p:spPr>
          <a:xfrm rot="16200000">
            <a:off x="5027096" y="4176994"/>
            <a:ext cx="2478243" cy="369332"/>
          </a:xfrm>
          <a:prstGeom prst="rect">
            <a:avLst/>
          </a:prstGeom>
        </p:spPr>
        <p:txBody>
          <a:bodyPr wrap="none">
            <a:spAutoFit/>
          </a:bodyPr>
          <a:lstStyle/>
          <a:p>
            <a:r>
              <a:rPr lang="en-US" b="1" dirty="0" smtClean="0">
                <a:solidFill>
                  <a:srgbClr val="000000"/>
                </a:solidFill>
                <a:latin typeface="Times New Roman" panose="02020603050405020304" pitchFamily="18" charset="0"/>
                <a:cs typeface="Times New Roman" panose="02020603050405020304" pitchFamily="18" charset="0"/>
              </a:rPr>
              <a:t>Top 10 confirmed </a:t>
            </a:r>
            <a:r>
              <a:rPr lang="en-US" b="1" dirty="0">
                <a:solidFill>
                  <a:srgbClr val="000000"/>
                </a:solidFill>
                <a:latin typeface="Times New Roman" panose="02020603050405020304" pitchFamily="18" charset="0"/>
                <a:cs typeface="Times New Roman" panose="02020603050405020304" pitchFamily="18" charset="0"/>
              </a:rPr>
              <a:t>cases</a:t>
            </a:r>
            <a:endParaRPr lang="en-NG" b="1" dirty="0"/>
          </a:p>
        </p:txBody>
      </p:sp>
      <p:sp>
        <p:nvSpPr>
          <p:cNvPr id="18" name="Rectangle 17"/>
          <p:cNvSpPr/>
          <p:nvPr/>
        </p:nvSpPr>
        <p:spPr>
          <a:xfrm>
            <a:off x="8815568" y="6359604"/>
            <a:ext cx="736099" cy="369332"/>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states</a:t>
            </a:r>
            <a:endParaRPr lang="en-NG" b="1" dirty="0"/>
          </a:p>
        </p:txBody>
      </p:sp>
      <p:sp>
        <p:nvSpPr>
          <p:cNvPr id="19" name="Rectangle 18"/>
          <p:cNvSpPr/>
          <p:nvPr/>
        </p:nvSpPr>
        <p:spPr>
          <a:xfrm>
            <a:off x="11011228" y="6352453"/>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2.1</a:t>
            </a:r>
            <a:endParaRPr lang="en-NG"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8717" y="38225"/>
            <a:ext cx="5573626" cy="1989207"/>
          </a:xfrm>
          <a:prstGeom prst="rect">
            <a:avLst/>
          </a:prstGeom>
        </p:spPr>
      </p:pic>
      <p:pic>
        <p:nvPicPr>
          <p:cNvPr id="6" name="Picture 5"/>
          <p:cNvPicPr>
            <a:picLocks noChangeAspect="1"/>
          </p:cNvPicPr>
          <p:nvPr/>
        </p:nvPicPr>
        <p:blipFill>
          <a:blip r:embed="rId3"/>
          <a:stretch>
            <a:fillRect/>
          </a:stretch>
        </p:blipFill>
        <p:spPr>
          <a:xfrm>
            <a:off x="102021" y="2306721"/>
            <a:ext cx="5580322" cy="2012816"/>
          </a:xfrm>
          <a:prstGeom prst="rect">
            <a:avLst/>
          </a:prstGeom>
        </p:spPr>
      </p:pic>
      <p:pic>
        <p:nvPicPr>
          <p:cNvPr id="7" name="Picture 6"/>
          <p:cNvPicPr>
            <a:picLocks noChangeAspect="1"/>
          </p:cNvPicPr>
          <p:nvPr/>
        </p:nvPicPr>
        <p:blipFill>
          <a:blip r:embed="rId4"/>
          <a:stretch>
            <a:fillRect/>
          </a:stretch>
        </p:blipFill>
        <p:spPr>
          <a:xfrm>
            <a:off x="6380517" y="2479356"/>
            <a:ext cx="5170649" cy="3880248"/>
          </a:xfrm>
          <a:prstGeom prst="rect">
            <a:avLst/>
          </a:prstGeom>
        </p:spPr>
      </p:pic>
    </p:spTree>
    <p:extLst>
      <p:ext uri="{BB962C8B-B14F-4D97-AF65-F5344CB8AC3E}">
        <p14:creationId xmlns:p14="http://schemas.microsoft.com/office/powerpoint/2010/main" val="232564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52" t="2146" r="1458" b="2575"/>
          <a:stretch/>
        </p:blipFill>
        <p:spPr>
          <a:xfrm>
            <a:off x="391886" y="195943"/>
            <a:ext cx="5107578" cy="2899954"/>
          </a:xfrm>
        </p:spPr>
      </p:pic>
      <p:sp>
        <p:nvSpPr>
          <p:cNvPr id="13" name="Rectangle 12"/>
          <p:cNvSpPr/>
          <p:nvPr/>
        </p:nvSpPr>
        <p:spPr>
          <a:xfrm>
            <a:off x="168984" y="3008817"/>
            <a:ext cx="5264333" cy="3785652"/>
          </a:xfrm>
          <a:prstGeom prst="rect">
            <a:avLst/>
          </a:prstGeom>
        </p:spPr>
        <p:txBody>
          <a:bodyPr wrap="square">
            <a:spAutoFit/>
          </a:bodyPr>
          <a:lstStyle/>
          <a:p>
            <a:r>
              <a:rPr lang="en-US" sz="1600" b="1" dirty="0" smtClean="0">
                <a:solidFill>
                  <a:srgbClr val="000000"/>
                </a:solidFill>
                <a:latin typeface="Times New Roman" panose="02020603050405020304" pitchFamily="18" charset="0"/>
                <a:cs typeface="Times New Roman" panose="02020603050405020304" pitchFamily="18" charset="0"/>
              </a:rPr>
              <a:t>Conclusion:</a:t>
            </a:r>
            <a:endParaRPr lang="en-US" sz="1600" b="1" dirty="0">
              <a:solidFill>
                <a:srgbClr val="000000"/>
              </a:solidFill>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top 10 states with the highest number of discharged cases </a:t>
            </a:r>
            <a:r>
              <a:rPr lang="en-US" sz="1600" dirty="0" smtClean="0">
                <a:latin typeface="Times New Roman" panose="02020603050405020304" pitchFamily="18" charset="0"/>
                <a:cs typeface="Times New Roman" panose="02020603050405020304" pitchFamily="18" charset="0"/>
              </a:rPr>
              <a:t>are </a:t>
            </a:r>
            <a:r>
              <a:rPr lang="en-US" sz="1600" dirty="0">
                <a:latin typeface="Times New Roman" panose="02020603050405020304" pitchFamily="18" charset="0"/>
                <a:cs typeface="Times New Roman" panose="02020603050405020304" pitchFamily="18" charset="0"/>
              </a:rPr>
              <a:t>Lagos with 24307 cases, FCT with 6694 cases, Plateau with 3948 cases, Kaduna with 3877 cases, Oyo with 3374 cases, Rivers with 2987 cases, Edo with 2603 cases, Ogun with 2175 cases, Kano with 1778 cases, and Delta with 1737 cases</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this information, we can make a comparison with our prior findings and deduce that a large portion of the states with higher numbers of confirmed cases also exhibit elevated rates of discharge.</a:t>
            </a:r>
          </a:p>
          <a:p>
            <a:r>
              <a:rPr lang="en-US" sz="1600" dirty="0">
                <a:latin typeface="Times New Roman" panose="02020603050405020304" pitchFamily="18" charset="0"/>
                <a:cs typeface="Times New Roman" panose="02020603050405020304" pitchFamily="18" charset="0"/>
              </a:rPr>
              <a:t>The top 10 states with the highest number of death cases are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Lagos with 236 cases, Edo with </a:t>
            </a:r>
            <a:r>
              <a:rPr lang="en-US" sz="1600" dirty="0" smtClean="0">
                <a:latin typeface="Times New Roman" panose="02020603050405020304" pitchFamily="18" charset="0"/>
                <a:cs typeface="Times New Roman" panose="02020603050405020304" pitchFamily="18" charset="0"/>
              </a:rPr>
              <a:t>113, </a:t>
            </a:r>
            <a:r>
              <a:rPr lang="en-US" sz="1600" dirty="0">
                <a:latin typeface="Times New Roman" panose="02020603050405020304" pitchFamily="18" charset="0"/>
                <a:cs typeface="Times New Roman" panose="02020603050405020304" pitchFamily="18" charset="0"/>
              </a:rPr>
              <a:t>FCT with </a:t>
            </a:r>
            <a:r>
              <a:rPr lang="en-US" sz="1600" dirty="0" smtClean="0">
                <a:latin typeface="Times New Roman" panose="02020603050405020304" pitchFamily="18" charset="0"/>
                <a:cs typeface="Times New Roman" panose="02020603050405020304" pitchFamily="18" charset="0"/>
              </a:rPr>
              <a:t>93, </a:t>
            </a:r>
            <a:r>
              <a:rPr lang="en-US" sz="1600" dirty="0">
                <a:latin typeface="Times New Roman" panose="02020603050405020304" pitchFamily="18" charset="0"/>
                <a:cs typeface="Times New Roman" panose="02020603050405020304" pitchFamily="18" charset="0"/>
              </a:rPr>
              <a:t>Rivers with </a:t>
            </a:r>
            <a:r>
              <a:rPr lang="en-US" sz="1600" dirty="0" smtClean="0">
                <a:latin typeface="Times New Roman" panose="02020603050405020304" pitchFamily="18" charset="0"/>
                <a:cs typeface="Times New Roman" panose="02020603050405020304" pitchFamily="18" charset="0"/>
              </a:rPr>
              <a:t>60, </a:t>
            </a:r>
            <a:r>
              <a:rPr lang="en-US" sz="1600" dirty="0">
                <a:latin typeface="Times New Roman" panose="02020603050405020304" pitchFamily="18" charset="0"/>
                <a:cs typeface="Times New Roman" panose="02020603050405020304" pitchFamily="18" charset="0"/>
              </a:rPr>
              <a:t>Kano with </a:t>
            </a:r>
            <a:r>
              <a:rPr lang="en-US" sz="1600" dirty="0" smtClean="0">
                <a:latin typeface="Times New Roman" panose="02020603050405020304" pitchFamily="18" charset="0"/>
                <a:cs typeface="Times New Roman" panose="02020603050405020304" pitchFamily="18" charset="0"/>
              </a:rPr>
              <a:t>56, </a:t>
            </a:r>
            <a:r>
              <a:rPr lang="en-US" sz="1600" dirty="0">
                <a:latin typeface="Times New Roman" panose="02020603050405020304" pitchFamily="18" charset="0"/>
                <a:cs typeface="Times New Roman" panose="02020603050405020304" pitchFamily="18" charset="0"/>
              </a:rPr>
              <a:t>Delta with </a:t>
            </a:r>
            <a:r>
              <a:rPr lang="en-US" sz="1600" dirty="0" smtClean="0">
                <a:latin typeface="Times New Roman" panose="02020603050405020304" pitchFamily="18" charset="0"/>
                <a:cs typeface="Times New Roman" panose="02020603050405020304" pitchFamily="18" charset="0"/>
              </a:rPr>
              <a:t>49, </a:t>
            </a:r>
            <a:r>
              <a:rPr lang="en-US" sz="1600" dirty="0">
                <a:latin typeface="Times New Roman" panose="02020603050405020304" pitchFamily="18" charset="0"/>
                <a:cs typeface="Times New Roman" panose="02020603050405020304" pitchFamily="18" charset="0"/>
              </a:rPr>
              <a:t>Kaduna with </a:t>
            </a:r>
            <a:r>
              <a:rPr lang="en-US" sz="1600" dirty="0" smtClean="0">
                <a:latin typeface="Times New Roman" panose="02020603050405020304" pitchFamily="18" charset="0"/>
                <a:cs typeface="Times New Roman" panose="02020603050405020304" pitchFamily="18" charset="0"/>
              </a:rPr>
              <a:t>48, </a:t>
            </a:r>
            <a:r>
              <a:rPr lang="en-US" sz="1600" dirty="0">
                <a:latin typeface="Times New Roman" panose="02020603050405020304" pitchFamily="18" charset="0"/>
                <a:cs typeface="Times New Roman" panose="02020603050405020304" pitchFamily="18" charset="0"/>
              </a:rPr>
              <a:t>Oyo with </a:t>
            </a:r>
            <a:r>
              <a:rPr lang="en-US" sz="1600" dirty="0" smtClean="0">
                <a:latin typeface="Times New Roman" panose="02020603050405020304" pitchFamily="18" charset="0"/>
                <a:cs typeface="Times New Roman" panose="02020603050405020304" pitchFamily="18" charset="0"/>
              </a:rPr>
              <a:t>46, </a:t>
            </a:r>
            <a:r>
              <a:rPr lang="en-US" sz="1600" dirty="0">
                <a:latin typeface="Times New Roman" panose="02020603050405020304" pitchFamily="18" charset="0"/>
                <a:cs typeface="Times New Roman" panose="02020603050405020304" pitchFamily="18" charset="0"/>
              </a:rPr>
              <a:t>Ondo with </a:t>
            </a:r>
            <a:r>
              <a:rPr lang="en-US" sz="1600" dirty="0" smtClean="0">
                <a:latin typeface="Times New Roman" panose="02020603050405020304" pitchFamily="18" charset="0"/>
                <a:cs typeface="Times New Roman" panose="02020603050405020304" pitchFamily="18" charset="0"/>
              </a:rPr>
              <a:t>41, </a:t>
            </a:r>
            <a:r>
              <a:rPr lang="en-US" sz="1600" dirty="0">
                <a:latin typeface="Times New Roman" panose="02020603050405020304" pitchFamily="18" charset="0"/>
                <a:cs typeface="Times New Roman" panose="02020603050405020304" pitchFamily="18" charset="0"/>
              </a:rPr>
              <a:t>and </a:t>
            </a:r>
            <a:r>
              <a:rPr lang="en-US" sz="1600" dirty="0" err="1">
                <a:latin typeface="Times New Roman" panose="02020603050405020304" pitchFamily="18" charset="0"/>
                <a:cs typeface="Times New Roman" panose="02020603050405020304" pitchFamily="18" charset="0"/>
              </a:rPr>
              <a:t>Borno</a:t>
            </a:r>
            <a:r>
              <a:rPr lang="en-US" sz="1600" dirty="0">
                <a:latin typeface="Times New Roman" panose="02020603050405020304" pitchFamily="18" charset="0"/>
                <a:cs typeface="Times New Roman" panose="02020603050405020304" pitchFamily="18" charset="0"/>
              </a:rPr>
              <a:t> with </a:t>
            </a:r>
            <a:r>
              <a:rPr lang="en-US" sz="1600" dirty="0" smtClean="0">
                <a:latin typeface="Times New Roman" panose="02020603050405020304" pitchFamily="18" charset="0"/>
                <a:cs typeface="Times New Roman" panose="02020603050405020304" pitchFamily="18" charset="0"/>
              </a:rPr>
              <a:t>36 Cases respectively.</a:t>
            </a:r>
            <a:endParaRPr lang="en-US" sz="1600" dirty="0">
              <a:latin typeface="Times New Roman" panose="02020603050405020304" pitchFamily="18" charset="0"/>
              <a:cs typeface="Times New Roman" panose="02020603050405020304" pitchFamily="18" charset="0"/>
            </a:endParaRPr>
          </a:p>
        </p:txBody>
      </p:sp>
      <p:sp>
        <p:nvSpPr>
          <p:cNvPr id="16" name="Rectangle 15"/>
          <p:cNvSpPr/>
          <p:nvPr/>
        </p:nvSpPr>
        <p:spPr>
          <a:xfrm rot="16200000">
            <a:off x="4971667" y="1458948"/>
            <a:ext cx="2600071" cy="369332"/>
          </a:xfrm>
          <a:prstGeom prst="rect">
            <a:avLst/>
          </a:prstGeom>
        </p:spPr>
        <p:txBody>
          <a:bodyPr wrap="none">
            <a:spAutoFit/>
          </a:bodyPr>
          <a:lstStyle/>
          <a:p>
            <a:r>
              <a:rPr lang="en-US" b="1" dirty="0" smtClean="0">
                <a:solidFill>
                  <a:srgbClr val="000000"/>
                </a:solidFill>
                <a:latin typeface="Times New Roman" panose="02020603050405020304" pitchFamily="18" charset="0"/>
                <a:cs typeface="Times New Roman" panose="02020603050405020304" pitchFamily="18" charset="0"/>
              </a:rPr>
              <a:t>Top 10</a:t>
            </a:r>
            <a:r>
              <a:rPr lang="en-US" b="1" dirty="0" smtClean="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discharged cases</a:t>
            </a:r>
            <a:endParaRPr lang="en-NG" b="1" dirty="0"/>
          </a:p>
        </p:txBody>
      </p:sp>
      <p:sp>
        <p:nvSpPr>
          <p:cNvPr id="17" name="Rectangle 16"/>
          <p:cNvSpPr/>
          <p:nvPr/>
        </p:nvSpPr>
        <p:spPr>
          <a:xfrm>
            <a:off x="8967692" y="3008817"/>
            <a:ext cx="73609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states</a:t>
            </a:r>
            <a:endParaRPr lang="en-NG" b="1" dirty="0"/>
          </a:p>
        </p:txBody>
      </p:sp>
      <p:sp>
        <p:nvSpPr>
          <p:cNvPr id="20" name="AutoShape 5" descr="data:image/png;base64,iVBORw0KGgoAAAANSUhEUgAAB4AAAATDCAYAAACXhiiZAAAAOXRFWHRTb2Z0d2FyZQBNYXRwbG90bGliIHZlcnNpb24zLjUuMSwgaHR0cHM6Ly9tYXRwbG90bGliLm9yZy/YYfK9AAAACXBIWXMAAAsTAAALEwEAmpwYAACmmklEQVR4nOzdebTVBb3//xeDgKJiIqAYV7FAUxTlLshYKald01LD6mppgvNsZuHXzMwcrql5HTJzIkUx01RSc55xnkc0hTQFFSFA1JBR+P3hj3M9oYKG2H77eKzVWp39+ZzPfn3OOa1WPd17t5g6deq8AAAAAAAAANDwWn7SAwAAAAAAAABYPARgAAAAAAAAgCIEYAAAAAAAAIAiBGAAAAAAAACAIgRgAAAAAAAAgCIEYAAAAAAAAIAiBGAAAAAW6uGHH06/fv3yq1/96pOe8qG9/vrrOfTQQ7Pppptm4403znHHHfehr7Gk73/mzJkZPnx4s8fOPvvs9OvXL7fccssS2QAAAEBjav1JDwAAAICP029/+9vccsst6d27dzbYYIOss846n/Skhdp7773z/PPPZ6eddvqkpwAAANBgBGAAAABKGz16dJLkV7/6VVZYYYVPdswimjJlyic9AQAAgAblLaABAAAobdasWUnSMPEXAAAA/hVeAQwAAPBv4sgjj8w111yTG2+8Meecc05uu+22vPHGG1lttdWy44475utf/3rTuWeffXaGDh2aX/7yl9lss82aXWfHHXfMmDFj8sADDyRJXnnllQwcODC77757vvCFL2To0KF5/vnn06FDh2yzzTbZfffd89e//jW//vWv8+STT2a55ZbLgAEDsv/++2fppZdeYOcVV1yRCy+8MK+++mpWXXXVDBw4MNtvv31atmz+zxiPHj06Q4cOzSOPPJIZM2bkP/7jP7LNNttku+22a3buN7/5zXTu3DkDBw7Maaedlrfeeitf//rX85Of/OR9f1azZs3K73//+1x//fV5+eWX07Zt26y33nrZeeed07t37yTJ1VdfnaOOOqrpe/r165ckTT+X9/PYY49l6NCheeqpp7LUUktls802y5e+9KX3PHfatGk5//zzc/PNN2fChAnp0KFDvvSlL2WvvfZK586dm507derUDB8+PHfddVfGjx+fefPmZZVVVsmmm26aXXfdNW3atGn6Xb17c58+fXLmmWc2PTZ79uycffbZueaaazJ58uR06dIl3/zmN/P9739/gd/Be5kxY0aGDx+em266KePHj8+KK66Yfv36ZY899mi2efz48bngggty//33Z+LEiWnZsmW6deuWr3/96/ne977X7Lnuv//+XHDBBXnuuecybdq0dO3aNZtttlkGDRqUdu3aNXv+2267LRdddFHGjBmTJFlrrbUyaNCg9O/fv9l548aNy5lnnplRo0Zl0qRJWXHFFbPhhhtmt912y8orr7zQ+wQAAPi0EoABAAD+zfzgBz/Ia6+9lk022SSzZ8/O9ddfn1/84hdp3759BgwY8JGve8cdd2TYsGHZdNNN07t379x4440ZOnRopkyZkuuuuy7rr79+vv3tb+fuu+/OpZdemiQ5+OCDm13j1ltvzYgRI5qi6J133pmTTz45L7zwQg499NCm8+67774cfPDBadmyZb7yla9kpZVWyoMPPpiTTjopTzzxRI499thm133xxRdz3HHHZYsttsjcuXOz7rrrvu99zJw5M/vvv38ef/zxrLHGGtl2223z2muv5Y477sh9992Xn//859lyyy3Ts2fP7L777hkxYkSmTJmS3XfffaE/o3vuuSdDhgzJUkstlU022SRt27bNrbfemttvv32Bc6dNm5Y999wzY8aMyX/+53/mK1/5SiZMmJBrr70299xzT4YOHZpVV101SfKPf/wju+yyS1599dV8+ctfzkYbbZQ33ngjI0eOzLnnnpsJEybkiCOOyHLLLZfdd989F198cWbMmJGdd945Xbt2bfa8p5xySubMmZOvfvWradWqVW688cb85je/yYwZM7Lnnnt+4P3NnDkze+65Z5555pmstdZa+da3vpVXX301V111VR588MEMGzYsK6ywQl555ZXsvPPOmT59egYMGJDNNtsskyZNyu23355TTz216d6T5JFHHslBBx2UFVZYIZtttlnatm2bRx55JEOHDs2YMWPyq1/9qun5hw4dmrPPPjsrr7xyttxyy7Ru3Tq33XZbfvjDH+b//b//l+985ztJ3nkL7H333TdTp07Npptums6dO+dvf/tbrrrqqtx777354x//mGWWWWahv08AAIBPIwEYAADg39All1zSFLgGDBiQgw46KH/605/+pQA8evToHHPMMdl8882TJP/1X/+V3XbbLSNGjMiee+7ZFEh33XXXbL311rnhhhsWCMCTJ0/Occcdl0033TRJstdee2W//fbLn/70p2y11VZZd911M2PGjPziF79Iu3btMmzYsKYIOm/evBx99NG5+uqrs/HGG2eLLbZouu7UqVNz0EEH5Xvf+95C7+PCCy/M448/nq222io//elP07r1O//T9rnnnssee+yRY489Nn379k3Pnj3Ts2fPjBw5MlOmTFloHH377bdz/PHHp3Xr1jn77LOz5pprNv089thjjwXO/+1vf5sxY8bkxz/+cbbffvumxx988MHsv//+Oe6443LaaaclSS6//PK8/PLLOeSQQ/Ltb3+76dx99tkn3/rWt3LTTTflZz/7WZZbbrnsueeeueaaa/L222+/5+aWLVvmoosuanq17ne+853ssMMOufLKKxd6j8OHD88zzzyT7373uznooIPSokWLJMkf//jHnHjiibn44ouz99575/zzz8/UqVNz6qmnNnv18+DBg7P99tvnhhtuaHquSy65JHPmzMk555zT9LueO3du9thjj4wcOTITJkxIly5d8vTTT+ecc87J+uuvn1NOOaXp73uvvfbKnnvumZNOOin9+/dP165dc9NNN2XChAn52c9+lm222abp+X/zm9/kggsuyMiRI7Plllt+4L0CAAB8WvkMYAAAgH8z//3f/93s1Y0bbrhhWrVqlZdeeulfum6nTp2a4m+S9OrVK61bt06LFi2y4447Nj2+7LLLpnv37nnjjTcybdq0Ztfo3bt3U/ydf+5ee+2VJLn++uuTJHfeeWemTJmS73//+01BMElatGiRfffdN0ny5z//eYF9777uB7n66qvTtm3b/OhHP2qKv0nyuc99LjvuuGNmzpyZG264YZGu9W6jRo3K+PHjs8UWWzTF3yTp0qVLdtppp2bnzpkzJ9dcc01WW221ZvE3Sfr27ZsvfvGLuf/++zNhwoQk7/wOf/KTn2Trrbdudu5nPvOZrLHGGpk1a1beeuutRdo5cODAZm/V3L1796y22mr5+9//3vR5x+/n+uuvzzLLLJN99923Kf4mybbbbpuddtopX/jCF5IkW265ZQ477LAF3vp69dVXT8eOHfPaa68tcO3HHnus6d+3bNkyJ5xwQm666aZ06dIlSXLVVVdl3rx5OeCAA5r9fS+77LLZeeedM2fOnFx33XXNrjlq1KjMmTOn6etddtkl11xzTbN/eAAAAIDmvAIYAADg38x//Md/NPu6VatWadeuXWbPnv0vXbdbt27Nvm7RokXatWuXtm3bLvBZv23atEmSBZ5z/ufrvts666yT5J1XGCfJX/7ylyTJs88+m7PPPnuB89u2bdt07nytWrVqCoUf5K233srLL7+cXr16Zdlll13g+AYbbNBsy4cx/3vWXnvtBY6tt956zb5+8cUX89Zbb2XevHnveY/zw/no0aPTpUuXrLnmmllzzTXz1ltv5emnn85LL72UsWPH5i9/+UueeeaZJO+8AnlRfPazn13gsRVWWCHJOz+f+b+7fzZjxoyMHTs266233gKfy7vUUkvlgAMOaPp6/fXXz/rrr5833ngjo0ePzksvvZQXX3wxTz31VKZMmdLs+7fddtuMHDkyRx55ZIYOHZoNN9ww/fv3T79+/dK2bdum8+b/Xdx+++259957mz3//KA8/3OBN9tss/zud7/LFVdckdtuuy39+vXLl770pXz5y19Op06dFunnBAAA8GklAAMAAPybWWqppRZ47N2v1vyo/jnyzvd+wfC9dOzYcYHH2rdvn+SdwJgkb775ZpLk5ptvft/r/HNYXtQN//jHP5o95z9baaWVmm35MD7o2sstt9x7njt27NgMHTr0fa85/2cxa9asnHHGGRkxYkSmT5/etHX99ddPp06d8sorryzyzndH1Q/jjTfeSPL+P7t3e/PNN3PKKafkuuuua3oF7iqrrJI+ffrk+eefb/b723DDDXPGGWfkwgsvzAMPPJDLL788l19+eZZddtnstNNO2WWXXZL8389s+PDhC9240korZdiwYTnvvPNy++2356abbspNN92UVq1aZfPNN88hhxziM4ABAADehwAMAADQgOYH4Xnz5i1w7KPEz0X1Xm9T/Pe//z1Jsvzyyyf5v9D861//OhtuuOFiff750W/SpEnveXx+QOzQocOHvvb8yDs/VL7bP7/l8fx73HzzzXPMMccs9NqnnnpqLr300my88cbZbrvt0rNnz6ZX7e66664fKgB/VPN/du/3VtPTp09vuq+f//znufvuu7P11ltnq622So8ePZpecb3lllsuEPA32GCDbLDBBpkxY0Yee+yx3HPPPbn66qtzxhlnpGvXrvna176WpZdeOi1btszIkSMXKWJ37do1hx12WA499NA888wzuffee3PNNdfkuuuuS7t27XLooYf+Kz8OAACAsnwGMAAAQAOa/yrh+a8mnW/mzJlNnzv7cZj/Nr7v9vjjjydJ1lprrSRJz5493/fct956KyeddFKuuOKKj/T8yy67bFZdddWMGzcukydPXuD4I488kiRZY401PvS153/+7fz7ebf5b9M83+qrr542bdrk2Wefzdy5cxc4/7LLLsvQoUObQvV1112XDh065IQTTki/fv2a4u/bb7+dcePGJXnvmL84LbvssunSpUv++te/LvBZwXPnzs0222yTQYMG5c0338zdd9+dnj175vDDD88GG2zQFH+nTp2a1157rdnW3//+9znjjDOSJO3atcuGG26YH/3oR/nFL36R5P8+G7hnz56ZO3dunn322QW2Pfvss/n1r3+d+++/P0ly22235bjjjss//vGPtGzZMmuvvXZ22223nHfeeWnVqlWzzxsGAACgOQEYAACgAa222mpJkrvuuqvZ48OHD18g7i1Od999dx5++OGmr1977bUMHTo0rVq1ylZbbZUk+cpXvpJll102F154YV544YVm33/GGWfk4osvzvPPP/+RN2y11VaZNWtWTj755Ka3J06S5557LsOHD0/btm2z6aabfujrrr322unevXtuuummPProo02PT5kyJRdccEGzc9u0aZPNN988L7744gJvaTxq1KicfPLJueyyy5peFT3/M5znvyV08k7wPfXUU/P6668nSbN7ad26debMmbPYo/CWW26ZadOmLfC5xSNGjMjrr7+eL37xi1lqqaXSqlWrvPnmm83+lmbPnp3jjz8+c+fObbb1/vvvz7Bhw/Lkk082u+b48eOTJCuvvHKSNP19nHLKKc1eZT1jxowcf/zxufDCC5v+gYaxY8dmxIgRGTFiRLNrTpw4MW+//XbTNQEAAFiQt4AGAABoQBtttFE6d+6c2267Lfvvv3/WWmutPP3003nqqaey1lprLfCK1cWla9euOfDAA7P55ptn6aWXzsiRIzNx4sTst99+6d69e5J3Xml6+OGH56c//Wl22mmnDBgwIJ07d84TTzyRJ554It27d89uu+32kTfstNNOuf/++3PjjTfmr3/9a/r27ZvXX389t99+e2bPnp3DDz88nTt3/tDXbdGiRQ4//PDsv//+2X///bPJJptk+eWXz+233/6en5/8gx/8IE888UROP/303HXXXenVq1emTJmSW2+9NXPnzs1hhx3W9NnGW265ZYYPH55BgwblK1/5SubNm5cHHnggzz//fFZcccVMmTIlr7/+ejp16pTknWg6bty4HH744Vl33XWz/fbbf+Sf17vtvPPOufvuu3PBBRfk0UcfzXrrrZdx48blzjvvTPfu3bPrrrumXbt22WSTTXLzzTdn5513zoYbbpiZM2fmrrvuyoQJE9KhQ4e8/vrrmTZtWtq3b5+99torjz76aPbdd99suumm6dy5c8aOHZs77rgjXbt2zcCBA5Mkffr0yQ477JCLLroo22+/fb785S+nbdu2ueOOO/LKK6/ka1/7WgYMGJAk2XbbbXPllVfmN7/5TR5++OH06NEjU6dOzS233JI2bdr8S38/AAAA1QnAAAAADah169Y588wzc9ppp+XBBx/MqFGjsu666+acc87JH/7wh48tAH/729/OvHnzcskll2TKlClZffXVc8ABB+RrX/tas/M22WSTnHPOORk2bFjuv//+zJgxI126dMmgQYOy0047faTP6J2vTZs2Oe200/L73/8+N9xwQ0aMGJFll102G264YQYNGpRevXp95Gv36tUr55xzTs4666zce++9mTdvXjbaaKN897vfzeDBg5udu8IKK+Tcc8/NsGHDcvvtt+ePf/xjOnTokC9+8YvZZZddss466zSdu88++2SZZZbJtddemxEjRqRDhw5ZffXVs99+++X111/PUUcdlfvuuy+f//znkyT7779/jj766Nx222155plnFlsAXmaZZXLWWWdl2LBhufnmm3PJJZdk+eWXz8CBA7P33ns3he7DDjus6R8wuPTSS7Piiivm85//fI488sg8+OCDOeecc3Lfffdls802yzrrrJOzzjor5513Xh5++OG89tpr6dixY7bddtvstttuzX7XP/zhD7PWWmvlsssuyw033JAWLVqkW7du+f73v5+BAwc2fbb18ssvnzPPPLPp7+eRRx7J0ksvnb59+2a33XbLmmuuuVh+HgAAABW1mDp16sf7IUMAAAAAAAAALBE+AxgAAAAAAACgCAEYAAAAAAAAoAgBGAAAAAAAAKAIARgAAAAAAACgCAEYAAAAAAAAoAgBGAAAAAAAAKAIARgAAAAAAACgCAGYRTJmzJhPesJH0qi7k8bd3qi7k8bdbveS16jbG3V30rjbG3V30rjb7V7yGnV7o+5OGnd7o+5OGne73Uteo25v1N1J425v1N1J4263e8lr1O2Nujtp3O12L3mNur1RdyeNu71RdyMAAwAAAAAAAJ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TR+pMewMfnb2/MyUvT3l4s15reqlNeHT9zsVzrs+1bpfvy/vQAAAAAAABgcVPhCntp2tvZ+vpJi/GK0xbLVf68xUoCMAAAAAAAAHwM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HyoAH3PMMdl7772bvh4/fnwOOOCAbLzxxtluu+1yzz33NDv/oYceyg477JCNNtooe++9d8aNG7d4VgMAAAAAAACwgEUOwA888ECuuuqqpq/nzZuXIUOGpEOHDhk2bFi+8Y1v5JBDDsnLL7+cJJkwYUKGDBmSLbbYIueff346duyYIUOGZO7cuYv/LgAAAAAAAABYtAA8ffr0/PKXv0zv3r2bHnvooYcyduzYHHrooVljjTUyePDgrLfeek2R+IorrkiPHj0yaNCgrLHGGjn88MMzceLEPPTQQx/PnQAAAAAAAAB8yi1SAD7jjDPSp0+f9OnTp+mxUaNGpWfPnmnfvn3TY717986TTz7ZdHyDDTZoOtauXbusueaaTccBAAAAAAAAWLwWGoCfeOKJ3HLLLTnwwAObPT5p0qR06tSp2WMrrrhiJk6c2HR8pZVWet/jAAAAAAAAACxerT/o4KxZs/I///M/Oeigg7L88ss3OzZjxowstdRSzR5r06ZNZs+e3XS8TZs2zY4vtdRSmTVr1gcOGjNmzCKP54NNb9Vp4Sd9AqZPn54xY8Yusedr5L+pRt3eqLuTxt1u95LXqNsbdXfSuNsbdXfSuNvtXvIadXuj7k4ad3uj7k4ad7vdS16jbm/U3Unjbm/U3Unjbrd7yWvU7Y26O2nc7XYveY26vVF3J427vVF3V9ejR48PPP6BAXjo0KHp1q1bvvrVry5wrG3btpk2bVqzx2bNmpV27doleScG/3PsnT17djp06PAvDWbRvTp+ZpJpCz1vSVt66aXTY5Ul83seM2ZMw/5NNer2Rt2dNO52u5e8Rt3eqLuTxt3eqLuTxt1u95LXqNsbdXfSuNsbdXfSuNvtXvIadXuj7k4ad3uj7k4ad7vdS16jbm/U3Unjbrd7yWvU7Y26O2nc7Y26m4UE4BtuuCGTJ0/OgAEDkrwTcOfOnZsBAwZk5513XqD6T5kyJR07dkySdO7cOZMnT252fPLkyfnc5z63OPcDAAAAAAAA8P/7wAB85plnZs6cOU1f/+EPf8hf/vKXHHXUUXn11VczbNiwTJ8+PUsvvXSS5LHHHkuvXr2SJL169cqjjz7a9L0zZszI6NGjs+uuu34c9wEAAAAAAADwqdfygw6ussoq6datW9O/lltuubRt2zbdunVLnz59svLKK+fII4/Mc889l/PPPz+jRo3KwIEDkyRbb711nnrqqZx77rl5/vnnc8wxx6RLly7p27fvkrgvAAAAAAAAgE+dDwzAH6RVq1Y58cQT89prr2Xw4MG59tprc8IJJ6Rr165Jkq5du+b444/Pddddl8GDB2fy5Mk58cQT07LlR35KAAAAAAAAAD7AB74F9D/bZ599mn3drVu3nHXWWe97fv/+/dO/f/+PtgwAAAAAAACAD8XLcQ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WKQA/MILL2S//fbLgAEDss0222T48OFNx8aPH58DDjggG2+8cbbbbrvcc889zb73oYceyg477JCNNtooe++9d8aNG7d47wAAAAAAAACAJIsQgOfMmZMDDzwwK6+8ci688MIcfPDBOffcc3P99ddn3rx5GTJkSDp06JBhw4blG9/4Rg455JC8/PLLSZIJEyZkyJAh2WKLLXL++eenY8eOGTJkSObOnfux3xgAAAAAAADAp03rhZ0wceLErLPOOjn44IPTrl27dOvWLX379s0jjzySjh07ZuzYsTn77LPTvn37rLHGGnnggQdy1VVXZZ999skVV1yRHj16ZNCgQUmSww8/PFtuuWUeeuih9OvX72O/OQAAAAAAAIBPk4W+Arhr16459thj065du8ybNy+PP/54Hn300fTt2zejRo1Kz5490759+6bze/funSeffDJJMmrUqGywwQZNx9q1a5c111yz6TgAAAAAAAAAi88ifQbwfFtttVX22GOPrLvuutl0000zadKkdOrUqdk5K664YiZOnJgkmTRpUlZaaaX3PQ4AAAAAAADA4tNi6tSp8xb15KeffjqTJk3K8ccfn0022STTp0/PrFmzcvTRRzedc9VVV+V3v/tdrrzyymy77bYZPHhwBg4c2HT8iCOOSMuWLXPEEUe853OMGTPmo98NzfytVadsN3LaJz1jAX8c0D7d3/77Jz0DAAAAAAAAGk6PHj0+8PhCPwP43dZee+0kyYwZM3LkkUdm6623zrRpzQPjrFmz0q5duyRJmzZtMmvWrGbHZ8+enQ4dOnzkwSy6V8fPTPLvF4CXXnrp9Fhlyfyex4wZ07B/U426vVF3J4273e4lr1G3N+rupHG3N+rupHG3273kNer2Rt2dNO72Rt2dNO52u5e8Rt3eqLuTxt3eqLuTxt1u95LXqNsbdXfSuNvtXvIadXuj7k4ad3uj7mYR3gJ64sSJueOOO5o91r1798yePTsrrbRSJk+e3OzYlClT0rFjxyRJ586dFzg+efLkBd4WGgAAAAAAAIB/3UID8AsvvJBDDjkkU6ZMaXrsmWeeyWc+85n07t07o0ePzvTp05uOPfbYY+nVq1eSpFevXnn88cebjs2YMSOjR49uOg4AAAAAAADA4rPQANynT5907949Rx11VP72t7/lzjvvzOmnn55ddtklffr0ycorr5wjjzwyzz33XM4///yMGjWq6TN/t9566zz11FM599xz8/zzz+eYY45Jly5d0rdv34/7vgAAAAAAAAA+dRYagFu3bp2TTjoprVq1yq677prjjjsu3/3ud7P99tunVatWOfHEE/Paa69l8ODBufbaa3PCCSeka9euSZKuXbvm+OOPz3XXXZfBgwdn8uTJOfHEE9Oy5UKfFgAAAAAAAIAPqfWinLTyyivnf//3f9/zWLdu3XLWWWe97/f2798//fv3/2jrAAAAAAAAAFhkXooL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MQiBeCXXnopP/rRj7LZZptlq622yimnnJKZM2cmScaPH58DDjggG2+8cbbbbrvcc889zb73oYceyg477JCNNtooe++9d8aNG7f47wIAAAAAAACAhQfg2bNn58c//nHatGmToUOH5qijjsrIkSNzxhlnZN68eRkyZEg6dOiQYcOG5Rvf+EYOOeSQvPzyy0mSCRMmZMiQIdliiy1y/vnnp2PHjhkyZEjmzp37sd8YAAAAAAAAwKfNQgPwU089lXHjxuXnP/95unfvnj59+mSvvfbK9ddfn4ceeihjx47NoYcemjXWWCODBw/Oeuutl6uuuipJcsUVV6RHjx4ZNGhQ1lhjjRx++OGZOHFiHnrooY/9xgAAAAAAAAA+bRYagFdbbbWccsopWWaZZZoea9GiRWbPnp1Ro0alZ8+ead++fdOx3r1758knn0ySjBo1KhtssEHTsXbt2mXNNddsOg4AAAAAAADA4rPQAPyZz3wm/fr1a/p67ty5ufTSS7P++utn0qRJ6dSpU7PzV1xxxUycODFJMmnSpKy00krvexwAAAAAAACAxafF1KlT532YbzjppJPypz/9KcOGDctFF12UWbNm5eijj246ftVVV+V3v/tdrrzyymy77bYZPHhwBg4c2HT8iCOOSMuWLXPEEUe85/XHjBnz0e6EBfytVadsN3LaJz1jAX8c0D7d3/77Jz0DAAAAAAAAGk6PHj0+8HjrRb3QvHnzctJJJ+Wyyy7Lcccdl8997nNp27Ztpk1rHhhnzZqVdu3aJUnatGmTWbNmNTs+e/bsdOjQ4SMPZtG9On5mkn+/ALz00kunxypL5vc8ZsyYhv2batTtjbo7adztdi95jbq9UXcnjbu9UXcnjbvd7iWvUbc36u6kcbc36u6kcbfbveQ16vZG3Z007vZG3Z007na7l7xG3d6ou5PG3W73kteo2xt1d9K42xt1N4vwFtDJO2/7fPTRR+fyyy/PsccemwEDBiRJOnXqlMmTJzc7d8qUKenYsWOSpHPnzgscnzx58gJvCw0AAAAAAADAv26RAvApp5ySG264Iccff3w22WSTpsd79eqV0aNHZ/r06U2PPfbYY+nVq1fT8ccff7zp2IwZMzJ69Oim4wAAAAAAAAAsPgsNwE8++WQuvvji7LnnnvnCF76QSZMmNf2rT58+WXnllXPkkUfmueeey/nnn59Ro0Y1febv1ltvnaeeeirnnntunn/++RxzzDHp0qVL+vbt+3HfFwAAAAAAAMCnzkI/A/jWW29Nkpx++uk5/fTTmx275557cuKJJ+aYY47J4MGDs+qqq+aEE05I165dkyRdu3bN8ccfn5NPPjnnnXdeevXqlRNPPDEtWy7SC48BAAAAAAAA+BAWGoAPPPDAHHjgge97vFu3bjnrrLPe93j//v3Tv3//j7YOAAAAAAAAgEXmpbg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bT+pAcA0Fj+9sacvDTt7X/5OtNbdcqr42cuhkXJZ9u3Svfl/VcaAAAAAAD4f8sB+FBemvZ2tr5+0mK62rTFcpU/b7GSAAwAAAAAAPEW0AAAAAAAAABl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tP6kB8B7+dsbc/LStLf/5etMb9Upr46fuRgWJZ9t3yrdl/cfGQAAAAAAAP59qVn8W3pp2tvZ+vpJi+lq0xbLVf68xUoCMAAAAAAAAP/W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1979x1f4/3/f/wpAxVEfaK2CDVrdkSoIEaSEqW0tmq1dlGr1dJaRe1ZM7VH0VaVmjVatKX2rJkgERRVpEFy+P2R37m+OZkncoJcHvfbrbfPR07yPq9znfe63q/rel8AAAAAAAAAAAAATIIEMAAAAAAAAAAAAACYBAlgAAAAAAAAAAAAADAJEsAAAAAAAAAAAAAAYBIkgAEAAAAAAAAAAADAJEgAAwAAAAAAAAAAAIBJkAAGAAAAAAAAAAAAAJMgAQwAAAAAAAAAAAAAJkECGAAAAAAAAAAAAABMggQwAAAAAAAAAAAAAJgECWAAAAAAAAAAAAAAMAkSwAAAAAAAAAAAAABgEiSAAQAAAAAAAAAAAMAkSAADAAAAAAAAAAAAgEmQAAYAAAAAAAAAAAAAk3B53AEAwNMo5GaMwiItDikryjmPLkXcdUhZhdyc5ZWToQEAAAAAAAAAgIyKVX4AeAzCIi1quP6qA0uMdEgpqwM9SAADAAAAAAAAAJCBsQU0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ITL4w4AAAAkL+RmjMIiLWkuJ8o5jy5F3HVARFIhN2d55WQaAQAAAAAAAABPGlZuAQB4woVFWtRw/VUHlRbpkFJWB3qQAAYAAAAAAACAJxBbQ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0hVAvjevXtq0aKFdu/ebfwsIiJC3bt3V40aNdSsWTP99ttvNn+zZ88etWrVSr6+vurcubMuXLjgmMgBAAAAAAAAAAAAADbsTgDfvXtXAwcO1NmzZ42fPXjwQH379pW7u7vmzZunBg0a6OOPP1Z4eLgk6fLly+rbt68CAwM1f/58/e9//1Pfvn11//59x38SAAAAAAAAAAAAAHjK2ZUAPnv2rNq3b6+wsDCbn+/Zs0fnz5/XJ598omLFiqldu3aqUKGCfvzxR0nSDz/8oBIlSujtt99WsWLF9Nlnn+nKlSvas2eP4z8JAAAAAAAAAAAAADzlXOz5pQMHDqhKlSrq2LGjatSoYfz8yJEjKlmypNzc3IyfVaxYUQcOHDBer1y5svFa1qxZVapUKR0+fFje3t4O+ggAnmYhN2MUFmlxSFlRznl0KeJumssp5OYsr5x2da8AAAAAAAAAAAAOZVeGokmTJon+/OrVq8qTJ4/Nz3Lnzq0rV64Yr3t4eCT5OgCkVVikRQ3XX3VgiZFpLmF1oAcJYAAAAAAAAAAA8FikKUNx584dubq62vwsc+bMio6ONl7PnDmzzeuurq66d+9ekmWeOnUqLSEhjijnPCn/0mMQFRWlU6fOJ/87T2Ds9sTtaBm1PTzKuDNqXXkS45Yybuxmb58c81j0iY9eRo2duB+9jBp7Ro1byrixZ9S4pYwbO3E/ehk19owat5RxY8+ocUsZN3bifvQyauwZNW4p48ZO3I9eRo09o8YtZdzYM2rcZleiRIlkX09TAjhLliyKjLS9W+7evXvKmjWrpNhkcPxkb3R0tNzd3ZMsM6WAYb/YrWzTfjejoz3zzDMqkT/57/lJjN2euB3p1KlTGbI9POq4M2pdeRLjljJu7GZvnxxz+sTHIaPGTtyPXkaNPaPGLWXc2DNq3FLGjZ24H72MGntGjVvKuLFn1LiljBs7cT96GTX2jBq3lHFjJ+5HL6PGnlHjljJu7Bk1bkhOafnjPHny6Nq1azY/u379uv73v/9Jkp577rkEr1+7di3BttAAAAAAAAAAAAAAgLRLUwK4XLlyOnnypKKiooyfHThwQOXKlTNeP3jwoPHanTt3dPLkSeN1AAAAAAAAAAAAAIDjpCkB/OKLLypfvnwaMmSIzpw5o/nz5+vIkSNq3LixJKlhw4Y6evSo5syZo7Nnz+qLL75Q3rx59corrzgidgAAAAAAAAAAAABAHGlKADs7O2vs2LH6559/1K5dO61du1ajR49WgQIFJEkFChTQqFGjtG7dOrVr107Xrl3T2LFj5eSUprcFAAAAAAAAAAAAACTCJbV/sHv3bpt/Fy5cWDNnzkzy96tVq6Zq1aqlPjIAAAAAAAAAAAAAQKpwKy4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6POwAAAAA4RsjNGIVFWhxSVpRzHl2KuJvmcgq5OcsrJ1NOAAAAAAAA4FFhNQ4AAMAkwiItarj+qgNLjExzCasDPUgAAwAAAAAAAI8QW0ADAAAAAAAAAAAAgEmQAAYAAAAAAAAAAAAAkyABDAAAAAAAAAAAAAAmQQIYAAAAAAAAAAAAAEyCBDAAAAAAAAAAAAAAmAQJYAAAAAAAAAAAAAAwCRLAAAAAAAAAAAAAAGASJIABAAAAAAAAAAAAwCRIAAMAAAAAAAAAAACASZAABgAAAAAAAAAAAACTIAEMAAAAAAAAAAAAACZBAhgAAAAAAAAAAAAATIIEMAAAAAAAAAAAAACYhMvjDgAwk5CbMQqLtDikrCjnPLoUcTfN5RRyc5ZXTpo6AAAAAAAAAADA04CsEOBAYZEWNVx/1YElRqa5hNWBHiSAAQAAAAAAAAAAnhJsAQ0AAAAAAAAAAAAAJkECGAAAAAAAAAAAAABMggQwAAAAAAAAAAAAAJgEDwYFAADpIuRmjMIiLQ4pK8o5jy5F3E1zOYXcnHkuOgAAAAAAAABTYwUUAACki7BIixquv+rAEiPTXMLqQA8SwAAAAAAAAABMjS2gAQAAAAAAAAAAAMAkSAADAAAAAAAAAAAAgEmQAAYAAAAAAAAAAAAAkyABDAAAAAAAAAAAAAAmQQIYAAAAAAAAAAAAAEyCBDAAAAAAAAAAAAAAmAQJYAAAAAAAAAAAAAAwCRLAAAAAAAAAAAAAAGASJIABAAAAAAAAAAAAwCRIAAMAAAAAAAAAAACASZAABgAAAAAAAAAAAACTIAEMAAAAAAAAAAAAACZBAhgAAAAAAAAAAAAATMLlcQcA4MkQcjNGYZGWNJcT5ZxHlyLuOiAiqZCbs7xy0k0BAAAAAAAAAADYi8wKAElSWKRFDddfdVBpkQ4pZXWgBwlgAAAAAAAAAACAVGALaAAAAAAAAAAAAAAwCRLAAAAAAAAAAAAAAGASJIABAAAAAAAAAAAAwCR4uCYAAEA8ITdjFBZpSXM5Uc55dCnirgMikgq5OfNcdAAAAAAAAAApYhURAAAgnrBIixquv+qg0iIdUsrqQA8SwAAAAAAAAABSxBbQAAAAAAAAAAAAAGASJIABAAAAAAAAAAAAwCRIAAMAAAAAAAAAAACASZAABgAAAAAAAAAAAACTIAEMAAAAAAAAAAAAACZBAhgAAAAAAAAAAAAATMLlcQcAAACAp1vIzRiFRVocUlaUcx5dirjrkLIKuTnLKyfTZQAAAAAAAGQsrGgBAADgsQqLtKjh+qsOLDHSIaWsDvQgAQwAAAAAAIAMhy2gAQAAAAAAAAAAAMAkSAADAAAAAAAAAAAAgEmQAAYAAAAAAAAAAAAAk+ChZgCAp0LIzRiFRVocUlaUcx5dirib5nIKuTnzfFEAAAAAAAAAgEOx6gwAeCqERVrUcP1VB5YYmeYSVgd6kAAGAAAAAAAAADgUW0ADAAAAAAAAAAAAgEmQAAYAAAAAAAAAAAAAkyABDAAAAAAAAAAAAAAmQQIYAAAAAAAAAAAAAEyCBDAAAAAAAAAAAAAAmAQJYAAAAAAAAAAAAAAwCRLAAAAAAAAAAAAAAGASJIABAAAAAAAAAAAAwCRIAAMAAAAAAAAAAACASZAABgAAAAAAAAAAAACTIAEMAAAAAAAAAAAAACZBAhgAAAAAAAAAAAAATIIEMAAAAAAAAAAAAACYhMvjDgAAAAAAzC7kZozCIi0OKSvKOY8uRdxNczmF3JzllZNTQgAAAAAAzIazfQAAAABIZ2GRFjVcf9WBJUamuYTVgR4kgAEAAAAAMCG2gAYAAAAAAAAAAAAAkyABDAAAAAAAAAAAAAAmQQIYAAAAAAAAAAAAAEyCBDAAAAAAAAAAAAAAmAQJYAAAAAAAAAAAAAAwCRLAAAAAAAAAAAAAAGASJIABAAAAAAAAAAAAwCRIAAMAAAAAAAAAAACASZAABgAAAAAAAAAAAACTIAEMAAAAAAAAAAAAACZBAhgAAAAAAAAAAAAATIIEMAAAAAAAAAAAAACYBAlgAAAAAAAAAAAAADAJl8cdAAAAAAAAAJ4eITdjFBZpcUhZUc55dCnibprLKeTmLK+cLJMBAADAHJjZAgAAAAAA4JEJi7So4fqrDiwxMs0lrA70IAEMAAAA02ALaAAAAAAAAAAAAAAwCS5tBAAAAAAATy22IwYAAABgNpxNAAAAAACApxbbEQMAAAAwG7aABgAAAAAAAAAAAACTIAEMAAAAAAAAAAAAACZBAhgAAAAAAAAAAAAATIIEMAAAAAAAAAAAAACYBAlgAAAAAAAAAAAAADAJl8cdAAAAAADYK+RmjMIiLWkuJ8o5jy5F3HVARFIhN2d55eTUCgAAAAAAPBlYpQAAAACQYYRFWtRw/VUHlRbpkFJWB3qQAAYAAAAAAE8MtoAGAAAAAAAAAAAAAJMgAQwAAAAAAAAAAAAAJkECGAAAAAAAAAAAAABMggdVAQAAAACSFHIzRmGRljSXE+WcR5ci7jogIqmQmzPPXQaAVHBUXy45rj+nLwcAAEg/zLIAAAAAAEkKi7So4fqrDiot0iGlrA70IGkAAKng2L5cckR/Tl8OAACQftgCGgAAAAAAAAAAAABMggQwAAAAAAAAAAAAAJgECWAAAAAAAAAAAAAAMAkSwAAAAAAAAAAAAABgEiSAAQAAAAAAAAAAAMAkSAADAAAAAAAAAAAAgEm4PO4AAAAAgIwq5GaMwiItaS4nyjmPLkXcdUBEUiE3Z3nlZJoPAAAAAADwtGJlCAAAAHhIYZEWNVx/1UGlRTqklNWBHiSAAQAAAAAAnmKsDAEAAAAAAAAA8Bg4alchyXE7C7GrEABkfPTiAAAAAAAAAAA8Bo7dVUhyxM5C7CoEABmf0+MOAAAAAAAAAAAAAADgGCSAAQAAAAAAAAAAAMAkSAADAAAAAAAAAAAAgEmQAAYAAAAAAAAAAAAAk+BJ7gAAAAAAAAAAhdyMUVikxSFlRTnn0aWIu2kup5Cbs7xysowNAEBqMHICAAAAAAAAABQWaVHD9VcdWGJkmktYHehBAhgAgFRiC2gAAAAAAAAAAAAAMAkSwAAAAAAAAAAAAABgEiSAAQAAAAAAAAAAAMAkeHgCAAAAAAAAgCdOyM0YhUVaHFJWlHMeXYq465CyCrk580xaAADwRGOmAgAAAAAAAOCJExZpUcP1Vx1YYqRDSlkd6EECGAAAPNHYAhoAAAAAAAAAAAAATIIEMAAAAAAAAAAAAACYBAlgAAAAAAAAAAAAADAJHlYBAAAAAADSLORmjMIiLWkuJ8o5jy5F3HVARFIhN2ee0wmHop4DAAAgI2B2CAAAAAAA0iws0qKG6686qLRIh5SyOtCDxBgcinoOAACAjIAtoAEAAAAAAAAAAADAJEgAAwAAAAAAAAAAAIBJkAAGAAAAAAAAAAAAAJMgAQwAAAAAAAAAAAAAJkECGAAAAAAAAAAAAABMwuVxBwAAAAAAgKOF3IxRWKTFIWVFOefRpYi7aS6nkJuzvHJyGg4AAAAASF+ceQIAAAAATCcs0qKG6686sMTINJewOtCDBDAAAAAAIN2xBTQAAAAAAAAAAAAAmASXHgMAAAAAAAAAACBdOOrxLI56NIvE41lgftRuAAAAAAAAAAAApAvHPp4l7Y9mkXg8C8yP2g0AAAAAAJABcTcN8OSifQIAgMeJER8AAAAAACAD4m4a4MlF+wQAAI+T0+MOAAAAAAAAAAAAAADgGFzyBQAAAAAAAAAA7Oaobc6lR7/VOVu0A3ga0KMAAAAAAAAAAAC7OXabc+lRbnXOFu0AngZsAQ0AAAAAAAAAAAAAJkECGAAAAAAAAAAAAABMggQwAAAAAAAAAAAAAJgEm8oDAAAAAPCECLkZo7BIi0PKinLOo0sRdx1SViE3Z55LBwAAAAAZBGdvAAAAAAA8IcIiLWq4/qoDS4x0SCmrAz1IAAMAAABABsHZGwAAAPCUeRLvMOTuQgAAAAAAAMdghQUAAAB4yjyJdxhydyEAAAAAAIBjOD3uAAAAAAAAAAAAAAAAjkECGAAAAAAAAAAAAABMggQwAAAAAAAAAAAAAJgED9kCAAAAAAAAAGRoITdjFBZpSXM5Uc55dCnirgMikgq5OcsrJ0vwAIBHj9EHAAAAAAAAAJChhUVa1HD9VQeVFumQUlYHepAABgA8FmwBDQAAAAAAAAAAAAAmQQIYAAAAAAAAAAAAAEyCBDAAAAAAAAAAAAAAmAQJYAAAAAAAAAAAAAAwCZ5ADwAAAAAAAAAA8AQLuRmjsEiLQ8qKcs6jSxF301xOITdneeUkzQQ8iWiZAAAAAAAAAAAAT7CwSIsarr/qwBIj01zC6kAPEsDAE4qWCQAAAAAAAAAAAMTBXdfIyKglAAAAAAAAAAAAQBzcdY2MzOlxBwAAAAAAAAAAAAAAcAwSwAAAAAAAAAAAAABgEiSAAQAAAAAAAAAAAMAkSAADAAAAAAAAAAAAgEmQAAYAAAAAAAAAAAAAkyABDAAAAAAAAAAAAAAmQQIYAAAAAAAAAAAAAEyCBDAAAAAAAAAAAAAAmAQJYAAAAAAAAAAAAAAwCRLAAAAAAAAAAAAAAGASJIABAAAAAAAAAAAAwCRIAAMAAAAAAAAAAACASZAABgAAAAAAAAAAAACTcEnvN7h3757Gjh2rzZs3y9XVVa1atdLbb7+d3m8LAAAAAAAAAAAAPHVCbsYoLNKS5nKinPPoUsRdB0QkFXJzllfOdE9L4v9L9yM9efJkHTp0SFOnTtWVK1c0ePBg5cuXT/7+/un91gAAAAAAAAAAAMBTJSzSoobrrzqotEiHlLI60IME8COUrltAR0VFadWqVerdu7fKlCmjmjVrqk2bNlqxYkV6vi0AAAAAAAAAAAAAPJXSNQF86tQp3bt3TxUrVjR+VqlSJR07dkwxMTHp+dYAAAAAAAAAAAAA8NTJdOPGjQfpVfiWLVs0cuRIbdq0yfhZSEiImjdvrrVr18rDwyO93hoAAAAAAAAAAAAAnjrpegfwnTt3lDlzZpufWf9979699HxrAAAAAAAAAAAAAHjqpGsCOHPmzAkSvdZ/Z82aNT3fGgAAAAAAAAAAAACeOumaAH7uued069YtRUdHGz+7du2aMmfOrJw5c6bnWwMAAAAAAAAAAADAUyddE8AlS5aUq6urDh06ZPzs4MGDKl26tFxcXNLzrQEAAAAAAAAAAADgqZOuCeCsWbOqfv36Gj16tI4ePapff/1VixYtUvPmzdPzbRGHt7e3du/e/bjDcJhGjRrJ29s7wX8tWrQwfuf3339X165dVbt2bdWrV0+9evXSiRMnjNcT+/u4/6VGYsd3//798vX11dixYx/qM06fPl2dO3d+qL9NjfjHsmrVqmrcuLHmz58vSercubOmT59uV1nXr1/Xpk2b0jPcJMX/HFWqVFHdunXVt29fXb58WVLGbQfXr1/XqFGjFBQUJF9fX7355puaPXu27ty587hDS1JSbdTb21vbtm1L8Pu7d+9OdbtzlIx4fKX06XcelfQ45kFBQVqzZo0Do8zYxziuuO2xSpUqqlmzpt5//339/vvvdv393r175e3trZiYGEnSyZMntX///vQM2UZGaKOp7fMeRTzt27fXgwcPbH4e/7vMaBzRJu2tv+l1rO7cuaPg4GA1b95cvr6+qlu3rnr16qUjR4449H2sHDX3SamON2rUSD/88EPaA06lIUOG6PPPPzf+vWHDBnl7e2vx4sWPPBarlObOScWYmjm3o8Q9fo+6f3jY4/AkzOcfx3eVnPhtsl69eho2bJgiIyPT/b1TqjezZs1Shw4dUizncX6Gh/WkxmxvP3jhwgV5e3vr4sWLjyiyhzdkyJBk124ceQ7wKMYze+Zpj6Ove5L7EkdKy5wm7mv//fefTd1zRN2JiYnR119/rSZNmujVV19VgwYNNGLECF2/ft2uv09LvdmzZ4/OnDnzUH8b1w8//KBGjRrp4sWL8vb21oULF9Jc5qOS1nONlD7zmjVrFBQUlOTfx5/Xpka/fv30+uuvJ3qO3KtXL7Vp00YWi+Wh4krMrVu3NHnyZDVu3Ng4R58/f/4TcZ45a9asBG3b19dXrVq10tatW43fS+p4W79HR+QL7LFmzRrVrVtXfn5+un37tsPLT056r3ll9PUHs0n323B79eqlL7/8Ul27dpWbm5vef/991atXL73fFibWs2dPBQQE2PzMekf5smXLNHXqVHXs2FH9+vWTxWLR0qVL1alTJ82cOVOlSpXS2rVrjb8bO3asnJyc1Lt3b4fEdurUKfXp00f16tVTnz59HFJmeop7LC0Wi/78808NHz5cefLkSVU5U6dOVUxMzGNr23E/x/379xUSEqIvv/xSgwcP1vTp07V27Vq5u7s/ltge1pUrV9ShQwcVKFBAQ4YMUf78+XX69GlNnz5dO3fu1IwZM57YZ6kn1kYlPVFb/2fk4xtfRul3MvIxzyjHODHW9vjgwQPdvHlTP/30k3r37q1Jkyal+iSmX79+evfdd1W5cuV0ivb/ZKT68qT1eUeOHNGqVavUuHHjx/L+j8LDtEl762+FChW0du1ah+5WdOfOHXXs2FE3b95Uz549VapUKd2+fVtr1qxR586dNXPmTL3wwgsOez9HS66OT5gw4TFEpATf+8aNG1W4cGH99NNPat269WOJKSUZIcZH4WGPQ0aczz8KI0aMUKVKlXT//n1dvnxZI0eO1MSJEzVgwIDHGlebNm3svvD/Sf0MyXkSYzZjH9OnTx9169ZNknTgwAF9+umnNus52bNnf1yhPbSU5mmPq697Eut0enjYOc28efP0zDPPSJIWL16s3bt3G4mzuK89rGnTpmnnzp36+OOPVaRIEV26dElTpkzRhx9+qPnz5ytTpkxpKj85Xbt21dSpU1W8eHGHlJc3b16tXbtWzz77rEPKexwe9fl/Wt6jT58+at68uRYsWKCOHTsaP9++fbt+//13zZkzR87Ozo4IU//++6/ee+89Pfvss/r0009VsGBBnThxQuPGjdOZM2c0dOhQh7xPWrzwwgsaM2aM8e9///1XCxYs0IABA7Rs2TIVLlw4yeNtrbtx3blzR127dlWxYsUcHuv48ePVvHlzNWzY8LGPZ46u8+lxTo2Hl653AEuxdwEPHjxYv/zyi9auXWuaiSgeHzc3N3l4eNj8lytXLoWHh2vy5Mn65JNP1LZtW3l5een555/XZ599pjJlymjatGmSZPN3mTNnVpYsWWx+9rDCw8PVs2dPeXt7a8CAAek6QXOUuMcyb968CgoK0iuvvKItW7akqpz4V7A+anE/x3PPPacqVaqoU6dO2rt3r27fvi0PDw+5uro+1hhTa8yYMXruuec0ZcoUvfTSSypQoIBq1KihWbNm6e+//9bXX3/9uENMUmJt1NrenhQZ+fjGlZH6nYx6zDPSMU6MtT3myZNHxYsXV48ePeTv7//Ykjb2ykj15Unr8/Lnz6+pU6fqxo0bj+X901t6t0lXV9c0zQcTM2fOHF25ckXz58+Xn5+fChQooJIlS6p3796qU6eO5s6d69D3c7QnrY5LsYv+1oWSmzdv6o8//lCHDh10+vRpm51/nhQZIcZHIS3HISPO5x+FnDlzGudA5cuXV4sWLfTzzz8/7rCULVs2u5NYT+pnSM6TFrNZ+5js2bMbY471wrq449CTcjFgaqQ0T3tcfd2TVqfTy8POaZ599lmjvsVf/4r72sP68ccf1bFjR1WpUkX58+dX5cqVNWzYMP3111/ptltMenF2dpaHh4fDko6P2uM4/487r02tfPnyqX379lq4cKHCw8MlSffu3dOECRPUrFkzlS1b1mFxTp06VS4uLpo6daq8vb1VsGBB1a5dW8OGDdP69eufiLrq4uJi07aLFy+ugQMHysXFRTt37pSU9PG21t24/82ePVtRUVEaOHCgw2O9ffu2KlWqpAIFCji87NRIjzqfHufUeHjpngDGk2316tVq1qyZqlWrpnr16unLL7+0uT1/yZIlatCggfz8/DR27Fh16dLF2Ork/v37Wrhwod544w35+vqqU6dOOnnypPG3mzdvVvPmzVW9enU1bdpUq1evTtfPsmHDBrm7uyswMDDBa5988onD7vJNzPXr19WjRw89//zzGjZsmM1E5+rVq+rfv7/q1KmjV199VW3atNG+ffuM18+ePasOHTrI19dXH3zwgf7991/jtcS244i79diQIUM0btw4DRw4UDVq1FDTpk1ttqJJ6b0T4+zsnGDyGxMTo8mTJysoKEhVq1bV66+/rm+//VZS7BYbP/30k9avX69GjRpJih3EBg8eLD8/PwUGBmrEiBE22wdt375dbdu2VfXq1eXn56dPP/3U2O4ise3CHmZLHetJk5OTk7G1xXfffaegoCCbCfumTZsUGBgoi8Wie/fuafz48fL391fdunX1ySef6Nq1a5L+byuQr7/+WnXq1NGwYcN0+/Ztffrpp8aWHR999JGuXr2aqjgTc/36dW3fvl3t2rVLcLVUjhw51KJFC/3444/64IMPNGrUKJvXBwwYYGzXERISoh49esjPz0/169fXrFmzdP/+/TTHlxa3b9/WwIEDVatWLb355pv666+/bF6/fPmyPvnkE9WtW1f16tXTmDFjdPfuXYfGYO/xtVgsOn78uNq3by9fX1+99957mjlzprFFe1rbpyM+x8P0O9a6vGXLFjVp0kR+fn7q06ePzSLEoUOH1KFDB9WoUUONGjXSihUr0hyrPcfceiX1ypUrFRQUpLp162rQoEE22xl9//33CgoKkp+fn+bNm2dTVkrj0sPEndgxHjdunPr162f83tKlS1WlShWj/75x44Z8fHx05coVRUZG6osvvlBAQICqVaumN9980+YiG29vb82YMUP+/v7GHQ4pjc1p1bhxY505c0YXLlxIsb+26ty5syIiIjRixAgNGTJEUvJ9eVqkpo3OnDlTDRo0UPXq1dW+fXsdOnRIUuJbDsXd6mnWrFkaMGCAxowZIz8/P73++usJ6pMjNGrUSMuXL9d7770nX19fvfPOOzp27JikxLcKiz8G/vHHH2rZsqV8fX3Vs2dPjRkzxjj+iY2XV65cUbly5eTm5qYpU6YkGlNoaKh69uypWrVqqXr16urQoYPNtm9JHVMp5fG7T58+6tKli+rUqaPff/892b6oVatW+uabb4yy+/btq1atWhn/3rJli5o2bWr8+6uvvlLNmjX1xhtv6O7du3r33Xft7vcSq7/21B17+suU2uv9+/f1448/qmXLlokmQz788EMNHjxYUvLj9qxZszRw4ECNHTtWNWvWVKNGjbR7924tW7ZMgYGBCggISNBXHzhwQE2bNpWvr68+++wz/ffff8ZrZ86cUZcuXeTr66smTZpo8eLFD31BX0hIiNq2bStfX1/16NHDmDtJyY/ra9asUYcOHRQcHCx/f3+99tprGj9+vO7fv6+///5bPj4+Onr0qFHW7du3Vb16df3111827XnLli3KnDmz6tatqyJFitiMtZ07d9bXX3+tHj16yNfXVy1btjQWf6Tk28PevXsVFBSk1atXKzAwUHXq1NHixYu1d+9evfXWW6pVq5aGDh1qM7e6evWqunTpYtSr8+fPGzFGR0fr7NmzcnJyMq6sX716tY4ePap58+apXr16+vzzz1W/fn1NmjRJS5YsUZs2bYyyt23bJm9vbyOxY7FYVKdOHR08eDDZubq9vv32W/n7+6tevXqaM2eOzWvWtu/r66tmzZrZJAU6d+6s+fPn64MPPpCvr6/effddhYWFafjw4apZs6aaNm2qAwcOpPhdJXf8JNut6h7mHMeRrHV37ty5qlOnjgIDA7V+/Xpt2rRJDRs2VJ06dYyLjyXp7t27mjp1qoKCglSjRg317t1bERER6RJb/Duu7JmHxN0CMP789sSJE+rUqZN8fX3VuHFj/fjjjzbl//DDD8bnGjRokNG+7d0C2p7PkNL8Lv5cKrm+Je7ntG7J//bbb2vv3r0PFWtSMT948EBff/21sZbSo0ePBPX5p59+UqtWrVSzZk116dJFYWFhklKew0ix/YE1/rZt22r27NlJtq2YmBiNGTNGtWvXVlBQUIJHgTiyH0yuvvXt21fjx4833nf8+PGqU6eOMfYcP35cNWvWVHR0dKJt/NSpU6mO2zrPmzVrll39ZHLjmfX8yNfXVzVq1FCPHj105cqVpCtFElq1apXsPC1um7xz546++OIL+fn5qUGDBlq1apWqVq1qbN+d3Dw+sWOQGqnpS+bPn5/gjv/vvvvOmNfZe74hxY5FjRs3VvXq1dWqVStt377deM1R34E9jh8/rlq1amn58uWS/m9Nas2aNQoODtbBgweN3ZQcsQV0pkyZtGfPHputegsWLKhvvvlGJUqUSNV57s6dO1W9enXjcTQ3b97UiBEjFBgYKD8/P3322WfGeat1De+DDz4w6kha1wLin+PcuHFDH330kWrWrKnGjRvru+++s9mJKqnv1XpObf2cDx48UN26dTVu3Djjb8eMGaPhw4dLcsy5aXJrLMmtF1pt3brVWKsYN25cgnP46dOnG/P8VatWGT9PyxbQktS6dWsVKFBAkydPlhR7l3p0dLQ6d+5s1xpbUnFJ0sqVK9W4cWPVqFFDq1evVvXq1ZUlSxab33nxxRc1bdo0Pf/885ISX+NIrl5dvnxZPXv2lJ+fn+rWrauhQ4ca5y3JvWYvJycnubi4GN+n9Xhbzy3izoOio6NVu3Zt7dixQ5s2bdK6deuUJUsWvfHGG2rTpo369+9vjCPVq1dX586d1aRJEzVo0EANGzbUypUr1a5dO/n6+qp79+6KiIjQRx99JF9fX7Vp00YhISFGG5Gk7t27G+enyZ1XDhkyRIMHD1abNm1Ur149nT59OsXzenskV+dTmr+Gh4erW7duxjnWokWLjD6FLaCfLCSAn2IHDhzQ6NGj1aVLF3333Xfq37+/1qxZY+yLv379es2aNUsffvihgoODFRERYXNiHRwcrMWLF6tXr15asGCBChQooJ49eyoyMlLXr1/XZ599ppYtW2rFihV65513NHz4cIWGhqbb5zl16pRKly4tJ6eE1bpIkSLy9PRMl/eNjIxUz549dfnyZQ0bNizB1ZqDBg1STEyMgoODtXDhQuXNm9dI2t27d0+9evVSgQIFtHDhQtWqVSvBYJuS7777TiVLltTChQvl4+OjUaNGGZO55N47vpiYGG3dulW7du1SjRo1bF6bP3++fv31V40cOVLffvutgoKCNG7cOP39999q06aN6tatq9q1axuL58OGDdO///6rWbNmacKECTp37pyxFUh4eLj69++vJk2aaPny5Ro5cqT27Nmj77//PlWfOznnz5/XrFmzVLVqVWXLls34eZ06dXTt2jWbxcTNmzerTp06cnZ21rRp03T48GGNHz9eM2fO1IMHD9S7d2+bBdH9+/dr/vz5evvttzVz5kxFRERoxowZ+vrrr/XPP/9o4sSJaY7/r7/+0v3795PcDrJSpUr6559/VLFiRW3dutU4Sbhz54527Nghf39/3bhxQx07dlSePHk0Z84cffzxx/r2228f67PxJOnLL79UaGioZsyYoT59+mjJkiXGa9HR0eratauioqI0ffp0jRw5Ur/99psmTZrk0BjsPb5nzpxRz549jfYVEBCQ6gRRcu0zLdLS71jNmzdPQ4cO1bhx43T06FEtXLhQUuzCR7du3VS5cmUtXLhQHTp00JQpU9J0Bbi9x/zixYu6du2aNm3apAkTJuizzz7Tli1bjEWs33//XePHj1fXrl0VHBysI0eO2Jz0JzcupVZyx9jHx0f79+83FrusY6M1gfTnn3+qWLFieu655zRhwgSFhoZqypQp+uabb1S5cmWNGDFC9+7dM8r79ddfNXv2bPXu3TvFsdkRvLy8JMV+18n113GNGjVKzz33nHr27Kk+ffqka19ub31ZsmSJVqxYoaFDh2rZsmUqXbq0PvnkE7svdNm6daucnZ01b948vfHGG5o2bZrOnj2b5vjjCw4OVtu2bTVnzhxlzpzZZkuq5ISHh6tv376qU6eOFi1apLJly9qV0HF1dVXv3r21Zs0aHTx4MMHrffr0Ub58+bRo0SIFBwfLYrEYi5Bbt25N8pja851v375dfn5+mjFjhipUqJBsX+Tj46M9e/ZIil3QOXDggEJCQoyFmt27d6tq1arGGJwjRw7ly5dPrq6uKliwYILncCb3XvHrb3KfMzFJ9Zf2tNfw8HBdv35dL774YqJlP/vss8qePbtd4/bWrVuVLVs2LV68WGXKlNEnn3yiP//8U9OnT9cbb7yhCRMm2CSnv/vuO/Xp00ezZs3SmTNn9OWXX0qKnS/07NlT5cuX1+LFi9W3b18tXbrUWORMrZUrV6pNmzaaN2+eYmJi1L9/f0n2jetHjx5VSEiIZs2apS5dumj58uX6448/lCdPHlWuXNlm7Pnll1+UL18+lS5d2ub9N2zYoKpVq8rFxUU1atTQhg0bbBYb5s2bJ39/fy1YsECenp4aPny4LBaLHjx4kGx7kKRr165py5YtmjFjht5++21NnTpVkyZN0qBBgzRo0CCtW7fOJqH8008/yc/PT4sWLVLBggXVvXt3xcTEaMOGDZKkHTt2KCgoSFFRUdqzZ49Gjx6tggUL6s0331T37t21fv16eXp6qmfPnvLx8dGpU6eMecO+ffuUKVMmo10fP35cklSuXLlk5+r22rBhg6ZMmaLPPvtMixcvNhaz//zzT3388ceqX7++Fi1apMaNG+uzzz6zmU/PnTtXjRo10vz583Xz5k21a9dOzz33nObNm6ciRYoYSZ+Uvqukjl98qTnHSS/Hjh3T+fPnNW/ePNWtW1cjR47UihUrNGHCBHXt2lXz5s3T6dOnJcXOf7du3arBgwdrzpw5slgs6tOnT5LP5HtYN27cMC4KsbJnHpJced26dVPRokW1aNEidenSRaNGjTIS+lLsudTEiRM1duxYbdu2LdXnsvZ8Bnvmd3HnUlLSfYsUm/wdPXq03n77bS1atEhVqlTRhx9+qEuXLjks5uXLl2vt2rUaPHiw5s6dq8KFC6tbt242FzUGBwfrww8/1PTp03Xt2jWbiwaSc/LkSQ0ePFjt2rXT0qVL1bhxYy1fvlzlypVLtG3NmjVLO3bs0NixYzVixAibvt7R/WBy9c3Hx8cm0b5v3z7dvn3bmHvt3r1bL7/8slxdXRNt48uWLUtV3FeuXNHt27e1cOFCBQUF2dVPJjWeRUZGqnfv3vL29tY333yjKVOmKDw8/KF28MiSJUuy87S4xo0bp4MHD2rSpEkaPny4Fi5caNNvpDSPj38M7JXavsTf31+hoaE2iYeff/5Z/v7+dsVpdeLECY0fP169evXSihUrVLduXX366ae6deuWQ7+DlISHhxvPTm3WrJnNa3Xr1lXr1q31wgsvJNgqNi1atGih7777To0aNdLw4cO1ceNG3bp1S8WKFVPWrFntPs89evSoBgwYoP79+6tWrVqSpI8++kgnT57UuHHj9NVXX+ncuXPGxYfW9Y0RI0YYySlHrwUMHDhQ169f1+zZs9WvXz8FBwcbryX3vebKlUulS5c2+o1Tp07p1q1bNu3mzz//VLVq1RxybprSGos964WrVq3S8OHDNW7cOG3btk2zZ882Xrty5YpOnjyp4OBgde3aVaNHj3bY875dXFz00Ucfadu2bdq2bZsWLFigjz76SK6urinOxZOLa/v27Zo5c6Z69eqlkSNH6v79+1q+fHmiN768/PLLNnfCxx2XU6pXY8aMkYuLi+bNm6cpU6bo8OHDRttO7jV73LlzR5MmTVJ0dLReffVVm9eyZ88uHx8fmwvj/vjjDzk5Oal48eIaOXKknJ2d1bVrVy1dulR58+bV1q1b1bVrV3377bfKnTu39u3bpx49emjMmDFycnLSzJkz1aVLF82cOVPHjx9X27ZtVbVqVc2bN09OTk6aMWOGzVbTI0aMUJ8+few6r1y/fr3ee+89TZo0SV5eXimOgylJqc4nN3+NiYlR7969lS1bNs2fP1/t2rWzadt4spAAfoplyZJFAwYMkJ+fn/Lnz686deqoZMmSCgkJkSStWLFCzZo1U7169VS8eHENGjTIuMrnwYMHWr58ud5//33VqFFDXl5eGjBggFxcXLR27Vr9/fffiomJUZ48eZQ/f341bNhQU6ZMUe7cudMct/XOh7j/Xb9+Xbdv334se+aPHj1aUuyC6/z58xO87uvrq379+snLy0vFihXTm2++qZCQED148EC7d+/WjRs39PHHH6to0aJ68803VbNmzVS9//PPP6+3335bnp6e6tKli+7evWtMvJN7b8n2WFavXl1DhgxRy5YtE9xFXbx4cQ0YMEDly5dXwYIF9c4778hisejcuXPKli2bsmTJosyZM+vZZ59VWFiYtm3bpsGDB6tEiRIqU6aMBg8erK1bt+ry5cuyWCzq3bu33njjDRUoUEA+Pj7y9vZO06J7/M/Rrl07lS5d2riKyipXrlzGnTySFBUVpd9++03+/v66c+eOVqxYof79+6tcuXIqXry4Bg8erLNnz9oscjRv3lyFChWSp6enIiIi9Mwzz6hAgQIqVqyYcTVWWt28eVNS7GJ3YqzbX7388suKjIzU/v37JcUuKubKlUvly5fXhg0blCVLFn3yySfy8vJSzZo11alTJ2PROj0l1kaDgoJ0+/Ztbd68Wb169VLp0qVVtWpVtW/f3vi733//XVeuXNGQIUNUokQJvfzyy/roo4+0cuVKh9xVaGXv8f3ll1+UJUsW9e3bV0WLFlWzZs1Up06dVL1Xcu0zLdLS71h16NBB5cqV04svvqiAgADjrsQffvhBzz//vLp27SpPT08FBQWpWbNmaao79h7zGzduGH1EiRIlVLNmTVWtWtVY5F61apXq1aun+vXrG1v5WHcsSGlcSq3kjvFLL72kO3fu6PTp00biqlq1akYCeNeuXfLx8ZEUm6zs37+/SpYsqSJFiqhNmza6efOmzWJT48aN5enpqeLFi6c4NjuCdaw8ffp0sv11XO7u7nJ2dpabm5uyZ8+eLn25lb31xWKxyMXFRfny5VPBggXVrVs3DRo0yO4EcI4cOdSzZ095enrq3XffVc6cOY26lhpJ9XlW9evXV61atVSiRAm1adPG7vdYtWqVSpUqpffff1+enp7q1KmTypUrZ9ffWsfDUaNG2SRP7ty5o0aNGqlnz54qVKiQSpcuraCgION7i4iISPKY2vOdu7u7q1mzZipRooTc3NyS7Yt8fHx04MAB3b9/X6dPn5a7u7sKFiyow4cPS/q/BLB1sfz06dPKnDmzMmfOLHd39wR1Lbn3il9/k/uciUmqv7Snvf7zzz/GsbE6duxYgjpjz7idI0cOdenSRYUKFVKDBg1069Yt9erVS15eXmrVqpVx17JV+/btVa1aNZUpU0Z9+/bVpk2bdOvWLW3YsEE5c+ZU165dVaRIEVWrVk2dO3e2uSM7rpTqeJMmTRQQEGD0ywcPHtSZM2fsGtctFos++eQTFS1aVK+//rpKlChhHN+AgACbBZm4i8lWf//9t/bv32/Mn/38/HTjxg2bpGy1atUUFBQkLy8vvffee7p69ar+/vvvFNuDNb7u3bsb83SLxaK33npL5cqVk5+fn7y8vGwucK1Zs6aaNWumokWLqn///vr333+1fv16Y67WuHFjNWrUSLdu3dKJEyc0YMAA5cqVS66urlq1apVy5sypihUrSpJxIZH1b/fv359grPH29pazs3Oyc3V7DRgwQKVKlVKNGjXUokULY9F0xYoVqlWrllq2bClPT0+1atVKtWvXtqmbVatWVb169VSsWDH5+vrKzc1NHTp0kJeXl15//XWFhoba9V0ldvzi360o2TfPSW/3799X3759VbhwYTVu3FhRUVHq2LGjnn/+eTVt2lTZs2dXaGiobt68qXXr1qlPnz56+eWX9fzzz2vo0KEKCwtL9LOlVp8+fVSzZk3VqFFD/v7++uuvv2wSFvbMQ5KyadMmZcuWTR999JE8PT0VEBCgnj172vSV/fr10/PPPy9vb295e3snuEszrZ/B3vld3LmUlHzfsmzZMr311ltq0KCBPD091a1bN5UoUSJVF8GkdNwXLlyoDz74QK+88oqKFi2qvn37ytnZ2aZPa9Gihby9vVW2bFk1bdrUiC8lixcvVsOGDVW/fn0VKlRINWrU0IMHDxQdHS3Jtm09ePBAq1atUocOHfTiiy+qQoUK6tmzp1GWo/vB5Oqbj4+PTp8+rX///Ve3bt1SWFiYXnzxRSOZYx33pcTbeNwEvT1xS9Lbb7+tQoUKqUCBAnb1k0mNZ1FRUXrnnXf0/vvvq2DBgqpYsaJq16790PPepOZpcf33339au3at+vTpowoVKqhSpUo2z2VMad0lsWOQnLT0Jfnz51eFChW0efNmSbEXDRw4cED16tWzO04p9s7RTJkyKX/+/MqfP7/eeecdjRkzRq6urg77DlKa09y4ccN4ZM7777+f4O+zZs2qZ555xthm1lHee+89DR8+XAULFtSaNWs0cOBA1a9fXwsXLrS7Hzx//rx69+6tzp07G5/p1KlT2rdvnwYNGqQXXnhBZcuW1bBhw7Rz506dOXPGuNM7Z86cypYtm8PXAs6dO6fdu3frs88+U8mSJfXqq6/a7A6R0vca98IR6zzo1KlTioqK0uXLl3XhwgW98sorDjk3Te783971wg8//FAVK1bUiy++qE6dOtkkoK0XtxQvXlxBQUEKCAhw6I0wL730kgICAvTJJ5+oSpUq8vX1tWsunlxcCxYs0Ntvv62aNWsa5+bFixe362KvuONySvXq4sWLyp49uwoUKKAyZcpo1KhRql+/foqvJebw4cNG265Ro4Zq1aqlgwcPauLEiYn2gwEBAfrll1+Muc3mzZtVq1YtjRgxQhaLRY0aNTLG24YNGxp1smDBgsqXL5+k2PUV61bb9evXl4+Pj8qWLauXXnpJxYsX1xtvvKHixYsrMDBQoaGhxlbTUmzby549u13nlSVLlpSfn5/Kli2re/fu2TUOJie5Op/S/HXPnj2KiIjQ559/rmLFiikwMFBvvfWW3e+NR4snMT/FypQpoyxZsmjWrFk6e/asTp8+bQyeUuxCW9xkVs6cOY27aK9fv66bN2/aLES6uLioTJkyCg0N1ZtvvqmAgAD16tVLhQoVUvXq1RUUFGQs2qbF+++/nyAJ4+7uLnd3d926dSvN5adWzpw5jSuXxo4dKz8/P5UvX954vWnTptq4caMOHTqkc+fOGVveWiwWhYSEqGDBgjZ3qZYpUyZViwEFCxY0/r91Ud96EpHce0u2xzJz5sxJPqejVq1a2rVrlyZOnGhTTmILpdbFl9dffz3Ba+fOnZO3t7cyZ86sOXPm6OzZs8Z/8Rf0UsP6OaKiojR79mxdunRJXbp0Ua5cuRL8rnVbux49emjHjh1yd3dXhQoVdPbsWUVHR6tjx442v3/v3j2dP39eefPmlSSbCcPbb7+tXr16KSAgQC+99JJq1aqV7ETEXtZ2cu3aNeN947Iu2OTOnVvVq1fXzz//rJdfftlYGM2UKZNCQkJUqlQpm+1TK1SooBs3bujGjRuJHhtHSayNOjk56fz587JYLCpRooTx8zJlyhj/PyQkRIULF7ZZJC9fvrwsFovOnz/vsGeX2Ht8jx49muAYli9fPlV3YibXPtMiLf1OYrG5ubkZcYWGhia487JChQqp3koyfrxSysfc+t0XKlQo0dhCQkKMLWWk2Is68ufPLynlcelhYk7qGGfNmlUVK1bU3r175eTkJDc3N9WuXdvYFnH37t3GFk7169fXL7/8oh9++EHnzp0zkn9x+0/rZ5BSHpsdwXqleIkSJZLtr5N7blORIkUc3pdb2VtfXnnlFW3cuFFNmjRR2bJl5evrq9dffz3BttFJyZ8/v81njFvXUiOpPs8qfn22JlNTcurUqQT9Xrly5YwEeUr69Omj5s2bG3e4SrF1980339TatWt1/PhxnTt3TidOnDDaXmBgoNasWZPoMbXnO49bl6Xk+6JKlSrp3r17On36tPbv369KlSrJYrHo4MGDKlKkiP7++2+99NJLxpXkmTJlUtGiRXXr1i3t2rUrwdaEyb1X/DqR3OdMTFL9pT3t1Vqf417I9Pzzz2vRokWSYncOGDJkSIrjthQ7B7E+k8l6Uab1mFv/Hfeuvrj1p1SpUrJYLLpw4YJCQ0MVEhJic9Hh/fv3FR0drejo6ARXf6dUx+O+T4ECBZQzZ06FhIQoPDw82XFdiu3H417AGff41qlTR2PGjNGRI0dUpEgR7dq1yyZxIUkbN26Uk5OTcUV/uXLllCdPHv3000/G54v//UmxY/EzzzyTbHuwsv699RhbF3uk2DaV1DF3c3NTkSJFtGXLFjk5Oen+/fvKnz+/EePBgwfVuXNnXbx40bgYQrJ9tmCVKlW0b98+vfzyyzp37py6du2qESNGSJLx2AQpdXP1xGTOnNnYtk+SSpcubdTR0NBQm7FXiq2bK1euTHCMrMcp/jGKjo6267tK7PiFhobK19fX5v1T097Ti7u7u1Gf4rdHKfaYRkdH6/z58wl2tXB3d5enp6dCQ0NVvXr1NMXRv39/VahQQZJ069Yt4+6QuXPnytPT0655SFJCQkJUsmRJm7HSmhCyLsjHHeOyZ89u153FqfkM2bNnt2t+F3/8Sa5vCQ0NtbkIVYrtm1JzsV1yMefJk0dXrlzR559/btNXWs8rrZKa76YkJCREZ86cMead1sSv9djHbVsVKlTQP//8k+T5l6P7weTqW+HChVWwYEHt379fzs7OKlOmjCpXrqyDBw+qfv36OnTokD799FNJSbfx1MYdt17Y008mNZ7VrVtXQUFBWrJkiU6ePKmQkBCdOnXK7gvzEpPYPC2u0NBQRUdH28QU93wvpXUXa7uN3zaSkta+JCAgQMuXL1fHjh21efNmlSlTRgULFtT27dvtPt+oWrWqKlasqDZt2qh48eLy9fVVo0aNlDVrVmXNmtUh30FKc5rg4GBFR0fb1PFHpV69eqpXr55u3bql3bt3a+XKlZoyZYqeffZZu/rBiRMnKjo62ub8KTQ0VG5ubsYOUJLk6empnDlzKjQ01LhoJu7vO3It4PTp03Jzc7PZkTFuPfbw8Ej2e/Xx8dG3336r+/fva9++fapbt67OnDmjw4cP6/Lly6pQoYLxPNe0npsmd/4fHh5u13ph3P61dOnS+vfff42LQQsUKGCzDleqVCmHJoAl6d1339X69euNixdSWmNLKa7Q0FBNnz5dM2fONNr68ePHVaRIkRRjidv3pFSvOnXqpAEDBujXX39VlSpV5Ofnp3r16qX4WmJKliyp4cOH6/79+9q1a5dmzZql1q1b66WXXkr09319ffXFF1/o0KFDeuGFF7R9+3YFBATozz//VKFChbR69WqtW7fO+P179+4pd+7c6tWrl/HM47jjSHJz4ixZshhjdnz2nFfGXY+2dxxMTnJ1PqX5qxQ7j4l70X758uW1ceNGu98fjw4J4KfY77//rn79+hlXp7z//vs2W2cltvBrXZCIv9+/lXVRM1OmTBo2bJhat26tX3/9Vdu3b9d3332ncePGGXdFPaxcuXKpcOHCCX5etmxZLViwQA8ePEjwwPIdO3Zo3bp1GjJkiMMXBT788EPlypVLTZs21YYNGzR06FAtWrRIWbJk0f379/XBBx/o5s2bqlevnnx9fRUdHa2PP/44yfJSii/+onH8RTore947qWMZ3/Tp07Vy5Uo1bNhQr732mj766KMEC0Fx43vmmWeMRaO4PDw8dPLkSeP5HpUqVVKrVq20dOlS43cSe9h8SgvlcT/HiBEj1K5dO/Xr109z585NcDxr1aqlUaNG6eTJk9q8ebPq1aunTJkyGe8xY8aMBHeSWyfckmyej1yhQgWtWrVKO3bs0M6dOzVp0iRt2LAhwbaUqVW2bFk5Ozvr+PHjiSY/jh07ply5cqlgwYIKCAjQl19+qe7du2vnzp3GM9viP8dZ+r9JiaO3m4svqXpl3cIw7sJm3O8nsX7FGrMjn12cmuMbfyu4lO4ssbd9ppUj+p2kYkus7lgsljTVm9QccylhPxj3uMf/Dqy/m9K4lFrJHWPp/65GdnZ2VqVKlVSpUiWNHj1ap0+f1s2bN407uAYPHmwsbDVp0kQeHh567733bN4rbuwpjc2OYN2S8sKFC8n218ndiZJSX54W9taXUqVKacGCBfrzzz+1c+dOrVy5Ut9++63mz59v11iSWBt4mLvHUhpLExvXE5urxI/R2dk5QTxx/53Y38d9vUCBAnr33XcVHBxstP979+7pnXfeUc6cOVWzZk0FBAQoNDRUCxYskBR7YVFSx/Sff/5J8TuPW5dT6osyZ86sl156SXv37tXBgwf16quvymKxaMOGDcqbN68qVaqkrFmzGs94ypkzp0qWLKmgoCB9+eWXunTpku7evftQ863kPmdikuov7WmvhQoVkru7uw4dOmQs4mbOnNmoM9bnKNkzbic2N0/s0SeJvWatGy4uLrJYLHrxxReNrS3jSuw9Uqrj8evigwcP5Orqate4nlw7zJEjh6pWraotW7bIy8tLxYsXV9GiRW1+d+PGjYqJibFZCLp//7527NhhJM6Teo///vsv2fZgFf+YJHfM4x+L+/fv69SpU0Zip1+/fsqUKZPu37+v7du3a+fOncqZM6fy5s2rFi1aaMKECTbPk/Px8dHcuXO1f/9+I1ly7do1nT17VkeOHNEXX3whKXVzdXvjtvZdSc0L4s7N7DlG9nxXicUR//t7mPOr9JBY355Yv5zY8ZPSPreyypMnj037LFu2rH777TetWrVKPXr0sGseElfcJKQ9583xv+uHGUeT+wzxE7VW8ed38fub5PqWpPqm1JxvJBfzu+++K0kaPny4TdJFst3dJKmxJaX5gcViUevWrdWwYUNJsdu7njlzRseOHTPuoLW2Laukzr8c3Q+mVN98fHy0b98+OTs7q3LlyqpUqZLWrl2rAwcOKG/evCpYsKBdbdzeuOO2P3v6yaTGsytXrqhdu3YqVaqUfHx81LhxY+3cuTPFLZyTk9g8LS7r95RUm0pp3cU6j0+qD4ovrX2J9dmsZ86c0ebNmxUQEJCqOKXYiwm++uorHThwQDt27NCWLVu0YsUKzZo1S+7u7g75DlKa03h7e6t69eqaMmWK6tWrpzx58qSq/Idx6tQp/fjjj8Yd3jly5FCdOnVUu3ZtvfPOO0k+4z5+P9iwYUO5u7trwoQJqlq1qrJmzZrsGJRYn5eatYBr167p9u3bNsnd+H1FcuvKklJsW+XKlTPmUvv371ePHj1UqVIlHTp0SKGhoUaf54hz0+TO/+1dL4zbN8af6yY2Xjp6vcg6vsX/37jiz8WTi8tisahnz56qUqWKLBaL2rdvrxYtWqhJkyYJyv3000/l7+9vbD0e971Tqlc1a9bU6tWr9csvv+i3337TsGHD9Mcff2jQoEHJvpbUMbC2cU9PT0VFRWnQoEEqUKBAoheMZM2aVb6+vtqyZYtu374tJycnrV69Wq1atdKuXbtsxtslS5Zo06ZNqlGjhipXrqwbN27YPBJFSt15Q1z2nFfGPY72joPJSa7OpzR/Tez1R7kTD1KHLaCfYqtWrVKDBg306aefqnHjxipatKjCw8ONBlusWDGbbQpv376tsLAwSbFX93p4eBhXu0ixJ4t//fWXcTXIhAkTVLp0aXXs2FELFy5UpUqVtG3btnT7PHXq1FFkZGSCrT7v37+vxYsX699//02XK8KtnXumTJn06aefKiIiQjNnzpQUe7XV/v37NWXKFLVv317Vq1e3WdQpXry4Lly4YHM3z4kTJ4z/7+rqqsjISOM7efDggc3WfslJ6b1T4/vvv1efPn3UvXt3+fv7KyoqyojH+tmtrAOs9Spf68A7ceJERUZGat26dapQoYK++OILvfnmmypbtqwuXLhglGX9zFZRUVG6fv263bG6urpq4MCBOnXqVKLPu82ePbuxmPjHH38Yi1AFCxaUs7Ozbty4YcT97LPPauLEiTYPuY9r6dKlOnr0qAIDAzVs2DBNmDBBe/fufejjbJUrVy7VqVNHwcHBCa4Ev337tpYsWaKGDRvKxcVF1apVU3R0tPEcGOvV3V5eXjpx4oTN3x8+fFg5c+ZMcNfUo1KkSBG5uLjYnOTFre9FixbVhQsXbJ6Re/jwYTk7O9tcIZ9W9h7fEiVK6NSpUzYnO3H7xLS0z7RKS7+TEi8vrwST2MOHD9t1lWdS7D3myd1xKsX2mfHHpfDwcEkpj0upldwxlv7vOcD79u1TpUqVVLhwYeXIkUPz5s0znl92+/ZtbdiwQcOGDVOnTp3k5+dn9PdJTY5TGpsd4ccffzS2YU+uv05OSn15WthbX/744w+tXLlSVatWVd++fbVixQr9999/OnDggDHex/0c1rrypLCeWCcVY7FixRLc8RL334mNl/EXctq2bSsPDw/jwqS9e/fq8uXLmjFjhtq2bStvb29dunTJ+N527NiR5DFN7XduT19kvZDiwIEDqlSpkipXrqyjR49qx44dqlatmhGzFHuC2rZtW1WpUkUvvviiLBbLQ/d7yX3O1LCnvbq4uKhhw4ZaunRpoo8zsD7HPD3GbevFHlLsrhaurq4qVKiQihQpovPnzyt//vxG2z958qQWLFhg9yJFXHEfbXD+/HndunVLRYsWdci4HhAQYCRK49/FERkZqePHj6tXr15atGiR8d/48eNtnrublJTaw8OIeyxu3bql0NBQXb58Wb169ZIUe4eVNUaLxaIyZcrI09PT2DYtc+bM+v33340YrNsX/vLLL8ZFEaVLl9acOXNUtGhRY2E6pbl6Su7evWuc50mx9cWabC9atGia5wUPHjyw67uKf/zOnz+fIOnvyHOcR6Fw4cJydna2OYY3btzQhQsXHmp+Yo8HDx4oJibGrnlI/LEk7ly2SJEiOnXqlM3YMmzYMJv5UHqxfgZHz++k2PPVuOVJ0pEjR9L8fVhjzpEjh3Lnzq2rV68afWyBAgU0bdo0nTx5MsVyUprDeHp66uLFiypcuLAePHigM2fOyMfHR23btk3QtjZu3KjcuXPbnH/FjcGR/aA99c3Hx0d79uwxxv3y5cvr8uXLWrNmjTHu29PGHyZue/rJpMazbdu2yc3NTRMnTlSLFi1UuXJlh8zP48/T4ipUqJBcXV1t5n5xz4NSWndxhNT0JdbHba1bt05Hjhwx7rJNTZyHDh3SnDlzVLlyZXXv3l3Lly9X7ty59dtvv6XbdxBfjRo11LhxYxUpUsTmOalxJXaRRlpYLBYtW7bMeAxK3PfJnj278ufPb1c/6Ofnp3feeUf379/X119/LSl2DI+MjLTZ4eDs2bOKjIxMtM9LzVrAokWLNG7cOOPft2/fTrDTnJeXlyIjI212P4hbp1P6Xl1cXPTyyy/ru+++U+bMmVWwYEFVqlRJ+/fv1+7du41+wxHnpsmd/9u7Xhh37n3s2DF5eHgYCeOLFy8aF7ZKtnOt9GLPXDy5uDw9PXX58mUVLlxYRYsW1WuvvaZly5YleHbxnj179PPPPyd5zpJSvZo+fbquXLmixo0ba/To0RowYIDxfODkXrOHdUeB4cOHJ7nThr+/v3bs2KGtW7fKyclJhQsXVpcuXWzG28KFC+vnn3/WSy+9pKJFi8rf3z/R3XseVmrXgRwxfidX51OavxYrVkxhYWE257fx1y7w5CAB/BQ4fvy4fv/9d5v/bt++LXd3dx0+fFinTp3SmTNnNHToUF29etXYjqBZs2ZasWKFtmzZopCQEA0fPtxmUGjdurWCg4P166+/KjQ0VCNGjNCdO3fk7++v7Nmza+XKlZo1a5bCw8O1Z88enT59OtGtbRwlb9686tSpk0aOHKnFixfr/PnzOnbsmAYMGKC//vrLWHhJT15eXnrnnXe0ZMkSHTp0SNmzZ5eTk5M2bdqkiIgIbd68WbNmzZIUexeOt7e38ufPr2HDhuns2bP68ccfbZ4LVLZsWUVGRmrBggUKDw/X5MmT7d76MaX3Tg13d3ft2LFD4eHhOnjwoAYPHmxTzjPPPKOIiAhduXJFXl5eqlq1qgYNGqQjR47o5MmTGjx4sK5fvy4PDw/juX1HjhzR+fPnNXHiRB07dsyod2XLltXp06e1bt06nT9/XiNHjkwxKRRf2bJl9frrr2vu3LnGwmpc/v7++uabb/S///3P2KLFzc1NjRo10tixY/Xnn38qNDRUgwcP1unTp5O8QvTy5csaO3asDh06pPDwcK1fv1758uVzyPbKH374oaKiotS9e3ft27dPly5d0m+//aZOnTopb968xnNTMmfOrFq1amnJkiU2C6MBAQGyWCwaOXKkQkJC9Ouvv2rWrFlq2rTpQy3upkZkZKSuXr2a4L9MmTLptdde0/jx43X48GHt2bPHuGNZil3kLFKkiAYPHqxTp05p7969GjdunOrVq+fwLavtOb7WhYHx48fr3Llz+uGHH7Rp0ybjhC8t7dORUtvvpKRp06Y6ffq0pk2bpnPnzumnn37St99+m+bnedhbp5Pz5ptvasuWLfr++++NcSfuZ0puXEqL+MdYit0+OUuWLNq+fbsqV64sKfbZWJs2bTKuRLY+I2rbtm26ePGi/vjjD40ZM0aSktz6J6WxObXitsfTp09r/Pjx2rRpkz788MMU++v4smXLpnPnzunff/9NsS9PK3vqy4MHDzR58mRt3rxZFy9e1IYNG3T37l2VLFlSxYoVU5YsWTR79myFh4dr8eLFdi26Poyk+ryUFt9y586tvHnzat68eQoPD9fatWttnoX5xhtv6Pjx45o7d67OnTunefPm6cCBAzZ9UPzxMj5XV1f169fPWJjInj277ty5o61bt+rixYv64YcftGLFCqMdJXdMU/ud29MX+fj46Pfff1emTJlUuHBheXp6Klu2bNqxY4fRjqzbWB04cMCIeePGjcqSJUuq+r249Te5z5ka9rbXjh076rnnnlP79u21ceNGhYeH68SJE5o4caJGjBihihUrpsu4PXPmTO3evVtHjhzRuHHj1LhxY2XLlk2vvfaaoqOjNXz4cIWEhGjXrl0aM2ZMko9qSamOL1u2TFu2bNGpU6c0bNgwVa9eXZ6eng4Z1319ffX3339r586dCbZ7i4iIUI4cOdSkSRMVL17c+O/VV19VhQoV9NNPPyVbtru7e7Lt4WFs2rRJK1eu1NmzZzVs2DBlz57diFGS8RzKV199Vblz59aJEycUFRWlf/75R0OHDtW9e/d0/fp1rV69WlLsne9lypTRunXrVKlSJUlS5cqVbcYa62dJbq6eEicnJw0ZMkQnTpzQ5s2btXz5crVu3VqS1KpVK23dulVLly7V+fPntXTpUm3bti1V84IHDx7Y9V3FP36FChWSt7e3TVmOPMd5FJ555hk1adJE48aNM86JBw8erOeee87mO3xYN2/eNNpkeHi4ZsyYobCwMNWtW9eueUjZsmW1ZMkSnT9/Xtu3b9eaNWuMsgMDA/Xff/9pwoQJOnfunDZs2KANGzY4JG57P4Pk+Pld69at9e233+qnn37SuXPn9NVXX+nkyZOpums+pZhbtmypmTNnatu2bbpw4YJGjx6t3bt3J7gjODEpzWFatmypzZs3a8mSJVqxYoWyZMmi3bt3q2LFiom2rbfeekuzZ8/Wrl27dOzYMU2cONEoy5H9oD317eWXX9b58+d1+vRplS9fXs8884xKly5t06cl18bTErc9/WRS45m7u7v+/vtv7dq1S+Hh4Zo/f762bt2a5j4n/jwtrmzZsikoKEgTJkzQ4cOHdfjwYSPZlilTplTP41OS1r5Eil2DWLZsmSpVqmTEkJo4s2bNquDgYH3//fe6ePGifv31V125ckVlypRx2Hdgz7zdyclJffr00aZNmxIkuqTY78Z6nByhdOnSql69uj7++GOtWbNG4eHhOnbsmHHRyOuvv253P5g1a1b16NFDixcvVmhoqDw9PVW9enUNGTJEx44d07FjxzRkyBBVrFjRmPdmy5ZNZ8+e1e3bt1O1FlC5cmXt379fu3bt0tGjR/X9998nGLM9PT3l4+Oj4cOH6+TJk9q9e7dNe7bne/Xx8dFPP/1kMw/as2ePnJ2djRsgHH1uGv/83971wnHjxunw4cPavXu3Zs6cacylpNi2MmTIEJ05c0bff/+9Nm/erFatWj1UfPayZy6eXFytWrXSsmXLtGbNGoWFhSlLliy6deuWli5dqj179igsLExr1qzRp59+qoYNGxq7oMWXUr0KDQ3VmDFjdOLECZ07d05btmwx8gfJvWYPZ2dn9evXT2fOnElyK/OqVasaz7y9efOmevXqpX///Vf169fXzz//rNmzZ+vQoUNycnLStm3blDVrVh08eNDYCtkR88/UrgM5+jwmfp1Paf76yiuvKH/+/Priiy8UEhKiLVu26JtvvknLIUA6Ygvop8BXX32V4Gfz5s1Thw4dNGTIEL333ntyc3NTtWrV9NZbbxl35Pn7++vChQsaNWqU7t27p9dff10FChQw7lhp2bKlIiMjNXLkSN2+fVvly5fXzJkz9b///U+SNGrUKH311VdauHChcubMqaZNm6bqpOphtGnTRnny5NGyZcsUHBwsV1dXVahQQcHBwQmebZFe3nnnHf38888aNmyYFi5cqI8//lhff/21pk+fLk9PT/Xp08dYYKlcubImTJig4cOHq127dipRooSaNm1qfAeFCxdWz549tXDhQs2bN08NGjRI9lkHceXNmzfZ906Nzz77TKNGjVKLFi3k4eGhxo0by8XFRSdPnpSvr68aNGigrVu3qnXr1tq4caOGDBmicePGqXv37sqUKZO8vb3Vt29fSVLz5s114sQJde/eXa6urqpcubLef/99rV+/XlLsMx3btGmjsWPHysnJSS1atDCeRZMaXbt21ZYtWzR58uQEr1mftRX/WH744YeaMmWKBgwYoHv37ql8+fKaPHmy8fzB+Dp37qzIyEj169dP//33n1544QWNHz8+1QnrxHh4eOjrr7/W3LlzNWTIEF2/fl158+ZVQECA2rZtaxOTv7+/Vq9ebTP5z5YtmyZNmqRx48apbdu2ypUrl5o3b25sSZaeJk2alOjVsq1bt1a/fv00duxY9ejRQzlz5lSzZs2M78jJyUljxozRmDFj1L59e2XLlk0BAQHq1q2bw2O09/iOGzdOo0eP1g8//KCyZcvqtddeMy4qSEv7dLTU9DuJbakbV968eTVhwgRNnjxZixcvVr58+dSzZ081btw4TTGmpk4n5cUXX9Tnn3+uGTNmaNKkSWrcuLFN357SuJQW8Y9x1qxZVaVKFf3+++/G1dOVK1fWzz//bCxgubi4aMiQIZo0aZJWrFhhbPU2e/ZsnThxItFxKaWxObXitsfcuXOrVKlSmjZtmnECnVx/Hd9bb72lyZMn6+LFixo8eHCyfXla2VNffH191blzZ02ePFlXr15VoUKF9MUXXxjfx4ABAzRt2jStWrVKtWrVUvPmzRO9KCitkuvzkuPk5KSBAwdq7Nixat68uV566SW99957+uWXXyTFPjfpyy+/1MSJExUcHCxvb2/VrFnTmIclNl4mthWTt7e3/P39tXHjRpUvX17vv/++xo4dq3v37ql48eL6+OOPNXToUF26dCnZY5rS+B1fSvOQypUry9PTUx4eHjbPt6tUqZKOHz9uXHlunQOsWLFCy5cvt4m5SJEids+34tbfUaNGJfk5r169mvKX/v/Z216zZs2q6dOna9myZVqwYIEuXLggJycnlS5dWgMHDlRgYKCcnJwcPm63adNGw4cP140bN1S3bl11795dUuxFb5MmTdKECRP09ttvK0eOHGrQoIG6dOmSaDkp1fE2bdoYF336+PhowIABkhwzrlvb+qVLlxI8jy8iIkKvvfZaotvbNW3aVIMGDZK7u3uSi1EVKlRItj08jBYtWmj16tUaN26ckdyoXbt2ojG2b99eY8eO1fHjxxUaGqq6devqrbfe0o4dOzR16lTVrFlT7u7u8vHx0fHjx422ULlyZS1cuNAmCZfSXD0lOXLkUI0aNdS1a1e5urqqQ4cOql27tqTYBOGwYcM0a9YsTZ06VZ6enhoxYoSqVKli93F58OCBAgICUvyu4h+/MWPGJLgAwp6+5UljbXv9+/dXTEyMXnnlFU2bNi3Jx1ekhvWZqVLstoclSpTQl19+adSXlOYhffv21fDhw9WyZUuVLl1anTp10uzZsyXFJuImTJig8ePHa+XKlcqbN68GDhyoChUqGLszOEJKn8HR87vatWvr6tWrmjVrlq5du6aSJUtqypQpqVovSCnmNm3a6M6dOxozZoxu3rypUqVKafLkyXZtJ5s9e/Zk5zDly5fX0KFDFRwcrJCQEGXPnl2ffPJJgudJW9vWZ599pjt37mjAgAFycXHRe++9ZyTvHNkP2jPvzZYtm8qVK6c7d+7omWeekRTbp50+fdpou0m18UGDBhl3Wz1M3Pb0k0mNZ3Xr1tX+/fuN771s2bLq1auXpk+frjt37th1HpOUuPO0+Hr27Kkvv/xSH3zwgbJnz6633npL06ZNM+aCqZnHpyStfYkU+7itESNGJEhK2htnyZIlNWjQIM2ZM0fjx4+Xh4eHevbsKW9vb1ksFod8B/bO2ytUqKDAwECNHTs2wc5yfn5++v7779WiRQutWrXKrvdNyYgRI7RgwQLNnz9fo0aNkqurq1588UXNnDlTefPmTVU/6O/vr2+//VajR4/WtGnTNGjQII0dO1bdunWTk5OTatSoYXODTMuWLfXVV18pIiJCvXr1snstoEaNGmrdurUGDx6sO3fuGHcgx9/B7/PPP9fw4cP13nvvGc/8XbhwoST72paPj4+io6ON81cvLy/lypVLPj4+xoWxqT1PsUf883971gubNWumfv36KTo6Wo0aNVLLli2N10qWLKl8+fKpffv2cnd31+eff25zDpQe7JmLJxdXvXr1dP36dQUHB+vq1avy9PTUkCFDdODAAQ0ePFj//vuvChQooHbt2ql58+ZJxpHSGtPHH3+sMWPGqFu3brp3755efvllDRs2LMXX7FWxYkW99tprmjVrVqJrdq6urqpVq5bWrVunmJiYBOcqs2fP1uzZs5U3b17lyZNHY8eOlYeHh5599lllz57d7vl2clK7DpTSOPgwzzGPX+dTmr+OGjVKw4cPV5s2beTp6amGDRvqt99+e/iDgHST6caNG2zQjUTt27dPBQsWNJIFMTEx8vf315gxY5J8eDqAR8969dzcuXMfdyimEh4err///ts40ZCk0aNHG88QAYD0dObMGcXExKhUqVLGz3r16qUyZcqoY8eOjzEy4NHq0qWL6tSpozfffPNxhwIAwCOzbds2eXt7K1u2bJJit5R9//339euvv6bL483SKiIiQs2aNdPatWttnneNp9edO3eMrZqtdfbnn3/WlClTHJY8B/DoXb9+XSdOnLC5IHXhwoXauXOnZsyY8RgjQ2LYAhpJ2rZtm/r3768TJ07owoULmjBhgtzc3BJ9aDqARy88PFybNm3S119/ne531z+NIiMj1a1bN23evFkRERHaunWr1q1bZzzPCADSU1hYmLp166Zdu3YpIiJCP/zwg/7880/5+fk97tCAR2Lv3r2aP3++/vrrLwUEBDzucAAAeKSCg4M1btw4XbhwQSdOnNDkyZNVo0aNJy75GxUVpc2bN2vUqFHy8/Mj+QtD5syZNWzYMGNL+0OHDik4OJg1FcAE+vbtq2+//VYRERHavXu3vvnmG9r2E4o7gJGkyMhIjR49Wr/99pvu3r2rChUqqHfv3ipWrNjjDg2ApD///FN9+vRRtWrVNHz4cIdsPQ1bP/zwgxYuXKjLly8rb968atu2bZq3QgYAe82ZM0crV67UP//8oyJFiqhTp06qWbPm4w4LeCSGDx+uLVu2qF+/fgoMDHzc4QAA8EidPXtWY8eO1bFjx+Ti4qKaNWuqV69eyp49++MOzcadO3fUoEED5cuXTxMmTNBzzz33uEPCE+TAgQOaPHmyTp06JTc3N7322mvq0qVLoo+uAZBx/PLLL5o5c6bOnz+v3Llzq0mTJmrXrp2xNTueHCSAAQAAAAAAAAAAAMAk2AIaAAAAAAAAAAAAAEyCBDAAAAAAAAAAAAAAmAQJYAAAAAAAAAAAAAAwCRLAAAAAAAAAAAAAAGASJIABAAAAAAAAAAAAwCRIAAMAAAAAAAAAAACASfw/hV3NXCxcau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7" descr="data:image/png;base64,iVBORw0KGgoAAAANSUhEUgAAB4AAAATDCAYAAACXhiiZAAAAOXRFWHRTb2Z0d2FyZQBNYXRwbG90bGliIHZlcnNpb24zLjUuMSwgaHR0cHM6Ly9tYXRwbG90bGliLm9yZy/YYfK9AAAACXBIWXMAAAsTAAALEwEAmpwYAACmmklEQVR4nOzdebTVBb3//xeDgKJiIqAYV7FAUxTlLshYKald01LD6mppgvNsZuHXzMwcrql5HTJzIkUx01RSc55xnkc0hTQFFSFA1JBR+P3hj3M9oYKG2H77eKzVWp39+ZzPfn3OOa1WPd17t5g6deq8AAAAAAAAANDwWn7SAwAAAAAAAABYPARgAAAAAAAAgCIEYAAAAAAAAIAiBGAAAAAAAACAIgRgAAAAAAAAgCIEYAAAAAAAAIAiBGAAAAAW6uGHH06/fv3yq1/96pOe8qG9/vrrOfTQQ7Pppptm4403znHHHfehr7Gk73/mzJkZPnx4s8fOPvvs9OvXL7fccssS2QAAAEBjav1JDwAAAICP029/+9vccsst6d27dzbYYIOss846n/Skhdp7773z/PPPZ6eddvqkpwAAANBgBGAAAABKGz16dJLkV7/6VVZYYYVPdswimjJlyic9AQAAgAblLaABAAAobdasWUnSMPEXAAAA/hVeAQwAAPBv4sgjj8w111yTG2+8Meecc05uu+22vPHGG1lttdWy44475utf/3rTuWeffXaGDh2aX/7yl9lss82aXWfHHXfMmDFj8sADDyRJXnnllQwcODC77757vvCFL2To0KF5/vnn06FDh2yzzTbZfffd89e//jW//vWv8+STT2a55ZbLgAEDsv/++2fppZdeYOcVV1yRCy+8MK+++mpWXXXVDBw4MNtvv31atmz+zxiPHj06Q4cOzSOPPJIZM2bkP/7jP7LNNttku+22a3buN7/5zXTu3DkDBw7Maaedlrfeeitf//rX85Of/OR9f1azZs3K73//+1x//fV5+eWX07Zt26y33nrZeeed07t37yTJ1VdfnaOOOqrpe/r165ckTT+X9/PYY49l6NCheeqpp7LUUktls802y5e+9KX3PHfatGk5//zzc/PNN2fChAnp0KFDvvSlL2WvvfZK586dm507derUDB8+PHfddVfGjx+fefPmZZVVVsmmm26aXXfdNW3atGn6Xb17c58+fXLmmWc2PTZ79uycffbZueaaazJ58uR06dIl3/zmN/P9739/gd/Be5kxY0aGDx+em266KePHj8+KK66Yfv36ZY899mi2efz48bngggty//33Z+LEiWnZsmW6deuWr3/96/ne977X7Lnuv//+XHDBBXnuuecybdq0dO3aNZtttlkGDRqUdu3aNXv+2267LRdddFHGjBmTJFlrrbUyaNCg9O/fv9l548aNy5lnnplRo0Zl0qRJWXHFFbPhhhtmt912y8orr7zQ+wQAAPi0EoABAAD+zfzgBz/Ia6+9lk022SSzZ8/O9ddfn1/84hdp3759BgwY8JGve8cdd2TYsGHZdNNN07t379x4440ZOnRopkyZkuuuuy7rr79+vv3tb+fuu+/OpZdemiQ5+OCDm13j1ltvzYgRI5qi6J133pmTTz45L7zwQg499NCm8+67774cfPDBadmyZb7yla9kpZVWyoMPPpiTTjopTzzxRI499thm133xxRdz3HHHZYsttsjcuXOz7rrrvu99zJw5M/vvv38ef/zxrLHGGtl2223z2muv5Y477sh9992Xn//859lyyy3Ts2fP7L777hkxYkSmTJmS3XfffaE/o3vuuSdDhgzJUkstlU022SRt27bNrbfemttvv32Bc6dNm5Y999wzY8aMyX/+53/mK1/5SiZMmJBrr70299xzT4YOHZpVV101SfKPf/wju+yyS1599dV8+ctfzkYbbZQ33ngjI0eOzLnnnpsJEybkiCOOyHLLLZfdd989F198cWbMmJGdd945Xbt2bfa8p5xySubMmZOvfvWradWqVW688cb85je/yYwZM7Lnnnt+4P3NnDkze+65Z5555pmstdZa+da3vpVXX301V111VR588MEMGzYsK6ywQl555ZXsvPPOmT59egYMGJDNNtsskyZNyu23355TTz216d6T5JFHHslBBx2UFVZYIZtttlnatm2bRx55JEOHDs2YMWPyq1/9qun5hw4dmrPPPjsrr7xyttxyy7Ru3Tq33XZbfvjDH+b//b//l+985ztJ3nkL7H333TdTp07Npptums6dO+dvf/tbrrrqqtx777354x//mGWWWWahv08AAIBPIwEYAADg39All1zSFLgGDBiQgw46KH/605/+pQA8evToHHPMMdl8882TJP/1X/+V3XbbLSNGjMiee+7ZFEh33XXXbL311rnhhhsWCMCTJ0/Occcdl0033TRJstdee2W//fbLn/70p2y11VZZd911M2PGjPziF79Iu3btMmzYsKYIOm/evBx99NG5+uqrs/HGG2eLLbZouu7UqVNz0EEH5Xvf+95C7+PCCy/M448/nq222io//elP07r1O//T9rnnnssee+yRY489Nn379k3Pnj3Ts2fPjBw5MlOmTFloHH377bdz/PHHp3Xr1jn77LOz5pprNv089thjjwXO/+1vf5sxY8bkxz/+cbbffvumxx988MHsv//+Oe6443LaaaclSS6//PK8/PLLOeSQQ/Ltb3+76dx99tkn3/rWt3LTTTflZz/7WZZbbrnsueeeueaaa/L222+/5+aWLVvmoosuanq17ne+853ssMMOufLKKxd6j8OHD88zzzyT7373uznooIPSokWLJMkf//jHnHjiibn44ouz99575/zzz8/UqVNz6qmnNnv18+DBg7P99tvnhhtuaHquSy65JHPmzMk555zT9LueO3du9thjj4wcOTITJkxIly5d8vTTT+ecc87J+uuvn1NOOaXp73uvvfbKnnvumZNOOin9+/dP165dc9NNN2XChAn52c9+lm222abp+X/zm9/kggsuyMiRI7Plllt+4L0CAAB8WvkMYAAAgH8z//3f/93s1Y0bbrhhWrVqlZdeeulfum6nTp2a4m+S9OrVK61bt06LFi2y4447Nj2+7LLLpnv37nnjjTcybdq0Ztfo3bt3U/ydf+5ee+2VJLn++uuTJHfeeWemTJmS73//+01BMElatGiRfffdN0ny5z//eYF9777uB7n66qvTtm3b/OhHP2qKv0nyuc99LjvuuGNmzpyZG264YZGu9W6jRo3K+PHjs8UWWzTF3yTp0qVLdtppp2bnzpkzJ9dcc01WW221ZvE3Sfr27ZsvfvGLuf/++zNhwoQk7/wOf/KTn2Trrbdudu5nPvOZrLHGGpk1a1beeuutRdo5cODAZm/V3L1796y22mr5+9//3vR5x+/n+uuvzzLLLJN99923Kf4mybbbbpuddtopX/jCF5IkW265ZQ477LAF3vp69dVXT8eOHfPaa68tcO3HHnus6d+3bNkyJ5xwQm666aZ06dIlSXLVVVdl3rx5OeCAA5r9fS+77LLZeeedM2fOnFx33XXNrjlq1KjMmTOn6etddtkl11xzTbN/eAAAAIDmvAIYAADg38x//Md/NPu6VatWadeuXWbPnv0vXbdbt27Nvm7RokXatWuXtm3bLvBZv23atEmSBZ5z/ufrvts666yT5J1XGCfJX/7ylyTJs88+m7PPPnuB89u2bdt07nytWrVqCoUf5K233srLL7+cXr16Zdlll13g+AYbbNBsy4cx/3vWXnvtBY6tt956zb5+8cUX89Zbb2XevHnveY/zw/no0aPTpUuXrLnmmllzzTXz1ltv5emnn85LL72UsWPH5i9/+UueeeaZJO+8AnlRfPazn13gsRVWWCHJOz+f+b+7fzZjxoyMHTs266233gKfy7vUUkvlgAMOaPp6/fXXz/rrr5833ngjo0ePzksvvZQXX3wxTz31VKZMmdLs+7fddtuMHDkyRx55ZIYOHZoNN9ww/fv3T79+/dK2bdum8+b/Xdx+++259957mz3//KA8/3OBN9tss/zud7/LFVdckdtuuy39+vXLl770pXz5y19Op06dFunnBAAA8GklAAMAAPybWWqppRZ47N2v1vyo/jnyzvd+wfC9dOzYcYHH2rdvn+SdwJgkb775ZpLk5ptvft/r/HNYXtQN//jHP5o95z9baaWVmm35MD7o2sstt9x7njt27NgMHTr0fa85/2cxa9asnHHGGRkxYkSmT5/etHX99ddPp06d8sorryzyzndH1Q/jjTfeSPL+P7t3e/PNN3PKKafkuuuua3oF7iqrrJI+ffrk+eefb/b723DDDXPGGWfkwgsvzAMPPJDLL788l19+eZZddtnstNNO2WWXXZL8389s+PDhC9240korZdiwYTnvvPNy++2356abbspNN92UVq1aZfPNN88hhxziM4ABAADehwAMAADQgOYH4Xnz5i1w7KPEz0X1Xm9T/Pe//z1Jsvzyyyf5v9D861//OhtuuOFiff750W/SpEnveXx+QOzQocOHvvb8yDs/VL7bP7/l8fx73HzzzXPMMccs9NqnnnpqLr300my88cbZbrvt0rNnz6ZX7e66664fKgB/VPN/du/3VtPTp09vuq+f//znufvuu7P11ltnq622So8ePZpecb3lllsuEPA32GCDbLDBBpkxY0Yee+yx3HPPPbn66qtzxhlnpGvXrvna176WpZdeOi1btszIkSMXKWJ37do1hx12WA499NA888wzuffee3PNNdfkuuuuS7t27XLooYf+Kz8OAACAsnwGMAAAQAOa/yrh+a8mnW/mzJlNnzv7cZj/Nr7v9vjjjydJ1lprrSRJz5493/fct956KyeddFKuuOKKj/T8yy67bFZdddWMGzcukydPXuD4I488kiRZY401PvS153/+7fz7ebf5b9M83+qrr542bdrk2Wefzdy5cxc4/7LLLsvQoUObQvV1112XDh065IQTTki/fv2a4u/bb7+dcePGJXnvmL84LbvssunSpUv++te/LvBZwXPnzs0222yTQYMG5c0338zdd9+dnj175vDDD88GG2zQFH+nTp2a1157rdnW3//+9znjjDOSJO3atcuGG26YH/3oR/nFL36R5P8+G7hnz56ZO3dunn322QW2Pfvss/n1r3+d+++/P0ly22235bjjjss//vGPtGzZMmuvvXZ22223nHfeeWnVqlWzzxsGAACgOQEYAACgAa222mpJkrvuuqvZ48OHD18g7i1Od999dx5++OGmr1977bUMHTo0rVq1ylZbbZUk+cpXvpJll102F154YV544YVm33/GGWfk4osvzvPPP/+RN2y11VaZNWtWTj755Ka3J06S5557LsOHD0/btm2z6aabfujrrr322unevXtuuummPProo02PT5kyJRdccEGzc9u0aZPNN988L7744gJvaTxq1KicfPLJueyyy5peFT3/M5znvyV08k7wPfXUU/P6668nSbN7ad26debMmbPYo/CWW26ZadOmLfC5xSNGjMjrr7+eL37xi1lqqaXSqlWrvPnmm83+lmbPnp3jjz8+c+fObbb1/vvvz7Bhw/Lkk082u+b48eOTJCuvvHKSNP19nHLKKc1eZT1jxowcf/zxufDCC5v+gYaxY8dmxIgRGTFiRLNrTpw4MW+//XbTNQEAAFiQt4AGAABoQBtttFE6d+6c2267Lfvvv3/WWmutPP3003nqqaey1lprLfCK1cWla9euOfDAA7P55ptn6aWXzsiRIzNx4sTst99+6d69e5J3Xml6+OGH56c//Wl22mmnDBgwIJ07d84TTzyRJ554It27d89uu+32kTfstNNOuf/++3PjjTfmr3/9a/r27ZvXX389t99+e2bPnp3DDz88nTt3/tDXbdGiRQ4//PDsv//+2X///bPJJptk+eWXz+233/6en5/8gx/8IE888UROP/303HXXXenVq1emTJmSW2+9NXPnzs1hhx3W9NnGW265ZYYPH55BgwblK1/5SubNm5cHHnggzz//fFZcccVMmTIlr7/+ejp16pTknWg6bty4HH744Vl33XWz/fbbf+Sf17vtvPPOufvuu3PBBRfk0UcfzXrrrZdx48blzjvvTPfu3bPrrrumXbt22WSTTXLzzTdn5513zoYbbpiZM2fmrrvuyoQJE9KhQ4e8/vrrmTZtWtq3b5+99torjz76aPbdd99suumm6dy5c8aOHZs77rgjXbt2zcCBA5Mkffr0yQ477JCLLroo22+/fb785S+nbdu2ueOOO/LKK6/ka1/7WgYMGJAk2XbbbXPllVfmN7/5TR5++OH06NEjU6dOzS233JI2bdr8S38/AAAA1QnAAAAADah169Y588wzc9ppp+XBBx/MqFGjsu666+acc87JH/7wh48tAH/729/OvHnzcskll2TKlClZffXVc8ABB+RrX/tas/M22WSTnHPOORk2bFjuv//+zJgxI126dMmgQYOy0047faTP6J2vTZs2Oe200/L73/8+N9xwQ0aMGJFll102G264YQYNGpRevXp95Gv36tUr55xzTs4666zce++9mTdvXjbaaKN897vfzeDBg5udu8IKK+Tcc8/NsGHDcvvtt+ePf/xjOnTokC9+8YvZZZddss466zSdu88++2SZZZbJtddemxEjRqRDhw5ZffXVs99+++X111/PUUcdlfvuuy+f//znkyT7779/jj766Nx222155plnFlsAXmaZZXLWWWdl2LBhufnmm3PJJZdk+eWXz8CBA7P33ns3he7DDjus6R8wuPTSS7Piiivm85//fI488sg8+OCDOeecc3Lfffdls802yzrrrJOzzjor5513Xh5++OG89tpr6dixY7bddtvstttuzX7XP/zhD7PWWmvlsssuyw033JAWLVqkW7du+f73v5+BAwc2fbb18ssvnzPPPLPp7+eRRx7J0ksvnb59+2a33XbLmmuuuVh+HgAAABW1mDp16sf7IUMAAAAAAAAALBE+AxgAAAAAAACgCAEYAAAAAAAAoAgBGAAAAAAAAKAIARgAAAAAAACgCAEYAAAAAAAAoAgBGAAAAAAAAKAIARgAAAAAAACgCAGYRTJmzJhPesJH0qi7k8bd3qi7k8bdbveS16jbG3V30rjbG3V30rjb7V7yGnV7o+5OGnd7o+5OGne73Uteo25v1N1J425v1N1J4263e8lr1O2Nujtp3O12L3mNur1RdyeNu71RdyMAAwAAAAAAAJ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TR+pMewMfnb2/MyUvT3l4s15reqlNeHT9zsVzrs+1bpfvy/vQAAAAAAABgcVPhCntp2tvZ+vpJi/GK0xbLVf68xUoCMAAAAAAAAHwM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HyoAH3PMMdl7772bvh4/fnwOOOCAbLzxxtluu+1yzz33NDv/oYceyg477JCNNtooe++9d8aNG7d4VgMAAAAAAACwgEUOwA888ECuuuqqpq/nzZuXIUOGpEOHDhk2bFi+8Y1v5JBDDsnLL7+cJJkwYUKGDBmSLbbYIueff346duyYIUOGZO7cuYv/LgAAAAAAAABYtAA8ffr0/PKXv0zv3r2bHnvooYcyduzYHHrooVljjTUyePDgrLfeek2R+IorrkiPHj0yaNCgrLHGGjn88MMzceLEPPTQQx/PnQAAAAAAAAB8yi1SAD7jjDPSp0+f9OnTp+mxUaNGpWfPnmnfvn3TY717986TTz7ZdHyDDTZoOtauXbusueaaTccBAAAAAAAAWLwWGoCfeOKJ3HLLLTnwwAObPT5p0qR06tSp2WMrrrhiJk6c2HR8pZVWet/jAAAAAAAAACxerT/o4KxZs/I///M/Oeigg7L88ss3OzZjxowstdRSzR5r06ZNZs+e3XS8TZs2zY4vtdRSmTVr1gcOGjNmzCKP54NNb9Vp4Sd9AqZPn54xY8Yusedr5L+pRt3eqLuTxt1u95LXqNsbdXfSuNsbdXfSuNvtXvIadXuj7k4ad3uj7k4ad7vdS16jbm/U3Unjbm/U3Unjbrd7yWvU7Y26O2nc7XYveY26vVF3J427vVF3V9ejR48PPP6BAXjo0KHp1q1bvvrVry5wrG3btpk2bVqzx2bNmpV27doleScG/3PsnT17djp06PAvDWbRvTp+ZpJpCz1vSVt66aXTY5Ul83seM2ZMw/5NNer2Rt2dNO52u5e8Rt3eqLuTxt3eqLuTxt1u95LXqNsbdXfSuNsbdXfSuNvtXvIadXuj7k4ad3uj7k4ad7vdS16jbm/U3Unjbrd7yWvU7Y26O2nc7Y26m4UE4BtuuCGTJ0/OgAEDkrwTcOfOnZsBAwZk5513XqD6T5kyJR07dkySdO7cOZMnT252fPLkyfnc5z63OPcDAAAAAAAA8P/7wAB85plnZs6cOU1f/+EPf8hf/vKXHHXUUXn11VczbNiwTJ8+PUsvvXSS5LHHHkuvXr2SJL169cqjjz7a9L0zZszI6NGjs+uuu34c9wEAAAAAAADwqdfygw6ussoq6datW9O/lltuubRt2zbdunVLnz59svLKK+fII4/Mc889l/PPPz+jRo3KwIEDkyRbb711nnrqqZx77rl5/vnnc8wxx6RLly7p27fvkrgvAAAAAAAAgE+dDwzAH6RVq1Y58cQT89prr2Xw4MG59tprc8IJJ6Rr165Jkq5du+b444/Pddddl8GDB2fy5Mk58cQT07LlR35KAAAAAAAAAD7AB74F9D/bZ599mn3drVu3nHXWWe97fv/+/dO/f/+PtgwAAAAAAACAD8XLcQ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EIABAAAAAAAAihCAAQAAAAAAAIoQgAEAAAAAAACKWKQA/MILL2S//fbLgAEDss0222T48OFNx8aPH58DDjggG2+8cbbbbrvcc889zb73oYceyg477JCNNtooe++9d8aNG7d47wAAAAAAAACAJIsQgOfMmZMDDzwwK6+8ci688MIcfPDBOffcc3P99ddn3rx5GTJkSDp06JBhw4blG9/4Rg455JC8/PLLSZIJEyZkyJAh2WKLLXL++eenY8eOGTJkSObOnfux3xgAAAAAAADAp03rhZ0wceLErLPOOjn44IPTrl27dOvWLX379s0jjzySjh07ZuzYsTn77LPTvn37rLHGGnnggQdy1VVXZZ999skVV1yRHj16ZNCgQUmSww8/PFtuuWUeeuih9OvX72O/OQAAAAAAAIBPk4W+Arhr16459thj065du8ybNy+PP/54Hn300fTt2zejRo1Kz5490759+6bze/funSeffDJJMmrUqGywwQZNx9q1a5c111yz6TgAAAAAAAAAi88ifQbwfFtttVX22GOPrLvuutl0000zadKkdOrUqdk5K664YiZOnJgkmTRpUlZaaaX3PQ4AAAAAAADA4tNi6tSp8xb15KeffjqTJk3K8ccfn0022STTp0/PrFmzcvTRRzedc9VVV+V3v/tdrrzyymy77bYZPHhwBg4c2HT8iCOOSMuWLXPEEUe853OMGTPmo98NzfytVadsN3LaJz1jAX8c0D7d3/77Jz0DAAAAAAAAGk6PHj0+8PhCPwP43dZee+0kyYwZM3LkkUdm6623zrRpzQPjrFmz0q5duyRJmzZtMmvWrGbHZ8+enQ4dOnzkwSy6V8fPTPLvF4CXXnrp9Fhlyfyex4wZ07B/U426vVF3J4273e4lr1G3N+rupHG3N+rupHG3273kNer2Rt2dNO72Rt2dNO52u5e8Rt3eqLuTxt3eqLuTxt1u95LXqNsbdXfSuNvtXvIadXuj7k4ad3uj7mYR3gJ64sSJueOOO5o91r1798yePTsrrbRSJk+e3OzYlClT0rFjxyRJ586dFzg+efLkBd4WGgAAAAAAAIB/3UID8AsvvJBDDjkkU6ZMaXrsmWeeyWc+85n07t07o0ePzvTp05uOPfbYY+nVq1eSpFevXnn88cebjs2YMSOjR49uOg4AAAAAAADA4rPQANynT5907949Rx11VP72t7/lzjvvzOmnn55ddtklffr0ycorr5wjjzwyzz33XM4///yMGjWq6TN/t9566zz11FM599xz8/zzz+eYY45Jly5d0rdv34/7vgAAAAAAAAA+dRYagFu3bp2TTjoprVq1yq677prjjjsu3/3ud7P99tunVatWOfHEE/Paa69l8ODBufbaa3PCCSeka9euSZKuXbvm+OOPz3XXXZfBgwdn8uTJOfHEE9Oy5UKfFgAAAAAAAIAPqfWinLTyyivnf//3f9/zWLdu3XLWWWe97/f2798//fv3/2jrAAAAAAAAAFhkXooL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IQADAAAAAAAAFCEAAwAAAAAAABQhAAMAAAAAAAAUMQiBeCXXnopP/rRj7LZZptlq622yimnnJKZM2cmScaPH58DDjggG2+8cbbbbrvcc889zb73oYceyg477JCNNtooe++9d8aNG7f47wIAAAAAAACAhQfg2bNn58c//nHatGmToUOH5qijjsrIkSNzxhlnZN68eRkyZEg6dOiQYcOG5Rvf+EYOOeSQvPzyy0mSCRMmZMiQIdliiy1y/vnnp2PHjhkyZEjmzp37sd8YAAAAAAAAwKfNQgPwU089lXHjxuXnP/95unfvnj59+mSvvfbK9ddfn4ceeihjx47NoYcemjXWWCODBw/Oeuutl6uuuipJcsUVV6RHjx4ZNGhQ1lhjjRx++OGZOHFiHnrooY/9xgAAAAAAAAA+bRYagFdbbbWccsopWWaZZZoea9GiRWbPnp1Ro0alZ8+ead++fdOx3r1758knn0ySjBo1KhtssEHTsXbt2mXNNddsOg4AAAAAAADA4rPQAPyZz3wm/fr1a/p67ty5ufTSS7P++utn0qRJ6dSpU7PzV1xxxUycODFJMmnSpKy00krvexwAAAAAAACAxafF1KlT532YbzjppJPypz/9KcOGDctFF12UWbNm5eijj246ftVVV+V3v/tdrrzyymy77bYZPHhwBg4c2HT8iCOOSMuWLXPEEUe85/XHjBnz0e6EBfytVadsN3LaJz1jAX8c0D7d3/77Jz0DAAAAAAAAGk6PHj0+8HjrRb3QvHnzctJJJ+Wyyy7Lcccdl8997nNp27Ztpk1rHhhnzZqVdu3aJUnatGmTWbNmNTs+e/bsdOjQ4SMPZtG9On5mkn+/ALz00kunxypL5vc8ZsyYhv2batTtjbo7adztdi95jbq9UXcnjbu9UXcnjbvd7iWvUbc36u6kcbc36u6kcbfbveQ16vZG3Z007vZG3Z007na7l7xG3d6ou5PG3W73kteo2xt1d9K42xt1N4vwFtDJO2/7fPTRR+fyyy/PsccemwEDBiRJOnXqlMmTJzc7d8qUKenYsWOSpHPnzgscnzx58gJvCw0AAAAAAADAv26RAvApp5ySG264Iccff3w22WSTpsd79eqV0aNHZ/r06U2PPfbYY+nVq1fT8ccff7zp2IwZMzJ69Oim4wAAAAAAAAAsPgsNwE8++WQuvvji7LnnnvnCF76QSZMmNf2rT58+WXnllXPkkUfmueeey/nnn59Ro0Y1febv1ltvnaeeeirnnntunn/++RxzzDHp0qVL+vbt+3HfFwAAAAAAAMCnzkI/A/jWW29Nkpx++uk5/fTTmx275557cuKJJ+aYY47J4MGDs+qqq+aEE05I165dkyRdu3bN8ccfn5NPPjnnnXdeevXqlRNPPDEtWy7SC48BAAAAAAAA+BAWGoAPPPDAHHjgge97vFu3bjnrrLPe93j//v3Tv3//j7YOAAAAAAAAgEXmpbg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bT+pAcA0Fj+9sacvDTt7X/5OtNbdcqr42cuhkXJZ9u3Svfl/VcaAAAAAAD4f8sB+FBemvZ2tr5+0mK62rTFcpU/b7GSAAwAAAAAAPEW0AAAAAAAAABl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CMAAAAAAAAAARQjAAAAAAAAAAEUIwAAAAAAAAABFtP6kB8B7+dsbc/LStLf/5etMb9Upr46fuRgWJZ9t3yrdl/cfGQAAAAAAAP59qVn8W3pp2tvZ+vpJi+lq0xbLVf68xUoCMAAAAAAAAP/WvAU0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AAAAAAAAQBECMAAAAAAAAEARAjAAAAAAAABAEQIw/1979x1f4/3/f/wpAxVEfaK2CDVrdkSoIEaSEqW0tmq1dlGr1dJaRe1ZM7VH0VaVmjVatKX2rJkgERRVpEFy+P2R37m+OZkncoJcHvfbrbfPR07yPq9znfe63q/rel8AAAAAAAAAAAAATIIEMAAAAAAAAAAAAACYBAlgAAAAAAAAAAAAADAJEsAAAAAAAAAAAAAAYBIkgAEAAAAAAAAAAADAJEgAAwAAAAAAAAAAAIBJkAAGAAAAAAAAAAAAAJMgAQwAAAAAAAAAAAAAJkECGAAAAAAAAAAAAABMggQwAAAAAAAAAAAAAJgECWAAAAAAAAAAAAAAMAkSwAAAAAAAAAAAAABgEiSAAQAAAAAAAAAAAMAkSAADAAAAAAAAAAAAgEmQAAYAAAAAAAAAAAAAk3B53AEAwNMo5GaMwiItDikryjmPLkXcdUhZhdyc5ZWToQEAAAAAAAAAgIyKVX4AeAzCIi1quP6qA0uMdEgpqwM9SAADAAAAAAAAAJCBsQU0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ITL4w4AAAAkL+RmjMIiLWkuJ8o5jy5F3HVARFIhN2d55WQaAQAAAAAAAABPGlZuAQB4woVFWtRw/VUHlRbpkFJWB3qQAAYAAAAAAACAJxBbQ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0hVAvjevXtq0aKFdu/ebfwsIiJC3bt3V40aNdSsWTP99ttvNn+zZ88etWrVSr6+vurcubMuXLjgmMgBAAAAAAAAAAAAADbsTgDfvXtXAwcO1NmzZ42fPXjwQH379pW7u7vmzZunBg0a6OOPP1Z4eLgk6fLly+rbt68CAwM1f/58/e9//1Pfvn11//59x38SAAAAAAAAAAAAAHjK2ZUAPnv2rNq3b6+wsDCbn+/Zs0fnz5/XJ598omLFiqldu3aqUKGCfvzxR0nSDz/8oBIlSujtt99WsWLF9Nlnn+nKlSvas2eP4z8JAAAAAAAAAAAAADzlXOz5pQMHDqhKlSrq2LGjatSoYfz8yJEjKlmypNzc3IyfVaxYUQcOHDBer1y5svFa1qxZVapUKR0+fFje3t4O+ggAnmYhN2MUFmlxSFlRznl0KeJumssp5OYsr5x2da8AAAAAAAAAAAAOZVeGokmTJon+/OrVq8qTJ4/Nz3Lnzq0rV64Yr3t4eCT5OgCkVVikRQ3XX3VgiZFpLmF1oAcJYAAAAAAAAAAA8FikKUNx584dubq62vwsc+bMio6ONl7PnDmzzeuurq66d+9ekmWeOnUqLSEhjijnPCn/0mMQFRWlU6fOJ/87T2Ds9sTtaBm1PTzKuDNqXXkS45Yybuxmb58c81j0iY9eRo2duB+9jBp7Ro1byrixZ9S4pYwbO3E/ehk19owat5RxY8+ocUsZN3bifvQyauwZNW4p48ZO3I9eRo09o8YtZdzYM2rcZleiRIlkX09TAjhLliyKjLS9W+7evXvKmjWrpNhkcPxkb3R0tNzd3ZMsM6WAYb/YrWzTfjejoz3zzDMqkT/57/lJjN2euB3p1KlTGbI9POq4M2pdeRLjljJu7GZvnxxz+sTHIaPGTtyPXkaNPaPGLWXc2DNq3FLGjZ24H72MGntGjVvKuLFn1LiljBs7cT96GTX2jBq3lHFjJ+5HL6PGnlHjljJu7Bk1bkhOafnjPHny6Nq1azY/u379uv73v/9Jkp577rkEr1+7di3BttAAAAAAAAAAAAAAgLRLUwK4XLlyOnnypKKiooyfHThwQOXKlTNeP3jwoPHanTt3dPLkSeN1AAAAAAAAAAAAAIDjpCkB/OKLLypfvnwaMmSIzpw5o/nz5+vIkSNq3LixJKlhw4Y6evSo5syZo7Nnz+qLL75Q3rx59corrzgidgAAAAAAAAAAAABAHGlKADs7O2vs2LH6559/1K5dO61du1ajR49WgQIFJEkFChTQqFGjtG7dOrVr107Xrl3T2LFj5eSUprcFAAAAAAAAAAAAACTCJbV/sHv3bpt/Fy5cWDNnzkzy96tVq6Zq1aqlPjIAAAAAAAAAAAAAQKpwKy4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SAAQAAAAAAAAAAAMAkSAADAAAAAAAAAAAAgEmQAAYAAAAAAAAAAAAAkyABDAAAAAAAAAAAAAAmQQIYAAAAAAAAAAAAAEyCBDAAAAAAAAAAAAAAmAQJYAAAAAAAAAAAAAAwCRLAAAAAAAAAAAAAAGASJIABAAAAAAAAAAAAwCRIAAMAAAAAAAAAAACASZAABgAAAAAAAAAAAACTIAEMAAAAAAAAAAAAACZBAhgAAAAAAAAAAAAATIIEMAAAAAAAAAAAAACYBAlgAAAAAAAAAAAAADAJEsAAAAAAAAAAAAAAYBIkgAEAAAAAAAAAAADAJEgAAwAAAAAAAAAAAIBJkAAGAAAAAAAAAAAAAJMgAQwAAAAAAAAAAAAAJkECGAAAAAAAAAAAAABMggQwAAAAAAAAAAAAAJgECWAAAAAAAAAAAAAAMAkSwAAAAAAAAAAAAABgEi6POwAAAAA4RsjNGIVFWhxSVpRzHl2KuJvmcgq5OcsrJ1NOAAAAAAAA4FFhNQ4AAMAkwiItarj+qgNLjExzCasDPUgAAwAAAAAAAI8QW0ADAAAAAAAAAAAAgEmQAAYAAAAAAAAAAAAAkyABDAAAAAAAAAAAAAAmQQIYAAAAAAAAAAAAAEyCBDAAAAAAAAAAAAAAmAQJYAAAAAAAAAAAAAAwCRLAAAAAAAAAAAAAAGASJIABAAAAAAAAAAAAwCRIAAMAAAAAAAAAAACASZAABgAAAAAAAAAAAACTIAEMAAAAAAAAAAAAACZBAhgAAAAAAAAAAAAATIIEMAAAAAAAAAAAAACYhMvjDgAwk5CbMQqLtDikrCjnPLoUcTfN5RRyc5ZXTpo6AAAAAAAAAADA04CsEOBAYZEWNVx/1YElRqa5hNWBHiSAAQAAAAAAAAAAnhJsAQ0AAAAAAAAAAAAAJkECGAAAAAAAAAAAAABMggQwAAAAAAAAAAAAAJgEDwYFAADpIuRmjMIiLQ4pK8o5jy5F3E1zOYXcnHkuOgAAAAAAAABTYwUUAACki7BIixquv+rAEiPTXMLqQA8SwAAAAAAAAABMjS2gAQAAAAAAAAAAAMAkSAADAAAAAAAAAAAAgEmQAAYAAAAAAAAAAAAAkyABDAAAAAAAAAAAAAAmQQIYAAAAAAAAAAAAAEyCBDAAAAAAAAAAAAAAmAQJYAAAAAAAAAAAAAAwCRLAAAAAAAAAAAAAAGASJIABAAAAAAAAAAAAwCRIAAMAAAAAAAAAAACASZAABgAAAAAAAAAAAACTIAEMAAAAAAAAAAAAACZBAhgAAAAAAAAAAAAATMLlcQcA4MkQcjNGYZGWNJcT5ZxHlyLuOiAiqZCbs7xy0k0BAAAAAAAAAADYi8wKAElSWKRFDddfdVBpkQ4pZXWgBwlgAAAAAAAAAACAVGALaAAAAAAAAAAAAAAwCRLAAAAAAAAAAAAAAGASJIABAAAAAAAAAAAAwCR4uCYAAEA8ITdjFBZpSXM5Uc55dCnirgMikgq5OfNcdAAAAAAAAAApYhURAAAgnrBIixquv+qg0iIdUsrqQA8SwAAAAAAAAABSxBbQAAAAAAAAAAAAAGASJIABAAAAAAAAAAAAwCRIAAMAAAAAAAAAAACASZAABgAAAAAAAAAAAACTIAEMAAAAAAAAAAAAACZBAhgAAAAAAAAAAAAATMLlcQcAAACAp1vIzRiFRVocUlaUcx5dirjrkLIKuTnLKyfTZQAAAAAAAGQsrGgBAADgsQqLtKjh+qsOLDHSIaWsDvQgAQwAAAAAAIAMhy2gAQAAAAAAAAAAAMAkSAADAAAAAAAAAAAAgEmQAAYAAAAAAAAAAAAAk+ChZgCAp0LIzRiFRVocUlaUcx5dirib5nIKuTnzfFEAAAAAAAAAgEOx6gwAeCqERVrUcP1VB5YYmeYSVgd6kAAGAAAAAAAAADgUW0ADAAAAAAAAAAAAgEmQAAYAAAAAAAAAAAAAkyABDAAAAAAAAAAAAAAmQQIYAAAAAAAAAAAAAEyCBDAAAAAAAAAAAAAAmAQJYAAAAAAAAAAAAAAwCRLAAAAAAAAAAAAAAGASJIABAAAAAAAAAAAAwCRIAAMAAAAAAAAAAACASZAABgAAAAAAAAAAAACTIAEMAAAAAAAAAAAAACZBAhgAAAAAAAAAAAAATIIEMAAAAAAAAAAAAACYhMvjDgAAAAAAzC7kZozCIi0OKSvKOY8uRdxNczmF3JzllZNTQgAAAAAAzIazfQAAAABIZ2GRFjVcf9WBJUamuYTVgR4kgAEAAAAAMCG2gAYAAAAAAAAAAAAAkyABDAAAAAAAAAAAAAAmQQIYAAAAAAAAAAAAAEyCBDAAAAAAAAAAAAAAmAQJYAAAAAAAAAAAAAAwCRLAAAAAAAAAAAAAAGASJIABAAAAAAAAAAAAwCRIAAMAAAAAAAAAAACASZAABgAAAAAAAAAAAACTIAEMAAAAAAAAAAAAACZBAhgAAAAAAAAAAAAATIIEMAAAAAAAAAAAAACYBAlgAAAAAAAAAAAAADAJl8cdAAAAAAAAAJ4eITdjFBZpcUhZUc55dCnibprLKeTmLK+cLJMBAADAHJjZAgAAAAAA4JEJi7So4fqrDiwxMs0lrA70IAEMAAAA02ALaAAAAAAAAAAAAAAwCS5tBAAAAAAATy22IwYAAABgNpxNAAAAAACApxbbEQMAAAAwG7aABgAAAAAAAAAAAACTIAEMAAAAAAAAAAAAACZBAhgAAAAAAAAAAAAATIIEMAAAAAAAAAAAAACYBAlgAAAAAAAAAAAAADAJl8cdAAAAAADYK+RmjMIiLWkuJ8o5jy5F3HVARFIhN2d55eTUCgAAAAAAPBlYpQAAAACQYYRFWtRw/VUHlRbpkFJWB3qQAAYAAAAAAE8MtoAGAAAAAAAAAAAAAJMgAQwAAAAAAAAAAAAAJkECGAAAAAAAAAAAAABMggdVAQAAAACSFHIzRmGRljSXE+WcR5ci7jogIqmQmzPPXQaAVHBUXy45rj+nLwcAAEg/zLIAAAAAAEkKi7So4fqrDiot0iGlrA70IGkAAKng2L5cckR/Tl8OAACQftgCGgAAAAAAAAAAAABMggQwAAAAAAAAAAAAAJgECWAAAAAAAAAAAAAAMAkSwAAAAAAAAAAAAABgEiSAAQAAAAAAAAAAAMAkSAADAAAAAAAAAAAAgEm4PO4AAAAAgIwq5GaMwiItaS4nyjmPLkXcdUBEUiE3Z3nlZJoPAAAAAADwtGJlCAAAAHhIYZEWNVx/1UGlRTqklNWBHiSAAQAAAAAAnmKsDAEAAAAAAAAA8Bg4alchyXE7C7GrEABkfPTiAAAAAAAAAAA8Bo7dVUhyxM5C7CoEABmf0+MOAAAAAAAAAAAAAADgGCSAAQAAAAAAAAAAAMAkSAADAAAAAAAAAAAAgEmQAAYAAAAAAAAAAAAAk+BJ7gAAAAAAAAAAhdyMUVikxSFlRTnn0aWIu2kup5Cbs7xysowNAEBqMHICAAAAAAAAABQWaVHD9VcdWGJkmktYHehBAhgAgFRiC2gAAAAAAAAAAAAAMAkSwAAAAAAAAAAAAABgEiSAAQAAAAAAAAAAAMAkeHgCAAAAAAAAgCdOyM0YhUVaHFJWlHMeXYq465CyCrk580xaAADwRGOmAgAAAAAAAOCJExZpUcP1Vx1YYqRDSlkd6EECGAAAPNHYAhoAAAAAAAAAAAAATIIEMAAAAAAAAAAAAACYBAlgAAAAAAAAAAAAADAJHlYBAAAAAADSLORmjMIiLWkuJ8o5jy5F3HVARFIhN2ee0wmHop4DAAAgI2B2CAAAAAAA0iws0qKG6686qLRIh5SyOtCDxBgcinoOAACAjIAtoAEAAAAAAAAAAADAJEgAAwAAAAAAAAAAAIBJkAAGAAAAAAAAAAAAAJMgAQwAAAAAAAAAAAAAJkECGAAAAAAAAAAAAABMwuVxBwAAAAAAgKOF3IxRWKTFIWVFOefRpYi7aS6nkJuzvHJyGg4AAAAASF+ceQIAAAAATCcs0qKG6686sMTINJewOtCDBDAAAAAAIN2xBTQAAAAAAAAAAAAAmASXHgMAAAAAAAAAACBdOOrxLI56NIvE41lgftRuAAAAAAAAAAAApAvHPp4l7Y9mkXg8C8yP2g0AAAAAAJABcTcN8OSifQIAgMeJER8AAAAAACAD4m4a4MlF+wQAAI+T0+MOAAAAAAAAAAAAAADgGFzyBQAAAAAAAAAA7Oaobc6lR7/VOVu0A3ga0KMAAAAAAAAAAAC7OXabc+lRbnXOFu0AngZsAQ0AAAAAAAAAAAAAJkECGAAAAAAAAAAAAABMggQwAAAAAAAAAAAAAJgEm8oDAAAAAPCECLkZo7BIi0PKinLOo0sRdx1SViE3Z55LBwAAAAAZBGdvAAAAAAA8IcIiLWq4/qoDS4x0SCmrAz1IAAMAAABABsHZGwAAAPCUeRLvMOTuQgAAAAAAAMdghQUAAAB4yjyJdxhydyEAAAAAAIBjOD3uAAAAAAAAAAAAAAAAjkECGAAAAAAAAAAAAABMggQwAAAAAAAAAAAAAJgED9kCAAAAAAAAAGRoITdjFBZpSXM5Uc55dCnirgMikgq5OcsrJ0vwAIBHj9EHAAAAAAAAAJChhUVa1HD9VQeVFumQUlYHepAABgA8FmwBDQAAAAAAAAAAAAAmQQIYAAAAAAAAAAAAAEyCBDAAAAAAAAAAAAAAmAQJYAAAAAAAAAAAAAAwCZ5ADwAAAAAAAAAA8AQLuRmjsEiLQ8qKcs6jSxF301xOITdneeUkzQQ8iWiZAAAAAAAAAAAAT7CwSIsarr/qwBIj01zC6kAPEsDAE4qWCQAAAAAAAAAAAMTBXdfIyKglAAAAAAAAAAAAQBzcdY2MzOlxBwAAAAAAAAAAAAAAcAwSwAAAAAAAAAAAAABgEiSAAQAAAAAAAAAAAMAkSAADAAAAAAAAAAAAgEmQAAYAAAAAAAAAAAAAkyABDAAAAAAAAAAAAAAmQQIYAAAAAAAAAAAAAEyCBDAAAAAAAAAAAAAAmAQJYAAAAAAAAAAAAAAwCRLAAAAAAAAAAAAAAGASJIABAAAAAAAAAAAAwCRIAAMAAAAAAAAAAACASZAABgAAAAAAAAAAAACTcEnvN7h3757Gjh2rzZs3y9XVVa1atdLbb7+d3m8LAAAAAAAAAAAAPHVCbsYoLNKS5nKinPPoUsRdB0QkFXJzllfOdE9L4v9L9yM9efJkHTp0SFOnTtWVK1c0ePBg5cuXT/7+/un91gAAAAAAAAAAAMBTJSzSoobrrzqotEiHlLI60IME8COUrltAR0VFadWqVerdu7fKlCmjmjVrqk2bNlqxYkV6vi0AAAAAAAAAAAAAPJXSNQF86tQp3bt3TxUrVjR+VqlSJR07dkwxMTHp+dYAAAAAAAAAAAAA8NTJdOPGjQfpVfiWLVs0cuRIbdq0yfhZSEiImjdvrrVr18rDwyO93hoAAAAAAAAAAAAAnjrpegfwnTt3lDlzZpufWf9979699HxrAAAAAAAAAAAAAHjqpGsCOHPmzAkSvdZ/Z82aNT3fGgAAAAAAAAAAAACeOumaAH7uued069YtRUdHGz+7du2aMmfOrJw5c6bnWwMAAAAAAAAAAADAUyddE8AlS5aUq6urDh06ZPzs4MGDKl26tFxcXNLzrQEAAAAAAAAAAADgqZOuCeCsWbOqfv36Gj16tI4ePapff/1VixYtUvPmzdPzbRGHt7e3du/e/bjDcJhGjRrJ29s7wX8tWrQwfuf3339X165dVbt2bdWrV0+9evXSiRMnjNcT+/u4/6VGYsd3//798vX11dixYx/qM06fPl2dO3d+qL9NjfjHsmrVqmrcuLHmz58vSercubOmT59uV1nXr1/Xpk2b0jPcJMX/HFWqVFHdunXVt29fXb58WVLGbQfXr1/XqFGjFBQUJF9fX7355puaPXu27ty587hDS1JSbdTb21vbtm1L8Pu7d+9OdbtzlIx4fKX06XcelfQ45kFBQVqzZo0Do8zYxziuuO2xSpUqqlmzpt5//339/vvvdv393r175e3trZiYGEnSyZMntX///vQM2UZGaKOp7fMeRTzt27fXgwcPbH4e/7vMaBzRJu2tv+l1rO7cuaPg4GA1b95cvr6+qlu3rnr16qUjR4449H2sHDX3SamON2rUSD/88EPaA06lIUOG6PPPPzf+vWHDBnl7e2vx4sWPPBarlObOScWYmjm3o8Q9fo+6f3jY4/AkzOcfx3eVnPhtsl69eho2bJgiIyPT/b1TqjezZs1Shw4dUizncX6Gh/WkxmxvP3jhwgV5e3vr4sWLjyiyhzdkyJBk124ceQ7wKMYze+Zpj6Ove5L7EkdKy5wm7mv//fefTd1zRN2JiYnR119/rSZNmujVV19VgwYNNGLECF2/ft2uv09LvdmzZ4/OnDnzUH8b1w8//KBGjRrp4sWL8vb21oULF9Jc5qOS1nONlD7zmjVrFBQUlOTfx5/Xpka/fv30+uuvJ3qO3KtXL7Vp00YWi+Wh4krMrVu3NHnyZDVu3Ng4R58/f/4TcZ45a9asBG3b19dXrVq10tatW43fS+p4W79HR+QL7LFmzRrVrVtXfn5+un37tsPLT056r3ll9PUHs0n323B79eqlL7/8Ul27dpWbm5vef/991atXL73fFibWs2dPBQQE2PzMekf5smXLNHXqVHXs2FH9+vWTxWLR0qVL1alTJ82cOVOlSpXS2rVrjb8bO3asnJyc1Lt3b4fEdurUKfXp00f16tVTnz59HFJmeop7LC0Wi/78808NHz5cefLkSVU5U6dOVUxMzGNr23E/x/379xUSEqIvv/xSgwcP1vTp07V27Vq5u7s/ltge1pUrV9ShQwcVKFBAQ4YMUf78+XX69GlNnz5dO3fu1IwZM57YZ6kn1kYlPVFb/2fk4xtfRul3MvIxzyjHODHW9vjgwQPdvHlTP/30k3r37q1Jkyal+iSmX79+evfdd1W5cuV0ivb/ZKT68qT1eUeOHNGqVavUuHHjx/L+j8LDtEl762+FChW0du1ah+5WdOfOHXXs2FE3b95Uz549VapUKd2+fVtr1qxR586dNXPmTL3wwgsOez9HS66OT5gw4TFEpATf+8aNG1W4cGH99NNPat269WOJKSUZIcZH4WGPQ0aczz8KI0aMUKVKlXT//n1dvnxZI0eO1MSJEzVgwIDHGlebNm3svvD/Sf0MyXkSYzZjH9OnTx9169ZNknTgwAF9+umnNus52bNnf1yhPbSU5mmPq697Eut0enjYOc28efP0zDPPSJIWL16s3bt3G4mzuK89rGnTpmnnzp36+OOPVaRIEV26dElTpkzRhx9+qPnz5ytTpkxpKj85Xbt21dSpU1W8eHGHlJc3b16tXbtWzz77rEPKexwe9fl/Wt6jT58+at68uRYsWKCOHTsaP9++fbt+//13zZkzR87Ozo4IU//++6/ee+89Pfvss/r0009VsGBBnThxQuPGjdOZM2c0dOhQh7xPWrzwwgsaM2aM8e9///1XCxYs0IABA7Rs2TIVLlw4yeNtrbtx3blzR127dlWxYsUcHuv48ePVvHlzNWzY8LGPZ46u8+lxTo2Hl653AEuxdwEPHjxYv/zyi9auXWuaiSgeHzc3N3l4eNj8lytXLoWHh2vy5Mn65JNP1LZtW3l5een555/XZ599pjJlymjatGmSZPN3mTNnVpYsWWx+9rDCw8PVs2dPeXt7a8CAAek6QXOUuMcyb968CgoK0iuvvKItW7akqpz4V7A+anE/x3PPPacqVaqoU6dO2rt3r27fvi0PDw+5uro+1hhTa8yYMXruuec0ZcoUvfTSSypQoIBq1KihWbNm6e+//9bXX3/9uENMUmJt1NrenhQZ+fjGlZH6nYx6zDPSMU6MtT3myZNHxYsXV48ePeTv7//Ykjb2ykj15Unr8/Lnz6+pU6fqxo0bj+X901t6t0lXV9c0zQcTM2fOHF25ckXz58+Xn5+fChQooJIlS6p3796qU6eO5s6d69D3c7QnrY5LsYv+1oWSmzdv6o8//lCHDh10+vRpm51/nhQZIcZHIS3HISPO5x+FnDlzGudA5cuXV4sWLfTzzz8/7rCULVs2u5NYT+pnSM6TFrNZ+5js2bMbY471wrq449CTcjFgaqQ0T3tcfd2TVqfTy8POaZ599lmjvsVf/4r72sP68ccf1bFjR1WpUkX58+dX5cqVNWzYMP3111/ptltMenF2dpaHh4fDko6P2uM4/487r02tfPnyqX379lq4cKHCw8MlSffu3dOECRPUrFkzlS1b1mFxTp06VS4uLpo6daq8vb1VsGBB1a5dW8OGDdP69eufiLrq4uJi07aLFy+ugQMHysXFRTt37pSU9PG21t24/82ePVtRUVEaOHCgw2O9ffu2KlWqpAIFCji87NRIjzqfHufUeHjpngDGk2316tVq1qyZqlWrpnr16unLL7+0uT1/yZIlatCggfz8/DR27Fh16dLF2Ork/v37Wrhwod544w35+vqqU6dOOnnypPG3mzdvVvPmzVW9enU1bdpUq1evTtfPsmHDBrm7uyswMDDBa5988onD7vJNzPXr19WjRw89//zzGjZsmM1E5+rVq+rfv7/q1KmjV199VW3atNG+ffuM18+ePasOHTrI19dXH3zwgf7991/jtcS244i79diQIUM0btw4DRw4UDVq1FDTpk1ttqJJ6b0T4+zsnGDyGxMTo8mTJysoKEhVq1bV66+/rm+//VZS7BYbP/30k9avX69GjRpJih3EBg8eLD8/PwUGBmrEiBE22wdt375dbdu2VfXq1eXn56dPP/3U2O4ise3CHmZLHetJk5OTk7G1xXfffaegoCCbCfumTZsUGBgoi8Wie/fuafz48fL391fdunX1ySef6Nq1a5L+byuQr7/+WnXq1NGwYcN0+/Ztffrpp8aWHR999JGuXr2aqjgTc/36dW3fvl3t2rVLcLVUjhw51KJFC/3444/64IMPNGrUKJvXBwwYYGzXERISoh49esjPz0/169fXrFmzdP/+/TTHlxa3b9/WwIEDVatWLb355pv666+/bF6/fPmyPvnkE9WtW1f16tXTmDFjdPfuXYfGYO/xtVgsOn78uNq3by9fX1+99957mjlzprFFe1rbpyM+x8P0O9a6vGXLFjVp0kR+fn7q06ePzSLEoUOH1KFDB9WoUUONGjXSihUr0hyrPcfceiX1ypUrFRQUpLp162rQoEE22xl9//33CgoKkp+fn+bNm2dTVkrj0sPEndgxHjdunPr162f83tKlS1WlShWj/75x44Z8fHx05coVRUZG6osvvlBAQICqVaumN9980+YiG29vb82YMUP+/v7GHQ4pjc1p1bhxY505c0YXLlxIsb+26ty5syIiIjRixAgNGTJEUvJ9eVqkpo3OnDlTDRo0UPXq1dW+fXsdOnRIUuJbDsXd6mnWrFkaMGCAxowZIz8/P73++usJ6pMjNGrUSMuXL9d7770nX19fvfPOOzp27JikxLcKiz8G/vHHH2rZsqV8fX3Vs2dPjRkzxjj+iY2XV65cUbly5eTm5qYpU6YkGlNoaKh69uypWrVqqXr16urQoYPNtm9JHVMp5fG7T58+6tKli+rUqaPff/892b6oVatW+uabb4yy+/btq1atWhn/3rJli5o2bWr8+6uvvlLNmjX1xhtv6O7du3r33Xft7vcSq7/21B17+suU2uv9+/f1448/qmXLlokmQz788EMNHjxYUvLj9qxZszRw4ECNHTtWNWvWVKNGjbR7924tW7ZMgYGBCggISNBXHzhwQE2bNpWvr68+++wz/ffff8ZrZ86cUZcuXeTr66smTZpo8eLFD31BX0hIiNq2bStfX1/16NHDmDtJyY/ra9asUYcOHRQcHCx/f3+99tprGj9+vO7fv6+///5bPj4+Onr0qFHW7du3Vb16df3111827XnLli3KnDmz6tatqyJFitiMtZ07d9bXX3+tHj16yNfXVy1btjQWf6Tk28PevXsVFBSk1atXKzAwUHXq1NHixYu1d+9evfXWW6pVq5aGDh1qM7e6evWqunTpYtSr8+fPGzFGR0fr7NmzcnJyMq6sX716tY4ePap58+apXr16+vzzz1W/fn1NmjRJS5YsUZs2bYyyt23bJm9vbyOxY7FYVKdOHR08eDDZubq9vv32W/n7+6tevXqaM2eOzWvWtu/r66tmzZrZJAU6d+6s+fPn64MPPpCvr6/effddhYWFafjw4apZs6aaNm2qAwcOpPhdJXf8JNut6h7mHMeRrHV37ty5qlOnjgIDA7V+/Xpt2rRJDRs2VJ06dYyLjyXp7t27mjp1qoKCglSjRg317t1bERER6RJb/Duu7JmHxN0CMP789sSJE+rUqZN8fX3VuHFj/fjjjzbl//DDD8bnGjRokNG+7d0C2p7PkNL8Lv5cKrm+Je7ntG7J//bbb2vv3r0PFWtSMT948EBff/21sZbSo0ePBPX5p59+UqtWrVSzZk116dJFYWFhklKew0ix/YE1/rZt22r27NlJtq2YmBiNGTNGtWvXVlBQUIJHgTiyH0yuvvXt21fjx4833nf8+PGqU6eOMfYcP35cNWvWVHR0dKJt/NSpU6mO2zrPmzVrll39ZHLjmfX8yNfXVzVq1FCPHj105cqVpCtFElq1apXsPC1um7xz546++OIL+fn5qUGDBlq1apWqVq1qbN+d3Dw+sWOQGqnpS+bPn5/gjv/vvvvOmNfZe74hxY5FjRs3VvXq1dWqVStt377deM1R34E9jh8/rlq1amn58uWS/m9Nas2aNQoODtbBgweN3ZQcsQV0pkyZtGfPHputegsWLKhvvvlGJUqUSNV57s6dO1W9enXjcTQ3b97UiBEjFBgYKD8/P3322WfGeat1De+DDz4w6kha1wLin+PcuHFDH330kWrWrKnGjRvru+++s9mJKqnv1XpObf2cDx48UN26dTVu3Djjb8eMGaPhw4dLcsy5aXJrLMmtF1pt3brVWKsYN25cgnP46dOnG/P8VatWGT9PyxbQktS6dWsVKFBAkydPlhR7l3p0dLQ6d+5s1xpbUnFJ0sqVK9W4cWPVqFFDq1evVvXq1ZUlSxab33nxxRc1bdo0Pf/885ISX+NIrl5dvnxZPXv2lJ+fn+rWrauhQ4ca5y3JvWYvJycnubi4GN+n9Xhbzy3izoOio6NVu3Zt7dixQ5s2bdK6deuUJUsWvfHGG2rTpo369+9vjCPVq1dX586d1aRJEzVo0EANGzbUypUr1a5dO/n6+qp79+6KiIjQRx99JF9fX7Vp00YhISFGG5Gk7t27G+enyZ1XDhkyRIMHD1abNm1Ur149nT59OsXzenskV+dTmr+Gh4erW7duxjnWokWLjD6FLaCfLCSAn2IHDhzQ6NGj1aVLF3333Xfq37+/1qxZY+yLv379es2aNUsffvihgoODFRERYXNiHRwcrMWLF6tXr15asGCBChQooJ49eyoyMlLXr1/XZ599ppYtW2rFihV65513NHz4cIWGhqbb5zl16pRKly4tJ6eE1bpIkSLy9PRMl/eNjIxUz549dfnyZQ0bNizB1ZqDBg1STEyMgoODtXDhQuXNm9dI2t27d0+9evVSgQIFtHDhQtWqVSvBYJuS7777TiVLltTChQvl4+OjUaNGGZO55N47vpiYGG3dulW7du1SjRo1bF6bP3++fv31V40cOVLffvutgoKCNG7cOP39999q06aN6tatq9q1axuL58OGDdO///6rWbNmacKECTp37pyxFUh4eLj69++vJk2aaPny5Ro5cqT27Nmj77//PlWfOznnz5/XrFmzVLVqVWXLls34eZ06dXTt2jWbxcTNmzerTp06cnZ21rRp03T48GGNHz9eM2fO1IMHD9S7d2+bBdH9+/dr/vz5evvttzVz5kxFRERoxowZ+vrrr/XPP/9o4sSJaY7/r7/+0v3795PcDrJSpUr6559/VLFiRW3dutU4Sbhz54527Nghf39/3bhxQx07dlSePHk0Z84cffzxx/r2228f67PxJOnLL79UaGioZsyYoT59+mjJkiXGa9HR0eratauioqI0ffp0jRw5Ur/99psmTZrk0BjsPb5nzpxRz549jfYVEBCQ6gRRcu0zLdLS71jNmzdPQ4cO1bhx43T06FEtXLhQUuzCR7du3VS5cmUtXLhQHTp00JQpU9J0Bbi9x/zixYu6du2aNm3apAkTJuizzz7Tli1bjEWs33//XePHj1fXrl0VHBysI0eO2Jz0JzcupVZyx9jHx0f79+83FrusY6M1gfTnn3+qWLFieu655zRhwgSFhoZqypQp+uabb1S5cmWNGDFC9+7dM8r79ddfNXv2bPXu3TvFsdkRvLy8JMV+18n113GNGjVKzz33nHr27Kk+ffqka19ub31ZsmSJVqxYoaFDh2rZsmUqXbq0PvnkE7svdNm6daucnZ01b948vfHGG5o2bZrOnj2b5vjjCw4OVtu2bTVnzhxlzpzZZkuq5ISHh6tv376qU6eOFi1apLJly9qV0HF1dVXv3r21Zs0aHTx4MMHrffr0Ub58+bRo0SIFBwfLYrEYi5Bbt25N8pja851v375dfn5+mjFjhipUqJBsX+Tj46M9e/ZIil3QOXDggEJCQoyFmt27d6tq1arGGJwjRw7ly5dPrq6uKliwYILncCb3XvHrb3KfMzFJ9Zf2tNfw8HBdv35dL774YqJlP/vss8qePbtd4/bWrVuVLVs2LV68WGXKlNEnn3yiP//8U9OnT9cbb7yhCRMm2CSnv/vuO/Xp00ezZs3SmTNn9OWXX0qKnS/07NlT5cuX1+LFi9W3b18tXbrUWORMrZUrV6pNmzaaN2+eYmJi1L9/f0n2jetHjx5VSEiIZs2apS5dumj58uX6448/lCdPHlWuXNlm7Pnll1+UL18+lS5d2ub9N2zYoKpVq8rFxUU1atTQhg0bbBYb5s2bJ39/fy1YsECenp4aPny4LBaLHjx4kGx7kKRr165py5YtmjFjht5++21NnTpVkyZN0qBBgzRo0CCtW7fOJqH8008/yc/PT4sWLVLBggXVvXt3xcTEaMOGDZKkHTt2KCgoSFFRUdqzZ49Gjx6tggUL6s0331T37t21fv16eXp6qmfPnvLx8dGpU6eMecO+ffuUKVMmo10fP35cklSuXLlk5+r22rBhg6ZMmaLPPvtMixcvNhaz//zzT3388ceqX7++Fi1apMaNG+uzzz6zmU/PnTtXjRo10vz583Xz5k21a9dOzz33nObNm6ciRYoYSZ+Uvqukjl98qTnHSS/Hjh3T+fPnNW/ePNWtW1cjR47UihUrNGHCBHXt2lXz5s3T6dOnJcXOf7du3arBgwdrzpw5slgs6tOnT5LP5HtYN27cMC4KsbJnHpJced26dVPRokW1aNEidenSRaNGjTIS+lLsudTEiRM1duxYbdu2LdXnsvZ8Bnvmd3HnUlLSfYsUm/wdPXq03n77bS1atEhVqlTRhx9+qEuXLjks5uXLl2vt2rUaPHiw5s6dq8KFC6tbt242FzUGBwfrww8/1PTp03Xt2jWbiwaSc/LkSQ0ePFjt2rXT0qVL1bhxYy1fvlzlypVLtG3NmjVLO3bs0NixYzVixAibvt7R/WBy9c3Hx8cm0b5v3z7dvn3bmHvt3r1bL7/8slxdXRNt48uWLUtV3FeuXNHt27e1cOFCBQUF2dVPJjWeRUZGqnfv3vL29tY333yjKVOmKDw8/KF28MiSJUuy87S4xo0bp4MHD2rSpEkaPny4Fi5caNNvpDSPj38M7JXavsTf31+hoaE2iYeff/5Z/v7+dsVpdeLECY0fP169evXSihUrVLduXX366ae6deuWQ7+DlISHhxvPTm3WrJnNa3Xr1lXr1q31wgsvJNgqNi1atGih7777To0aNdLw4cO1ceNG3bp1S8WKFVPWrFntPs89evSoBgwYoP79+6tWrVqSpI8++kgnT57UuHHj9NVXX+ncuXPGxYfW9Y0RI0YYySlHrwUMHDhQ169f1+zZs9WvXz8FBwcbryX3vebKlUulS5c2+o1Tp07p1q1bNu3mzz//VLVq1RxybprSGos964WrVq3S8OHDNW7cOG3btk2zZ882Xrty5YpOnjyp4OBgde3aVaNHj3bY875dXFz00Ucfadu2bdq2bZsWLFigjz76SK6urinOxZOLa/v27Zo5c6Z69eqlkSNH6v79+1q+fHmiN768/PLLNnfCxx2XU6pXY8aMkYuLi+bNm6cpU6bo8OHDRttO7jV73LlzR5MmTVJ0dLReffVVm9eyZ88uHx8fmwvj/vjjDzk5Oal48eIaOXKknJ2d1bVrVy1dulR58+bV1q1b1bVrV3377bfKnTu39u3bpx49emjMmDFycnLSzJkz1aVLF82cOVPHjx9X27ZtVbVqVc2bN09OTk6aMWOGzVbTI0aMUJ8+few6r1y/fr3ee+89TZo0SV5eXimOgylJqc4nN3+NiYlR7969lS1bNs2fP1/t2rWzadt4spAAfoplyZJFAwYMkJ+fn/Lnz686deqoZMmSCgkJkSStWLFCzZo1U7169VS8eHENGjTIuMrnwYMHWr58ud5//33VqFFDXl5eGjBggFxcXLR27Vr9/fffiomJUZ48eZQ/f341bNhQU6ZMUe7cudMct/XOh7j/Xb9+Xbdv334se+aPHj1aUuyC6/z58xO87uvrq379+snLy0vFihXTm2++qZCQED148EC7d+/WjRs39PHHH6to0aJ68803VbNmzVS9//PPP6+3335bnp6e6tKli+7evWtMvJN7b8n2WFavXl1DhgxRy5YtE9xFXbx4cQ0YMEDly5dXwYIF9c4778hisejcuXPKli2bsmTJosyZM+vZZ59VWFiYtm3bpsGDB6tEiRIqU6aMBg8erK1bt+ry5cuyWCzq3bu33njjDRUoUEA+Pj7y9vZO06J7/M/Rrl07lS5d2riKyipXrlzGnTySFBUVpd9++03+/v66c+eOVqxYof79+6tcuXIqXry4Bg8erLNnz9oscjRv3lyFChWSp6enIiIi9Mwzz6hAgQIqVqyYcTVWWt28eVNS7GJ3YqzbX7388suKjIzU/v37JcUuKubKlUvly5fXhg0blCVLFn3yySfy8vJSzZo11alTJ2PROj0l1kaDgoJ0+/Ztbd68Wb169VLp0qVVtWpVtW/f3vi733//XVeuXNGQIUNUokQJvfzyy/roo4+0cuVKh9xVaGXv8f3ll1+UJUsW9e3bV0WLFlWzZs1Up06dVL1Xcu0zLdLS71h16NBB5cqV04svvqiAgADjrsQffvhBzz//vLp27SpPT08FBQWpWbNmaao79h7zGzduGH1EiRIlVLNmTVWtWtVY5F61apXq1aun+vXrG1v5WHcsSGlcSq3kjvFLL72kO3fu6PTp00biqlq1akYCeNeuXfLx8ZEUm6zs37+/SpYsqSJFiqhNmza6efOmzWJT48aN5enpqeLFi6c4NjuCdaw8ffp0sv11XO7u7nJ2dpabm5uyZ8+eLn25lb31xWKxyMXFRfny5VPBggXVrVs3DRo0yO4EcI4cOdSzZ095enrq3XffVc6cOY26lhpJ9XlW9evXV61atVSiRAm1adPG7vdYtWqVSpUqpffff1+enp7q1KmTypUrZ9ffWsfDUaNG2SRP7ty5o0aNGqlnz54qVKiQSpcuraCgION7i4iISPKY2vOdu7u7q1mzZipRooTc3NyS7Yt8fHx04MAB3b9/X6dPn5a7u7sKFiyow4cPS/q/BLB1sfz06dPKnDmzMmfOLHd39wR1Lbn3il9/k/uciUmqv7Snvf7zzz/GsbE6duxYgjpjz7idI0cOdenSRYUKFVKDBg1069Yt9erVS15eXmrVqpVx17JV+/btVa1aNZUpU0Z9+/bVpk2bdOvWLW3YsEE5c+ZU165dVaRIEVWrVk2dO3e2uSM7rpTqeJMmTRQQEGD0ywcPHtSZM2fsGtctFos++eQTFS1aVK+//rpKlChhHN+AgACbBZm4i8lWf//9t/bv32/Mn/38/HTjxg2bpGy1atUUFBQkLy8vvffee7p69ar+/vvvFNuDNb7u3bsb83SLxaK33npL5cqVk5+fn7y8vGwucK1Zs6aaNWumokWLqn///vr333+1fv16Y67WuHFjNWrUSLdu3dKJEyc0YMAA5cqVS66urlq1apVy5sypihUrSpJxIZH1b/fv359grPH29pazs3Oyc3V7DRgwQKVKlVKNGjXUokULY9F0xYoVqlWrllq2bClPT0+1atVKtWvXtqmbVatWVb169VSsWDH5+vrKzc1NHTp0kJeXl15//XWFhoba9V0ldvzi360o2TfPSW/3799X3759VbhwYTVu3FhRUVHq2LGjnn/+eTVt2lTZs2dXaGiobt68qXXr1qlPnz56+eWX9fzzz2vo0KEKCwtL9LOlVp8+fVSzZk3VqFFD/v7++uuvv2wSFvbMQ5KyadMmZcuWTR999JE8PT0VEBCgnj172vSV/fr10/PPPy9vb295e3snuEszrZ/B3vld3LmUlHzfsmzZMr311ltq0KCBPD091a1bN5UoUSJVF8GkdNwXLlyoDz74QK+88oqKFi2qvn37ytnZ2aZPa9Gihby9vVW2bFk1bdrUiC8lixcvVsOGDVW/fn0VKlRINWrU0IMHDxQdHS3Jtm09ePBAq1atUocOHfTiiy+qQoUK6tmzp1GWo/vB5Oqbj4+PTp8+rX///Ve3bt1SWFiYXnzxRSOZYx33pcTbeNwEvT1xS9Lbb7+tQoUKqUCBAnb1k0mNZ1FRUXrnnXf0/vvvq2DBgqpYsaJq16790PPepOZpcf33339au3at+vTpowoVKqhSpUo2z2VMad0lsWOQnLT0Jfnz51eFChW0efNmSbEXDRw4cED16tWzO04p9s7RTJkyKX/+/MqfP7/eeecdjRkzRq6urg77DlKa09y4ccN4ZM7777+f4O+zZs2qZ555xthm1lHee+89DR8+XAULFtSaNWs0cOBA1a9fXwsXLrS7Hzx//rx69+6tzp07G5/p1KlT2rdvnwYNGqQXXnhBZcuW1bBhw7Rz506dOXPGuNM7Z86cypYtm8PXAs6dO6fdu3frs88+U8mSJfXqq6/a7A6R0vca98IR6zzo1KlTioqK0uXLl3XhwgW98sorDjk3Te783971wg8//FAVK1bUiy++qE6dOtkkoK0XtxQvXlxBQUEKCAhw6I0wL730kgICAvTJJ5+oSpUq8vX1tWsunlxcCxYs0Ntvv62aNWsa5+bFixe362KvuONySvXq4sWLyp49uwoUKKAyZcpo1KhRql+/foqvJebw4cNG265Ro4Zq1aqlgwcPauLEiYn2gwEBAfrll1+Muc3mzZtVq1YtjRgxQhaLRY0aNTLG24YNGxp1smDBgsqXL5+k2PUV61bb9evXl4+Pj8qWLauXXnpJxYsX1xtvvKHixYsrMDBQoaGhxlbTUmzby549u13nlSVLlpSfn5/Kli2re/fu2TUOJie5Op/S/HXPnj2KiIjQ559/rmLFiikwMFBvvfWW3e+NR4snMT/FypQpoyxZsmjWrFk6e/asTp8+bQyeUuxCW9xkVs6cOY27aK9fv66bN2/aLES6uLioTJkyCg0N1ZtvvqmAgAD16tVLhQoVUvXq1RUUFGQs2qbF+++/nyAJ4+7uLnd3d926dSvN5adWzpw5jSuXxo4dKz8/P5UvX954vWnTptq4caMOHTqkc+fOGVveWiwWhYSEqGDBgjZ3qZYpUyZViwEFCxY0/r91Ud96EpHce0u2xzJz5sxJPqejVq1a2rVrlyZOnGhTTmILpdbFl9dffz3Ba+fOnZO3t7cyZ86sOXPm6OzZs8Z/8Rf0UsP6OaKiojR79mxdunRJXbp0Ua5cuRL8rnVbux49emjHjh1yd3dXhQoVdPbsWUVHR6tjx442v3/v3j2dP39eefPmlSSbCcPbb7+tXr16KSAgQC+99JJq1aqV7ETEXtZ2cu3aNeN947Iu2OTOnVvVq1fXzz//rJdfftlYGM2UKZNCQkJUqlQpm+1TK1SooBs3bujGjRuJHhtHSayNOjk56fz587JYLCpRooTx8zJlyhj/PyQkRIULF7ZZJC9fvrwsFovOnz/vsGeX2Ht8jx49muAYli9fPlV3YibXPtMiLf1OYrG5ubkZcYWGhia487JChQqp3koyfrxSysfc+t0XKlQo0dhCQkKMLWWk2Is68ufPLynlcelhYk7qGGfNmlUVK1bU3r175eTkJDc3N9WuXdvYFnH37t3GFk7169fXL7/8oh9++EHnzp0zkn9x+0/rZ5BSHpsdwXqleIkSJZLtr5N7blORIkUc3pdb2VtfXnnlFW3cuFFNmjRR2bJl5evrq9dffz3BttFJyZ8/v81njFvXUiOpPs8qfn22JlNTcurUqQT9Xrly5YwEeUr69Omj5s2bG3e4SrF1980339TatWt1/PhxnTt3TidOnDDaXmBgoNasWZPoMbXnO49bl6Xk+6JKlSrp3r17On36tPbv369KlSrJYrHo4MGDKlKkiP7++2+99NJLxpXkmTJlUtGiRXXr1i3t2rUrwdaEyb1X/DqR3OdMTFL9pT3t1Vqf417I9Pzzz2vRokWSYncOGDJkSIrjthQ7B7E+k8l6Uab1mFv/Hfeuvrj1p1SpUrJYLLpw4YJCQ0MVEhJic9Hh/fv3FR0drejo6ARXf6dUx+O+T4ECBZQzZ06FhIQoPDw82XFdiu3H417AGff41qlTR2PGjNGRI0dUpEgR7dq1yyZxIUkbN26Uk5OTcUV/uXLllCdPHv3000/G54v//UmxY/EzzzyTbHuwsv699RhbF3uk2DaV1DF3c3NTkSJFtGXLFjk5Oen+/fvKnz+/EePBgwfVuXNnXbx40bgYQrJ9tmCVKlW0b98+vfzyyzp37py6du2qESNGSJLx2AQpdXP1xGTOnNnYtk+SSpcubdTR0NBQm7FXiq2bK1euTHCMrMcp/jGKjo6267tK7PiFhobK19fX5v1T097Ti7u7u1Gf4rdHKfaYRkdH6/z58wl2tXB3d5enp6dCQ0NVvXr1NMXRv39/VahQQZJ069Yt4+6QuXPnytPT0655SFJCQkJUsmRJm7HSmhCyLsjHHeOyZ89u153FqfkM2bNnt2t+F3/8Sa5vCQ0NtbkIVYrtm1JzsV1yMefJk0dXrlzR559/btNXWs8rrZKa76YkJCREZ86cMead1sSv9djHbVsVKlTQP//8k+T5l6P7weTqW+HChVWwYEHt379fzs7OKlOmjCpXrqyDBw+qfv36OnTokD799FNJSbfx1MYdt17Y008mNZ7VrVtXQUFBWrJkiU6ePKmQkBCdOnXK7gvzEpPYPC2u0NBQRUdH28QU93wvpXUXa7uN3zaSkta+JCAgQMuXL1fHjh21efNmlSlTRgULFtT27dvtPt+oWrWqKlasqDZt2qh48eLy9fVVo0aNlDVrVmXNmtUh30FKc5rg4GBFR0fb1PFHpV69eqpXr55u3bql3bt3a+XKlZoyZYqeffZZu/rBiRMnKjo62ub8KTQ0VG5ubsYOUJLk6empnDlzKjQ01LhoJu7vO3It4PTp03Jzc7PZkTFuPfbw8Ej2e/Xx8dG3336r+/fva9++fapbt67OnDmjw4cP6/Lly6pQoYLxPNe0npsmd/4fHh5u13ph3P61dOnS+vfff42LQQsUKGCzDleqVCmHJoAl6d1339X69euNixdSWmNLKa7Q0FBNnz5dM2fONNr68ePHVaRIkRRjidv3pFSvOnXqpAEDBujXX39VlSpV5Ofnp3r16qX4WmJKliyp4cOH6/79+9q1a5dmzZql1q1b66WXXkr09319ffXFF1/o0KFDeuGFF7R9+3YFBATozz//VKFChbR69WqtW7fO+P179+4pd+7c6tWrl/HM47jjSHJz4ixZshhjdnz2nFfGXY+2dxxMTnJ1PqX5qxQ7j4l70X758uW1ceNGu98fjw4J4KfY77//rn79+hlXp7z//vs2W2cltvBrXZCIv9+/lXVRM1OmTBo2bJhat26tX3/9Vdu3b9d3332ncePGGXdFPaxcuXKpcOHCCX5etmxZLViwQA8ePEjwwPIdO3Zo3bp1GjJkiMMXBT788EPlypVLTZs21YYNGzR06FAtWrRIWbJk0f379/XBBx/o5s2bqlevnnx9fRUdHa2PP/44yfJSii/+onH8RTore947qWMZ3/Tp07Vy5Uo1bNhQr732mj766KMEC0Fx43vmmWeMRaO4PDw8dPLkSeP5HpUqVVKrVq20dOlS43cSe9h8SgvlcT/HiBEj1K5dO/Xr109z585NcDxr1aqlUaNG6eTJk9q8ebPq1aunTJkyGe8xY8aMBHeSWyfckmyej1yhQgWtWrVKO3bs0M6dOzVp0iRt2LAhwbaUqVW2bFk5Ozvr+PHjiSY/jh07ply5cqlgwYIKCAjQl19+qe7du2vnzp3GM9viP8dZ+r9JiaO3m4svqXpl3cIw7sJm3O8nsX7FGrMjn12cmuMbfyu4lO4ssbd9ppUj+p2kYkus7lgsljTVm9QccylhPxj3uMf/Dqy/m9K4lFrJHWPp/65GdnZ2VqVKlVSpUiWNHj1ap0+f1s2bN407uAYPHmwsbDVp0kQeHh567733bN4rbuwpjc2OYN2S8sKFC8n218ndiZJSX54W9taXUqVKacGCBfrzzz+1c+dOrVy5Ut9++63mz59v11iSWBt4mLvHUhpLExvXE5urxI/R2dk5QTxx/53Y38d9vUCBAnr33XcVHBxstP979+7pnXfeUc6cOVWzZk0FBAQoNDRUCxYskBR7YVFSx/Sff/5J8TuPW5dT6osyZ86sl156SXv37tXBgwf16quvymKxaMOGDcqbN68qVaqkrFmzGs94ypkzp0qWLKmgoCB9+eWXunTpku7evftQ863kPmdikuov7WmvhQoVkru7uw4dOmQs4mbOnNmoM9bnKNkzbic2N0/s0SeJvWatGy4uLrJYLHrxxReNrS3jSuw9Uqrj8evigwcP5Orqate4nlw7zJEjh6pWraotW7bIy8tLxYsXV9GiRW1+d+PGjYqJibFZCLp//7527NhhJM6Teo///vsv2fZgFf+YJHfM4x+L+/fv69SpU0Zip1+/fsqUKZPu37+v7du3a+fOncqZM6fy5s2rFi1aaMKECTbPk/Px8dHcuXO1f/9+I1ly7do1nT17VkeOHNEXX3whKXVzdXvjtvZdSc0L4s7N7DlG9nxXicUR//t7mPOr9JBY355Yv5zY8ZPSPreyypMnj037LFu2rH777TetWrVKPXr0sGseElfcJKQ9583xv+uHGUeT+wzxE7VW8ed38fub5PqWpPqm1JxvJBfzu+++K0kaPny4TdJFst3dJKmxJaX5gcViUevWrdWwYUNJsdu7njlzRseOHTPuoLW2Laukzr8c3Q+mVN98fHy0b98+OTs7q3LlyqpUqZLWrl2rAwcOKG/evCpYsKBdbdzeuOO2P3v6yaTGsytXrqhdu3YqVaqUfHx81LhxY+3cuTPFLZyTk9g8LS7r95RUm0pp3cU6j0+qD4ovrX2J9dmsZ86c0ebNmxUQEJCqOKXYiwm++uorHThwQDt27NCWLVu0YsUKzZo1S+7u7g75DlKa03h7e6t69eqaMmWK6tWrpzx58qSq/Idx6tQp/fjjj8Yd3jly5FCdOnVUu3ZtvfPOO0k+4z5+P9iwYUO5u7trwoQJqlq1qrJmzZrsGJRYn5eatYBr167p9u3bNsnd+H1FcuvKklJsW+XKlTPmUvv371ePHj1UqVIlHTp0SKGhoUaf54hz0+TO/+1dL4zbN8af6yY2Xjp6vcg6vsX/37jiz8WTi8tisahnz56qUqWKLBaL2rdvrxYtWqhJkyYJyv3000/l7+9vbD0e971Tqlc1a9bU6tWr9csvv+i3337TsGHD9Mcff2jQoEHJvpbUMbC2cU9PT0VFRWnQoEEqUKBAoheMZM2aVb6+vtqyZYtu374tJycnrV69Wq1atdKuXbtsxtslS5Zo06ZNqlGjhipXrqwbN27YPBJFSt15Q1z2nFfGPY72joPJSa7OpzR/Tez1R7kTD1KHLaCfYqtWrVKDBg306aefqnHjxipatKjCw8ONBlusWDGbbQpv376tsLAwSbFX93p4eBhXu0ixJ4t//fWXcTXIhAkTVLp0aXXs2FELFy5UpUqVtG3btnT7PHXq1FFkZGSCrT7v37+vxYsX699//02XK8KtnXumTJn06aefKiIiQjNnzpQUe7XV/v37NWXKFLVv317Vq1e3WdQpXry4Lly4YHM3z4kTJ4z/7+rqqsjISOM7efDggc3WfslJ6b1T4/vvv1efPn3UvXt3+fv7KyoqyojH+tmtrAOs9Spf68A7ceJERUZGat26dapQoYK++OILvfnmmypbtqwuXLhglGX9zFZRUVG6fv263bG6urpq4MCBOnXqVKLPu82ePbuxmPjHH38Yi1AFCxaUs7Ozbty4YcT97LPPauLEiTYPuY9r6dKlOnr0qAIDAzVs2DBNmDBBe/fufejjbJUrVy7VqVNHwcHBCa4Ev337tpYsWaKGDRvKxcVF1apVU3R0tPEcGOvV3V5eXjpx4oTN3x8+fFg5c+ZMcNfUo1KkSBG5uLjYnOTFre9FixbVhQsXbJ6Re/jwYTk7O9tcIZ9W9h7fEiVK6NSpUzYnO3H7xLS0z7RKS7+TEi8vrwST2MOHD9t1lWdS7D3myd1xKsX2mfHHpfDwcEkpj0upldwxlv7vOcD79u1TpUqVVLhwYeXIkUPz5s0znl92+/ZtbdiwQcOGDVOnTp3k5+dn9PdJTY5TGpsd4ccffzS2YU+uv05OSn15WthbX/744w+tXLlSVatWVd++fbVixQr9999/OnDggDHex/0c1rrypLCeWCcVY7FixRLc8RL334mNl/EXctq2bSsPDw/jwqS9e/fq8uXLmjFjhtq2bStvb29dunTJ+N527NiR5DFN7XduT19kvZDiwIEDqlSpkipXrqyjR49qx44dqlatmhGzFHuC2rZtW1WpUkUvvviiLBbLQ/d7yX3O1LCnvbq4uKhhw4ZaunRpoo8zsD7HPD3GbevFHlLsrhaurq4qVKiQihQpovPnzyt//vxG2z958qQWLFhg9yJFXHEfbXD+/HndunVLRYsWdci4HhAQYCRK49/FERkZqePHj6tXr15atGiR8d/48eNtnrublJTaw8OIeyxu3bql0NBQXb58Wb169ZIUe4eVNUaLxaIyZcrI09PT2DYtc+bM+v33340YrNsX/vLLL8ZFEaVLl9acOXNUtGhRY2E6pbl6Su7evWuc50mx9cWabC9atGia5wUPHjyw67uKf/zOnz+fIOnvyHOcR6Fw4cJydna2OYY3btzQhQsXHmp+Yo8HDx4oJibGrnlI/LEk7ly2SJEiOnXqlM3YMmzYMJv5UHqxfgZHz++k2PPVuOVJ0pEjR9L8fVhjzpEjh3Lnzq2rV68afWyBAgU0bdo0nTx5MsVyUprDeHp66uLFiypcuLAePHigM2fOyMfHR23btk3QtjZu3KjcuXPbnH/FjcGR/aA99c3Hx0d79uwxxv3y5cvr8uXLWrNmjTHu29PGHyZue/rJpMazbdu2yc3NTRMnTlSLFi1UuXJlh8zP48/T4ipUqJBcXV1t5n5xz4NSWndxhNT0JdbHba1bt05Hjhwx7rJNTZyHDh3SnDlzVLlyZXXv3l3Lly9X7ty59dtvv6XbdxBfjRo11LhxYxUpUsTmOalxJXaRRlpYLBYtW7bMeAxK3PfJnj278ufPb1c/6Ofnp3feeUf379/X119/LSl2DI+MjLTZ4eDs2bOKjIxMtM9LzVrAokWLNG7cOOPft2/fTrDTnJeXlyIjI212P4hbp1P6Xl1cXPTyyy/ru+++U+bMmVWwYEFVqlRJ+/fv1+7du41+wxHnpsmd/9u7Xhh37n3s2DF5eHgYCeOLFy8aF7ZKtnOt9GLPXDy5uDw9PXX58mUVLlxYRYsW1WuvvaZly5YleHbxnj179PPPPyd5zpJSvZo+fbquXLmixo0ba/To0RowYIDxfODkXrOHdUeB4cOHJ7nThr+/v3bs2KGtW7fKyclJhQsXVpcuXWzG28KFC+vnn3/WSy+9pKJFi8rf3z/R3XseVmrXgRwxfidX51OavxYrVkxhYWE257fx1y7w5CAB/BQ4fvy4fv/9d5v/bt++LXd3dx0+fFinTp3SmTNnNHToUF29etXYjqBZs2ZasWKFtmzZopCQEA0fPtxmUGjdurWCg4P166+/KjQ0VCNGjNCdO3fk7++v7Nmza+XKlZo1a5bCw8O1Z88enT59OtGtbRwlb9686tSpk0aOHKnFixfr/PnzOnbsmAYMGKC//vrLWHhJT15eXnrnnXe0ZMkSHTp0SNmzZ5eTk5M2bdqkiIgIbd68WbNmzZIUexeOt7e38ufPr2HDhuns2bP68ccfbZ4LVLZsWUVGRmrBggUKDw/X5MmT7d76MaX3Tg13d3ft2LFD4eHhOnjwoAYPHmxTzjPPPKOIiAhduXJFXl5eqlq1qgYNGqQjR47o5MmTGjx4sK5fvy4PDw/juX1HjhzR+fPnNXHiRB07dsyod2XLltXp06e1bt06nT9/XiNHjkwxKRRf2bJl9frrr2vu3LnGwmpc/v7++uabb/S///3P2KLFzc1NjRo10tixY/Xnn38qNDRUgwcP1unTp5O8QvTy5csaO3asDh06pPDwcK1fv1758uVzyPbKH374oaKiotS9e3ft27dPly5d0m+//aZOnTopb968xnNTMmfOrFq1amnJkiU2C6MBAQGyWCwaOXKkQkJC9Ouvv2rWrFlq2rTpQy3upkZkZKSuXr2a4L9MmTLptdde0/jx43X48GHt2bPHuGNZil3kLFKkiAYPHqxTp05p7969GjdunOrVq+fwLavtOb7WhYHx48fr3Llz+uGHH7Rp0ybjhC8t7dORUtvvpKRp06Y6ffq0pk2bpnPnzumnn37St99+m+bnedhbp5Pz5ptvasuWLfr++++NcSfuZ0puXEqL+MdYit0+OUuWLNq+fbsqV64sKfbZWJs2bTKuRLY+I2rbtm26ePGi/vjjD40ZM0aSktz6J6WxObXitsfTp09r/Pjx2rRpkz788MMU++v4smXLpnPnzunff/9NsS9PK3vqy4MHDzR58mRt3rxZFy9e1IYNG3T37l2VLFlSxYoVU5YsWTR79myFh4dr8eLFdi26Poyk+ryUFt9y586tvHnzat68eQoPD9fatWttnoX5xhtv6Pjx45o7d67OnTunefPm6cCBAzZ9UPzxMj5XV1f169fPWJjInj277ty5o61bt+rixYv64YcftGLFCqMdJXdMU/ud29MX+fj46Pfff1emTJlUuHBheXp6Klu2bNqxY4fRjqzbWB04cMCIeePGjcqSJUuq+r249Te5z5ka9rbXjh076rnnnlP79u21ceNGhYeH68SJE5o4caJGjBihihUrpsu4PXPmTO3evVtHjhzRuHHj1LhxY2XLlk2vvfaaoqOjNXz4cIWEhGjXrl0aM2ZMko9qSamOL1u2TFu2bNGpU6c0bNgwVa9eXZ6eng4Z1319ffX3339r586dCbZ7i4iIUI4cOdSkSRMVL17c+O/VV19VhQoV9NNPPyVbtru7e7Lt4WFs2rRJK1eu1NmzZzVs2DBlz57diFGS8RzKV199Vblz59aJEycUFRWlf/75R0OHDtW9e/d0/fp1rV69WlLsne9lypTRunXrVKlSJUlS5cqVbcYa62dJbq6eEicnJw0ZMkQnTpzQ5s2btXz5crVu3VqS1KpVK23dulVLly7V+fPntXTpUm3bti1V84IHDx7Y9V3FP36FChWSt7e3TVmOPMd5FJ555hk1adJE48aNM86JBw8erOeee87mO3xYN2/eNNpkeHi4ZsyYobCwMNWtW9eueUjZsmW1ZMkSnT9/Xtu3b9eaNWuMsgMDA/Xff/9pwoQJOnfunDZs2KANGzY4JG57P4Pk+Pld69at9e233+qnn37SuXPn9NVXX+nkyZOpums+pZhbtmypmTNnatu2bbpw4YJGjx6t3bt3J7gjODEpzWFatmypzZs3a8mSJVqxYoWyZMmi3bt3q2LFiom2rbfeekuzZ8/Wrl27dOzYMU2cONEoy5H9oD317eWXX9b58+d1+vRplS9fXs8884xKly5t06cl18bTErc9/WRS45m7u7v+/vtv7dq1S+Hh4Zo/f762bt2a5j4n/jwtrmzZsikoKEgTJkzQ4cOHdfjwYSPZlilTplTP41OS1r5Eil2DWLZsmSpVqmTEkJo4s2bNquDgYH3//fe6ePGifv31V125ckVlypRx2Hdgz7zdyclJffr00aZNmxIkuqTY78Z6nByhdOnSql69uj7++GOtWbNG4eHhOnbsmHHRyOuvv253P5g1a1b16NFDixcvVmhoqDw9PVW9enUNGTJEx44d07FjxzRkyBBVrFjRmPdmy5ZNZ8+e1e3bt1O1FlC5cmXt379fu3bt0tGjR/X9998nGLM9PT3l4+Oj4cOH6+TJk9q9e7dNe7bne/Xx8dFPP/1kMw/as2ePnJ2djRsgHH1uGv/83971wnHjxunw4cPavXu3Zs6cacylpNi2MmTIEJ05c0bff/+9Nm/erFatWj1UfPayZy6eXFytWrXSsmXLtGbNGoWFhSlLliy6deuWli5dqj179igsLExr1qzRp59+qoYNGxq7oMWXUr0KDQ3VmDFjdOLECZ07d05btmwx8gfJvWYPZ2dn9evXT2fOnElyK/OqVasaz7y9efOmevXqpX///Vf169fXzz//rNmzZ+vQoUNycnLStm3blDVrVh08eNDYCtkR88/UrgM5+jwmfp1Paf76yiuvKH/+/Priiy8UEhKiLVu26JtvvknLIUA6Ygvop8BXX32V4Gfz5s1Thw4dNGTIEL333ntyc3NTtWrV9NZbbxl35Pn7++vChQsaNWqU7t27p9dff10FChQw7lhp2bKlIiMjNXLkSN2+fVvly5fXzJkz9b///U+SNGrUKH311VdauHChcubMqaZNm6bqpOphtGnTRnny5NGyZcsUHBwsV1dXVahQQcHBwQmebZFe3nnnHf38888aNmyYFi5cqI8//lhff/21pk+fLk9PT/Xp08dYYKlcubImTJig4cOHq127dipRooSaNm1qfAeFCxdWz549tXDhQs2bN08NGjRI9lkHceXNmzfZ906Nzz77TKNGjVKLFi3k4eGhxo0by8XFRSdPnpSvr68aNGigrVu3qnXr1tq4caOGDBmicePGqXv37sqUKZO8vb3Vt29fSVLz5s114sQJde/eXa6urqpcubLef/99rV+/XlLsMx3btGmjsWPHysnJSS1atDCeRZMaXbt21ZYtWzR58uQEr1mftRX/WH744YeaMmWKBgwYoHv37ql8+fKaPHmy8fzB+Dp37qzIyEj169dP//33n1544QWNHz8+1QnrxHh4eOjrr7/W3LlzNWTIEF2/fl158+ZVQECA2rZtaxOTv7+/Vq9ebTP5z5YtmyZNmqRx48apbdu2ypUrl5o3b25sSZaeJk2alOjVsq1bt1a/fv00duxY9ejRQzlz5lSzZs2M78jJyUljxozRmDFj1L59e2XLlk0BAQHq1q2bw2O09/iOGzdOo0eP1g8//KCyZcvqtddeMy4qSEv7dLTU9DuJbakbV968eTVhwgRNnjxZixcvVr58+dSzZ081btw4TTGmpk4n5cUXX9Tnn3+uGTNmaNKkSWrcuLFN357SuJQW8Y9x1qxZVaVKFf3+++/G1dOVK1fWzz//bCxgubi4aMiQIZo0aZJWrFhhbPU2e/ZsnThxItFxKaWxObXitsfcuXOrVKlSmjZtmnECnVx/Hd9bb72lyZMn6+LFixo8eHCyfXla2VNffH191blzZ02ePFlXr15VoUKF9MUXXxjfx4ABAzRt2jStWrVKtWrVUvPmzRO9KCitkuvzkuPk5KSBAwdq7Nixat68uV566SW99957+uWXXyTFPjfpyy+/1MSJExUcHCxvb2/VrFnTmIclNl4mthWTt7e3/P39tXHjRpUvX17vv/++xo4dq3v37ql48eL6+OOPNXToUF26dCnZY5rS+B1fSvOQypUry9PTUx4eHjbPt6tUqZKOHz9uXHlunQOsWLFCy5cvt4m5SJEids+34tbfUaNGJfk5r169mvKX/v/Z216zZs2q6dOna9myZVqwYIEuXLggJycnlS5dWgMHDlRgYKCcnJwcPm63adNGw4cP140bN1S3bl11795dUuxFb5MmTdKECRP09ttvK0eOHGrQoIG6dOmSaDkp1fE2bdoYF336+PhowIABkhwzrlvb+qVLlxI8jy8iIkKvvfZaotvbNW3aVIMGDZK7u3uSi1EVKlRItj08jBYtWmj16tUaN26ckdyoXbt2ojG2b99eY8eO1fHjxxUaGqq6devqrbfe0o4dOzR16lTVrFlT7u7u8vHx0fHjx422ULlyZS1cuNAmCZfSXD0lOXLkUI0aNdS1a1e5urqqQ4cOql27tqTYBOGwYcM0a9YsTZ06VZ6enhoxYoSqVKli93F58OCBAgICUvyu4h+/MWPGJLgAwp6+5UljbXv9+/dXTEyMXnnlFU2bNi3Jx1ekhvWZqVLstoclSpTQl19+adSXlOYhffv21fDhw9WyZUuVLl1anTp10uzZsyXFJuImTJig8ePHa+XKlcqbN68GDhyoChUqGLszOEJKn8HR87vatWvr6tWrmjVrlq5du6aSJUtqypQpqVovSCnmNm3a6M6dOxozZoxu3rypUqVKafLkyXZtJ5s9e/Zk5zDly5fX0KFDFRwcrJCQEGXPnl2ffPJJgudJW9vWZ599pjt37mjAgAFycXHRe++9ZyTvHNkP2jPvzZYtm8qVK6c7d+7omWeekRTbp50+fdpou0m18UGDBhl3Wz1M3Pb0k0mNZ3Xr1tX+/fuN771s2bLq1auXpk+frjt37th1HpOUuPO0+Hr27Kkvv/xSH3zwgbJnz6633npL06ZNM+aCqZnHpyStfYkU+7itESNGJEhK2htnyZIlNWjQIM2ZM0fjx4+Xh4eHevbsKW9vb1ksFod8B/bO2ytUqKDAwECNHTs2wc5yfn5++v7779WiRQutWrXKrvdNyYgRI7RgwQLNnz9fo0aNkqurq1588UXNnDlTefPmTVU/6O/vr2+//VajR4/WtGnTNGjQII0dO1bdunWTk5OTatSoYXODTMuWLfXVV18pIiJCvXr1snstoEaNGmrdurUGDx6sO3fuGHcgx9/B7/PPP9fw4cP13nvvGc/8XbhwoST72paPj4+io6ON81cvLy/lypVLPj4+xoWxqT1PsUf883971gubNWumfv36KTo6Wo0aNVLLli2N10qWLKl8+fKpffv2cnd31+eff25zDpQe7JmLJxdXvXr1dP36dQUHB+vq1avy9PTUkCFDdODAAQ0ePFj//vuvChQooHbt2ql58+ZJxpHSGtPHH3+sMWPGqFu3brp3755efvllDRs2LMXX7FWxYkW99tprmjVrVqJrdq6urqpVq5bWrVunmJiYBOcqs2fP1uzZs5U3b17lyZNHY8eOlYeHh5599lllz57d7vl2clK7DpTSOPgwzzGPX+dTmr+OGjVKw4cPV5s2beTp6amGDRvqt99+e/iDgHST6caNG2zQjUTt27dPBQsWNJIFMTEx8vf315gxY5J8eDqAR8969dzcuXMfdyimEh4err///ts40ZCk0aNHG88QAYD0dObMGcXExKhUqVLGz3r16qUyZcqoY8eOjzEy4NHq0qWL6tSpozfffPNxhwIAwCOzbds2eXt7K1u2bJJit5R9//339euvv6bL483SKiIiQs2aNdPatWttnneNp9edO3eMrZqtdfbnn3/WlClTHJY8B/DoXb9+XSdOnLC5IHXhwoXauXOnZsyY8RgjQ2LYAhpJ2rZtm/r3768TJ07owoULmjBhgtzc3BJ9aDqARy88PFybNm3S119/ne531z+NIiMj1a1bN23evFkRERHaunWr1q1bZzzPCADSU1hYmLp166Zdu3YpIiJCP/zwg/7880/5+fk97tCAR2Lv3r2aP3++/vrrLwUEBDzucAAAeKSCg4M1btw4XbhwQSdOnNDkyZNVo0aNJy75GxUVpc2bN2vUqFHy8/Mj+QtD5syZNWzYMGNL+0OHDik4OJg1FcAE+vbtq2+//VYRERHavXu3vvnmG9r2E4o7gJGkyMhIjR49Wr/99pvu3r2rChUqqHfv3ipWrNjjDg2ApD///FN9+vRRtWrVNHz4cIdsPQ1bP/zwgxYuXKjLly8rb968atu2bZq3QgYAe82ZM0crV67UP//8oyJFiqhTp06qWbPm4w4LeCSGDx+uLVu2qF+/fgoMDHzc4QAA8EidPXtWY8eO1bFjx+Ti4qKaNWuqV69eyp49++MOzcadO3fUoEED5cuXTxMmTNBzzz33uEPCE+TAgQOaPHmyTp06JTc3N7322mvq0qVLoo+uAZBx/PLLL5o5c6bOnz+v3Llzq0mTJmrXrp2xNTueHCSAAQAAAAAAAAAAAMAk2AIaAAAAAAAAAAAAAEyCBDAAAAAAAAAAAAAAmAQJYAAAAAAAAAAAAAAwCRLAAAAAAAAAAAAAAGASJIABAAAAAAAAAAAAwCRIAAMAAAAAAAAAAACASfw/hV3NXCxcau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11011228" y="3008817"/>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2.2</a:t>
            </a:r>
            <a:endParaRPr lang="en-NG" b="1" dirty="0">
              <a:latin typeface="Times New Roman" panose="02020603050405020304" pitchFamily="18" charset="0"/>
              <a:cs typeface="Times New Roman" panose="02020603050405020304" pitchFamily="18" charset="0"/>
            </a:endParaRPr>
          </a:p>
        </p:txBody>
      </p:sp>
      <p:sp>
        <p:nvSpPr>
          <p:cNvPr id="24" name="Rectangle 23"/>
          <p:cNvSpPr/>
          <p:nvPr/>
        </p:nvSpPr>
        <p:spPr>
          <a:xfrm>
            <a:off x="11011228" y="6441702"/>
            <a:ext cx="11807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2.3</a:t>
            </a:r>
            <a:endParaRPr lang="en-NG" b="1" dirty="0">
              <a:latin typeface="Times New Roman" panose="02020603050405020304" pitchFamily="18" charset="0"/>
              <a:cs typeface="Times New Roman" panose="02020603050405020304" pitchFamily="18" charset="0"/>
            </a:endParaRPr>
          </a:p>
        </p:txBody>
      </p:sp>
      <p:sp>
        <p:nvSpPr>
          <p:cNvPr id="25" name="Rectangle 24"/>
          <p:cNvSpPr/>
          <p:nvPr/>
        </p:nvSpPr>
        <p:spPr>
          <a:xfrm>
            <a:off x="8967692" y="6448235"/>
            <a:ext cx="73609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states</a:t>
            </a:r>
            <a:endParaRPr lang="en-NG" b="1" dirty="0"/>
          </a:p>
        </p:txBody>
      </p:sp>
      <p:sp>
        <p:nvSpPr>
          <p:cNvPr id="26" name="Rectangle 25"/>
          <p:cNvSpPr/>
          <p:nvPr/>
        </p:nvSpPr>
        <p:spPr>
          <a:xfrm rot="16200000">
            <a:off x="5263413" y="4911770"/>
            <a:ext cx="2016578" cy="369332"/>
          </a:xfrm>
          <a:prstGeom prst="rect">
            <a:avLst/>
          </a:prstGeom>
        </p:spPr>
        <p:txBody>
          <a:bodyPr wrap="none">
            <a:spAutoFit/>
          </a:bodyPr>
          <a:lstStyle/>
          <a:p>
            <a:r>
              <a:rPr lang="en-US" b="1" dirty="0" smtClean="0">
                <a:solidFill>
                  <a:srgbClr val="000000"/>
                </a:solidFill>
                <a:latin typeface="Times New Roman" panose="02020603050405020304" pitchFamily="18" charset="0"/>
                <a:cs typeface="Times New Roman" panose="02020603050405020304" pitchFamily="18" charset="0"/>
              </a:rPr>
              <a:t>Top 10 </a:t>
            </a:r>
            <a:r>
              <a:rPr lang="en-US" b="1" dirty="0" smtClean="0">
                <a:solidFill>
                  <a:srgbClr val="000000"/>
                </a:solidFill>
                <a:latin typeface="Times New Roman" panose="02020603050405020304" pitchFamily="18" charset="0"/>
                <a:cs typeface="Times New Roman" panose="02020603050405020304" pitchFamily="18" charset="0"/>
              </a:rPr>
              <a:t>death </a:t>
            </a:r>
            <a:r>
              <a:rPr lang="en-US" b="1" dirty="0" smtClean="0">
                <a:solidFill>
                  <a:srgbClr val="000000"/>
                </a:solidFill>
                <a:latin typeface="Times New Roman" panose="02020603050405020304" pitchFamily="18" charset="0"/>
                <a:cs typeface="Times New Roman" panose="02020603050405020304" pitchFamily="18" charset="0"/>
              </a:rPr>
              <a:t>cases</a:t>
            </a:r>
            <a:endParaRPr lang="en-NG" b="1" dirty="0"/>
          </a:p>
        </p:txBody>
      </p:sp>
      <p:pic>
        <p:nvPicPr>
          <p:cNvPr id="2" name="Picture 1"/>
          <p:cNvPicPr>
            <a:picLocks noChangeAspect="1"/>
          </p:cNvPicPr>
          <p:nvPr/>
        </p:nvPicPr>
        <p:blipFill>
          <a:blip r:embed="rId3"/>
          <a:stretch>
            <a:fillRect/>
          </a:stretch>
        </p:blipFill>
        <p:spPr>
          <a:xfrm>
            <a:off x="6416771" y="124443"/>
            <a:ext cx="5510771" cy="2964921"/>
          </a:xfrm>
          <a:prstGeom prst="rect">
            <a:avLst/>
          </a:prstGeom>
        </p:spPr>
      </p:pic>
      <p:pic>
        <p:nvPicPr>
          <p:cNvPr id="3" name="Picture 2"/>
          <p:cNvPicPr>
            <a:picLocks noChangeAspect="1"/>
          </p:cNvPicPr>
          <p:nvPr/>
        </p:nvPicPr>
        <p:blipFill>
          <a:blip r:embed="rId4"/>
          <a:stretch>
            <a:fillRect/>
          </a:stretch>
        </p:blipFill>
        <p:spPr>
          <a:xfrm>
            <a:off x="6416771" y="3418855"/>
            <a:ext cx="5718683" cy="3139736"/>
          </a:xfrm>
          <a:prstGeom prst="rect">
            <a:avLst/>
          </a:prstGeom>
        </p:spPr>
      </p:pic>
    </p:spTree>
    <p:extLst>
      <p:ext uri="{BB962C8B-B14F-4D97-AF65-F5344CB8AC3E}">
        <p14:creationId xmlns:p14="http://schemas.microsoft.com/office/powerpoint/2010/main" val="73566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5">
            <a:extLst>
              <a:ext uri="{FF2B5EF4-FFF2-40B4-BE49-F238E27FC236}">
                <a16:creationId xmlns:a16="http://schemas.microsoft.com/office/drawing/2014/main" id="{40F80768-414A-421C-8C41-101F73B285D2}"/>
              </a:ext>
            </a:extLst>
          </p:cNvPr>
          <p:cNvSpPr/>
          <p:nvPr/>
        </p:nvSpPr>
        <p:spPr>
          <a:xfrm>
            <a:off x="290840" y="352054"/>
            <a:ext cx="11168743" cy="2515819"/>
          </a:xfrm>
          <a:prstGeom prst="roundRect">
            <a:avLst>
              <a:gd name="adj" fmla="val 7635"/>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Rectangle 16"/>
          <p:cNvSpPr/>
          <p:nvPr/>
        </p:nvSpPr>
        <p:spPr>
          <a:xfrm>
            <a:off x="6096181" y="482107"/>
            <a:ext cx="5251269" cy="1754326"/>
          </a:xfrm>
          <a:prstGeom prst="rect">
            <a:avLst/>
          </a:prstGeom>
        </p:spPr>
        <p:txBody>
          <a:bodyPr wrap="square">
            <a:spAutoFit/>
          </a:bodyPr>
          <a:lstStyle/>
          <a:p>
            <a:r>
              <a:rPr lang="en-US" dirty="0" smtClean="0"/>
              <a:t> </a:t>
            </a:r>
            <a:r>
              <a:rPr lang="en-US" dirty="0" smtClean="0">
                <a:solidFill>
                  <a:srgbClr val="374151"/>
                </a:solidFill>
                <a:latin typeface="Times New Roman" panose="02020603050405020304" pitchFamily="18" charset="0"/>
                <a:cs typeface="Times New Roman" panose="02020603050405020304" pitchFamily="18" charset="0"/>
              </a:rPr>
              <a:t>The </a:t>
            </a:r>
            <a:r>
              <a:rPr lang="en-US" dirty="0">
                <a:solidFill>
                  <a:srgbClr val="374151"/>
                </a:solidFill>
                <a:latin typeface="Times New Roman" panose="02020603050405020304" pitchFamily="18" charset="0"/>
                <a:cs typeface="Times New Roman" panose="02020603050405020304" pitchFamily="18" charset="0"/>
              </a:rPr>
              <a:t>above analysis relies on univariate analysis, but we can extend it by demonstrating that the correlation between the count of confirmed cases and the count of discharges is strong when considering the affected states. This relationship is represented by the slope of the bivariate plot, which indicates the discharge rate.</a:t>
            </a:r>
            <a:endParaRPr lang="en-US"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a:stretch>
            <a:fillRect/>
          </a:stretch>
        </p:blipFill>
        <p:spPr>
          <a:xfrm>
            <a:off x="418011" y="2870562"/>
            <a:ext cx="8998476" cy="768163"/>
          </a:xfrm>
          <a:prstGeom prst="rect">
            <a:avLst/>
          </a:prstGeom>
        </p:spPr>
      </p:pic>
      <p:sp>
        <p:nvSpPr>
          <p:cNvPr id="19" name="Rectangle 18"/>
          <p:cNvSpPr/>
          <p:nvPr/>
        </p:nvSpPr>
        <p:spPr>
          <a:xfrm>
            <a:off x="5237167" y="2542808"/>
            <a:ext cx="851515"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Fig </a:t>
            </a:r>
            <a:r>
              <a:rPr lang="en-US" b="1" dirty="0">
                <a:latin typeface="Times New Roman" panose="02020603050405020304" pitchFamily="18" charset="0"/>
                <a:cs typeface="Times New Roman" panose="02020603050405020304" pitchFamily="18" charset="0"/>
              </a:rPr>
              <a:t>3.1</a:t>
            </a:r>
            <a:endParaRPr lang="en-NG" b="1" dirty="0">
              <a:latin typeface="Times New Roman" panose="02020603050405020304" pitchFamily="18" charset="0"/>
              <a:cs typeface="Times New Roman" panose="02020603050405020304" pitchFamily="18" charset="0"/>
            </a:endParaRPr>
          </a:p>
        </p:txBody>
      </p:sp>
      <p:sp>
        <p:nvSpPr>
          <p:cNvPr id="22" name="Rectangle 21"/>
          <p:cNvSpPr/>
          <p:nvPr/>
        </p:nvSpPr>
        <p:spPr>
          <a:xfrm>
            <a:off x="4305810" y="6488668"/>
            <a:ext cx="851515"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Fig </a:t>
            </a:r>
            <a:r>
              <a:rPr lang="en-US" b="1" dirty="0">
                <a:latin typeface="Times New Roman" panose="02020603050405020304" pitchFamily="18" charset="0"/>
                <a:cs typeface="Times New Roman" panose="02020603050405020304" pitchFamily="18" charset="0"/>
              </a:rPr>
              <a:t>3.2</a:t>
            </a:r>
            <a:endParaRPr lang="en-NG" b="1" dirty="0">
              <a:latin typeface="Times New Roman" panose="02020603050405020304" pitchFamily="18" charset="0"/>
              <a:cs typeface="Times New Roman" panose="02020603050405020304" pitchFamily="18" charset="0"/>
            </a:endParaRPr>
          </a:p>
        </p:txBody>
      </p:sp>
      <p:sp>
        <p:nvSpPr>
          <p:cNvPr id="23" name="Rectangle 22"/>
          <p:cNvSpPr/>
          <p:nvPr/>
        </p:nvSpPr>
        <p:spPr>
          <a:xfrm>
            <a:off x="5734395" y="4026784"/>
            <a:ext cx="5613055" cy="1200329"/>
          </a:xfrm>
          <a:prstGeom prst="rect">
            <a:avLst/>
          </a:prstGeom>
        </p:spPr>
        <p:txBody>
          <a:bodyPr wrap="square">
            <a:spAutoFit/>
          </a:bodyPr>
          <a:lstStyle/>
          <a:p>
            <a:r>
              <a:rPr lang="en-US" dirty="0" smtClean="0"/>
              <a:t>Figure </a:t>
            </a:r>
            <a:r>
              <a:rPr lang="en-US" dirty="0"/>
              <a:t>3.2 provides evidence in favor of the connection between the number of discharges and the number of cases. It demonstrates a strong correlation among confirmed cases, discharged cases, and death cases.</a:t>
            </a:r>
          </a:p>
        </p:txBody>
      </p:sp>
      <p:pic>
        <p:nvPicPr>
          <p:cNvPr id="2" name="Picture 1"/>
          <p:cNvPicPr>
            <a:picLocks noChangeAspect="1"/>
          </p:cNvPicPr>
          <p:nvPr/>
        </p:nvPicPr>
        <p:blipFill>
          <a:blip r:embed="rId3"/>
          <a:stretch>
            <a:fillRect/>
          </a:stretch>
        </p:blipFill>
        <p:spPr>
          <a:xfrm>
            <a:off x="488118" y="455064"/>
            <a:ext cx="4791075" cy="2272410"/>
          </a:xfrm>
          <a:prstGeom prst="rect">
            <a:avLst/>
          </a:prstGeom>
        </p:spPr>
      </p:pic>
      <p:pic>
        <p:nvPicPr>
          <p:cNvPr id="3" name="Picture 2"/>
          <p:cNvPicPr>
            <a:picLocks noChangeAspect="1"/>
          </p:cNvPicPr>
          <p:nvPr/>
        </p:nvPicPr>
        <p:blipFill>
          <a:blip r:embed="rId4"/>
          <a:stretch>
            <a:fillRect/>
          </a:stretch>
        </p:blipFill>
        <p:spPr>
          <a:xfrm>
            <a:off x="394431" y="3592946"/>
            <a:ext cx="5268493" cy="2931361"/>
          </a:xfrm>
          <a:prstGeom prst="rect">
            <a:avLst/>
          </a:prstGeom>
        </p:spPr>
      </p:pic>
    </p:spTree>
    <p:extLst>
      <p:ext uri="{BB962C8B-B14F-4D97-AF65-F5344CB8AC3E}">
        <p14:creationId xmlns:p14="http://schemas.microsoft.com/office/powerpoint/2010/main" val="170473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6741" y="2423887"/>
            <a:ext cx="3381830" cy="1538514"/>
          </a:xfrm>
        </p:spPr>
        <p:txBody>
          <a:bodyPr/>
          <a:lstStyle/>
          <a:p>
            <a:r>
              <a:rPr lang="en-US" sz="1800" b="1" dirty="0" smtClean="0">
                <a:solidFill>
                  <a:schemeClr val="tx1"/>
                </a:solidFill>
                <a:latin typeface="Times New Roman" panose="02020603050405020304" pitchFamily="18" charset="0"/>
                <a:cs typeface="Times New Roman" panose="02020603050405020304" pitchFamily="18" charset="0"/>
              </a:rPr>
              <a:t>Conclusion</a:t>
            </a:r>
          </a:p>
          <a:p>
            <a:r>
              <a:rPr lang="en-US" sz="1800" dirty="0" smtClean="0">
                <a:solidFill>
                  <a:schemeClr val="tx1"/>
                </a:solidFill>
                <a:latin typeface="Times New Roman" panose="02020603050405020304" pitchFamily="18" charset="0"/>
                <a:cs typeface="Times New Roman" panose="02020603050405020304" pitchFamily="18" charset="0"/>
              </a:rPr>
              <a:t>It </a:t>
            </a:r>
            <a:r>
              <a:rPr lang="en-US" sz="1800" dirty="0">
                <a:solidFill>
                  <a:schemeClr val="tx1"/>
                </a:solidFill>
                <a:latin typeface="Times New Roman" panose="02020603050405020304" pitchFamily="18" charset="0"/>
                <a:cs typeface="Times New Roman" panose="02020603050405020304" pitchFamily="18" charset="0"/>
              </a:rPr>
              <a:t>can be deduced </a:t>
            </a:r>
            <a:r>
              <a:rPr lang="en-US" sz="1800" dirty="0" smtClean="0">
                <a:solidFill>
                  <a:schemeClr val="tx1"/>
                </a:solidFill>
                <a:latin typeface="Times New Roman" panose="02020603050405020304" pitchFamily="18" charset="0"/>
                <a:cs typeface="Times New Roman" panose="02020603050405020304" pitchFamily="18" charset="0"/>
              </a:rPr>
              <a:t>that som</a:t>
            </a:r>
            <a:r>
              <a:rPr lang="en-US" sz="1800" dirty="0">
                <a:solidFill>
                  <a:schemeClr val="tx1"/>
                </a:solidFill>
                <a:latin typeface="Times New Roman" panose="02020603050405020304" pitchFamily="18" charset="0"/>
                <a:cs typeface="Times New Roman" panose="02020603050405020304" pitchFamily="18" charset="0"/>
              </a:rPr>
              <a:t>e</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percentage of individuals who tested positive </a:t>
            </a:r>
            <a:r>
              <a:rPr lang="en-US" sz="1800" dirty="0" smtClean="0">
                <a:solidFill>
                  <a:schemeClr val="tx1"/>
                </a:solidFill>
                <a:latin typeface="Times New Roman" panose="02020603050405020304" pitchFamily="18" charset="0"/>
                <a:cs typeface="Times New Roman" panose="02020603050405020304" pitchFamily="18" charset="0"/>
              </a:rPr>
              <a:t>are recuperating.</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246741" y="207167"/>
            <a:ext cx="10479316" cy="1200329"/>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Johns Hopkins University Center for Systems Science and Engineering (JHU CSSE) provides daily updates on confirmed, death, and recovered cases in various countries. We extracted data for Nigeria from this source, performed data transformation on the three datasets, and extracted relevant features. The plot below depicts the correlation between case confirmations, recovery rates, and death rates.</a:t>
            </a:r>
          </a:p>
        </p:txBody>
      </p:sp>
      <p:sp>
        <p:nvSpPr>
          <p:cNvPr id="6" name="Rectangle 5"/>
          <p:cNvSpPr/>
          <p:nvPr/>
        </p:nvSpPr>
        <p:spPr>
          <a:xfrm>
            <a:off x="10720715" y="6405338"/>
            <a:ext cx="851515"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4.1</a:t>
            </a:r>
            <a:endParaRPr lang="en-NG"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435531" y="1407496"/>
            <a:ext cx="8177348" cy="4997842"/>
          </a:xfrm>
          <a:prstGeom prst="rect">
            <a:avLst/>
          </a:prstGeom>
        </p:spPr>
      </p:pic>
    </p:spTree>
    <p:extLst>
      <p:ext uri="{BB962C8B-B14F-4D97-AF65-F5344CB8AC3E}">
        <p14:creationId xmlns:p14="http://schemas.microsoft.com/office/powerpoint/2010/main" val="292269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1644</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Nigeria Covid-19 Data Analytics Project Using Python </vt:lpstr>
      <vt:lpstr>PROJECT OVERVIEW</vt:lpstr>
      <vt:lpstr>DATA INFORMATION </vt:lpstr>
      <vt:lpstr>ANALYSIS QUESTION </vt:lpstr>
      <vt:lpstr>ANALYSIS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66</cp:revision>
  <dcterms:created xsi:type="dcterms:W3CDTF">2023-03-16T23:32:19Z</dcterms:created>
  <dcterms:modified xsi:type="dcterms:W3CDTF">2023-05-01T09:13:09Z</dcterms:modified>
</cp:coreProperties>
</file>