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1" r:id="rId5"/>
    <p:sldId id="260"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52BE96-949C-4409-A99D-93728AEC4EC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169465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52BE96-949C-4409-A99D-93728AEC4EC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333967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52BE96-949C-4409-A99D-93728AEC4EC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145278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52BE96-949C-4409-A99D-93728AEC4EC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21882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2BE96-949C-4409-A99D-93728AEC4EC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262052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52BE96-949C-4409-A99D-93728AEC4EC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361390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52BE96-949C-4409-A99D-93728AEC4EC4}"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97334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52BE96-949C-4409-A99D-93728AEC4EC4}"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264312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2BE96-949C-4409-A99D-93728AEC4EC4}"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177255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2BE96-949C-4409-A99D-93728AEC4EC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207363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2BE96-949C-4409-A99D-93728AEC4EC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2427F5-38B4-416E-BB1E-05E8992F32A8}" type="slidenum">
              <a:rPr lang="en-IN" smtClean="0"/>
              <a:t>‹#›</a:t>
            </a:fld>
            <a:endParaRPr lang="en-IN"/>
          </a:p>
        </p:txBody>
      </p:sp>
    </p:spTree>
    <p:extLst>
      <p:ext uri="{BB962C8B-B14F-4D97-AF65-F5344CB8AC3E}">
        <p14:creationId xmlns:p14="http://schemas.microsoft.com/office/powerpoint/2010/main" val="287286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2BE96-949C-4409-A99D-93728AEC4EC4}"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427F5-38B4-416E-BB1E-05E8992F32A8}" type="slidenum">
              <a:rPr lang="en-IN" smtClean="0"/>
              <a:t>‹#›</a:t>
            </a:fld>
            <a:endParaRPr lang="en-IN"/>
          </a:p>
        </p:txBody>
      </p:sp>
    </p:spTree>
    <p:extLst>
      <p:ext uri="{BB962C8B-B14F-4D97-AF65-F5344CB8AC3E}">
        <p14:creationId xmlns:p14="http://schemas.microsoft.com/office/powerpoint/2010/main" val="3034146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aldi-asr/kaldi.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b="1" dirty="0" smtClean="0">
                <a:latin typeface="+mn-lt"/>
              </a:rPr>
              <a:t>KALDI SPEECH RECOGNITION</a:t>
            </a:r>
            <a:endParaRPr lang="en-IN" sz="5400" b="1" dirty="0">
              <a:latin typeface="+mn-lt"/>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2592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1881"/>
            <a:ext cx="10515600" cy="678064"/>
          </a:xfrm>
        </p:spPr>
        <p:txBody>
          <a:bodyPr>
            <a:normAutofit fontScale="90000"/>
          </a:bodyPr>
          <a:lstStyle/>
          <a:p>
            <a:r>
              <a:rPr lang="en-IN" b="1" dirty="0" smtClean="0"/>
              <a:t>Packages For </a:t>
            </a:r>
            <a:r>
              <a:rPr lang="en-IN" b="1" dirty="0" err="1" smtClean="0"/>
              <a:t>Kaldi</a:t>
            </a:r>
            <a:r>
              <a:rPr lang="en-IN" b="1" dirty="0" smtClean="0"/>
              <a:t>-</a:t>
            </a:r>
            <a:r>
              <a:rPr lang="en-US" dirty="0" smtClean="0"/>
              <a:t> </a:t>
            </a:r>
            <a:r>
              <a:rPr lang="en-IN" b="1" dirty="0" smtClean="0"/>
              <a:t>sph2pipe,ATLAS,BLAS,LAPACL</a:t>
            </a:r>
            <a:endParaRPr lang="en-IN" b="1" dirty="0"/>
          </a:p>
        </p:txBody>
      </p:sp>
      <p:sp>
        <p:nvSpPr>
          <p:cNvPr id="5" name="Content Placeholder 4"/>
          <p:cNvSpPr>
            <a:spLocks noGrp="1"/>
          </p:cNvSpPr>
          <p:nvPr>
            <p:ph idx="1"/>
          </p:nvPr>
        </p:nvSpPr>
        <p:spPr>
          <a:xfrm>
            <a:off x="838200" y="814590"/>
            <a:ext cx="10515600" cy="5714999"/>
          </a:xfrm>
        </p:spPr>
        <p:txBody>
          <a:bodyPr>
            <a:normAutofit/>
          </a:bodyPr>
          <a:lstStyle/>
          <a:p>
            <a:pPr marL="0" indent="0">
              <a:buNone/>
            </a:pPr>
            <a:r>
              <a:rPr lang="en-IN" b="1" dirty="0"/>
              <a:t>sph2pipe</a:t>
            </a:r>
            <a:r>
              <a:rPr lang="en-IN" dirty="0"/>
              <a:t> </a:t>
            </a:r>
            <a:r>
              <a:rPr lang="en-IN" dirty="0" smtClean="0"/>
              <a:t>:</a:t>
            </a:r>
            <a:r>
              <a:rPr lang="en-US" dirty="0" smtClean="0"/>
              <a:t>this </a:t>
            </a:r>
            <a:r>
              <a:rPr lang="en-US" dirty="0"/>
              <a:t>is for converting </a:t>
            </a:r>
            <a:r>
              <a:rPr lang="en-US" dirty="0" err="1"/>
              <a:t>sph</a:t>
            </a:r>
            <a:r>
              <a:rPr lang="en-US" dirty="0"/>
              <a:t> format files into other formats such as wav. It's needed for the example scripts that use LDC data.</a:t>
            </a:r>
          </a:p>
          <a:p>
            <a:r>
              <a:rPr lang="en-US" b="1" dirty="0"/>
              <a:t>ATLAS: </a:t>
            </a:r>
            <a:r>
              <a:rPr lang="en-US" dirty="0"/>
              <a:t>This is a library that provides optimized linear algebra routines, which are used by </a:t>
            </a:r>
            <a:r>
              <a:rPr lang="en-US" dirty="0" err="1"/>
              <a:t>Kaldi</a:t>
            </a:r>
            <a:r>
              <a:rPr lang="en-US" dirty="0"/>
              <a:t>.</a:t>
            </a:r>
          </a:p>
          <a:p>
            <a:r>
              <a:rPr lang="en-US" b="1" dirty="0"/>
              <a:t>BLAS: </a:t>
            </a:r>
            <a:r>
              <a:rPr lang="en-US" dirty="0"/>
              <a:t>This is a basic linear algebra library that provides routines for performing vector and matrix operations.</a:t>
            </a:r>
          </a:p>
          <a:p>
            <a:r>
              <a:rPr lang="en-US" b="1" dirty="0"/>
              <a:t>LAPACK: </a:t>
            </a:r>
            <a:r>
              <a:rPr lang="en-US" dirty="0"/>
              <a:t>This is a library that provides routines for solving linear equations and eigenvalue problems.</a:t>
            </a:r>
          </a:p>
          <a:p>
            <a:r>
              <a:rPr lang="en-US" b="1" dirty="0"/>
              <a:t>FLANN: </a:t>
            </a:r>
            <a:r>
              <a:rPr lang="en-US" dirty="0"/>
              <a:t>This is a library that provides fast nearest neighbor search algorithms, which are used by </a:t>
            </a:r>
            <a:r>
              <a:rPr lang="en-US" dirty="0" err="1"/>
              <a:t>Kaldi</a:t>
            </a:r>
            <a:r>
              <a:rPr lang="en-US" dirty="0"/>
              <a:t> for clustering.</a:t>
            </a:r>
          </a:p>
          <a:p>
            <a:r>
              <a:rPr lang="en-US" b="1" dirty="0" err="1"/>
              <a:t>PortAudio</a:t>
            </a:r>
            <a:r>
              <a:rPr lang="en-US" b="1" dirty="0"/>
              <a:t>: </a:t>
            </a:r>
            <a:r>
              <a:rPr lang="en-US" dirty="0"/>
              <a:t>This is a library that provides a cross-platform API for recording and playing audio.</a:t>
            </a:r>
          </a:p>
          <a:p>
            <a:endParaRPr lang="en-US" dirty="0"/>
          </a:p>
          <a:p>
            <a:endParaRPr lang="en-IN" dirty="0"/>
          </a:p>
        </p:txBody>
      </p:sp>
    </p:spTree>
    <p:extLst>
      <p:ext uri="{BB962C8B-B14F-4D97-AF65-F5344CB8AC3E}">
        <p14:creationId xmlns:p14="http://schemas.microsoft.com/office/powerpoint/2010/main" val="278673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OpenSLR</a:t>
            </a:r>
            <a:endParaRPr lang="en-IN" b="1" dirty="0"/>
          </a:p>
        </p:txBody>
      </p:sp>
      <p:sp>
        <p:nvSpPr>
          <p:cNvPr id="3" name="Content Placeholder 2"/>
          <p:cNvSpPr>
            <a:spLocks noGrp="1"/>
          </p:cNvSpPr>
          <p:nvPr>
            <p:ph idx="1"/>
          </p:nvPr>
        </p:nvSpPr>
        <p:spPr>
          <a:xfrm>
            <a:off x="838200" y="1825625"/>
            <a:ext cx="10515600" cy="4768358"/>
          </a:xfrm>
        </p:spPr>
        <p:txBody>
          <a:bodyPr>
            <a:normAutofit/>
          </a:bodyPr>
          <a:lstStyle/>
          <a:p>
            <a:r>
              <a:rPr lang="en-US" sz="2400" dirty="0" err="1"/>
              <a:t>OpenSLR</a:t>
            </a:r>
            <a:r>
              <a:rPr lang="en-US" sz="2400" dirty="0"/>
              <a:t> (Open Speech and Language Resources) is a collaborative initiative that aims to develop and distribute free, open-source speech and language resources, including datasets, models, and tools, to support research and development in the field of speech and natural language processing</a:t>
            </a:r>
            <a:r>
              <a:rPr lang="en-US" sz="2400" dirty="0" smtClean="0"/>
              <a:t>.</a:t>
            </a:r>
          </a:p>
          <a:p>
            <a:r>
              <a:rPr lang="en-US" sz="2400" dirty="0" smtClean="0"/>
              <a:t>The initiative provides a platform for researchers, academics, and developers to share and access high-quality datasets and models for tasks such as speech recognition, speech synthesis, language modeling, machine translation, and more. The resources made available on </a:t>
            </a:r>
            <a:r>
              <a:rPr lang="en-US" sz="2400" dirty="0" err="1" smtClean="0"/>
              <a:t>OpenSLR</a:t>
            </a:r>
            <a:r>
              <a:rPr lang="en-US" sz="2400" dirty="0" smtClean="0"/>
              <a:t> are typically released under permissive licenses, allowing others to use, modify, and redistribute them freely.</a:t>
            </a:r>
          </a:p>
          <a:p>
            <a:r>
              <a:rPr lang="en-US" sz="2400" dirty="0" err="1" smtClean="0"/>
              <a:t>OpenSLR</a:t>
            </a:r>
            <a:r>
              <a:rPr lang="en-US" sz="2400" dirty="0" smtClean="0"/>
              <a:t> </a:t>
            </a:r>
            <a:r>
              <a:rPr lang="en-US" sz="2400" dirty="0"/>
              <a:t>is a valuable resource for the development of speech and language technologies, as it enables researchers and developers to leverage large, high-quality datasets and models without the need for costly data collection and annotation efforts</a:t>
            </a:r>
            <a:endParaRPr lang="en-IN" sz="2400" dirty="0"/>
          </a:p>
        </p:txBody>
      </p:sp>
    </p:spTree>
    <p:extLst>
      <p:ext uri="{BB962C8B-B14F-4D97-AF65-F5344CB8AC3E}">
        <p14:creationId xmlns:p14="http://schemas.microsoft.com/office/powerpoint/2010/main" val="179270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smtClean="0"/>
              <a:t>Librispeech</a:t>
            </a:r>
            <a:r>
              <a:rPr lang="en-IN" b="1" dirty="0" smtClean="0"/>
              <a:t> Dataset</a:t>
            </a:r>
            <a:endParaRPr lang="en-IN" b="1" dirty="0"/>
          </a:p>
        </p:txBody>
      </p:sp>
      <p:sp>
        <p:nvSpPr>
          <p:cNvPr id="3" name="Content Placeholder 2"/>
          <p:cNvSpPr>
            <a:spLocks noGrp="1"/>
          </p:cNvSpPr>
          <p:nvPr>
            <p:ph idx="1"/>
          </p:nvPr>
        </p:nvSpPr>
        <p:spPr>
          <a:xfrm>
            <a:off x="838200" y="1519707"/>
            <a:ext cx="10515600" cy="5074276"/>
          </a:xfrm>
        </p:spPr>
        <p:txBody>
          <a:bodyPr>
            <a:normAutofit/>
          </a:bodyPr>
          <a:lstStyle/>
          <a:p>
            <a:r>
              <a:rPr lang="en-US" dirty="0" err="1"/>
              <a:t>LibriSpeech</a:t>
            </a:r>
            <a:r>
              <a:rPr lang="en-US" dirty="0"/>
              <a:t> is a corpus of approximately 1000 hours of read English speech with sampling rate of 16 kHz, prepared by </a:t>
            </a:r>
            <a:r>
              <a:rPr lang="en-US" dirty="0" err="1"/>
              <a:t>Vassil</a:t>
            </a:r>
            <a:r>
              <a:rPr lang="en-US" dirty="0"/>
              <a:t> </a:t>
            </a:r>
            <a:r>
              <a:rPr lang="en-US" dirty="0" err="1"/>
              <a:t>Panayotov</a:t>
            </a:r>
            <a:r>
              <a:rPr lang="en-US" dirty="0"/>
              <a:t> with the assistance of Daniel </a:t>
            </a:r>
            <a:r>
              <a:rPr lang="en-US" dirty="0" err="1"/>
              <a:t>Povey</a:t>
            </a:r>
            <a:r>
              <a:rPr lang="en-US" dirty="0"/>
              <a:t>. The data is derived from read audiobooks from the </a:t>
            </a:r>
            <a:r>
              <a:rPr lang="en-US" dirty="0" err="1"/>
              <a:t>LibriVox</a:t>
            </a:r>
            <a:r>
              <a:rPr lang="en-US" dirty="0"/>
              <a:t> project, and has been carefully segmented and aligned</a:t>
            </a:r>
            <a:r>
              <a:rPr lang="en-US" sz="2400" dirty="0"/>
              <a:t>.</a:t>
            </a:r>
            <a:endParaRPr lang="en-IN" sz="2400" dirty="0"/>
          </a:p>
        </p:txBody>
      </p:sp>
    </p:spTree>
    <p:extLst>
      <p:ext uri="{BB962C8B-B14F-4D97-AF65-F5344CB8AC3E}">
        <p14:creationId xmlns:p14="http://schemas.microsoft.com/office/powerpoint/2010/main" val="72291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49275"/>
          </a:xfrm>
        </p:spPr>
        <p:txBody>
          <a:bodyPr>
            <a:normAutofit fontScale="90000"/>
          </a:bodyPr>
          <a:lstStyle/>
          <a:p>
            <a:r>
              <a:rPr lang="en-IN" b="1" dirty="0" smtClean="0"/>
              <a:t>                              Data Preparation</a:t>
            </a:r>
            <a:endParaRPr lang="en-IN" b="1" dirty="0"/>
          </a:p>
        </p:txBody>
      </p:sp>
      <p:sp>
        <p:nvSpPr>
          <p:cNvPr id="3" name="Content Placeholder 2"/>
          <p:cNvSpPr>
            <a:spLocks noGrp="1"/>
          </p:cNvSpPr>
          <p:nvPr>
            <p:ph idx="1"/>
          </p:nvPr>
        </p:nvSpPr>
        <p:spPr>
          <a:xfrm>
            <a:off x="838200" y="721217"/>
            <a:ext cx="10515600" cy="5872766"/>
          </a:xfrm>
        </p:spPr>
        <p:txBody>
          <a:bodyPr>
            <a:normAutofit lnSpcReduction="10000"/>
          </a:bodyPr>
          <a:lstStyle/>
          <a:p>
            <a:r>
              <a:rPr lang="en-IN" sz="2400" b="1" dirty="0" smtClean="0"/>
              <a:t>Audio Data</a:t>
            </a:r>
            <a:r>
              <a:rPr lang="en-IN" sz="2400" dirty="0" smtClean="0"/>
              <a:t>:- </a:t>
            </a:r>
            <a:r>
              <a:rPr lang="en-US" sz="2400" dirty="0"/>
              <a:t>I assume that you want to set up an ASR system, basing on your own audio data. For example - let it be a set of 100 files. File format is WAV. Each file contains 3 spoken digits recorded in English language, one by one. Each of these audio files is named in a recognizable way (e.g</a:t>
            </a:r>
            <a:r>
              <a:rPr lang="en-US" sz="2400" dirty="0" smtClean="0"/>
              <a:t>.</a:t>
            </a:r>
            <a:r>
              <a:rPr lang="en-IN" sz="2400" dirty="0"/>
              <a:t> </a:t>
            </a:r>
            <a:r>
              <a:rPr lang="en-IN" sz="2400" dirty="0" smtClean="0"/>
              <a:t>1_5_6.wav)</a:t>
            </a:r>
            <a:r>
              <a:rPr lang="en-US" sz="2400" dirty="0" smtClean="0"/>
              <a:t> </a:t>
            </a:r>
            <a:r>
              <a:rPr lang="en-US" sz="2400" dirty="0"/>
              <a:t>, which in my pattern means that the spoken sentence is 'one, five, six') and placed in the recognizable folder representing particular speaker during a particular recording session (there may be a situation that you have recordings of the same person but in two different quality/noise environments - put these in separate folders). So to sum up, my exemplary dataset looks like this</a:t>
            </a:r>
            <a:r>
              <a:rPr lang="en-US" sz="2400" dirty="0" smtClean="0"/>
              <a:t>:</a:t>
            </a:r>
          </a:p>
          <a:p>
            <a:r>
              <a:rPr lang="en-US" sz="2400" dirty="0"/>
              <a:t>10 different speakers (ASR systems must be trained and tested on different speakers, the more speakers you have the better</a:t>
            </a:r>
            <a:r>
              <a:rPr lang="en-US" sz="2400" dirty="0" smtClean="0"/>
              <a:t>)</a:t>
            </a:r>
          </a:p>
          <a:p>
            <a:r>
              <a:rPr lang="en-US" sz="2400" dirty="0"/>
              <a:t>each speaker says 10 sentences</a:t>
            </a:r>
            <a:r>
              <a:rPr lang="en-US" sz="2400" dirty="0" smtClean="0"/>
              <a:t>,</a:t>
            </a:r>
          </a:p>
          <a:p>
            <a:r>
              <a:rPr lang="en-US" sz="2400" dirty="0"/>
              <a:t>100 sentences/utterances (in 100 *.wav files placed in 10 folders related to particular speakers - 10 *.wav files in each folder</a:t>
            </a:r>
            <a:r>
              <a:rPr lang="en-US" sz="2400" dirty="0" smtClean="0"/>
              <a:t>),</a:t>
            </a:r>
          </a:p>
          <a:p>
            <a:r>
              <a:rPr lang="en-US" sz="2400" dirty="0"/>
              <a:t>300 words (digits from zero to nine</a:t>
            </a:r>
            <a:r>
              <a:rPr lang="en-US" sz="2400" dirty="0" smtClean="0"/>
              <a:t>),</a:t>
            </a:r>
          </a:p>
          <a:p>
            <a:r>
              <a:rPr lang="en-US" sz="2400" dirty="0"/>
              <a:t>each sentence/utterance consist of 3 words.</a:t>
            </a:r>
            <a:endParaRPr lang="en-IN" sz="2400" dirty="0"/>
          </a:p>
        </p:txBody>
      </p:sp>
    </p:spTree>
    <p:extLst>
      <p:ext uri="{BB962C8B-B14F-4D97-AF65-F5344CB8AC3E}">
        <p14:creationId xmlns:p14="http://schemas.microsoft.com/office/powerpoint/2010/main" val="13332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49275"/>
          </a:xfrm>
        </p:spPr>
        <p:txBody>
          <a:bodyPr>
            <a:normAutofit fontScale="90000"/>
          </a:bodyPr>
          <a:lstStyle/>
          <a:p>
            <a:r>
              <a:rPr lang="en-IN" b="1" dirty="0" smtClean="0"/>
              <a:t>                              Data Preparation</a:t>
            </a:r>
            <a:endParaRPr lang="en-IN" b="1" dirty="0"/>
          </a:p>
        </p:txBody>
      </p:sp>
      <p:sp>
        <p:nvSpPr>
          <p:cNvPr id="3" name="Content Placeholder 2"/>
          <p:cNvSpPr>
            <a:spLocks noGrp="1"/>
          </p:cNvSpPr>
          <p:nvPr>
            <p:ph idx="1"/>
          </p:nvPr>
        </p:nvSpPr>
        <p:spPr>
          <a:xfrm>
            <a:off x="890789" y="734096"/>
            <a:ext cx="10515600" cy="5872766"/>
          </a:xfrm>
        </p:spPr>
        <p:txBody>
          <a:bodyPr>
            <a:normAutofit fontScale="92500" lnSpcReduction="20000"/>
          </a:bodyPr>
          <a:lstStyle/>
          <a:p>
            <a:pPr marL="0" indent="0">
              <a:buNone/>
            </a:pPr>
            <a:r>
              <a:rPr lang="en-US" sz="2400" b="1" dirty="0" smtClean="0"/>
              <a:t>Acoustic Data</a:t>
            </a:r>
            <a:r>
              <a:rPr lang="en-US" sz="2400" dirty="0" smtClean="0"/>
              <a:t>:- Now </a:t>
            </a:r>
            <a:r>
              <a:rPr lang="en-US" sz="2400" dirty="0"/>
              <a:t>you have to create some text files that will allow </a:t>
            </a:r>
            <a:r>
              <a:rPr lang="en-US" sz="2400" dirty="0" err="1"/>
              <a:t>Kaldi</a:t>
            </a:r>
            <a:r>
              <a:rPr lang="en-US" sz="2400" dirty="0"/>
              <a:t> to communicate with your audio data. Consider these files as 'must be done'. Each file that you </a:t>
            </a:r>
            <a:r>
              <a:rPr lang="en-US" sz="2400" dirty="0" smtClean="0"/>
              <a:t> </a:t>
            </a:r>
            <a:r>
              <a:rPr lang="en-US" sz="2400" dirty="0"/>
              <a:t>can be considered as a text file with some number of strings (each string in a new line). These strings need to be sorted. If you will encounter any sorting issues you can use </a:t>
            </a:r>
            <a:r>
              <a:rPr lang="en-US" sz="2400" dirty="0" err="1"/>
              <a:t>Kaldi</a:t>
            </a:r>
            <a:r>
              <a:rPr lang="en-US" sz="2400" dirty="0"/>
              <a:t> scripts for checking </a:t>
            </a:r>
            <a:r>
              <a:rPr lang="en-US" sz="2400" dirty="0" smtClean="0"/>
              <a:t>(</a:t>
            </a:r>
            <a:r>
              <a:rPr lang="en-IN" sz="2400" dirty="0" err="1" smtClean="0"/>
              <a:t>utils</a:t>
            </a:r>
            <a:r>
              <a:rPr lang="en-IN" sz="2400" dirty="0" smtClean="0"/>
              <a:t>/validate_data_dir.sh)</a:t>
            </a:r>
            <a:r>
              <a:rPr lang="en-IN" sz="2400" dirty="0"/>
              <a:t> ) and fixing </a:t>
            </a:r>
            <a:r>
              <a:rPr lang="en-IN" sz="2400" dirty="0" smtClean="0"/>
              <a:t>(</a:t>
            </a:r>
            <a:r>
              <a:rPr lang="en-IN" sz="2400" dirty="0" err="1" smtClean="0"/>
              <a:t>utils</a:t>
            </a:r>
            <a:r>
              <a:rPr lang="en-IN" sz="2400" dirty="0" smtClean="0"/>
              <a:t>/fix_data_dir.sh)</a:t>
            </a:r>
            <a:r>
              <a:rPr lang="en-US" sz="2400" dirty="0"/>
              <a:t> </a:t>
            </a:r>
            <a:r>
              <a:rPr lang="en-US" sz="2400" dirty="0" smtClean="0"/>
              <a:t> </a:t>
            </a:r>
            <a:r>
              <a:rPr lang="en-US" sz="2400" dirty="0"/>
              <a:t>data order. And for your information </a:t>
            </a:r>
            <a:r>
              <a:rPr lang="en-US" sz="2400" dirty="0" smtClean="0"/>
              <a:t>– </a:t>
            </a:r>
            <a:r>
              <a:rPr lang="en-US" sz="2400" dirty="0" err="1" smtClean="0"/>
              <a:t>utils</a:t>
            </a:r>
            <a:r>
              <a:rPr lang="en-US" sz="2400" dirty="0" smtClean="0"/>
              <a:t> directory.</a:t>
            </a:r>
          </a:p>
          <a:p>
            <a:pPr marL="0" indent="0">
              <a:buNone/>
            </a:pPr>
            <a:r>
              <a:rPr lang="en-IN" sz="2400" dirty="0"/>
              <a:t>In </a:t>
            </a:r>
            <a:r>
              <a:rPr lang="en-IN" sz="2400" dirty="0" err="1" smtClean="0"/>
              <a:t>kaldi</a:t>
            </a:r>
            <a:r>
              <a:rPr lang="en-IN" sz="2400" dirty="0" smtClean="0"/>
              <a:t>/</a:t>
            </a:r>
            <a:r>
              <a:rPr lang="en-IN" sz="2400" dirty="0" err="1" smtClean="0"/>
              <a:t>egs</a:t>
            </a:r>
            <a:r>
              <a:rPr lang="en-IN" sz="2400" dirty="0" smtClean="0"/>
              <a:t>/digits </a:t>
            </a:r>
            <a:r>
              <a:rPr lang="en-IN" sz="2400" dirty="0"/>
              <a:t>directory, create a folder </a:t>
            </a:r>
            <a:r>
              <a:rPr lang="en-IN" sz="2400" dirty="0" smtClean="0"/>
              <a:t>data </a:t>
            </a:r>
            <a:r>
              <a:rPr lang="en-IN" sz="2400" dirty="0"/>
              <a:t>. Then create and </a:t>
            </a:r>
            <a:r>
              <a:rPr lang="en-US" sz="2400" dirty="0"/>
              <a:t>subfolders inside. Create in each subfolder following files (so you have files named in </a:t>
            </a:r>
            <a:r>
              <a:rPr lang="en-IN" sz="2400" dirty="0"/>
              <a:t>the same way in </a:t>
            </a:r>
            <a:r>
              <a:rPr lang="en-IN" sz="2400" dirty="0" smtClean="0"/>
              <a:t>test and train </a:t>
            </a:r>
            <a:r>
              <a:rPr lang="en-US" sz="2400" dirty="0"/>
              <a:t>subfolders but they relate to two different </a:t>
            </a:r>
            <a:r>
              <a:rPr lang="en-US" sz="2400" dirty="0" smtClean="0"/>
              <a:t>datasets</a:t>
            </a:r>
          </a:p>
          <a:p>
            <a:pPr marL="0" indent="0">
              <a:buNone/>
            </a:pPr>
            <a:r>
              <a:rPr lang="en-US" sz="2400" b="1" dirty="0" smtClean="0"/>
              <a:t>a) </a:t>
            </a:r>
            <a:r>
              <a:rPr lang="en-IN" sz="2400" b="1" dirty="0"/>
              <a:t>spk2gender</a:t>
            </a:r>
            <a:r>
              <a:rPr lang="en-US" sz="2400" dirty="0"/>
              <a:t/>
            </a:r>
            <a:br>
              <a:rPr lang="en-US" sz="2400" dirty="0"/>
            </a:br>
            <a:r>
              <a:rPr lang="en-US" sz="2400" dirty="0"/>
              <a:t>This file informs about speakers gender. As we assumed, '</a:t>
            </a:r>
            <a:r>
              <a:rPr lang="en-US" sz="2400" dirty="0" err="1"/>
              <a:t>speakerID</a:t>
            </a:r>
            <a:r>
              <a:rPr lang="en-US" sz="2400" dirty="0"/>
              <a:t>' is a unique name of each speaker (in this case it is also a '</a:t>
            </a:r>
            <a:r>
              <a:rPr lang="en-US" sz="2400" dirty="0" err="1"/>
              <a:t>recordingID</a:t>
            </a:r>
            <a:r>
              <a:rPr lang="en-US" sz="2400" dirty="0"/>
              <a:t>' - every speaker has only one audio data folder from one recording session). In my example there are 5 female and 5 male speakers (f = female, m = male).</a:t>
            </a:r>
            <a:endParaRPr lang="en-US" sz="2400" dirty="0"/>
          </a:p>
          <a:p>
            <a:pPr marL="0" indent="0">
              <a:buNone/>
            </a:pPr>
            <a:r>
              <a:rPr lang="en-IN" sz="2400" b="1" dirty="0" smtClean="0"/>
              <a:t>b)</a:t>
            </a:r>
            <a:r>
              <a:rPr lang="en-IN" sz="2400" b="1" dirty="0"/>
              <a:t> </a:t>
            </a:r>
            <a:r>
              <a:rPr lang="en-IN" sz="2400" b="1" dirty="0" err="1" smtClean="0"/>
              <a:t>wav.scp</a:t>
            </a:r>
            <a:endParaRPr lang="en-IN" sz="2400" b="1" dirty="0" smtClean="0"/>
          </a:p>
          <a:p>
            <a:pPr marL="0" indent="0">
              <a:buNone/>
            </a:pPr>
            <a:r>
              <a:rPr lang="en-US" sz="2400" dirty="0"/>
              <a:t>This file connects every utterance (sentence said by one person during particular recording session) with an audio file related to this utterance. If you stick to my naming approach, '</a:t>
            </a:r>
            <a:r>
              <a:rPr lang="en-US" sz="2400" dirty="0" err="1"/>
              <a:t>utteranceID</a:t>
            </a:r>
            <a:r>
              <a:rPr lang="en-US" sz="2400" dirty="0"/>
              <a:t>' is nothing more than '</a:t>
            </a:r>
            <a:r>
              <a:rPr lang="en-US" sz="2400" dirty="0" err="1"/>
              <a:t>speakerID</a:t>
            </a:r>
            <a:r>
              <a:rPr lang="en-US" sz="2400" dirty="0"/>
              <a:t>' (speaker's folder name) glued with *.wav file name without '.wav' </a:t>
            </a:r>
            <a:r>
              <a:rPr lang="en-US" sz="2400" dirty="0" smtClean="0"/>
              <a:t>ending </a:t>
            </a:r>
          </a:p>
          <a:p>
            <a:pPr marL="0" indent="0">
              <a:buNone/>
            </a:pPr>
            <a:r>
              <a:rPr lang="en-US" sz="2400" dirty="0" smtClean="0"/>
              <a:t>ex:-</a:t>
            </a:r>
            <a:r>
              <a:rPr lang="en-IN" sz="2400" dirty="0"/>
              <a:t>dad_4_4_2 /home/{user}/</a:t>
            </a:r>
            <a:r>
              <a:rPr lang="en-IN" sz="2400" dirty="0" err="1"/>
              <a:t>kaldi</a:t>
            </a:r>
            <a:r>
              <a:rPr lang="en-IN" sz="2400" dirty="0"/>
              <a:t>/</a:t>
            </a:r>
            <a:r>
              <a:rPr lang="en-IN" sz="2400" dirty="0" err="1"/>
              <a:t>egs</a:t>
            </a:r>
            <a:r>
              <a:rPr lang="en-IN" sz="2400" dirty="0"/>
              <a:t>/digits/</a:t>
            </a:r>
            <a:r>
              <a:rPr lang="en-IN" sz="2400" dirty="0" err="1"/>
              <a:t>digits_audio</a:t>
            </a:r>
            <a:r>
              <a:rPr lang="en-IN" sz="2400" dirty="0"/>
              <a:t>/train/dad/4_4_2.wav</a:t>
            </a:r>
            <a:endParaRPr lang="en-US" sz="2400" dirty="0" smtClean="0"/>
          </a:p>
          <a:p>
            <a:pPr marL="0" indent="0">
              <a:buNone/>
            </a:pPr>
            <a:endParaRPr lang="en-IN" sz="2400" dirty="0"/>
          </a:p>
        </p:txBody>
      </p:sp>
    </p:spTree>
    <p:extLst>
      <p:ext uri="{BB962C8B-B14F-4D97-AF65-F5344CB8AC3E}">
        <p14:creationId xmlns:p14="http://schemas.microsoft.com/office/powerpoint/2010/main" val="282462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49275"/>
          </a:xfrm>
        </p:spPr>
        <p:txBody>
          <a:bodyPr>
            <a:normAutofit fontScale="90000"/>
          </a:bodyPr>
          <a:lstStyle/>
          <a:p>
            <a:r>
              <a:rPr lang="en-IN" b="1" dirty="0" smtClean="0"/>
              <a:t>                              Data Preparation</a:t>
            </a:r>
            <a:endParaRPr lang="en-IN" b="1" dirty="0"/>
          </a:p>
        </p:txBody>
      </p:sp>
      <p:sp>
        <p:nvSpPr>
          <p:cNvPr id="3" name="Content Placeholder 2"/>
          <p:cNvSpPr>
            <a:spLocks noGrp="1"/>
          </p:cNvSpPr>
          <p:nvPr>
            <p:ph idx="1"/>
          </p:nvPr>
        </p:nvSpPr>
        <p:spPr>
          <a:xfrm>
            <a:off x="890789" y="734096"/>
            <a:ext cx="10515600" cy="5872766"/>
          </a:xfrm>
        </p:spPr>
        <p:txBody>
          <a:bodyPr>
            <a:normAutofit/>
          </a:bodyPr>
          <a:lstStyle/>
          <a:p>
            <a:pPr marL="0" indent="0">
              <a:buNone/>
            </a:pPr>
            <a:r>
              <a:rPr lang="en-IN" sz="2400" b="1" dirty="0" smtClean="0"/>
              <a:t>c)text</a:t>
            </a:r>
            <a:r>
              <a:rPr lang="en-US" sz="2400" dirty="0"/>
              <a:t/>
            </a:r>
            <a:br>
              <a:rPr lang="en-US" sz="2400" dirty="0"/>
            </a:br>
            <a:r>
              <a:rPr lang="en-US" sz="2400" dirty="0"/>
              <a:t>This file contains every utterance matched with its text transcription</a:t>
            </a:r>
            <a:r>
              <a:rPr lang="en-US" sz="2400" dirty="0" smtClean="0"/>
              <a:t>.</a:t>
            </a:r>
          </a:p>
          <a:p>
            <a:pPr marL="0" indent="0">
              <a:buNone/>
            </a:pPr>
            <a:r>
              <a:rPr lang="en-US" sz="2400" dirty="0" smtClean="0"/>
              <a:t>Ex:-</a:t>
            </a:r>
            <a:r>
              <a:rPr lang="en-IN" sz="2400" dirty="0"/>
              <a:t>dad_4_4_2 four </a:t>
            </a:r>
            <a:r>
              <a:rPr lang="en-IN" sz="2400" dirty="0" err="1"/>
              <a:t>four</a:t>
            </a:r>
            <a:r>
              <a:rPr lang="en-IN" sz="2400" dirty="0"/>
              <a:t> two</a:t>
            </a:r>
            <a:endParaRPr lang="en-US" sz="2400" dirty="0"/>
          </a:p>
          <a:p>
            <a:pPr marL="0" indent="0">
              <a:buNone/>
            </a:pPr>
            <a:r>
              <a:rPr lang="en-US" sz="2400" b="1" dirty="0" smtClean="0"/>
              <a:t>d)utt2spk</a:t>
            </a:r>
          </a:p>
          <a:p>
            <a:pPr marL="0" indent="0">
              <a:buNone/>
            </a:pPr>
            <a:r>
              <a:rPr lang="en-US" sz="2400" dirty="0"/>
              <a:t>This file tells the ASR system which utterance belongs to particular </a:t>
            </a:r>
            <a:r>
              <a:rPr lang="en-US" sz="2400" dirty="0" smtClean="0"/>
              <a:t>speaker</a:t>
            </a:r>
            <a:r>
              <a:rPr lang="en-IN" sz="2400" dirty="0" smtClean="0"/>
              <a:t>.</a:t>
            </a:r>
          </a:p>
          <a:p>
            <a:pPr marL="0" indent="0">
              <a:buNone/>
            </a:pPr>
            <a:r>
              <a:rPr lang="en-IN" sz="2400" dirty="0" smtClean="0"/>
              <a:t>Ex:-</a:t>
            </a:r>
            <a:r>
              <a:rPr lang="en-IN" sz="2400" dirty="0"/>
              <a:t>july_1_2_5 </a:t>
            </a:r>
            <a:r>
              <a:rPr lang="en-IN" sz="2400" dirty="0" err="1"/>
              <a:t>july</a:t>
            </a:r>
            <a:endParaRPr lang="en-IN" sz="2400" dirty="0" smtClean="0"/>
          </a:p>
          <a:p>
            <a:pPr marL="0" indent="0">
              <a:buNone/>
            </a:pPr>
            <a:r>
              <a:rPr lang="en-IN" sz="2400" b="1" dirty="0" smtClean="0"/>
              <a:t>e)</a:t>
            </a:r>
            <a:r>
              <a:rPr lang="en-IN" sz="2400" b="1" dirty="0"/>
              <a:t> corpus.txt</a:t>
            </a:r>
            <a:r>
              <a:rPr lang="en-US" sz="2400" dirty="0"/>
              <a:t/>
            </a:r>
            <a:br>
              <a:rPr lang="en-US" sz="2400" dirty="0"/>
            </a:br>
            <a:r>
              <a:rPr lang="en-US" sz="2400" dirty="0"/>
              <a:t>This file has a slightly different directory. In </a:t>
            </a:r>
            <a:r>
              <a:rPr lang="en-IN" sz="2400" dirty="0" err="1" smtClean="0"/>
              <a:t>kaldi</a:t>
            </a:r>
            <a:r>
              <a:rPr lang="en-IN" sz="2400" dirty="0" smtClean="0"/>
              <a:t>/</a:t>
            </a:r>
            <a:r>
              <a:rPr lang="en-IN" sz="2400" dirty="0" err="1" smtClean="0"/>
              <a:t>egs</a:t>
            </a:r>
            <a:r>
              <a:rPr lang="en-IN" sz="2400" dirty="0" smtClean="0"/>
              <a:t>/digits/data </a:t>
            </a:r>
            <a:r>
              <a:rPr lang="en-IN" sz="2400" dirty="0"/>
              <a:t>create another folder </a:t>
            </a:r>
            <a:r>
              <a:rPr lang="en-IN" sz="2400" dirty="0" smtClean="0"/>
              <a:t>local. In </a:t>
            </a:r>
            <a:r>
              <a:rPr lang="en-IN" sz="2400" dirty="0" err="1" smtClean="0"/>
              <a:t>kaldi</a:t>
            </a:r>
            <a:r>
              <a:rPr lang="en-IN" sz="2400" dirty="0" smtClean="0"/>
              <a:t>/</a:t>
            </a:r>
            <a:r>
              <a:rPr lang="en-IN" sz="2400" dirty="0" err="1" smtClean="0"/>
              <a:t>egs</a:t>
            </a:r>
            <a:r>
              <a:rPr lang="en-IN" sz="2400" dirty="0" smtClean="0"/>
              <a:t>/digits/data/local c</a:t>
            </a:r>
            <a:r>
              <a:rPr lang="en-US" sz="2400" dirty="0"/>
              <a:t>which should contain every single utterance transcription that can occur in your ASR system (in our case it will be 100 lines from 100 audio files</a:t>
            </a:r>
            <a:r>
              <a:rPr lang="en-US" sz="2400" dirty="0" smtClean="0"/>
              <a:t>)</a:t>
            </a:r>
          </a:p>
          <a:p>
            <a:pPr marL="0" indent="0">
              <a:buNone/>
            </a:pPr>
            <a:r>
              <a:rPr lang="en-US" sz="2400" dirty="0" smtClean="0"/>
              <a:t>Ex:-</a:t>
            </a:r>
            <a:r>
              <a:rPr lang="en-US" sz="2400" dirty="0"/>
              <a:t>one two </a:t>
            </a:r>
            <a:r>
              <a:rPr lang="en-US" sz="2400" dirty="0" smtClean="0"/>
              <a:t>five</a:t>
            </a:r>
          </a:p>
        </p:txBody>
      </p:sp>
    </p:spTree>
    <p:extLst>
      <p:ext uri="{BB962C8B-B14F-4D97-AF65-F5344CB8AC3E}">
        <p14:creationId xmlns:p14="http://schemas.microsoft.com/office/powerpoint/2010/main" val="106866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49275"/>
          </a:xfrm>
        </p:spPr>
        <p:txBody>
          <a:bodyPr>
            <a:normAutofit fontScale="90000"/>
          </a:bodyPr>
          <a:lstStyle/>
          <a:p>
            <a:r>
              <a:rPr lang="en-IN" b="1" dirty="0" smtClean="0"/>
              <a:t>                              Data Preparation</a:t>
            </a:r>
            <a:endParaRPr lang="en-IN" b="1" dirty="0"/>
          </a:p>
        </p:txBody>
      </p:sp>
      <p:sp>
        <p:nvSpPr>
          <p:cNvPr id="3" name="Content Placeholder 2"/>
          <p:cNvSpPr>
            <a:spLocks noGrp="1"/>
          </p:cNvSpPr>
          <p:nvPr>
            <p:ph idx="1"/>
          </p:nvPr>
        </p:nvSpPr>
        <p:spPr>
          <a:xfrm>
            <a:off x="890789" y="734096"/>
            <a:ext cx="10515600" cy="5872766"/>
          </a:xfrm>
        </p:spPr>
        <p:txBody>
          <a:bodyPr>
            <a:normAutofit fontScale="85000" lnSpcReduction="20000"/>
          </a:bodyPr>
          <a:lstStyle/>
          <a:p>
            <a:pPr marL="0" indent="0">
              <a:buNone/>
            </a:pPr>
            <a:r>
              <a:rPr lang="en-US" b="1" dirty="0" smtClean="0"/>
              <a:t>Language Data:-</a:t>
            </a:r>
          </a:p>
          <a:p>
            <a:pPr marL="0" indent="0">
              <a:buNone/>
            </a:pPr>
            <a:r>
              <a:rPr lang="en-US" dirty="0"/>
              <a:t>This section relates to language modeling files that also need to be considered as 'must be done'. Look for the syntax details here: </a:t>
            </a:r>
            <a:endParaRPr lang="en-US" dirty="0" smtClean="0"/>
          </a:p>
          <a:p>
            <a:pPr marL="0" indent="0">
              <a:buNone/>
            </a:pPr>
            <a:r>
              <a:rPr lang="en-US" b="1" dirty="0" smtClean="0"/>
              <a:t>a)lexicon.txt</a:t>
            </a:r>
            <a:r>
              <a:rPr lang="en-US" dirty="0"/>
              <a:t/>
            </a:r>
            <a:br>
              <a:rPr lang="en-US" dirty="0"/>
            </a:br>
            <a:r>
              <a:rPr lang="en-US" dirty="0"/>
              <a:t>This file contains every word from your dictionary with its 'phone transcriptions' </a:t>
            </a:r>
            <a:endParaRPr lang="en-US" dirty="0"/>
          </a:p>
          <a:p>
            <a:pPr marL="0" indent="0">
              <a:buNone/>
            </a:pPr>
            <a:r>
              <a:rPr lang="en-IN" dirty="0" smtClean="0"/>
              <a:t>Ex:- eight </a:t>
            </a:r>
            <a:r>
              <a:rPr lang="en-IN" dirty="0" err="1"/>
              <a:t>ey</a:t>
            </a:r>
            <a:r>
              <a:rPr lang="en-IN" dirty="0"/>
              <a:t> t </a:t>
            </a:r>
            <a:r>
              <a:rPr lang="en-IN" dirty="0"/>
              <a:t>,</a:t>
            </a:r>
            <a:r>
              <a:rPr lang="en-IN" dirty="0" smtClean="0"/>
              <a:t>five </a:t>
            </a:r>
            <a:r>
              <a:rPr lang="en-IN" dirty="0"/>
              <a:t>f ay </a:t>
            </a:r>
            <a:r>
              <a:rPr lang="en-IN" dirty="0" smtClean="0"/>
              <a:t>v</a:t>
            </a:r>
          </a:p>
          <a:p>
            <a:pPr marL="0" indent="0">
              <a:buNone/>
            </a:pPr>
            <a:r>
              <a:rPr lang="en-IN" b="1" dirty="0" smtClean="0"/>
              <a:t>b)</a:t>
            </a:r>
            <a:r>
              <a:rPr lang="en-IN" b="1" dirty="0"/>
              <a:t> nonsilence_phones.txt</a:t>
            </a:r>
            <a:r>
              <a:rPr lang="en-US" dirty="0"/>
              <a:t/>
            </a:r>
            <a:br>
              <a:rPr lang="en-US" dirty="0"/>
            </a:br>
            <a:r>
              <a:rPr lang="en-US" dirty="0"/>
              <a:t>This file lists </a:t>
            </a:r>
            <a:r>
              <a:rPr lang="en-US" dirty="0" err="1"/>
              <a:t>nonsilence</a:t>
            </a:r>
            <a:r>
              <a:rPr lang="en-US" dirty="0"/>
              <a:t> phones that are present in your project.</a:t>
            </a:r>
            <a:endParaRPr lang="en-IN" dirty="0" smtClean="0"/>
          </a:p>
          <a:p>
            <a:pPr marL="0" indent="0">
              <a:buNone/>
            </a:pPr>
            <a:r>
              <a:rPr lang="en-IN" sz="2400" dirty="0" smtClean="0"/>
              <a:t> ex:- ah</a:t>
            </a:r>
          </a:p>
          <a:p>
            <a:pPr marL="0" indent="0">
              <a:buNone/>
            </a:pPr>
            <a:r>
              <a:rPr lang="en-IN" sz="2400" dirty="0" err="1" smtClean="0"/>
              <a:t>Ao</a:t>
            </a:r>
            <a:endParaRPr lang="en-IN" sz="2400" dirty="0" smtClean="0"/>
          </a:p>
          <a:p>
            <a:pPr marL="0" indent="0">
              <a:buNone/>
            </a:pPr>
            <a:r>
              <a:rPr lang="en-IN" sz="2400" dirty="0" smtClean="0"/>
              <a:t>Ay</a:t>
            </a:r>
          </a:p>
          <a:p>
            <a:pPr marL="0" indent="0">
              <a:buNone/>
            </a:pPr>
            <a:r>
              <a:rPr lang="en-IN" sz="2400" dirty="0" smtClean="0"/>
              <a:t> eh</a:t>
            </a:r>
          </a:p>
          <a:p>
            <a:pPr marL="0" indent="0">
              <a:buNone/>
            </a:pPr>
            <a:r>
              <a:rPr lang="en-IN" sz="2400" dirty="0" smtClean="0"/>
              <a:t> </a:t>
            </a:r>
            <a:r>
              <a:rPr lang="en-IN" sz="2400" dirty="0" err="1" smtClean="0"/>
              <a:t>ey</a:t>
            </a:r>
            <a:endParaRPr lang="en-IN" sz="2400" dirty="0" smtClean="0"/>
          </a:p>
          <a:p>
            <a:pPr marL="0" indent="0">
              <a:buNone/>
            </a:pPr>
            <a:r>
              <a:rPr lang="en-IN" sz="2400" dirty="0" smtClean="0"/>
              <a:t> f</a:t>
            </a:r>
          </a:p>
          <a:p>
            <a:pPr marL="0" indent="0">
              <a:buNone/>
            </a:pPr>
            <a:r>
              <a:rPr lang="en-IN" sz="2400" dirty="0" smtClean="0"/>
              <a:t> </a:t>
            </a:r>
            <a:r>
              <a:rPr lang="en-IN" sz="2400" dirty="0" err="1" smtClean="0"/>
              <a:t>hh</a:t>
            </a:r>
            <a:endParaRPr lang="en-IN" sz="2400" dirty="0" smtClean="0"/>
          </a:p>
          <a:p>
            <a:pPr marL="0" indent="0">
              <a:buNone/>
            </a:pPr>
            <a:r>
              <a:rPr lang="en-IN" sz="2400" dirty="0" smtClean="0"/>
              <a:t> </a:t>
            </a:r>
            <a:r>
              <a:rPr lang="en-IN" sz="2400" dirty="0" err="1" smtClean="0"/>
              <a:t>ih</a:t>
            </a:r>
            <a:endParaRPr lang="en-IN" sz="2400" dirty="0" smtClean="0"/>
          </a:p>
          <a:p>
            <a:pPr marL="0" indent="0">
              <a:buNone/>
            </a:pPr>
            <a:r>
              <a:rPr lang="en-IN" sz="2400" dirty="0" smtClean="0"/>
              <a:t> </a:t>
            </a:r>
            <a:endParaRPr lang="en-US" sz="2400" dirty="0" smtClean="0"/>
          </a:p>
        </p:txBody>
      </p:sp>
    </p:spTree>
    <p:extLst>
      <p:ext uri="{BB962C8B-B14F-4D97-AF65-F5344CB8AC3E}">
        <p14:creationId xmlns:p14="http://schemas.microsoft.com/office/powerpoint/2010/main" val="34167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smtClean="0"/>
              <a:t>               </a:t>
            </a:r>
            <a:r>
              <a:rPr lang="en-US" b="1" dirty="0" smtClean="0"/>
              <a:t>Feature Extraction</a:t>
            </a:r>
            <a:endParaRPr lang="en-IN" b="1" dirty="0"/>
          </a:p>
        </p:txBody>
      </p:sp>
      <p:sp>
        <p:nvSpPr>
          <p:cNvPr id="3" name="Content Placeholder 2"/>
          <p:cNvSpPr>
            <a:spLocks noGrp="1"/>
          </p:cNvSpPr>
          <p:nvPr>
            <p:ph idx="1"/>
          </p:nvPr>
        </p:nvSpPr>
        <p:spPr>
          <a:xfrm>
            <a:off x="838200" y="1249251"/>
            <a:ext cx="10515600" cy="4708771"/>
          </a:xfrm>
        </p:spPr>
        <p:txBody>
          <a:bodyPr>
            <a:normAutofit fontScale="92500"/>
          </a:bodyPr>
          <a:lstStyle/>
          <a:p>
            <a:r>
              <a:rPr lang="en-US" dirty="0" smtClean="0"/>
              <a:t> </a:t>
            </a:r>
            <a:r>
              <a:rPr lang="en-US" dirty="0"/>
              <a:t>Extract features from the audio files, such as Mel-Frequency </a:t>
            </a:r>
            <a:r>
              <a:rPr lang="en-US" dirty="0" err="1"/>
              <a:t>Cepstral</a:t>
            </a:r>
            <a:r>
              <a:rPr lang="en-US" dirty="0"/>
              <a:t> Coefficients (MFCCs) or </a:t>
            </a:r>
            <a:r>
              <a:rPr lang="en-US" dirty="0" err="1"/>
              <a:t>filterbank</a:t>
            </a:r>
            <a:r>
              <a:rPr lang="en-US" dirty="0"/>
              <a:t> energies, which can be used as input to your speech recognition or speaker identification system. </a:t>
            </a:r>
            <a:r>
              <a:rPr lang="en-US" dirty="0" err="1"/>
              <a:t>Kaldi</a:t>
            </a:r>
            <a:r>
              <a:rPr lang="en-US" dirty="0"/>
              <a:t> provides tools for feature extraction, including the compute-</a:t>
            </a:r>
            <a:r>
              <a:rPr lang="en-US" dirty="0" err="1"/>
              <a:t>mfcc</a:t>
            </a:r>
            <a:r>
              <a:rPr lang="en-US" dirty="0"/>
              <a:t>-feats tool.</a:t>
            </a:r>
          </a:p>
          <a:p>
            <a:r>
              <a:rPr lang="en-US" dirty="0" smtClean="0"/>
              <a:t>Mel Frequency </a:t>
            </a:r>
            <a:r>
              <a:rPr lang="en-US" dirty="0" err="1" smtClean="0"/>
              <a:t>cepstrum</a:t>
            </a:r>
            <a:r>
              <a:rPr lang="en-US" dirty="0" smtClean="0"/>
              <a:t>:-It is a representation of short-term power spectrum of sound based on linear cosine transform of log power spectrum on nonlinear </a:t>
            </a:r>
            <a:r>
              <a:rPr lang="en-US" dirty="0" err="1" smtClean="0"/>
              <a:t>mel</a:t>
            </a:r>
            <a:r>
              <a:rPr lang="en-US" dirty="0" smtClean="0"/>
              <a:t> scale of frequency.</a:t>
            </a:r>
          </a:p>
          <a:p>
            <a:r>
              <a:rPr lang="en-US" dirty="0" smtClean="0"/>
              <a:t>MFCCs are the coefficients of MFC. The difference between </a:t>
            </a:r>
            <a:r>
              <a:rPr lang="en-US" dirty="0" err="1" smtClean="0"/>
              <a:t>cepstrum</a:t>
            </a:r>
            <a:r>
              <a:rPr lang="en-US" dirty="0" smtClean="0"/>
              <a:t> &amp;</a:t>
            </a:r>
            <a:r>
              <a:rPr lang="en-US" dirty="0" err="1" smtClean="0"/>
              <a:t>mfc</a:t>
            </a:r>
            <a:r>
              <a:rPr lang="en-US" dirty="0" smtClean="0"/>
              <a:t>. The frequency bands are equally spaced on the </a:t>
            </a:r>
            <a:r>
              <a:rPr lang="en-US" dirty="0" err="1" smtClean="0"/>
              <a:t>mel</a:t>
            </a:r>
            <a:r>
              <a:rPr lang="en-US" dirty="0" smtClean="0"/>
              <a:t> scale which makes human auditory system response more clearly than lineally spaced frequency bands.</a:t>
            </a:r>
            <a:r>
              <a:rPr lang="en-US" dirty="0"/>
              <a:t/>
            </a:r>
            <a:br>
              <a:rPr lang="en-US" dirty="0"/>
            </a:br>
            <a:endParaRPr lang="en-IN" dirty="0"/>
          </a:p>
        </p:txBody>
      </p:sp>
    </p:spTree>
    <p:extLst>
      <p:ext uri="{BB962C8B-B14F-4D97-AF65-F5344CB8AC3E}">
        <p14:creationId xmlns:p14="http://schemas.microsoft.com/office/powerpoint/2010/main" val="218046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smtClean="0"/>
              <a:t>                </a:t>
            </a:r>
            <a:r>
              <a:rPr lang="en-IN" b="1" dirty="0" smtClean="0"/>
              <a:t>Acoustic </a:t>
            </a:r>
            <a:r>
              <a:rPr lang="en-IN" b="1" dirty="0" err="1"/>
              <a:t>Modeling</a:t>
            </a:r>
            <a:endParaRPr lang="en-IN" b="1" dirty="0"/>
          </a:p>
        </p:txBody>
      </p:sp>
      <p:sp>
        <p:nvSpPr>
          <p:cNvPr id="3" name="Content Placeholder 2"/>
          <p:cNvSpPr>
            <a:spLocks noGrp="1"/>
          </p:cNvSpPr>
          <p:nvPr>
            <p:ph idx="1"/>
          </p:nvPr>
        </p:nvSpPr>
        <p:spPr>
          <a:xfrm>
            <a:off x="838200" y="1249251"/>
            <a:ext cx="10515600" cy="4708771"/>
          </a:xfrm>
        </p:spPr>
        <p:txBody>
          <a:bodyPr>
            <a:normAutofit/>
          </a:bodyPr>
          <a:lstStyle/>
          <a:p>
            <a:endParaRPr lang="en-IN" dirty="0"/>
          </a:p>
        </p:txBody>
      </p:sp>
    </p:spTree>
    <p:extLst>
      <p:ext uri="{BB962C8B-B14F-4D97-AF65-F5344CB8AC3E}">
        <p14:creationId xmlns:p14="http://schemas.microsoft.com/office/powerpoint/2010/main" val="334822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a:t>
            </a:r>
            <a:r>
              <a:rPr lang="en-IN" sz="4000" b="1" dirty="0" smtClean="0"/>
              <a:t>What is </a:t>
            </a:r>
            <a:r>
              <a:rPr lang="en-IN" sz="4000" b="1" dirty="0" err="1" smtClean="0"/>
              <a:t>Kaldi</a:t>
            </a:r>
            <a:r>
              <a:rPr lang="en-IN" sz="4000" b="1" dirty="0" smtClean="0"/>
              <a:t>?</a:t>
            </a:r>
            <a:endParaRPr lang="en-IN" sz="4000" b="1" dirty="0"/>
          </a:p>
        </p:txBody>
      </p:sp>
      <p:sp>
        <p:nvSpPr>
          <p:cNvPr id="5" name="Content Placeholder 4"/>
          <p:cNvSpPr>
            <a:spLocks noGrp="1"/>
          </p:cNvSpPr>
          <p:nvPr>
            <p:ph idx="1"/>
          </p:nvPr>
        </p:nvSpPr>
        <p:spPr/>
        <p:txBody>
          <a:bodyPr/>
          <a:lstStyle/>
          <a:p>
            <a:r>
              <a:rPr lang="en-US" dirty="0" err="1"/>
              <a:t>Kaldi</a:t>
            </a:r>
            <a:r>
              <a:rPr lang="en-US" dirty="0"/>
              <a:t> is an open-source toolkit for speech recognition, intended for use by researchers and developers. It provides a comprehensive set of tools for building automatic speech recognition (ASR) systems, including data preparation, feature extraction, acoustic modeling, language modeling, and decoding</a:t>
            </a:r>
            <a:r>
              <a:rPr lang="en-US" dirty="0" smtClean="0"/>
              <a:t>.</a:t>
            </a:r>
          </a:p>
          <a:p>
            <a:r>
              <a:rPr lang="en-US" dirty="0" err="1"/>
              <a:t>Kaldi</a:t>
            </a:r>
            <a:r>
              <a:rPr lang="en-US" dirty="0"/>
              <a:t> is highly optimized and written in C++ for efficient computation, and it supports both CPU and GPU acceleration. It is designed to be flexible and modular, so it can be easily customized and extended to support different ASR tasks, such as speaker recognition, keyword spotting, and speech synthesis.</a:t>
            </a:r>
            <a:endParaRPr lang="en-IN" dirty="0"/>
          </a:p>
        </p:txBody>
      </p:sp>
    </p:spTree>
    <p:extLst>
      <p:ext uri="{BB962C8B-B14F-4D97-AF65-F5344CB8AC3E}">
        <p14:creationId xmlns:p14="http://schemas.microsoft.com/office/powerpoint/2010/main" val="36399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678064"/>
          </a:xfrm>
        </p:spPr>
        <p:txBody>
          <a:bodyPr>
            <a:normAutofit fontScale="90000"/>
          </a:bodyPr>
          <a:lstStyle/>
          <a:p>
            <a:r>
              <a:rPr lang="en-IN" b="1" dirty="0" err="1" smtClean="0"/>
              <a:t>Kaldi</a:t>
            </a:r>
            <a:r>
              <a:rPr lang="en-IN" b="1" dirty="0" smtClean="0"/>
              <a:t> Toolkit Uses</a:t>
            </a:r>
            <a:endParaRPr lang="en-IN" b="1" dirty="0"/>
          </a:p>
        </p:txBody>
      </p:sp>
      <p:sp>
        <p:nvSpPr>
          <p:cNvPr id="5" name="Content Placeholder 4"/>
          <p:cNvSpPr>
            <a:spLocks noGrp="1"/>
          </p:cNvSpPr>
          <p:nvPr>
            <p:ph idx="1"/>
          </p:nvPr>
        </p:nvSpPr>
        <p:spPr>
          <a:xfrm>
            <a:off x="838200" y="1043190"/>
            <a:ext cx="10515600" cy="5133773"/>
          </a:xfrm>
        </p:spPr>
        <p:txBody>
          <a:bodyPr/>
          <a:lstStyle/>
          <a:p>
            <a:r>
              <a:rPr lang="en-US" dirty="0" err="1"/>
              <a:t>Kaldi</a:t>
            </a:r>
            <a:r>
              <a:rPr lang="en-US" dirty="0"/>
              <a:t> is a highly versatile toolkit for speech recognition, and it has many potential uses. Here are some of the most common uses of </a:t>
            </a:r>
          </a:p>
          <a:p>
            <a:r>
              <a:rPr lang="en-US" b="1" dirty="0" smtClean="0"/>
              <a:t>Building </a:t>
            </a:r>
            <a:r>
              <a:rPr lang="en-US" b="1" dirty="0"/>
              <a:t>automatic speech recognition (ASR) systems</a:t>
            </a:r>
            <a:r>
              <a:rPr lang="en-US" dirty="0"/>
              <a:t>: </a:t>
            </a:r>
            <a:r>
              <a:rPr lang="en-US" dirty="0" err="1"/>
              <a:t>Kaldi</a:t>
            </a:r>
            <a:r>
              <a:rPr lang="en-US" dirty="0"/>
              <a:t> provides a comprehensive set of tools for building ASR systems, including data preparation, feature extraction, acoustic modeling, language modeling, and decoding. With </a:t>
            </a:r>
            <a:r>
              <a:rPr lang="en-US" dirty="0" err="1"/>
              <a:t>Kaldi</a:t>
            </a:r>
            <a:r>
              <a:rPr lang="en-US" dirty="0"/>
              <a:t>, researchers and developers can create customized ASR systems for different languages and domains.</a:t>
            </a:r>
          </a:p>
          <a:p>
            <a:r>
              <a:rPr lang="en-US" b="1" dirty="0"/>
              <a:t>Speaker recognition</a:t>
            </a:r>
            <a:r>
              <a:rPr lang="en-US" dirty="0"/>
              <a:t>: </a:t>
            </a:r>
            <a:r>
              <a:rPr lang="en-US" dirty="0" err="1"/>
              <a:t>Kaldi</a:t>
            </a:r>
            <a:r>
              <a:rPr lang="en-US" dirty="0"/>
              <a:t> can be used to develop speaker recognition systems, which are used to identify individuals based on their voice. This can be useful for security and authentication purposes.</a:t>
            </a:r>
          </a:p>
          <a:p>
            <a:endParaRPr lang="en-IN" dirty="0"/>
          </a:p>
        </p:txBody>
      </p:sp>
    </p:spTree>
    <p:extLst>
      <p:ext uri="{BB962C8B-B14F-4D97-AF65-F5344CB8AC3E}">
        <p14:creationId xmlns:p14="http://schemas.microsoft.com/office/powerpoint/2010/main" val="265547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r>
              <a:rPr lang="en-US" b="1" dirty="0"/>
              <a:t>Keyword spotting</a:t>
            </a:r>
            <a:r>
              <a:rPr lang="en-US" dirty="0"/>
              <a:t>: </a:t>
            </a:r>
            <a:r>
              <a:rPr lang="en-US" dirty="0" err="1"/>
              <a:t>Kaldi</a:t>
            </a:r>
            <a:r>
              <a:rPr lang="en-US" dirty="0"/>
              <a:t> can be used to develop keyword spotting systems, which are used to identify specific keywords or phrases in audio data. This can be useful for applications like voice search or call center automation.</a:t>
            </a:r>
          </a:p>
          <a:p>
            <a:r>
              <a:rPr lang="en-US" b="1" dirty="0"/>
              <a:t>Speech synthesis: </a:t>
            </a:r>
            <a:r>
              <a:rPr lang="en-US" dirty="0" err="1"/>
              <a:t>Kaldi</a:t>
            </a:r>
            <a:r>
              <a:rPr lang="en-US" dirty="0"/>
              <a:t> can be used to develop speech synthesis systems, which are used to generate human-like speech from text. This can be useful for applications like virtual assistants or text-to-speech </a:t>
            </a:r>
            <a:r>
              <a:rPr lang="en-US" dirty="0" smtClean="0"/>
              <a:t>systems</a:t>
            </a:r>
          </a:p>
          <a:p>
            <a:r>
              <a:rPr lang="en-US" b="1" dirty="0"/>
              <a:t>Language modeling</a:t>
            </a:r>
            <a:r>
              <a:rPr lang="en-US" dirty="0"/>
              <a:t>: </a:t>
            </a:r>
            <a:r>
              <a:rPr lang="en-US" dirty="0" err="1"/>
              <a:t>Kaldi</a:t>
            </a:r>
            <a:r>
              <a:rPr lang="en-US" dirty="0"/>
              <a:t> includes tools for building language models, which are used to estimate the likelihood of different sequences of words. This is an important component of many ASR systems.</a:t>
            </a:r>
          </a:p>
          <a:p>
            <a:endParaRPr lang="en-IN" dirty="0"/>
          </a:p>
        </p:txBody>
      </p:sp>
    </p:spTree>
    <p:extLst>
      <p:ext uri="{BB962C8B-B14F-4D97-AF65-F5344CB8AC3E}">
        <p14:creationId xmlns:p14="http://schemas.microsoft.com/office/powerpoint/2010/main" val="312141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1881"/>
            <a:ext cx="10515600" cy="678064"/>
          </a:xfrm>
        </p:spPr>
        <p:txBody>
          <a:bodyPr>
            <a:normAutofit fontScale="90000"/>
          </a:bodyPr>
          <a:lstStyle/>
          <a:p>
            <a:r>
              <a:rPr lang="en-IN" b="1" dirty="0" smtClean="0"/>
              <a:t>Installation of </a:t>
            </a:r>
            <a:r>
              <a:rPr lang="en-IN" b="1" dirty="0" err="1" smtClean="0"/>
              <a:t>Linux,Kaldi</a:t>
            </a:r>
            <a:endParaRPr lang="en-IN" b="1" dirty="0"/>
          </a:p>
        </p:txBody>
      </p:sp>
      <p:sp>
        <p:nvSpPr>
          <p:cNvPr id="5" name="Content Placeholder 4"/>
          <p:cNvSpPr>
            <a:spLocks noGrp="1"/>
          </p:cNvSpPr>
          <p:nvPr>
            <p:ph idx="1"/>
          </p:nvPr>
        </p:nvSpPr>
        <p:spPr>
          <a:xfrm>
            <a:off x="838200" y="1043190"/>
            <a:ext cx="10515600" cy="5133773"/>
          </a:xfrm>
        </p:spPr>
        <p:txBody>
          <a:bodyPr/>
          <a:lstStyle/>
          <a:p>
            <a:r>
              <a:rPr lang="en-US" dirty="0"/>
              <a:t>Linux is a family of open-source operating systems. They are based on the Linux kernel and are free to download. They can be installed on either a Mac or </a:t>
            </a:r>
            <a:r>
              <a:rPr lang="en-US" dirty="0" smtClean="0"/>
              <a:t>Windows </a:t>
            </a:r>
            <a:r>
              <a:rPr lang="en-US" dirty="0"/>
              <a:t>computer. </a:t>
            </a:r>
            <a:endParaRPr lang="en-US" dirty="0" smtClean="0"/>
          </a:p>
          <a:p>
            <a:r>
              <a:rPr lang="en-US" dirty="0" smtClean="0"/>
              <a:t>We </a:t>
            </a:r>
            <a:r>
              <a:rPr lang="en-US" dirty="0"/>
              <a:t>have now transitioned to </a:t>
            </a:r>
            <a:r>
              <a:rPr lang="en-US" dirty="0" err="1"/>
              <a:t>GitHub</a:t>
            </a:r>
            <a:r>
              <a:rPr lang="en-US" dirty="0"/>
              <a:t> for all future development. You first need to install </a:t>
            </a:r>
            <a:r>
              <a:rPr lang="en-US" dirty="0" err="1"/>
              <a:t>Git</a:t>
            </a:r>
            <a:r>
              <a:rPr lang="en-US" dirty="0"/>
              <a:t>. The most current version of </a:t>
            </a:r>
            <a:r>
              <a:rPr lang="en-US" dirty="0" err="1"/>
              <a:t>Kaldi</a:t>
            </a:r>
            <a:r>
              <a:rPr lang="en-US" dirty="0"/>
              <a:t>, possibly including unfinished and experimental features, can be downloaded by typing into a </a:t>
            </a:r>
            <a:r>
              <a:rPr lang="en-US" dirty="0" smtClean="0"/>
              <a:t>shell:</a:t>
            </a:r>
          </a:p>
          <a:p>
            <a:pPr marL="0" indent="0">
              <a:buNone/>
            </a:pPr>
            <a:r>
              <a:rPr lang="en-IN" dirty="0" smtClean="0"/>
              <a:t>  git clone </a:t>
            </a:r>
            <a:r>
              <a:rPr lang="en-IN" dirty="0" smtClean="0">
                <a:hlinkClick r:id="rId2"/>
              </a:rPr>
              <a:t>https://github.com/kaldi-asr/kaldi.git</a:t>
            </a:r>
            <a:r>
              <a:rPr lang="en-IN" dirty="0" smtClean="0"/>
              <a:t> </a:t>
            </a:r>
            <a:r>
              <a:rPr lang="en-IN" dirty="0" err="1" smtClean="0"/>
              <a:t>kaldi</a:t>
            </a:r>
            <a:r>
              <a:rPr lang="en-IN" dirty="0" smtClean="0"/>
              <a:t> --origin upstream </a:t>
            </a:r>
          </a:p>
          <a:p>
            <a:pPr marL="0" indent="0">
              <a:buNone/>
            </a:pPr>
            <a:r>
              <a:rPr lang="en-IN" dirty="0" smtClean="0"/>
              <a:t> git pull</a:t>
            </a:r>
            <a:endParaRPr lang="en-IN" dirty="0"/>
          </a:p>
        </p:txBody>
      </p:sp>
    </p:spTree>
    <p:extLst>
      <p:ext uri="{BB962C8B-B14F-4D97-AF65-F5344CB8AC3E}">
        <p14:creationId xmlns:p14="http://schemas.microsoft.com/office/powerpoint/2010/main" val="22323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1881"/>
            <a:ext cx="10515600" cy="678064"/>
          </a:xfrm>
        </p:spPr>
        <p:txBody>
          <a:bodyPr>
            <a:normAutofit fontScale="90000"/>
          </a:bodyPr>
          <a:lstStyle/>
          <a:p>
            <a:r>
              <a:rPr lang="en-IN" b="1" dirty="0" smtClean="0"/>
              <a:t>Installation of </a:t>
            </a:r>
            <a:r>
              <a:rPr lang="en-IN" b="1" dirty="0" err="1" smtClean="0"/>
              <a:t>Kaldi</a:t>
            </a:r>
            <a:endParaRPr lang="en-IN" b="1" dirty="0"/>
          </a:p>
        </p:txBody>
      </p:sp>
      <p:sp>
        <p:nvSpPr>
          <p:cNvPr id="5" name="Content Placeholder 4"/>
          <p:cNvSpPr>
            <a:spLocks noGrp="1"/>
          </p:cNvSpPr>
          <p:nvPr>
            <p:ph idx="1"/>
          </p:nvPr>
        </p:nvSpPr>
        <p:spPr>
          <a:xfrm>
            <a:off x="838200" y="814590"/>
            <a:ext cx="10515600" cy="5714999"/>
          </a:xfrm>
        </p:spPr>
        <p:txBody>
          <a:bodyPr>
            <a:normAutofit fontScale="32500" lnSpcReduction="20000"/>
          </a:bodyPr>
          <a:lstStyle/>
          <a:p>
            <a:pPr marL="0" lvl="0" indent="0" eaLnBrk="0" fontAlgn="base" hangingPunct="0">
              <a:lnSpc>
                <a:spcPct val="100000"/>
              </a:lnSpc>
              <a:spcBef>
                <a:spcPct val="0"/>
              </a:spcBef>
              <a:spcAft>
                <a:spcPct val="0"/>
              </a:spcAft>
              <a:buNone/>
            </a:pPr>
            <a:r>
              <a:rPr lang="en-IN" sz="7400" dirty="0" smtClean="0"/>
              <a:t> </a:t>
            </a:r>
            <a:r>
              <a:rPr kumimoji="0" lang="en-US" sz="7400" b="0" i="0" u="none" strike="noStrike" cap="none" normalizeH="0" baseline="0" dirty="0" smtClean="0">
                <a:ln>
                  <a:noFill/>
                </a:ln>
                <a:solidFill>
                  <a:srgbClr val="000000"/>
                </a:solidFill>
                <a:effectLst/>
              </a:rPr>
              <a:t>The installation process for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can be quite involved, and it may vary depending on your operating system and hardware setup. Here are the general steps for installing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a:t>
            </a:r>
            <a:endParaRPr kumimoji="0" lang="en-US" sz="7400" b="0" i="0" u="none" strike="noStrike" cap="none" normalizeH="0" baseline="0" dirty="0" smtClean="0">
              <a:ln>
                <a:noFill/>
              </a:ln>
              <a:solidFill>
                <a:srgbClr val="000000"/>
              </a:solidFill>
              <a:effectLst/>
            </a:endParaRPr>
          </a:p>
          <a:p>
            <a:pPr marL="0" lvl="0" indent="0" eaLnBrk="0" fontAlgn="base" hangingPunct="0">
              <a:lnSpc>
                <a:spcPct val="100000"/>
              </a:lnSpc>
              <a:spcBef>
                <a:spcPct val="0"/>
              </a:spcBef>
              <a:spcAft>
                <a:spcPct val="0"/>
              </a:spcAft>
              <a:buFontTx/>
              <a:buAutoNum type="arabicPeriod"/>
            </a:pPr>
            <a:r>
              <a:rPr kumimoji="0" lang="en-US" sz="7400" b="1" i="0" u="none" strike="noStrike" cap="none" normalizeH="0" baseline="0" dirty="0" smtClean="0">
                <a:ln>
                  <a:noFill/>
                </a:ln>
                <a:solidFill>
                  <a:srgbClr val="000000"/>
                </a:solidFill>
                <a:effectLst/>
              </a:rPr>
              <a:t>Install necessary dependencies: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requires a number of dependencies, including some C++ libraries, Python packages, and tools like </a:t>
            </a:r>
            <a:r>
              <a:rPr kumimoji="0" lang="en-US" sz="7400" b="0" i="0" u="none" strike="noStrike" cap="none" normalizeH="0" baseline="0" dirty="0" err="1" smtClean="0">
                <a:ln>
                  <a:noFill/>
                </a:ln>
                <a:solidFill>
                  <a:srgbClr val="000000"/>
                </a:solidFill>
                <a:effectLst/>
              </a:rPr>
              <a:t>git</a:t>
            </a:r>
            <a:r>
              <a:rPr kumimoji="0" lang="en-US" sz="7400" b="0" i="0" u="none" strike="noStrike" cap="none" normalizeH="0" baseline="0" dirty="0" smtClean="0">
                <a:ln>
                  <a:noFill/>
                </a:ln>
                <a:solidFill>
                  <a:srgbClr val="000000"/>
                </a:solidFill>
                <a:effectLst/>
              </a:rPr>
              <a:t> and </a:t>
            </a:r>
            <a:r>
              <a:rPr kumimoji="0" lang="en-US" sz="7400" b="0" i="0" u="none" strike="noStrike" cap="none" normalizeH="0" baseline="0" dirty="0" err="1" smtClean="0">
                <a:ln>
                  <a:noFill/>
                </a:ln>
                <a:solidFill>
                  <a:srgbClr val="000000"/>
                </a:solidFill>
                <a:effectLst/>
              </a:rPr>
              <a:t>cmake</a:t>
            </a:r>
            <a:r>
              <a:rPr kumimoji="0" lang="en-US" sz="7400" b="0" i="0" u="none" strike="noStrike" cap="none" normalizeH="0" baseline="0" dirty="0" smtClean="0">
                <a:ln>
                  <a:noFill/>
                </a:ln>
                <a:solidFill>
                  <a:srgbClr val="000000"/>
                </a:solidFill>
                <a:effectLst/>
              </a:rPr>
              <a:t>. The specific dependencies may vary depending on your system, but you can find a full list of requirements in the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documentation.</a:t>
            </a:r>
          </a:p>
          <a:p>
            <a:pPr marL="0" lvl="0" indent="0" eaLnBrk="0" fontAlgn="base" hangingPunct="0">
              <a:lnSpc>
                <a:spcPct val="100000"/>
              </a:lnSpc>
              <a:spcBef>
                <a:spcPct val="0"/>
              </a:spcBef>
              <a:spcAft>
                <a:spcPct val="0"/>
              </a:spcAft>
              <a:buFontTx/>
              <a:buAutoNum type="arabicPeriod" startAt="2"/>
            </a:pPr>
            <a:r>
              <a:rPr kumimoji="0" lang="en-US" sz="7400" b="1" i="0" u="none" strike="noStrike" cap="none" normalizeH="0" baseline="0" dirty="0" smtClean="0">
                <a:ln>
                  <a:noFill/>
                </a:ln>
                <a:solidFill>
                  <a:srgbClr val="000000"/>
                </a:solidFill>
                <a:effectLst/>
              </a:rPr>
              <a:t>Download and extract the </a:t>
            </a:r>
            <a:r>
              <a:rPr kumimoji="0" lang="en-US" sz="7400" b="1" i="0" u="none" strike="noStrike" cap="none" normalizeH="0" baseline="0" dirty="0" err="1" smtClean="0">
                <a:ln>
                  <a:noFill/>
                </a:ln>
                <a:solidFill>
                  <a:srgbClr val="000000"/>
                </a:solidFill>
                <a:effectLst/>
              </a:rPr>
              <a:t>Kaldi</a:t>
            </a:r>
            <a:r>
              <a:rPr kumimoji="0" lang="en-US" sz="7400" b="1" i="0" u="none" strike="noStrike" cap="none" normalizeH="0" baseline="0" dirty="0" smtClean="0">
                <a:ln>
                  <a:noFill/>
                </a:ln>
                <a:solidFill>
                  <a:srgbClr val="000000"/>
                </a:solidFill>
                <a:effectLst/>
              </a:rPr>
              <a:t> source code: </a:t>
            </a:r>
            <a:r>
              <a:rPr kumimoji="0" lang="en-US" sz="7400" b="0" i="0" u="none" strike="noStrike" cap="none" normalizeH="0" baseline="0" dirty="0" smtClean="0">
                <a:ln>
                  <a:noFill/>
                </a:ln>
                <a:solidFill>
                  <a:srgbClr val="000000"/>
                </a:solidFill>
                <a:effectLst/>
              </a:rPr>
              <a:t>You can download the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source code from the project's </a:t>
            </a:r>
            <a:r>
              <a:rPr kumimoji="0" lang="en-US" sz="7400" b="0" i="0" u="none" strike="noStrike" cap="none" normalizeH="0" baseline="0" dirty="0" err="1" smtClean="0">
                <a:ln>
                  <a:noFill/>
                </a:ln>
                <a:solidFill>
                  <a:srgbClr val="000000"/>
                </a:solidFill>
                <a:effectLst/>
              </a:rPr>
              <a:t>GitHub</a:t>
            </a:r>
            <a:r>
              <a:rPr kumimoji="0" lang="en-US" sz="7400" b="0" i="0" u="none" strike="noStrike" cap="none" normalizeH="0" baseline="0" dirty="0" smtClean="0">
                <a:ln>
                  <a:noFill/>
                </a:ln>
                <a:solidFill>
                  <a:srgbClr val="000000"/>
                </a:solidFill>
                <a:effectLst/>
              </a:rPr>
              <a:t> page. Extract the source code to a directory of your choice.</a:t>
            </a:r>
          </a:p>
          <a:p>
            <a:pPr marL="0" lvl="0" indent="0" eaLnBrk="0" fontAlgn="base" hangingPunct="0">
              <a:lnSpc>
                <a:spcPct val="100000"/>
              </a:lnSpc>
              <a:spcBef>
                <a:spcPct val="0"/>
              </a:spcBef>
              <a:spcAft>
                <a:spcPct val="0"/>
              </a:spcAft>
              <a:buFontTx/>
              <a:buAutoNum type="arabicPeriod" startAt="3"/>
            </a:pPr>
            <a:r>
              <a:rPr kumimoji="0" lang="en-US" sz="7400" b="1" i="0" u="none" strike="noStrike" cap="none" normalizeH="0" baseline="0" dirty="0" smtClean="0">
                <a:ln>
                  <a:noFill/>
                </a:ln>
                <a:solidFill>
                  <a:srgbClr val="000000"/>
                </a:solidFill>
                <a:effectLst/>
              </a:rPr>
              <a:t>Configure </a:t>
            </a:r>
            <a:r>
              <a:rPr kumimoji="0" lang="en-US" sz="7400" b="1" i="0" u="none" strike="noStrike" cap="none" normalizeH="0" baseline="0" dirty="0" err="1" smtClean="0">
                <a:ln>
                  <a:noFill/>
                </a:ln>
                <a:solidFill>
                  <a:srgbClr val="000000"/>
                </a:solidFill>
                <a:effectLst/>
              </a:rPr>
              <a:t>Kaldi</a:t>
            </a:r>
            <a:r>
              <a:rPr kumimoji="0" lang="en-US" sz="7400" b="1" i="0" u="none" strike="noStrike" cap="none" normalizeH="0" baseline="0" dirty="0" smtClean="0">
                <a:ln>
                  <a:noFill/>
                </a:ln>
                <a:solidFill>
                  <a:srgbClr val="000000"/>
                </a:solidFill>
                <a:effectLst/>
              </a:rPr>
              <a:t>: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uses the </a:t>
            </a:r>
            <a:r>
              <a:rPr kumimoji="0" lang="en-US" sz="7400" b="0" i="0" u="none" strike="noStrike" cap="none" normalizeH="0" baseline="0" dirty="0" err="1" smtClean="0">
                <a:ln>
                  <a:noFill/>
                </a:ln>
                <a:solidFill>
                  <a:srgbClr val="000000"/>
                </a:solidFill>
                <a:effectLst/>
              </a:rPr>
              <a:t>cmake</a:t>
            </a:r>
            <a:r>
              <a:rPr kumimoji="0" lang="en-US" sz="7400" b="0" i="0" u="none" strike="noStrike" cap="none" normalizeH="0" baseline="0" dirty="0" smtClean="0">
                <a:ln>
                  <a:noFill/>
                </a:ln>
                <a:solidFill>
                  <a:srgbClr val="000000"/>
                </a:solidFill>
                <a:effectLst/>
              </a:rPr>
              <a:t> build system, so you will need to run </a:t>
            </a:r>
            <a:r>
              <a:rPr kumimoji="0" lang="en-US" sz="7400" b="0" i="0" u="none" strike="noStrike" cap="none" normalizeH="0" baseline="0" dirty="0" err="1" smtClean="0">
                <a:ln>
                  <a:noFill/>
                </a:ln>
                <a:solidFill>
                  <a:srgbClr val="000000"/>
                </a:solidFill>
                <a:effectLst/>
              </a:rPr>
              <a:t>cmake</a:t>
            </a:r>
            <a:r>
              <a:rPr kumimoji="0" lang="en-US" sz="7400" b="0" i="0" u="none" strike="noStrike" cap="none" normalizeH="0" baseline="0" dirty="0" smtClean="0">
                <a:ln>
                  <a:noFill/>
                </a:ln>
                <a:solidFill>
                  <a:srgbClr val="000000"/>
                </a:solidFill>
                <a:effectLst/>
              </a:rPr>
              <a:t> to configure the build. This step may involve setting some configuration options, such as specifying the location of dependencies or enabling/disabling certain features.</a:t>
            </a:r>
          </a:p>
          <a:p>
            <a:pPr marL="0" lvl="0" indent="0" eaLnBrk="0" fontAlgn="base" hangingPunct="0">
              <a:lnSpc>
                <a:spcPct val="100000"/>
              </a:lnSpc>
              <a:spcBef>
                <a:spcPct val="0"/>
              </a:spcBef>
              <a:spcAft>
                <a:spcPct val="0"/>
              </a:spcAft>
              <a:buFontTx/>
              <a:buAutoNum type="arabicPeriod" startAt="4"/>
            </a:pPr>
            <a:r>
              <a:rPr kumimoji="0" lang="en-US" sz="7400" b="1" i="0" u="none" strike="noStrike" cap="none" normalizeH="0" baseline="0" dirty="0" smtClean="0">
                <a:ln>
                  <a:noFill/>
                </a:ln>
                <a:solidFill>
                  <a:srgbClr val="000000"/>
                </a:solidFill>
                <a:effectLst/>
              </a:rPr>
              <a:t>Build </a:t>
            </a:r>
            <a:r>
              <a:rPr kumimoji="0" lang="en-US" sz="7400" b="1" i="0" u="none" strike="noStrike" cap="none" normalizeH="0" baseline="0" dirty="0" err="1" smtClean="0">
                <a:ln>
                  <a:noFill/>
                </a:ln>
                <a:solidFill>
                  <a:srgbClr val="000000"/>
                </a:solidFill>
                <a:effectLst/>
              </a:rPr>
              <a:t>Kaldi</a:t>
            </a:r>
            <a:r>
              <a:rPr kumimoji="0" lang="en-US" sz="7400" b="1" i="0" u="none" strike="noStrike" cap="none" normalizeH="0" baseline="0" dirty="0" smtClean="0">
                <a:ln>
                  <a:noFill/>
                </a:ln>
                <a:solidFill>
                  <a:srgbClr val="000000"/>
                </a:solidFill>
                <a:effectLst/>
              </a:rPr>
              <a:t>: </a:t>
            </a:r>
            <a:r>
              <a:rPr kumimoji="0" lang="en-US" sz="7400" b="0" i="0" u="none" strike="noStrike" cap="none" normalizeH="0" baseline="0" dirty="0" smtClean="0">
                <a:ln>
                  <a:noFill/>
                </a:ln>
                <a:solidFill>
                  <a:srgbClr val="000000"/>
                </a:solidFill>
                <a:effectLst/>
              </a:rPr>
              <a:t>Once you have configured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you can use make to build the toolkit. This will compile all of the necessary code and create the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a:t>
            </a:r>
            <a:r>
              <a:rPr kumimoji="0" lang="en-US" sz="7400" b="0" i="0" u="none" strike="noStrike" cap="none" normalizeH="0" baseline="0" dirty="0" err="1" smtClean="0">
                <a:ln>
                  <a:noFill/>
                </a:ln>
                <a:solidFill>
                  <a:srgbClr val="000000"/>
                </a:solidFill>
                <a:effectLst/>
              </a:rPr>
              <a:t>executables</a:t>
            </a:r>
            <a:r>
              <a:rPr kumimoji="0" lang="en-US" sz="7400" b="0" i="0" u="none" strike="noStrike" cap="none" normalizeH="0" baseline="0" dirty="0" smtClean="0">
                <a:ln>
                  <a:noFill/>
                </a:ln>
                <a:solidFill>
                  <a:srgbClr val="000000"/>
                </a:solidFill>
                <a:effectLst/>
              </a:rPr>
              <a:t>.</a:t>
            </a:r>
          </a:p>
          <a:p>
            <a:pPr marL="0" lvl="0" indent="0" eaLnBrk="0" fontAlgn="base" hangingPunct="0">
              <a:lnSpc>
                <a:spcPct val="100000"/>
              </a:lnSpc>
              <a:spcBef>
                <a:spcPct val="0"/>
              </a:spcBef>
              <a:spcAft>
                <a:spcPct val="0"/>
              </a:spcAft>
              <a:buFontTx/>
              <a:buAutoNum type="arabicPeriod" startAt="5"/>
            </a:pPr>
            <a:r>
              <a:rPr kumimoji="0" lang="en-US" sz="7400" b="1" i="0" u="none" strike="noStrike" cap="none" normalizeH="0" baseline="0" dirty="0" smtClean="0">
                <a:ln>
                  <a:noFill/>
                </a:ln>
                <a:solidFill>
                  <a:srgbClr val="000000"/>
                </a:solidFill>
                <a:effectLst/>
              </a:rPr>
              <a:t>Test </a:t>
            </a:r>
            <a:r>
              <a:rPr kumimoji="0" lang="en-US" sz="7400" b="1" i="0" u="none" strike="noStrike" cap="none" normalizeH="0" baseline="0" dirty="0" err="1" smtClean="0">
                <a:ln>
                  <a:noFill/>
                </a:ln>
                <a:solidFill>
                  <a:srgbClr val="000000"/>
                </a:solidFill>
                <a:effectLst/>
              </a:rPr>
              <a:t>Kaldi</a:t>
            </a:r>
            <a:r>
              <a:rPr kumimoji="0" lang="en-US" sz="7400" b="1" i="0" u="none" strike="noStrike" cap="none" normalizeH="0" baseline="0" dirty="0" smtClean="0">
                <a:ln>
                  <a:noFill/>
                </a:ln>
                <a:solidFill>
                  <a:srgbClr val="000000"/>
                </a:solidFill>
                <a:effectLst/>
              </a:rPr>
              <a:t>: </a:t>
            </a:r>
            <a:r>
              <a:rPr kumimoji="0" lang="en-US" sz="7400" b="0" i="0" u="none" strike="noStrike" cap="none" normalizeH="0" baseline="0" dirty="0" smtClean="0">
                <a:ln>
                  <a:noFill/>
                </a:ln>
                <a:solidFill>
                  <a:srgbClr val="000000"/>
                </a:solidFill>
                <a:effectLst/>
              </a:rPr>
              <a:t>After building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it's a good idea to run some tests to make sure everything is working correctly. </a:t>
            </a:r>
            <a:r>
              <a:rPr kumimoji="0" lang="en-US" sz="7400" b="0" i="0" u="none" strike="noStrike" cap="none" normalizeH="0" baseline="0" dirty="0" err="1" smtClean="0">
                <a:ln>
                  <a:noFill/>
                </a:ln>
                <a:solidFill>
                  <a:srgbClr val="000000"/>
                </a:solidFill>
                <a:effectLst/>
              </a:rPr>
              <a:t>Kaldi</a:t>
            </a:r>
            <a:r>
              <a:rPr kumimoji="0" lang="en-US" sz="7400" b="0" i="0" u="none" strike="noStrike" cap="none" normalizeH="0" baseline="0" dirty="0" smtClean="0">
                <a:ln>
                  <a:noFill/>
                </a:ln>
                <a:solidFill>
                  <a:srgbClr val="000000"/>
                </a:solidFill>
                <a:effectLst/>
              </a:rPr>
              <a:t> includes a suite of test scripts that you can run to verify the installation.</a:t>
            </a:r>
          </a:p>
          <a:p>
            <a:pPr marL="0" lvl="0" indent="0" eaLnBrk="0" fontAlgn="base" hangingPunct="0">
              <a:lnSpc>
                <a:spcPct val="100000"/>
              </a:lnSpc>
              <a:spcBef>
                <a:spcPct val="0"/>
              </a:spcBef>
              <a:spcAft>
                <a:spcPct val="0"/>
              </a:spcAft>
              <a:buNone/>
            </a:pPr>
            <a:endParaRPr kumimoji="0" lang="en-US" b="0" i="0" u="none" strike="noStrike" cap="none" normalizeH="0" baseline="0" dirty="0" smtClean="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26311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1881"/>
            <a:ext cx="10515600" cy="678064"/>
          </a:xfrm>
        </p:spPr>
        <p:txBody>
          <a:bodyPr>
            <a:normAutofit fontScale="90000"/>
          </a:bodyPr>
          <a:lstStyle/>
          <a:p>
            <a:r>
              <a:rPr lang="en-IN" b="1" dirty="0" smtClean="0"/>
              <a:t>Packages Required For </a:t>
            </a:r>
            <a:r>
              <a:rPr lang="en-IN" b="1" dirty="0" err="1" smtClean="0"/>
              <a:t>Kaldi-OpenFst</a:t>
            </a:r>
            <a:endParaRPr lang="en-IN" b="1" dirty="0"/>
          </a:p>
        </p:txBody>
      </p:sp>
      <p:sp>
        <p:nvSpPr>
          <p:cNvPr id="5" name="Content Placeholder 4"/>
          <p:cNvSpPr>
            <a:spLocks noGrp="1"/>
          </p:cNvSpPr>
          <p:nvPr>
            <p:ph idx="1"/>
          </p:nvPr>
        </p:nvSpPr>
        <p:spPr>
          <a:xfrm>
            <a:off x="838200" y="814590"/>
            <a:ext cx="10515600" cy="5714999"/>
          </a:xfrm>
        </p:spPr>
        <p:txBody>
          <a:bodyPr>
            <a:normAutofit/>
          </a:bodyPr>
          <a:lstStyle/>
          <a:p>
            <a:r>
              <a:rPr lang="en-US" dirty="0" err="1" smtClean="0"/>
              <a:t>OpenFst</a:t>
            </a:r>
            <a:r>
              <a:rPr lang="en-US" dirty="0" smtClean="0"/>
              <a:t> </a:t>
            </a:r>
            <a:r>
              <a:rPr lang="en-US" dirty="0"/>
              <a:t>(Open Finite-State Transducer) is a free and open-source software package for constructing, manipulating, and optimizing weighted finite-state transducers (FSTs). An FST is a mathematical model that can be used to represent and manipulate sequences of symbols, such as words or phonemes in speech recognition.</a:t>
            </a:r>
          </a:p>
          <a:p>
            <a:r>
              <a:rPr lang="en-US" dirty="0" err="1"/>
              <a:t>OpenFst</a:t>
            </a:r>
            <a:r>
              <a:rPr lang="en-US" dirty="0"/>
              <a:t> was originally developed at the Information Sciences Institute of the University of Southern California, and it has since become a popular tool for building FST-based systems in a wide range of applications, including speech recognition, machine translation, information retrieval, and natural language processing.</a:t>
            </a:r>
          </a:p>
          <a:p>
            <a:pPr eaLnBrk="0" fontAlgn="base" hangingPunct="0">
              <a:lnSpc>
                <a:spcPct val="100000"/>
              </a:lnSpc>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7643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1881"/>
            <a:ext cx="10515600" cy="678064"/>
          </a:xfrm>
        </p:spPr>
        <p:txBody>
          <a:bodyPr>
            <a:normAutofit fontScale="90000"/>
          </a:bodyPr>
          <a:lstStyle/>
          <a:p>
            <a:r>
              <a:rPr lang="en-IN" b="1" dirty="0" smtClean="0"/>
              <a:t>Packages Required For </a:t>
            </a:r>
            <a:r>
              <a:rPr lang="en-IN" b="1" dirty="0" err="1" smtClean="0"/>
              <a:t>Kaldi</a:t>
            </a:r>
            <a:r>
              <a:rPr lang="en-IN" b="1" dirty="0" smtClean="0"/>
              <a:t>-IRSTLM</a:t>
            </a:r>
            <a:endParaRPr lang="en-IN" b="1" dirty="0"/>
          </a:p>
        </p:txBody>
      </p:sp>
      <p:sp>
        <p:nvSpPr>
          <p:cNvPr id="5" name="Content Placeholder 4"/>
          <p:cNvSpPr>
            <a:spLocks noGrp="1"/>
          </p:cNvSpPr>
          <p:nvPr>
            <p:ph idx="1"/>
          </p:nvPr>
        </p:nvSpPr>
        <p:spPr>
          <a:xfrm>
            <a:off x="838200" y="814590"/>
            <a:ext cx="10515600" cy="5714999"/>
          </a:xfrm>
        </p:spPr>
        <p:txBody>
          <a:bodyPr>
            <a:normAutofit/>
          </a:bodyPr>
          <a:lstStyle/>
          <a:p>
            <a:r>
              <a:rPr lang="en-US" dirty="0"/>
              <a:t>IRSTLM (IRST Language Modeling Toolkit) is a free and open-source toolkit for building and evaluating language models. Language models are statistical models that estimate the probability of a sequence of words, and they are a critical component of many natural language processing (NLP) tasks, such as speech recognition, machine translation, and text-to-speech.</a:t>
            </a:r>
          </a:p>
          <a:p>
            <a:r>
              <a:rPr lang="en-US" dirty="0"/>
              <a:t>IRSTLM was developed by the Human Language Technologies research group at </a:t>
            </a:r>
            <a:r>
              <a:rPr lang="en-US" dirty="0" err="1"/>
              <a:t>Fondazione</a:t>
            </a:r>
            <a:r>
              <a:rPr lang="en-US" dirty="0"/>
              <a:t> Bruno Kessler in Italy. It is designed to be highly flexible and modular, so it can be easily customized and extended to support different types of language models and applications.</a:t>
            </a:r>
          </a:p>
          <a:p>
            <a:endParaRPr lang="en-IN" dirty="0"/>
          </a:p>
        </p:txBody>
      </p:sp>
    </p:spTree>
    <p:extLst>
      <p:ext uri="{BB962C8B-B14F-4D97-AF65-F5344CB8AC3E}">
        <p14:creationId xmlns:p14="http://schemas.microsoft.com/office/powerpoint/2010/main" val="265822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1881"/>
            <a:ext cx="10515600" cy="678064"/>
          </a:xfrm>
        </p:spPr>
        <p:txBody>
          <a:bodyPr>
            <a:normAutofit fontScale="90000"/>
          </a:bodyPr>
          <a:lstStyle/>
          <a:p>
            <a:r>
              <a:rPr lang="en-IN" b="1" dirty="0" smtClean="0"/>
              <a:t>Packages Required For </a:t>
            </a:r>
            <a:r>
              <a:rPr lang="en-IN" b="1" dirty="0" err="1" smtClean="0"/>
              <a:t>Kaldi</a:t>
            </a:r>
            <a:r>
              <a:rPr lang="en-IN" b="1" dirty="0" smtClean="0"/>
              <a:t>-</a:t>
            </a:r>
            <a:r>
              <a:rPr lang="en-US" dirty="0" smtClean="0"/>
              <a:t> </a:t>
            </a:r>
            <a:r>
              <a:rPr lang="en-US" b="1" dirty="0" smtClean="0"/>
              <a:t>SRILM</a:t>
            </a:r>
            <a:endParaRPr lang="en-IN" b="1" dirty="0"/>
          </a:p>
        </p:txBody>
      </p:sp>
      <p:sp>
        <p:nvSpPr>
          <p:cNvPr id="5" name="Content Placeholder 4"/>
          <p:cNvSpPr>
            <a:spLocks noGrp="1"/>
          </p:cNvSpPr>
          <p:nvPr>
            <p:ph idx="1"/>
          </p:nvPr>
        </p:nvSpPr>
        <p:spPr>
          <a:xfrm>
            <a:off x="838200" y="814590"/>
            <a:ext cx="10515600" cy="5714999"/>
          </a:xfrm>
        </p:spPr>
        <p:txBody>
          <a:bodyPr>
            <a:normAutofit/>
          </a:bodyPr>
          <a:lstStyle/>
          <a:p>
            <a:r>
              <a:rPr lang="en-US" dirty="0"/>
              <a:t>SRILM (SRI Language Modeling Toolkit) is a software toolkit for building and evaluating language models. Language models are statistical models that estimate the probability of a sequence of words, and they are a critical component of many natural language processing (NLP) tasks, such as speech recognition, machine translation, and text-to-speech.</a:t>
            </a:r>
          </a:p>
          <a:p>
            <a:r>
              <a:rPr lang="en-US" dirty="0"/>
              <a:t>SRILM was developed by the Speech Technology and Research (STAR) Laboratory at SRI International, and it has become a popular tool for building and evaluating language models in the NLP community.</a:t>
            </a:r>
          </a:p>
          <a:p>
            <a:endParaRPr lang="en-IN" dirty="0"/>
          </a:p>
        </p:txBody>
      </p:sp>
    </p:spTree>
    <p:extLst>
      <p:ext uri="{BB962C8B-B14F-4D97-AF65-F5344CB8AC3E}">
        <p14:creationId xmlns:p14="http://schemas.microsoft.com/office/powerpoint/2010/main" val="1075680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1724</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KALDI SPEECH RECOGNITION</vt:lpstr>
      <vt:lpstr>                     What is Kaldi?</vt:lpstr>
      <vt:lpstr>Kaldi Toolkit Uses</vt:lpstr>
      <vt:lpstr>PowerPoint Presentation</vt:lpstr>
      <vt:lpstr>Installation of Linux,Kaldi</vt:lpstr>
      <vt:lpstr>Installation of Kaldi</vt:lpstr>
      <vt:lpstr>Packages Required For Kaldi-OpenFst</vt:lpstr>
      <vt:lpstr>Packages Required For Kaldi-IRSTLM</vt:lpstr>
      <vt:lpstr>Packages Required For Kaldi- SRILM</vt:lpstr>
      <vt:lpstr>Packages For Kaldi- sph2pipe,ATLAS,BLAS,LAPACL</vt:lpstr>
      <vt:lpstr>OpenSLR</vt:lpstr>
      <vt:lpstr>Librispeech Dataset</vt:lpstr>
      <vt:lpstr>                              Data Preparation</vt:lpstr>
      <vt:lpstr>                              Data Preparation</vt:lpstr>
      <vt:lpstr>                              Data Preparation</vt:lpstr>
      <vt:lpstr>                              Data Preparation</vt:lpstr>
      <vt:lpstr>               Feature Extraction</vt:lpstr>
      <vt:lpstr>                Acoustic Modeling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KALDI SPEECH RECOGNITION</dc:title>
  <dc:creator>user</dc:creator>
  <cp:lastModifiedBy>user</cp:lastModifiedBy>
  <cp:revision>26</cp:revision>
  <dcterms:created xsi:type="dcterms:W3CDTF">2023-03-30T05:08:12Z</dcterms:created>
  <dcterms:modified xsi:type="dcterms:W3CDTF">2023-03-30T12:24:23Z</dcterms:modified>
</cp:coreProperties>
</file>