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9" r:id="rId2"/>
    <p:sldId id="270" r:id="rId3"/>
    <p:sldId id="257" r:id="rId4"/>
    <p:sldId id="258" r:id="rId5"/>
    <p:sldId id="260" r:id="rId6"/>
    <p:sldId id="261" r:id="rId7"/>
    <p:sldId id="262" r:id="rId8"/>
    <p:sldId id="273" r:id="rId9"/>
    <p:sldId id="263" r:id="rId10"/>
    <p:sldId id="274" r:id="rId11"/>
    <p:sldId id="264" r:id="rId12"/>
    <p:sldId id="265" r:id="rId13"/>
    <p:sldId id="266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80CD1-E4F7-4CBE-B699-943357D5DBF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4BDF-D793-45A2-9833-125E15097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49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80CD1-E4F7-4CBE-B699-943357D5DBF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4BDF-D793-45A2-9833-125E15097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46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80CD1-E4F7-4CBE-B699-943357D5DBF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4BDF-D793-45A2-9833-125E1509765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3671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80CD1-E4F7-4CBE-B699-943357D5DBF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4BDF-D793-45A2-9833-125E15097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64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80CD1-E4F7-4CBE-B699-943357D5DBF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4BDF-D793-45A2-9833-125E1509765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0925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80CD1-E4F7-4CBE-B699-943357D5DBF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4BDF-D793-45A2-9833-125E15097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4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80CD1-E4F7-4CBE-B699-943357D5DBF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4BDF-D793-45A2-9833-125E15097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17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80CD1-E4F7-4CBE-B699-943357D5DBF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4BDF-D793-45A2-9833-125E15097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68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80CD1-E4F7-4CBE-B699-943357D5DBF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4BDF-D793-45A2-9833-125E15097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18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80CD1-E4F7-4CBE-B699-943357D5DBF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4BDF-D793-45A2-9833-125E15097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16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80CD1-E4F7-4CBE-B699-943357D5DBF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4BDF-D793-45A2-9833-125E15097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80CD1-E4F7-4CBE-B699-943357D5DBF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4BDF-D793-45A2-9833-125E15097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8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80CD1-E4F7-4CBE-B699-943357D5DBF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4BDF-D793-45A2-9833-125E15097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87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80CD1-E4F7-4CBE-B699-943357D5DBF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4BDF-D793-45A2-9833-125E15097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93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80CD1-E4F7-4CBE-B699-943357D5DBF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4BDF-D793-45A2-9833-125E15097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7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80CD1-E4F7-4CBE-B699-943357D5DBF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4BDF-D793-45A2-9833-125E15097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9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80CD1-E4F7-4CBE-B699-943357D5DBF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1E04BDF-D793-45A2-9833-125E15097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6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BBF0C-BC1D-349B-C1EF-6C6E193489D9}"/>
              </a:ext>
            </a:extLst>
          </p:cNvPr>
          <p:cNvSpPr txBox="1"/>
          <p:nvPr/>
        </p:nvSpPr>
        <p:spPr>
          <a:xfrm>
            <a:off x="2587336" y="2021466"/>
            <a:ext cx="71973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3 PROJECT</a:t>
            </a:r>
          </a:p>
        </p:txBody>
      </p:sp>
    </p:spTree>
    <p:extLst>
      <p:ext uri="{BB962C8B-B14F-4D97-AF65-F5344CB8AC3E}">
        <p14:creationId xmlns:p14="http://schemas.microsoft.com/office/powerpoint/2010/main" val="278229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329C8B-2750-A985-C609-512F1C901F58}"/>
              </a:ext>
            </a:extLst>
          </p:cNvPr>
          <p:cNvSpPr txBox="1"/>
          <p:nvPr/>
        </p:nvSpPr>
        <p:spPr>
          <a:xfrm>
            <a:off x="748145" y="1513391"/>
            <a:ext cx="1058487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 </a:t>
            </a:r>
            <a:r>
              <a:rPr lang="en-GB" sz="3200" b="1" dirty="0"/>
              <a:t>Focus on Recall</a:t>
            </a:r>
            <a:r>
              <a:rPr lang="en-GB" sz="3200" dirty="0"/>
              <a:t>: </a:t>
            </a:r>
            <a:r>
              <a:rPr lang="en-GB" sz="3200" dirty="0" smtClean="0"/>
              <a:t>Prioritized </a:t>
            </a:r>
            <a:r>
              <a:rPr lang="en-GB" sz="3200" dirty="0"/>
              <a:t>identifying high-risk churners to </a:t>
            </a:r>
            <a:r>
              <a:rPr lang="en-GB" sz="3200" dirty="0" smtClean="0"/>
              <a:t>reduce misclassification</a:t>
            </a:r>
            <a:r>
              <a:rPr lang="en-GB" sz="32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b="1" dirty="0" smtClean="0"/>
              <a:t>Best </a:t>
            </a:r>
            <a:r>
              <a:rPr lang="en-GB" sz="3200" b="1" dirty="0"/>
              <a:t>Model</a:t>
            </a:r>
            <a:r>
              <a:rPr lang="en-GB" sz="3200" dirty="0"/>
              <a:t>: Random Forest outperformed others, offering strong accuracy and stability.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80229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329C8B-2750-A985-C609-512F1C901F58}"/>
              </a:ext>
            </a:extLst>
          </p:cNvPr>
          <p:cNvSpPr txBox="1"/>
          <p:nvPr/>
        </p:nvSpPr>
        <p:spPr>
          <a:xfrm>
            <a:off x="872836" y="1319427"/>
            <a:ext cx="10584873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b="1" dirty="0" smtClean="0"/>
              <a:t>Key </a:t>
            </a:r>
            <a:r>
              <a:rPr lang="en-GB" sz="3200" b="1" dirty="0"/>
              <a:t>Churn Factors:</a:t>
            </a:r>
            <a:endParaRPr lang="en-GB" sz="32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3200" dirty="0"/>
              <a:t>High Total Day Charge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3200" dirty="0"/>
              <a:t>Frequent Customer Service Calls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3200" dirty="0"/>
              <a:t>Number of Voicemail Messages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b="1" dirty="0" smtClean="0"/>
              <a:t>Next </a:t>
            </a:r>
            <a:r>
              <a:rPr lang="en-GB" sz="3200" b="1" dirty="0"/>
              <a:t>Steps:</a:t>
            </a:r>
            <a:endParaRPr lang="en-GB" sz="32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3200" dirty="0"/>
              <a:t>Explore additional customer </a:t>
            </a:r>
            <a:r>
              <a:rPr lang="en-GB" sz="3200" dirty="0" smtClean="0"/>
              <a:t>behaviour </a:t>
            </a:r>
            <a:r>
              <a:rPr lang="en-GB" sz="3200" dirty="0"/>
              <a:t>patterns.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3200" dirty="0"/>
              <a:t>Continuously refine the model for better accuracy.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3200" dirty="0"/>
              <a:t>Implement targeted retention strategies. </a:t>
            </a:r>
          </a:p>
        </p:txBody>
      </p:sp>
    </p:spTree>
    <p:extLst>
      <p:ext uri="{BB962C8B-B14F-4D97-AF65-F5344CB8AC3E}">
        <p14:creationId xmlns:p14="http://schemas.microsoft.com/office/powerpoint/2010/main" val="242701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1974-79FB-590E-D694-2AE8C19A030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1355725"/>
            <a:ext cx="8437563" cy="3167063"/>
          </a:xfrm>
        </p:spPr>
        <p:txBody>
          <a:bodyPr>
            <a:normAutofit/>
          </a:bodyPr>
          <a:lstStyle/>
          <a:p>
            <a:r>
              <a:rPr lang="en-US" sz="6000" dirty="0"/>
              <a:t>         </a:t>
            </a: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400459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651BBF-FD4E-01B7-1F80-D0E28A4D7D45}"/>
              </a:ext>
            </a:extLst>
          </p:cNvPr>
          <p:cNvSpPr txBox="1"/>
          <p:nvPr/>
        </p:nvSpPr>
        <p:spPr>
          <a:xfrm>
            <a:off x="1233054" y="1579418"/>
            <a:ext cx="953192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Offer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discounts or loyalty programs for high-risk customers.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customer support to reduce dissatisfaction.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 long-term contracts by offering incentives.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high-churn segments and take proactive retention measures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37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E08BE-6F08-7387-D02C-C4710F52CC71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1177925"/>
            <a:ext cx="9199563" cy="3806825"/>
          </a:xfrm>
        </p:spPr>
        <p:txBody>
          <a:bodyPr/>
          <a:lstStyle/>
          <a:p>
            <a:r>
              <a:rPr lang="en-US" dirty="0"/>
              <a:t>                           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3039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3D7FAB-15E6-65FC-1A68-862002686D10}"/>
              </a:ext>
            </a:extLst>
          </p:cNvPr>
          <p:cNvSpPr txBox="1"/>
          <p:nvPr/>
        </p:nvSpPr>
        <p:spPr>
          <a:xfrm>
            <a:off x="1343025" y="1486972"/>
            <a:ext cx="1028699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Syriatel</a:t>
            </a:r>
            <a:r>
              <a:rPr lang="en-US" sz="60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Customer Churn Classification Project</a:t>
            </a:r>
            <a:endParaRPr lang="en-US" sz="6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47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7D87E-5FB4-DBC4-5DBC-F34AD358158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84910" y="207962"/>
            <a:ext cx="9144000" cy="2068513"/>
          </a:xfrm>
        </p:spPr>
        <p:txBody>
          <a:bodyPr>
            <a:normAutofit/>
          </a:bodyPr>
          <a:lstStyle/>
          <a:p>
            <a:pPr algn="just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UNDERSTANDING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7D518C-679B-A8A3-F30A-CF136259B9F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2130425"/>
            <a:ext cx="9144000" cy="4062413"/>
          </a:xfrm>
        </p:spPr>
        <p:txBody>
          <a:bodyPr>
            <a:noAutofit/>
          </a:bodyPr>
          <a:lstStyle/>
          <a:p>
            <a:r>
              <a:rPr lang="en-GB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Syriatel's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major challenge is losing customers leading to revenue </a:t>
            </a:r>
            <a:r>
              <a:rPr lang="en-GB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loss, negative 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brand perception and increased acquisition costs. It aims at reducing customer churn </a:t>
            </a:r>
            <a:r>
              <a:rPr lang="en-GB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would like to understand the factors that drive churn and create a model that predict it accurately hence helping </a:t>
            </a:r>
            <a:r>
              <a:rPr lang="en-GB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Syriatel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take targeted actions to retain valuable customers. 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94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A7922-CA3C-4813-015F-EB39303B2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50182" cy="928688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FEE793-5DD9-0282-88CC-EFB760048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3975" y="1173162"/>
            <a:ext cx="9144000" cy="3883747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endParaRPr lang="en-GB" sz="28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dirty="0" smtClean="0"/>
              <a:t>Identify </a:t>
            </a:r>
            <a:r>
              <a:rPr lang="en-GB" sz="2800" dirty="0"/>
              <a:t>the key factors driving customer </a:t>
            </a:r>
            <a:r>
              <a:rPr lang="en-GB" sz="2800" dirty="0" smtClean="0"/>
              <a:t>churn.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dirty="0" smtClean="0"/>
              <a:t>Develop </a:t>
            </a:r>
            <a:r>
              <a:rPr lang="en-GB" sz="2800" dirty="0"/>
              <a:t>a predictive model to classify customers at risk of </a:t>
            </a:r>
            <a:r>
              <a:rPr lang="en-GB" sz="2800" dirty="0" smtClean="0"/>
              <a:t>leaving.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dirty="0" smtClean="0"/>
              <a:t>Enable </a:t>
            </a:r>
            <a:r>
              <a:rPr lang="en-GB" sz="2800" dirty="0" err="1"/>
              <a:t>Syriatel</a:t>
            </a:r>
            <a:r>
              <a:rPr lang="en-GB" sz="2800" dirty="0"/>
              <a:t> to take proactive actions to improve customer </a:t>
            </a:r>
            <a:r>
              <a:rPr lang="en-GB" sz="2800" dirty="0" smtClean="0"/>
              <a:t>retention.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dirty="0" smtClean="0"/>
              <a:t>Enhance </a:t>
            </a:r>
            <a:r>
              <a:rPr lang="en-GB" sz="2800" dirty="0"/>
              <a:t>customer satisfaction and business sustainability.</a:t>
            </a:r>
          </a:p>
        </p:txBody>
      </p:sp>
    </p:spTree>
    <p:extLst>
      <p:ext uri="{BB962C8B-B14F-4D97-AF65-F5344CB8AC3E}">
        <p14:creationId xmlns:p14="http://schemas.microsoft.com/office/powerpoint/2010/main" val="420461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A2457-C812-13AE-8CEE-264AD0FD5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928" y="-166255"/>
            <a:ext cx="5541818" cy="9572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C3482A-8589-349A-9EE7-B644B95FD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57263"/>
            <a:ext cx="9144000" cy="4300537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(Univariate Analysis , Bivariate Analysis and Multivariate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Analysis)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Handled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 and removed duplicate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records.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Standardized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features using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scaler.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Encoding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variables using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into training (80%) and testing (20%) sets</a:t>
            </a:r>
          </a:p>
          <a:p>
            <a:pPr algn="l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7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6FFFA3-EA9C-31BF-1DE8-E25D09DAB397}"/>
              </a:ext>
            </a:extLst>
          </p:cNvPr>
          <p:cNvSpPr txBox="1"/>
          <p:nvPr/>
        </p:nvSpPr>
        <p:spPr>
          <a:xfrm>
            <a:off x="2376228" y="914400"/>
            <a:ext cx="609219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MODELING AND EVALUATION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99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CAB8F2-C73C-9893-15E4-D1A6570BD9E2}"/>
              </a:ext>
            </a:extLst>
          </p:cNvPr>
          <p:cNvSpPr txBox="1"/>
          <p:nvPr/>
        </p:nvSpPr>
        <p:spPr>
          <a:xfrm>
            <a:off x="411480" y="205740"/>
            <a:ext cx="1083563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The dataset was analyzing presents a binary classification challenge aimed at predicting churn, i.e., whether a customer will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leave</a:t>
            </a:r>
            <a:r>
              <a:rPr lang="en-US" sz="3200" dirty="0"/>
              <a:t> or not. </a:t>
            </a: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My </a:t>
            </a:r>
            <a:r>
              <a:rPr lang="en-US" sz="3200" dirty="0"/>
              <a:t>approach involves utilizing a basic logistic regression model, with evaluation based on the recall score. Success criteria are set at achieving a recall score of 75% or higher. </a:t>
            </a:r>
            <a:r>
              <a:rPr lang="en-US" sz="3200" dirty="0" smtClean="0"/>
              <a:t>I employed the algorithms below;</a:t>
            </a:r>
            <a:endParaRPr lang="en-US" sz="3200" dirty="0"/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3200" dirty="0"/>
              <a:t>Logistic Regression </a:t>
            </a:r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3200" dirty="0"/>
              <a:t>Decision Tree </a:t>
            </a:r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3200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367166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49" y="728664"/>
            <a:ext cx="6386514" cy="5038724"/>
          </a:xfrm>
          <a:prstGeom prst="rect">
            <a:avLst/>
          </a:prstGeom>
        </p:spPr>
      </p:pic>
      <p:sp>
        <p:nvSpPr>
          <p:cNvPr id="5" name="Rectangle 1"/>
          <p:cNvSpPr>
            <a:spLocks noGrp="1" noChangeArrowheads="1"/>
          </p:cNvSpPr>
          <p:nvPr>
            <p:ph sz="half" idx="4294967295"/>
          </p:nvPr>
        </p:nvSpPr>
        <p:spPr bwMode="auto">
          <a:xfrm>
            <a:off x="7515225" y="1570038"/>
            <a:ext cx="4676775" cy="313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 Tree (AUC = 0.98):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 at distinguishing churners but may be overfitting.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 (AUC = 0.93):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Strong performance with better generalization.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Logistic Regression (AUC = 0.78):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Struggles with complex patterns in the data. </a:t>
            </a:r>
          </a:p>
        </p:txBody>
      </p:sp>
    </p:spTree>
    <p:extLst>
      <p:ext uri="{BB962C8B-B14F-4D97-AF65-F5344CB8AC3E}">
        <p14:creationId xmlns:p14="http://schemas.microsoft.com/office/powerpoint/2010/main" val="424562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99DC4-1D80-F9EF-331E-BE69D563DCD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048000" y="1371600"/>
            <a:ext cx="9144000" cy="2387600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CONCLUSION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13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587</TotalTime>
  <Words>378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BUSINESS UNDERSTANDING</vt:lpstr>
      <vt:lpstr>BUSINESS OBJECTIVES</vt:lpstr>
      <vt:lpstr>DATA PREPARATION</vt:lpstr>
      <vt:lpstr>PowerPoint Presentation</vt:lpstr>
      <vt:lpstr>PowerPoint Presentation</vt:lpstr>
      <vt:lpstr>PowerPoint Presentation</vt:lpstr>
      <vt:lpstr>                                CONCLUSION</vt:lpstr>
      <vt:lpstr>PowerPoint Presentation</vt:lpstr>
      <vt:lpstr>PowerPoint Presentation</vt:lpstr>
      <vt:lpstr>         RECOMMENDATIONS</vt:lpstr>
      <vt:lpstr>PowerPoint Presentation</vt:lpstr>
      <vt:lpstr>      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Hp</cp:lastModifiedBy>
  <cp:revision>9</cp:revision>
  <dcterms:created xsi:type="dcterms:W3CDTF">2024-06-07T07:22:04Z</dcterms:created>
  <dcterms:modified xsi:type="dcterms:W3CDTF">2025-03-09T10:43:49Z</dcterms:modified>
</cp:coreProperties>
</file>