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2C29F36-0DB5-42D3-8BC6-4BAC7D9E7B0A}">
  <a:tblStyle styleId="{42C29F36-0DB5-42D3-8BC6-4BAC7D9E7B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dc0c714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ddc0c714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dc0c714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ddc0c714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ddc0c714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ddc0c714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ddc0c714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ddc0c714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ddc0c714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ddc0c714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ddc0c714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ddc0c714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ddc0c714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ddc0c714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ddc0c714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ddc0c714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ddc0c7149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ddc0c7149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ddc0c714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ddc0c714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ddc0c714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ddc0c714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ddc0c7149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ddc0c7149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ddc0c714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ddc0c714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e45f8ee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e45f8ee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ddc0c714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ddc0c714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ddc0c7149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ddc0c7149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ddc0c7149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ddc0c714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ddc0c7149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ddc0c7149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6979e311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6979e311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ddc0c7149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ddc0c7149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ddc0c7149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ddc0c7149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ddc0c714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ddc0c714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ddc0c7149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ddc0c7149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dc0c7149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dc0c7149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ddc0c7149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ddc0c7149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ddc0c7149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ddc0c7149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ddc0c7149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ddc0c7149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e45f8ee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e45f8ee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e45f8ee0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e45f8ee0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ddc0c7149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ddc0c7149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ddc0c7149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ddc0c7149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e45f8ee0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e45f8ee0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ddc0c714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ddc0c714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e45f8ee0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e45f8ee0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e45f8ee0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e45f8ee0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e45f8ee0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e45f8ee0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e45f8ee0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e45f8ee0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e45f8ee0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e45f8ee0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ddc0c7149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ddc0c7149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ddc0c7149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ddc0c7149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ddc0c7149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ddc0c7149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6979e311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6979e31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ddc0c7149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ddc0c7149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ddc0c714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ddc0c714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ddc0c714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ddc0c714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dc0c714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ddc0c714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dc0c714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dc0c714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Song Genre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47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Supervised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0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 Distribution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3756975"/>
            <a:ext cx="8520600" cy="1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Fairly even genre representation (by design of data collection)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low A Capella representation (uncommon genre)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entry for Children’s Music (addressed in data cleaning)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6913"/>
            <a:ext cx="6606039" cy="27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3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Distribution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892750"/>
            <a:ext cx="85206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D# representation (consistent with D# commonality in music)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C, G, D most common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0975"/>
            <a:ext cx="7048995" cy="27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8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Distribution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4063025"/>
            <a:ext cx="8520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scales more common than minor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0513"/>
            <a:ext cx="7088120" cy="279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8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Signature Distribution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3856600"/>
            <a:ext cx="85206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4/4 most common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1/4 and 0/4 don’t generally exist in music (addressed in data cleaning)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2125"/>
            <a:ext cx="7166548" cy="28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Summary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different labels for Children’s Music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Children's Music vs. Children’s Musi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one w/ less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0/4 and 1/4 tracks </a:t>
            </a:r>
            <a:r>
              <a:rPr lang="en"/>
              <a:t>were </a:t>
            </a:r>
            <a:r>
              <a:rPr lang="en"/>
              <a:t>mislabeled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16% duplicate track entries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Songs listed under multiple genres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Spoken word tracks (speechiness)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Determined cutoff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(cont’d next slide)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8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Speechiness Cleaning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684675"/>
            <a:ext cx="85206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Comedy tracks were found to have a high “speechiness” attribute, since a majority are stand-up comedy sets, not songs</a:t>
            </a:r>
            <a:endParaRPr sz="1400"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075" y="1123525"/>
            <a:ext cx="6094350" cy="37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39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Speechiness Cleaning (cont’d)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025100"/>
            <a:ext cx="85206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led to investigating speechiness for all tracks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goal is to remove all tracks that are spoken word, in order to only analyze actual songs</a:t>
            </a:r>
            <a:endParaRPr sz="1400"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5650"/>
            <a:ext cx="8839200" cy="22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/>
        </p:nvSpPr>
        <p:spPr>
          <a:xfrm>
            <a:off x="311700" y="3992100"/>
            <a:ext cx="8520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Determined cutoff at </a:t>
            </a: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0.6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Max speechiness for Hip-Hop and R&amp;B, the two next most speech-heavy genres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39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Speechiness Cleaning (cont’d)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80525"/>
            <a:ext cx="85206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Distribution after removal (songs only)</a:t>
            </a:r>
            <a:endParaRPr sz="1400"/>
          </a:p>
        </p:txBody>
      </p:sp>
      <p:sp>
        <p:nvSpPr>
          <p:cNvPr id="171" name="Google Shape;171;p30"/>
          <p:cNvSpPr txBox="1"/>
          <p:nvPr/>
        </p:nvSpPr>
        <p:spPr>
          <a:xfrm>
            <a:off x="311700" y="4056750"/>
            <a:ext cx="8520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Spotify’s official docs state spoken word tracks start at ~0.66 speechiness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 was close!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5" y="1731900"/>
            <a:ext cx="8759325" cy="22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8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714275"/>
            <a:ext cx="8520600" cy="4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Q: </a:t>
            </a:r>
            <a:r>
              <a:rPr b="1" lang="en" sz="1400"/>
              <a:t>How accurately can a song’s genre be predicted given its musical attributes?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EDA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Analyze</a:t>
            </a:r>
            <a:r>
              <a:rPr lang="en" sz="1000"/>
              <a:t> musical features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Duplicate track listings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“Speechiness” attribute (removing non-musical tracks)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Feature Engineering I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Highly correlated features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Class distribution (class imbalance?)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Modelling I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Data preparation (one-hot, drop ID)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Baseline test 1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Feature Engineering II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External data (artist country)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Modelling II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Baseline test 2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Optimization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Optimal parameters (GridSearch)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ROC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Conclusion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2840175" y="37975"/>
            <a:ext cx="29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Distribution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1689400" y="4074375"/>
            <a:ext cx="5661600" cy="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Classes imbalanced after removing spoken-word tracks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see which genres had the most spoken-word tracks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Rebalancing classes would lead to large data loss</a:t>
            </a:r>
            <a:endParaRPr sz="1400"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800" y="610675"/>
            <a:ext cx="5745951" cy="35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174600" y="451450"/>
            <a:ext cx="29742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Heatmap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174600" y="1302525"/>
            <a:ext cx="2974200" cy="3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Energy &amp; Loudness have 0.85 correlation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Danceability &amp; Valence have 0.62 correlation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Danceability &amp; Loudness have 0.51 correlation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Rule of thumb is &gt; 0.8, therefore will address the Energy &amp; Loudness correlation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850" y="229425"/>
            <a:ext cx="5995149" cy="46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50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3444925"/>
            <a:ext cx="85206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Energy &amp; loudness combined into “Power” feature</a:t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1150"/>
            <a:ext cx="9144001" cy="1419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I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33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Test I (default parameters)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3753925"/>
            <a:ext cx="85206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has highest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Possibly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 has least error on test set</a:t>
            </a:r>
            <a:endParaRPr/>
          </a:p>
        </p:txBody>
      </p:sp>
      <p:graphicFrame>
        <p:nvGraphicFramePr>
          <p:cNvPr id="210" name="Google Shape;210;p36"/>
          <p:cNvGraphicFramePr/>
          <p:nvPr/>
        </p:nvGraphicFramePr>
        <p:xfrm>
          <a:off x="311700" y="1183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{42C29F36-0DB5-42D3-8BC6-4BAC7D9E7B0A}</a:tableStyleId>
              </a:tblPr>
              <a:tblGrid>
                <a:gridCol w="1610600"/>
                <a:gridCol w="1285000"/>
                <a:gridCol w="1447800"/>
                <a:gridCol w="1447800"/>
                <a:gridCol w="1447800"/>
              </a:tblGrid>
              <a:tr h="35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Train Accuracy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 Accuracy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Train Log Loss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 Log Loss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Regression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0.113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0.114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2.944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2.944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 Classifier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0.556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0.28</a:t>
                      </a: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1.754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 Nearest Neighbor Classifier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0.366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0.118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1.347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22.096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Gradient Boosting Classifier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0.566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0.536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1.408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1.529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II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53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Artist Info Dataset</a:t>
            </a:r>
            <a:endParaRPr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3626350"/>
            <a:ext cx="85206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contains artist data from last.fm and musicbrainz.com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Interested in artist country to improve genre predictions</a:t>
            </a:r>
            <a:endParaRPr/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1843"/>
            <a:ext cx="9143999" cy="1449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259875" y="47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w/ Country</a:t>
            </a:r>
            <a:endParaRPr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311700" y="3941350"/>
            <a:ext cx="85206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7113"/>
            <a:ext cx="8839198" cy="2286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22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Distribution</a:t>
            </a:r>
            <a:endParaRPr/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2700"/>
            <a:ext cx="6400751" cy="39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II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0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67275"/>
            <a:ext cx="8520600" cy="3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Spotify API provides musical data for every track in its database. This includes concrete attributes such as track duration and tempo, and arbitrary estimations such as danceability and energy.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these provided attributes and the addition of the country of origin of the artist of a track, the aim is to predict the genre of a </a:t>
            </a:r>
            <a:r>
              <a:rPr lang="en"/>
              <a:t>song </a:t>
            </a:r>
            <a:r>
              <a:rPr lang="en"/>
              <a:t>as accurately as possible.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addition to music, Spotify’s library includes a diverse collection of audio tracks which include podcasts, stand-up comedy sets and movie/TV show monologues distributed throughout each genre. An important caveat of this project is that the intention is to classify </a:t>
            </a:r>
            <a:r>
              <a:rPr b="1" i="1" lang="en"/>
              <a:t>musical tracks only</a:t>
            </a:r>
            <a:r>
              <a:rPr lang="en"/>
              <a:t> into their respective genres.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11700" y="33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Test II</a:t>
            </a:r>
            <a:endParaRPr/>
          </a:p>
        </p:txBody>
      </p:sp>
      <p:sp>
        <p:nvSpPr>
          <p:cNvPr id="246" name="Google Shape;246;p42"/>
          <p:cNvSpPr txBox="1"/>
          <p:nvPr>
            <p:ph idx="1" type="body"/>
          </p:nvPr>
        </p:nvSpPr>
        <p:spPr>
          <a:xfrm>
            <a:off x="311700" y="3850125"/>
            <a:ext cx="85206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of artist country shows improvement of ~0.10 for 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0.556 -&gt; 0.651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loss decreased as well (random forest)</a:t>
            </a:r>
            <a:endParaRPr/>
          </a:p>
        </p:txBody>
      </p:sp>
      <p:graphicFrame>
        <p:nvGraphicFramePr>
          <p:cNvPr id="247" name="Google Shape;247;p42"/>
          <p:cNvGraphicFramePr/>
          <p:nvPr/>
        </p:nvGraphicFramePr>
        <p:xfrm>
          <a:off x="311700" y="1183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{42C29F36-0DB5-42D3-8BC6-4BAC7D9E7B0A}</a:tableStyleId>
              </a:tblPr>
              <a:tblGrid>
                <a:gridCol w="1610600"/>
                <a:gridCol w="1285000"/>
                <a:gridCol w="1447800"/>
                <a:gridCol w="1447800"/>
                <a:gridCol w="1447800"/>
              </a:tblGrid>
              <a:tr h="35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Train Accuracy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 Accuracy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Train Log Loss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 Log Loss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Regression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0.129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2.915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2.920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 Classifier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0.651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0.251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1.422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 Nearest Neighbor Classifier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0.364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0.114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1.350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22.304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Gradient Boosting Classifier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0.673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0.640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1.172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Optimization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311700" y="23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 &amp; RandomizedSearch (random forest)</a:t>
            </a:r>
            <a:endParaRPr/>
          </a:p>
        </p:txBody>
      </p:sp>
      <p:sp>
        <p:nvSpPr>
          <p:cNvPr id="258" name="Google Shape;258;p44"/>
          <p:cNvSpPr txBox="1"/>
          <p:nvPr>
            <p:ph idx="1" type="body"/>
          </p:nvPr>
        </p:nvSpPr>
        <p:spPr>
          <a:xfrm>
            <a:off x="270300" y="4005075"/>
            <a:ext cx="85206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multiple GridSearch and RandomSearch (example parameters above)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significant improvements on default parameters</a:t>
            </a:r>
            <a:endParaRPr/>
          </a:p>
        </p:txBody>
      </p:sp>
      <p:pic>
        <p:nvPicPr>
          <p:cNvPr id="259" name="Google Shape;2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75" y="1092200"/>
            <a:ext cx="4206629" cy="12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75" y="2571750"/>
            <a:ext cx="4566181" cy="12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0" y="333725"/>
            <a:ext cx="33894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Normalized Confusion Matrix (random forest)</a:t>
            </a:r>
            <a:endParaRPr sz="2400"/>
          </a:p>
        </p:txBody>
      </p:sp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0" y="1415075"/>
            <a:ext cx="3617100" cy="3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Fairly weak performance overall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good (&gt;.80) at identifying: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Anime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Opera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Soundtrack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ok (&gt;.70) at identifying: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Electronic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Movie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Reggaeton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Ska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Mediocre</a:t>
            </a:r>
            <a:r>
              <a:rPr lang="en" sz="1600"/>
              <a:t> (&gt;.60) at identifying: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Classical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Reggae</a:t>
            </a:r>
            <a:endParaRPr sz="1200"/>
          </a:p>
        </p:txBody>
      </p:sp>
      <p:pic>
        <p:nvPicPr>
          <p:cNvPr id="267" name="Google Shape;2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400" y="0"/>
            <a:ext cx="5754476" cy="503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59200" y="429675"/>
            <a:ext cx="23829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Precision-Recall Curve</a:t>
            </a:r>
            <a:endParaRPr sz="2400"/>
          </a:p>
        </p:txBody>
      </p:sp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0" y="1606475"/>
            <a:ext cx="2382900" cy="30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Another way of visualizing individual class prediction accuracy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Too many classes to keep track of here</a:t>
            </a:r>
            <a:endParaRPr sz="1600"/>
          </a:p>
        </p:txBody>
      </p:sp>
      <p:pic>
        <p:nvPicPr>
          <p:cNvPr id="274" name="Google Shape;2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025" y="0"/>
            <a:ext cx="6760974" cy="50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type="title"/>
          </p:nvPr>
        </p:nvSpPr>
        <p:spPr>
          <a:xfrm>
            <a:off x="311700" y="14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80" name="Google Shape;280;p47"/>
          <p:cNvSpPr txBox="1"/>
          <p:nvPr>
            <p:ph idx="1" type="body"/>
          </p:nvPr>
        </p:nvSpPr>
        <p:spPr>
          <a:xfrm>
            <a:off x="311700" y="721675"/>
            <a:ext cx="8520600" cy="4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amount of classes (genres) is making models overfit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reduce classes to see how models improve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Iteratively cut # of classes in half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26 -&gt; 13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73" y="1754175"/>
            <a:ext cx="5483025" cy="26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311700" y="38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Classes</a:t>
            </a:r>
            <a:endParaRPr/>
          </a:p>
        </p:txBody>
      </p:sp>
      <p:sp>
        <p:nvSpPr>
          <p:cNvPr id="287" name="Google Shape;287;p48"/>
          <p:cNvSpPr txBox="1"/>
          <p:nvPr>
            <p:ph idx="1" type="body"/>
          </p:nvPr>
        </p:nvSpPr>
        <p:spPr>
          <a:xfrm>
            <a:off x="311700" y="4011200"/>
            <a:ext cx="85206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 now almost yields same accuracy as random forest</a:t>
            </a:r>
            <a:endParaRPr/>
          </a:p>
        </p:txBody>
      </p:sp>
      <p:graphicFrame>
        <p:nvGraphicFramePr>
          <p:cNvPr id="288" name="Google Shape;288;p48"/>
          <p:cNvGraphicFramePr/>
          <p:nvPr/>
        </p:nvGraphicFramePr>
        <p:xfrm>
          <a:off x="311700" y="12819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{42C29F36-0DB5-42D3-8BC6-4BAC7D9E7B0A}</a:tableStyleId>
              </a:tblPr>
              <a:tblGrid>
                <a:gridCol w="1895750"/>
                <a:gridCol w="1512475"/>
                <a:gridCol w="1704125"/>
                <a:gridCol w="1704125"/>
                <a:gridCol w="1704125"/>
              </a:tblGrid>
              <a:tr h="36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Train Accuracy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 Accuracy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Train Log Loss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 Log Loss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Regression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0.178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0.176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2.404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2.404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 Classifier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0.750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0.189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0.886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 Nearest Neighbor Classifier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0.425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0.180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1.229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17.475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Gradient Boosting Classifier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0.786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0.749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0.646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0.748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0" y="286050"/>
            <a:ext cx="3411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Normalized Confusion Matrix (13 classes)</a:t>
            </a:r>
            <a:endParaRPr sz="2400"/>
          </a:p>
        </p:txBody>
      </p:sp>
      <p:sp>
        <p:nvSpPr>
          <p:cNvPr id="294" name="Google Shape;294;p49"/>
          <p:cNvSpPr txBox="1"/>
          <p:nvPr>
            <p:ph idx="1" type="body"/>
          </p:nvPr>
        </p:nvSpPr>
        <p:spPr>
          <a:xfrm>
            <a:off x="0" y="1387725"/>
            <a:ext cx="3601200" cy="3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Much improved performance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good (&gt;.80) at identifying: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Anime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Opera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Soundtrack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ok (&gt;.70) at identifying: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Electronic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Movie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Reggaeton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Ska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Mediocre (&gt;.60) at identifying: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Classical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Reggae</a:t>
            </a:r>
            <a:endParaRPr sz="1600"/>
          </a:p>
        </p:txBody>
      </p:sp>
      <p:pic>
        <p:nvPicPr>
          <p:cNvPr id="295" name="Google Shape;29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625" y="0"/>
            <a:ext cx="5732375" cy="50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type="title"/>
          </p:nvPr>
        </p:nvSpPr>
        <p:spPr>
          <a:xfrm>
            <a:off x="0" y="476825"/>
            <a:ext cx="26631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Precision-Recall Curve (13 classes)</a:t>
            </a:r>
            <a:endParaRPr sz="2400"/>
          </a:p>
        </p:txBody>
      </p:sp>
      <p:sp>
        <p:nvSpPr>
          <p:cNvPr id="301" name="Google Shape;301;p50"/>
          <p:cNvSpPr txBox="1"/>
          <p:nvPr>
            <p:ph idx="1" type="body"/>
          </p:nvPr>
        </p:nvSpPr>
        <p:spPr>
          <a:xfrm>
            <a:off x="81400" y="1538775"/>
            <a:ext cx="2361900" cy="29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Manageable amount of classes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see anime was the most accurately predicted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Blues was the least accurate</a:t>
            </a:r>
            <a:endParaRPr sz="1600"/>
          </a:p>
        </p:txBody>
      </p:sp>
      <p:pic>
        <p:nvPicPr>
          <p:cNvPr id="302" name="Google Shape;30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825" y="63600"/>
            <a:ext cx="6584176" cy="4930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/>
          <p:nvPr>
            <p:ph type="title"/>
          </p:nvPr>
        </p:nvSpPr>
        <p:spPr>
          <a:xfrm>
            <a:off x="311700" y="321100"/>
            <a:ext cx="19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 Classes</a:t>
            </a:r>
            <a:endParaRPr/>
          </a:p>
        </p:txBody>
      </p:sp>
      <p:sp>
        <p:nvSpPr>
          <p:cNvPr id="308" name="Google Shape;308;p51"/>
          <p:cNvSpPr txBox="1"/>
          <p:nvPr>
            <p:ph idx="1" type="body"/>
          </p:nvPr>
        </p:nvSpPr>
        <p:spPr>
          <a:xfrm>
            <a:off x="311700" y="1041475"/>
            <a:ext cx="3817800" cy="1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 still just behind random forest in accuracy</a:t>
            </a:r>
            <a:endParaRPr/>
          </a:p>
        </p:txBody>
      </p:sp>
      <p:pic>
        <p:nvPicPr>
          <p:cNvPr id="309" name="Google Shape;30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701" y="168850"/>
            <a:ext cx="4515526" cy="215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0" name="Google Shape;310;p51"/>
          <p:cNvGraphicFramePr/>
          <p:nvPr/>
        </p:nvGraphicFramePr>
        <p:xfrm>
          <a:off x="311700" y="2453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{42C29F36-0DB5-42D3-8BC6-4BAC7D9E7B0A}</a:tableStyleId>
              </a:tblPr>
              <a:tblGrid>
                <a:gridCol w="1895750"/>
                <a:gridCol w="1512475"/>
                <a:gridCol w="1704125"/>
                <a:gridCol w="1704125"/>
                <a:gridCol w="1704125"/>
              </a:tblGrid>
              <a:tr h="35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Train Accuracy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 Accuracy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Train Log Loss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 Log Loss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7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Regression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0.348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0.345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1.676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1.694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 Classifier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0.999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0.835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0.131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0.538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 Nearest Neighbor Classifier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0.508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0.275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11.798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Gradient Boosting Classifier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0.389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0.457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Classes</a:t>
            </a:r>
            <a:endParaRPr/>
          </a:p>
        </p:txBody>
      </p:sp>
      <p:pic>
        <p:nvPicPr>
          <p:cNvPr id="316" name="Google Shape;3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880248" cy="360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132" y="445025"/>
            <a:ext cx="4402168" cy="431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/>
          <p:nvPr>
            <p:ph type="title"/>
          </p:nvPr>
        </p:nvSpPr>
        <p:spPr>
          <a:xfrm>
            <a:off x="311700" y="321100"/>
            <a:ext cx="19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 Classes</a:t>
            </a:r>
            <a:endParaRPr/>
          </a:p>
        </p:txBody>
      </p:sp>
      <p:sp>
        <p:nvSpPr>
          <p:cNvPr id="323" name="Google Shape;323;p53"/>
          <p:cNvSpPr txBox="1"/>
          <p:nvPr>
            <p:ph idx="1" type="body"/>
          </p:nvPr>
        </p:nvSpPr>
        <p:spPr>
          <a:xfrm>
            <a:off x="311700" y="1078825"/>
            <a:ext cx="38178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 now has highest test accuracy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4" name="Google Shape;324;p53"/>
          <p:cNvGraphicFramePr/>
          <p:nvPr/>
        </p:nvGraphicFramePr>
        <p:xfrm>
          <a:off x="311700" y="2453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{42C29F36-0DB5-42D3-8BC6-4BAC7D9E7B0A}</a:tableStyleId>
              </a:tblPr>
              <a:tblGrid>
                <a:gridCol w="1895750"/>
                <a:gridCol w="1512475"/>
                <a:gridCol w="1704125"/>
                <a:gridCol w="1704125"/>
                <a:gridCol w="1704125"/>
              </a:tblGrid>
              <a:tr h="35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Train Accuracy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 Accuracy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Train Log Loss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 Log Loss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7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Regression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0.530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0.526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1.109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1.115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 Classifier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0.999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0.0532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0.177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 Nearest Neighbor Classifier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0.613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0.418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0.797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6.179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Gradient Boosting Classifier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0.951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0.137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25" name="Google Shape;3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025" y="139300"/>
            <a:ext cx="4473275" cy="21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 Classes</a:t>
            </a:r>
            <a:endParaRPr/>
          </a:p>
        </p:txBody>
      </p:sp>
      <p:pic>
        <p:nvPicPr>
          <p:cNvPr id="331" name="Google Shape;3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3892466" cy="35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422" y="445025"/>
            <a:ext cx="4401879" cy="431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311700" y="321100"/>
            <a:ext cx="293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Classes (binary)</a:t>
            </a:r>
            <a:endParaRPr/>
          </a:p>
        </p:txBody>
      </p:sp>
      <p:sp>
        <p:nvSpPr>
          <p:cNvPr id="338" name="Google Shape;338;p55"/>
          <p:cNvSpPr txBox="1"/>
          <p:nvPr>
            <p:ph idx="1" type="body"/>
          </p:nvPr>
        </p:nvSpPr>
        <p:spPr>
          <a:xfrm>
            <a:off x="311700" y="1100675"/>
            <a:ext cx="3884400" cy="1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and gradient boosting tied for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 has less error</a:t>
            </a:r>
            <a:endParaRPr/>
          </a:p>
        </p:txBody>
      </p:sp>
      <p:graphicFrame>
        <p:nvGraphicFramePr>
          <p:cNvPr id="339" name="Google Shape;339;p55"/>
          <p:cNvGraphicFramePr/>
          <p:nvPr/>
        </p:nvGraphicFramePr>
        <p:xfrm>
          <a:off x="311700" y="2453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{42C29F36-0DB5-42D3-8BC6-4BAC7D9E7B0A}</a:tableStyleId>
              </a:tblPr>
              <a:tblGrid>
                <a:gridCol w="1895750"/>
                <a:gridCol w="1512475"/>
                <a:gridCol w="1704125"/>
                <a:gridCol w="1704125"/>
                <a:gridCol w="1704125"/>
              </a:tblGrid>
              <a:tr h="35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Train Accuracy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 Accuracy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Train Log Loss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 Log Loss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7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Regression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0.295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0.276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 Classifier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0.996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0.016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 Nearest Neighbor Classifier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0.782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0.634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0.441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1.798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Gradient Boosting Classifier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1.0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0.996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0.0005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0.008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40" name="Google Shape;34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325" y="152400"/>
            <a:ext cx="4494974" cy="21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Classes (binary)</a:t>
            </a:r>
            <a:endParaRPr/>
          </a:p>
        </p:txBody>
      </p:sp>
      <p:pic>
        <p:nvPicPr>
          <p:cNvPr id="346" name="Google Shape;34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3910299" cy="367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625" y="570500"/>
            <a:ext cx="4369675" cy="427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Summary</a:t>
            </a:r>
            <a:endParaRPr/>
          </a:p>
        </p:txBody>
      </p:sp>
      <p:sp>
        <p:nvSpPr>
          <p:cNvPr id="358" name="Google Shape;358;p58"/>
          <p:cNvSpPr txBox="1"/>
          <p:nvPr>
            <p:ph idx="1" type="body"/>
          </p:nvPr>
        </p:nvSpPr>
        <p:spPr>
          <a:xfrm>
            <a:off x="311700" y="1184525"/>
            <a:ext cx="8520600" cy="3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found that the high amount of classes (genres) I was trying to classify tracks into severely hurt the model’s performance and led to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further testing, by reducing the amount of genres, I was able to achieve accuracies upwards of 90%, and when classifying between just two genres, some models were almost 100% accurate.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the amount of classes made achieving a great performance impossible, the addition of artist country proved to be beneficial, improving models by about 10%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9"/>
          <p:cNvSpPr txBox="1"/>
          <p:nvPr>
            <p:ph type="title"/>
          </p:nvPr>
        </p:nvSpPr>
        <p:spPr>
          <a:xfrm>
            <a:off x="311700" y="23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Optimization</a:t>
            </a:r>
            <a:endParaRPr/>
          </a:p>
        </p:txBody>
      </p:sp>
      <p:sp>
        <p:nvSpPr>
          <p:cNvPr id="364" name="Google Shape;364;p59"/>
          <p:cNvSpPr txBox="1"/>
          <p:nvPr>
            <p:ph idx="1" type="body"/>
          </p:nvPr>
        </p:nvSpPr>
        <p:spPr>
          <a:xfrm>
            <a:off x="311700" y="844575"/>
            <a:ext cx="8520600" cy="16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Condense genres into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additional data to balance genres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tracks of genres with higher proportions of spoken-word tracks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track features such as song release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BPM ranges can be used to help determine genre</a:t>
            </a:r>
            <a:endParaRPr/>
          </a:p>
        </p:txBody>
      </p:sp>
      <p:pic>
        <p:nvPicPr>
          <p:cNvPr id="365" name="Google Shape;36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900" y="2571750"/>
            <a:ext cx="3200899" cy="234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371" name="Google Shape;371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Determining genre of a track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useful when creating playlists, categorizing music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can provide insights on what types of music different countries produce, which genres are the most popular,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60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(original)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0794"/>
            <a:ext cx="9143999" cy="189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Arbitrary Features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These are arbitrary estimations about a track’s sound, produced by Spotify.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952500" y="190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{42C29F36-0DB5-42D3-8BC6-4BAC7D9E7B0A}</a:tableStyleId>
              </a:tblPr>
              <a:tblGrid>
                <a:gridCol w="1193100"/>
                <a:gridCol w="4501125"/>
                <a:gridCol w="1544750"/>
              </a:tblGrid>
              <a:tr h="25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Feature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Description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Type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5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acousticness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The estimated acousticness of a track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Float (0.0 - 1.0)</a:t>
                      </a:r>
                      <a:endParaRPr sz="1000">
                        <a:solidFill>
                          <a:srgbClr val="222326"/>
                        </a:solidFill>
                        <a:highlight>
                          <a:srgbClr val="F8F8F8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25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danceability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 suitable the track is for dancing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Float (0.0 - 1.0)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energy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estimated measure of intensity of a track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Float (0.0 - 1.0)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instrumentalness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Measure of vocal content of a track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Float (0.0 - 1.0)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liveness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FFFFF"/>
                          </a:highlight>
                        </a:rPr>
                        <a:t>The presence of an audience in the recording (whether it’s a live recording)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Float (0.0 - 1.0)</a:t>
                      </a:r>
                      <a:endParaRPr sz="1000">
                        <a:solidFill>
                          <a:srgbClr val="22232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25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speechiness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FFFFF"/>
                          </a:highlight>
                        </a:rPr>
                        <a:t>The presence of spoken words in a track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Float (0.0 - 1.0)</a:t>
                      </a:r>
                      <a:endParaRPr sz="1000">
                        <a:solidFill>
                          <a:srgbClr val="22232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25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valence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FFFFF"/>
                          </a:highlight>
                        </a:rPr>
                        <a:t>The musical positiveness conveyed by a track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Float (0.0 - 1.0)</a:t>
                      </a:r>
                      <a:endParaRPr sz="1000">
                        <a:solidFill>
                          <a:srgbClr val="22232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Arbitrary Feature Distributions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00" y="1212325"/>
            <a:ext cx="8560800" cy="352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Concrete Features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These are factual (or “concrete”) attributes of each track.</a:t>
            </a:r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952500" y="19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{42C29F36-0DB5-42D3-8BC6-4BAC7D9E7B0A}</a:tableStyleId>
              </a:tblPr>
              <a:tblGrid>
                <a:gridCol w="1032675"/>
                <a:gridCol w="4065250"/>
                <a:gridCol w="2141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Feature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Description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Type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duration_ms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FFFFF"/>
                          </a:highlight>
                        </a:rPr>
                        <a:t>The duration of the track in milliseconds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FFFFF"/>
                          </a:highlight>
                        </a:rPr>
                        <a:t>Integer (continuous)</a:t>
                      </a:r>
                      <a:endParaRPr sz="1000">
                        <a:solidFill>
                          <a:srgbClr val="22232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FFFFF"/>
                          </a:highlight>
                        </a:rPr>
                        <a:t>key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The estimated overall key of the track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String (categorical)</a:t>
                      </a:r>
                      <a:endParaRPr sz="1000">
                        <a:solidFill>
                          <a:srgbClr val="222326"/>
                        </a:solidFill>
                        <a:highlight>
                          <a:srgbClr val="F8F8F8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FFFFF"/>
                          </a:highlight>
                        </a:rPr>
                        <a:t>mode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The modality (major or minor) of a track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String (categorical)</a:t>
                      </a:r>
                      <a:endParaRPr sz="1000">
                        <a:solidFill>
                          <a:srgbClr val="222326"/>
                        </a:solidFill>
                        <a:highlight>
                          <a:srgbClr val="F8F8F8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time_signature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FFFFF"/>
                          </a:highlight>
                        </a:rPr>
                        <a:t>The estimated overall time signature of a track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String (categorical)</a:t>
                      </a:r>
                      <a:endParaRPr sz="1000">
                        <a:solidFill>
                          <a:srgbClr val="22232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loudness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The overall loudness of a track in decibels (dB)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FFFFF"/>
                          </a:highlight>
                        </a:rPr>
                        <a:t>Float </a:t>
                      </a: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FFFFF"/>
                          </a:highlight>
                        </a:rPr>
                        <a:t>(continuous)</a:t>
                      </a:r>
                      <a:endParaRPr sz="1000">
                        <a:solidFill>
                          <a:srgbClr val="222326"/>
                        </a:solidFill>
                        <a:highlight>
                          <a:srgbClr val="F8F8F8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tempo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8F8F8"/>
                          </a:highlight>
                        </a:rPr>
                        <a:t>The overall estimated tempo of a track in beats per minute (BPM)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FFFFF"/>
                          </a:highlight>
                        </a:rPr>
                        <a:t>Float </a:t>
                      </a:r>
                      <a:r>
                        <a:rPr lang="en" sz="1000">
                          <a:solidFill>
                            <a:srgbClr val="222326"/>
                          </a:solidFill>
                          <a:highlight>
                            <a:srgbClr val="FFFFFF"/>
                          </a:highlight>
                        </a:rPr>
                        <a:t>(continuous)</a:t>
                      </a:r>
                      <a:endParaRPr sz="1000">
                        <a:solidFill>
                          <a:srgbClr val="222326"/>
                        </a:solidFill>
                        <a:highlight>
                          <a:srgbClr val="F8F8F8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1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Concrete, Continuous Features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3578375"/>
            <a:ext cx="85206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Duration </a:t>
            </a:r>
            <a:r>
              <a:rPr lang="en"/>
              <a:t>distribution centered around 200,000 milliseconds (3.33 minutes)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Loudness </a:t>
            </a:r>
            <a:r>
              <a:rPr lang="en"/>
              <a:t>averages around -6dB, maxes out around 0dB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Tempo </a:t>
            </a:r>
            <a:r>
              <a:rPr lang="en"/>
              <a:t>normally distributed but with peaks at specific BPM ranges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4575"/>
            <a:ext cx="8520599" cy="2367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