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1" r:id="rId4"/>
    <p:sldId id="262" r:id="rId5"/>
    <p:sldId id="263" r:id="rId6"/>
    <p:sldId id="264" r:id="rId7"/>
    <p:sldId id="265" r:id="rId8"/>
    <p:sldId id="266" r:id="rId9"/>
    <p:sldId id="267" r:id="rId10"/>
    <p:sldId id="269" r:id="rId11"/>
    <p:sldId id="268" r:id="rId12"/>
    <p:sldId id="271" r:id="rId13"/>
    <p:sldId id="273" r:id="rId14"/>
    <p:sldId id="274"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2547" autoAdjust="0"/>
  </p:normalViewPr>
  <p:slideViewPr>
    <p:cSldViewPr snapToGrid="0">
      <p:cViewPr varScale="1">
        <p:scale>
          <a:sx n="60" d="100"/>
          <a:sy n="60" d="100"/>
        </p:scale>
        <p:origin x="9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87EBEE-B07D-4CBE-8CD7-6A4EA07FBD1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A91CDC3-0B5D-4E60-A9E1-30972C9756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924095F-60FB-48D3-A0B8-C5D093ACEBBC}"/>
              </a:ext>
            </a:extLst>
          </p:cNvPr>
          <p:cNvSpPr>
            <a:spLocks noGrp="1"/>
          </p:cNvSpPr>
          <p:nvPr>
            <p:ph type="dt" sz="half" idx="10"/>
          </p:nvPr>
        </p:nvSpPr>
        <p:spPr/>
        <p:txBody>
          <a:bodyPr/>
          <a:lstStyle/>
          <a:p>
            <a:fld id="{D7349D4E-B37C-432A-B032-9700020760AC}" type="datetimeFigureOut">
              <a:rPr lang="zh-CN" altLang="en-US" smtClean="0"/>
              <a:t>2024/5/26</a:t>
            </a:fld>
            <a:endParaRPr lang="zh-CN" altLang="en-US"/>
          </a:p>
        </p:txBody>
      </p:sp>
      <p:sp>
        <p:nvSpPr>
          <p:cNvPr id="5" name="页脚占位符 4">
            <a:extLst>
              <a:ext uri="{FF2B5EF4-FFF2-40B4-BE49-F238E27FC236}">
                <a16:creationId xmlns:a16="http://schemas.microsoft.com/office/drawing/2014/main" id="{FEE174AF-02B0-4249-972C-432241C5F1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17DA67-9F45-453A-B0D3-517FA22B5CCB}"/>
              </a:ext>
            </a:extLst>
          </p:cNvPr>
          <p:cNvSpPr>
            <a:spLocks noGrp="1"/>
          </p:cNvSpPr>
          <p:nvPr>
            <p:ph type="sldNum" sz="quarter" idx="12"/>
          </p:nvPr>
        </p:nvSpPr>
        <p:spPr/>
        <p:txBody>
          <a:bodyPr/>
          <a:lstStyle/>
          <a:p>
            <a:fld id="{C105B6F5-D82F-4136-805C-29F2483A0A9D}" type="slidenum">
              <a:rPr lang="zh-CN" altLang="en-US" smtClean="0"/>
              <a:t>‹#›</a:t>
            </a:fld>
            <a:endParaRPr lang="zh-CN" altLang="en-US"/>
          </a:p>
        </p:txBody>
      </p:sp>
    </p:spTree>
    <p:extLst>
      <p:ext uri="{BB962C8B-B14F-4D97-AF65-F5344CB8AC3E}">
        <p14:creationId xmlns:p14="http://schemas.microsoft.com/office/powerpoint/2010/main" val="53223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A07CA2-5E6F-4257-88A0-39362267113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B922127-8DF4-41E9-AE64-BA444C8D54D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246F05-3185-42E7-9200-938DCC47D32B}"/>
              </a:ext>
            </a:extLst>
          </p:cNvPr>
          <p:cNvSpPr>
            <a:spLocks noGrp="1"/>
          </p:cNvSpPr>
          <p:nvPr>
            <p:ph type="dt" sz="half" idx="10"/>
          </p:nvPr>
        </p:nvSpPr>
        <p:spPr/>
        <p:txBody>
          <a:bodyPr/>
          <a:lstStyle/>
          <a:p>
            <a:fld id="{D7349D4E-B37C-432A-B032-9700020760AC}" type="datetimeFigureOut">
              <a:rPr lang="zh-CN" altLang="en-US" smtClean="0"/>
              <a:t>2024/5/26</a:t>
            </a:fld>
            <a:endParaRPr lang="zh-CN" altLang="en-US"/>
          </a:p>
        </p:txBody>
      </p:sp>
      <p:sp>
        <p:nvSpPr>
          <p:cNvPr id="5" name="页脚占位符 4">
            <a:extLst>
              <a:ext uri="{FF2B5EF4-FFF2-40B4-BE49-F238E27FC236}">
                <a16:creationId xmlns:a16="http://schemas.microsoft.com/office/drawing/2014/main" id="{30C04EA4-102F-4B57-AADC-0F3599A224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9895F1-E077-40F9-B1D3-E9CC46A2425D}"/>
              </a:ext>
            </a:extLst>
          </p:cNvPr>
          <p:cNvSpPr>
            <a:spLocks noGrp="1"/>
          </p:cNvSpPr>
          <p:nvPr>
            <p:ph type="sldNum" sz="quarter" idx="12"/>
          </p:nvPr>
        </p:nvSpPr>
        <p:spPr/>
        <p:txBody>
          <a:bodyPr/>
          <a:lstStyle/>
          <a:p>
            <a:fld id="{C105B6F5-D82F-4136-805C-29F2483A0A9D}" type="slidenum">
              <a:rPr lang="zh-CN" altLang="en-US" smtClean="0"/>
              <a:t>‹#›</a:t>
            </a:fld>
            <a:endParaRPr lang="zh-CN" altLang="en-US"/>
          </a:p>
        </p:txBody>
      </p:sp>
    </p:spTree>
    <p:extLst>
      <p:ext uri="{BB962C8B-B14F-4D97-AF65-F5344CB8AC3E}">
        <p14:creationId xmlns:p14="http://schemas.microsoft.com/office/powerpoint/2010/main" val="2613279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E9D0980-A454-470D-B1BA-530043D8195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31240B0-B953-4E5A-A08C-40302105A78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E8E829-27C7-4F65-AF5F-C4283AAD587A}"/>
              </a:ext>
            </a:extLst>
          </p:cNvPr>
          <p:cNvSpPr>
            <a:spLocks noGrp="1"/>
          </p:cNvSpPr>
          <p:nvPr>
            <p:ph type="dt" sz="half" idx="10"/>
          </p:nvPr>
        </p:nvSpPr>
        <p:spPr/>
        <p:txBody>
          <a:bodyPr/>
          <a:lstStyle/>
          <a:p>
            <a:fld id="{D7349D4E-B37C-432A-B032-9700020760AC}" type="datetimeFigureOut">
              <a:rPr lang="zh-CN" altLang="en-US" smtClean="0"/>
              <a:t>2024/5/26</a:t>
            </a:fld>
            <a:endParaRPr lang="zh-CN" altLang="en-US"/>
          </a:p>
        </p:txBody>
      </p:sp>
      <p:sp>
        <p:nvSpPr>
          <p:cNvPr id="5" name="页脚占位符 4">
            <a:extLst>
              <a:ext uri="{FF2B5EF4-FFF2-40B4-BE49-F238E27FC236}">
                <a16:creationId xmlns:a16="http://schemas.microsoft.com/office/drawing/2014/main" id="{89ED3AF9-33AA-4464-BC57-517D91153D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B82EF3-3B65-438A-9987-7BDBE7D079B2}"/>
              </a:ext>
            </a:extLst>
          </p:cNvPr>
          <p:cNvSpPr>
            <a:spLocks noGrp="1"/>
          </p:cNvSpPr>
          <p:nvPr>
            <p:ph type="sldNum" sz="quarter" idx="12"/>
          </p:nvPr>
        </p:nvSpPr>
        <p:spPr/>
        <p:txBody>
          <a:bodyPr/>
          <a:lstStyle/>
          <a:p>
            <a:fld id="{C105B6F5-D82F-4136-805C-29F2483A0A9D}" type="slidenum">
              <a:rPr lang="zh-CN" altLang="en-US" smtClean="0"/>
              <a:t>‹#›</a:t>
            </a:fld>
            <a:endParaRPr lang="zh-CN" altLang="en-US"/>
          </a:p>
        </p:txBody>
      </p:sp>
    </p:spTree>
    <p:extLst>
      <p:ext uri="{BB962C8B-B14F-4D97-AF65-F5344CB8AC3E}">
        <p14:creationId xmlns:p14="http://schemas.microsoft.com/office/powerpoint/2010/main" val="3291526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CDEDBE-5774-468A-B72D-1F181456FD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BACA6BF-B4CF-45D0-9818-85654FCE66A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2C6F3BA-D8F8-422A-A6C6-BBEB89014BB8}"/>
              </a:ext>
            </a:extLst>
          </p:cNvPr>
          <p:cNvSpPr>
            <a:spLocks noGrp="1"/>
          </p:cNvSpPr>
          <p:nvPr>
            <p:ph type="dt" sz="half" idx="10"/>
          </p:nvPr>
        </p:nvSpPr>
        <p:spPr/>
        <p:txBody>
          <a:bodyPr/>
          <a:lstStyle/>
          <a:p>
            <a:fld id="{D7349D4E-B37C-432A-B032-9700020760AC}" type="datetimeFigureOut">
              <a:rPr lang="zh-CN" altLang="en-US" smtClean="0"/>
              <a:t>2024/5/26</a:t>
            </a:fld>
            <a:endParaRPr lang="zh-CN" altLang="en-US"/>
          </a:p>
        </p:txBody>
      </p:sp>
      <p:sp>
        <p:nvSpPr>
          <p:cNvPr id="5" name="页脚占位符 4">
            <a:extLst>
              <a:ext uri="{FF2B5EF4-FFF2-40B4-BE49-F238E27FC236}">
                <a16:creationId xmlns:a16="http://schemas.microsoft.com/office/drawing/2014/main" id="{7C56A9B9-0BEF-4141-9C2B-F90C98D611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B45201-C96D-40F3-AECF-FCBB365664F0}"/>
              </a:ext>
            </a:extLst>
          </p:cNvPr>
          <p:cNvSpPr>
            <a:spLocks noGrp="1"/>
          </p:cNvSpPr>
          <p:nvPr>
            <p:ph type="sldNum" sz="quarter" idx="12"/>
          </p:nvPr>
        </p:nvSpPr>
        <p:spPr/>
        <p:txBody>
          <a:bodyPr/>
          <a:lstStyle/>
          <a:p>
            <a:fld id="{C105B6F5-D82F-4136-805C-29F2483A0A9D}" type="slidenum">
              <a:rPr lang="zh-CN" altLang="en-US" smtClean="0"/>
              <a:t>‹#›</a:t>
            </a:fld>
            <a:endParaRPr lang="zh-CN" altLang="en-US"/>
          </a:p>
        </p:txBody>
      </p:sp>
    </p:spTree>
    <p:extLst>
      <p:ext uri="{BB962C8B-B14F-4D97-AF65-F5344CB8AC3E}">
        <p14:creationId xmlns:p14="http://schemas.microsoft.com/office/powerpoint/2010/main" val="3426071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9FB5F9-3C74-4014-944F-C56749DED9F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8558248-1E34-422D-82FF-F3DB3F7F5A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31ED763-0676-48F1-8CF7-4191EBA9B1C7}"/>
              </a:ext>
            </a:extLst>
          </p:cNvPr>
          <p:cNvSpPr>
            <a:spLocks noGrp="1"/>
          </p:cNvSpPr>
          <p:nvPr>
            <p:ph type="dt" sz="half" idx="10"/>
          </p:nvPr>
        </p:nvSpPr>
        <p:spPr/>
        <p:txBody>
          <a:bodyPr/>
          <a:lstStyle/>
          <a:p>
            <a:fld id="{D7349D4E-B37C-432A-B032-9700020760AC}" type="datetimeFigureOut">
              <a:rPr lang="zh-CN" altLang="en-US" smtClean="0"/>
              <a:t>2024/5/26</a:t>
            </a:fld>
            <a:endParaRPr lang="zh-CN" altLang="en-US"/>
          </a:p>
        </p:txBody>
      </p:sp>
      <p:sp>
        <p:nvSpPr>
          <p:cNvPr id="5" name="页脚占位符 4">
            <a:extLst>
              <a:ext uri="{FF2B5EF4-FFF2-40B4-BE49-F238E27FC236}">
                <a16:creationId xmlns:a16="http://schemas.microsoft.com/office/drawing/2014/main" id="{A8531F24-C6D7-4B8D-BB53-F072596D02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FAB6A8-E3D8-4909-84CC-A70DFE7A86CD}"/>
              </a:ext>
            </a:extLst>
          </p:cNvPr>
          <p:cNvSpPr>
            <a:spLocks noGrp="1"/>
          </p:cNvSpPr>
          <p:nvPr>
            <p:ph type="sldNum" sz="quarter" idx="12"/>
          </p:nvPr>
        </p:nvSpPr>
        <p:spPr/>
        <p:txBody>
          <a:bodyPr/>
          <a:lstStyle/>
          <a:p>
            <a:fld id="{C105B6F5-D82F-4136-805C-29F2483A0A9D}" type="slidenum">
              <a:rPr lang="zh-CN" altLang="en-US" smtClean="0"/>
              <a:t>‹#›</a:t>
            </a:fld>
            <a:endParaRPr lang="zh-CN" altLang="en-US"/>
          </a:p>
        </p:txBody>
      </p:sp>
    </p:spTree>
    <p:extLst>
      <p:ext uri="{BB962C8B-B14F-4D97-AF65-F5344CB8AC3E}">
        <p14:creationId xmlns:p14="http://schemas.microsoft.com/office/powerpoint/2010/main" val="3875749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D0B6D-6939-4015-9CD0-E6C5684335D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477359-B490-466B-AFDD-CA2BE7B2261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3F9CC82-CF2E-4353-B9A6-E04153D0E9C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94A5CDF-C64D-49EB-9791-770914A0668C}"/>
              </a:ext>
            </a:extLst>
          </p:cNvPr>
          <p:cNvSpPr>
            <a:spLocks noGrp="1"/>
          </p:cNvSpPr>
          <p:nvPr>
            <p:ph type="dt" sz="half" idx="10"/>
          </p:nvPr>
        </p:nvSpPr>
        <p:spPr/>
        <p:txBody>
          <a:bodyPr/>
          <a:lstStyle/>
          <a:p>
            <a:fld id="{D7349D4E-B37C-432A-B032-9700020760AC}" type="datetimeFigureOut">
              <a:rPr lang="zh-CN" altLang="en-US" smtClean="0"/>
              <a:t>2024/5/26</a:t>
            </a:fld>
            <a:endParaRPr lang="zh-CN" altLang="en-US"/>
          </a:p>
        </p:txBody>
      </p:sp>
      <p:sp>
        <p:nvSpPr>
          <p:cNvPr id="6" name="页脚占位符 5">
            <a:extLst>
              <a:ext uri="{FF2B5EF4-FFF2-40B4-BE49-F238E27FC236}">
                <a16:creationId xmlns:a16="http://schemas.microsoft.com/office/drawing/2014/main" id="{3D22B12D-C6B7-49B1-985F-524FC39C86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263424-72B7-4BF5-A270-6A1C7539C642}"/>
              </a:ext>
            </a:extLst>
          </p:cNvPr>
          <p:cNvSpPr>
            <a:spLocks noGrp="1"/>
          </p:cNvSpPr>
          <p:nvPr>
            <p:ph type="sldNum" sz="quarter" idx="12"/>
          </p:nvPr>
        </p:nvSpPr>
        <p:spPr/>
        <p:txBody>
          <a:bodyPr/>
          <a:lstStyle/>
          <a:p>
            <a:fld id="{C105B6F5-D82F-4136-805C-29F2483A0A9D}" type="slidenum">
              <a:rPr lang="zh-CN" altLang="en-US" smtClean="0"/>
              <a:t>‹#›</a:t>
            </a:fld>
            <a:endParaRPr lang="zh-CN" altLang="en-US"/>
          </a:p>
        </p:txBody>
      </p:sp>
    </p:spTree>
    <p:extLst>
      <p:ext uri="{BB962C8B-B14F-4D97-AF65-F5344CB8AC3E}">
        <p14:creationId xmlns:p14="http://schemas.microsoft.com/office/powerpoint/2010/main" val="3145683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6F9728-B210-42AB-B180-92673834F50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3D31CC-1C50-4B40-96C7-923F820138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0C4AB37-8EF7-4508-AF78-BB41BD29DE3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615F654-DB32-401A-A2C0-313756C9DA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BD580FB-C4E8-4F05-8617-0DF705ED8BF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82F299A-A5D3-47E3-92F2-74DA37FB95C6}"/>
              </a:ext>
            </a:extLst>
          </p:cNvPr>
          <p:cNvSpPr>
            <a:spLocks noGrp="1"/>
          </p:cNvSpPr>
          <p:nvPr>
            <p:ph type="dt" sz="half" idx="10"/>
          </p:nvPr>
        </p:nvSpPr>
        <p:spPr/>
        <p:txBody>
          <a:bodyPr/>
          <a:lstStyle/>
          <a:p>
            <a:fld id="{D7349D4E-B37C-432A-B032-9700020760AC}" type="datetimeFigureOut">
              <a:rPr lang="zh-CN" altLang="en-US" smtClean="0"/>
              <a:t>2024/5/26</a:t>
            </a:fld>
            <a:endParaRPr lang="zh-CN" altLang="en-US"/>
          </a:p>
        </p:txBody>
      </p:sp>
      <p:sp>
        <p:nvSpPr>
          <p:cNvPr id="8" name="页脚占位符 7">
            <a:extLst>
              <a:ext uri="{FF2B5EF4-FFF2-40B4-BE49-F238E27FC236}">
                <a16:creationId xmlns:a16="http://schemas.microsoft.com/office/drawing/2014/main" id="{E7E67F7D-7723-4AC0-A5CD-23544482E21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D5D3B61-A20F-4FCC-BF80-0407B48AB34B}"/>
              </a:ext>
            </a:extLst>
          </p:cNvPr>
          <p:cNvSpPr>
            <a:spLocks noGrp="1"/>
          </p:cNvSpPr>
          <p:nvPr>
            <p:ph type="sldNum" sz="quarter" idx="12"/>
          </p:nvPr>
        </p:nvSpPr>
        <p:spPr/>
        <p:txBody>
          <a:bodyPr/>
          <a:lstStyle/>
          <a:p>
            <a:fld id="{C105B6F5-D82F-4136-805C-29F2483A0A9D}" type="slidenum">
              <a:rPr lang="zh-CN" altLang="en-US" smtClean="0"/>
              <a:t>‹#›</a:t>
            </a:fld>
            <a:endParaRPr lang="zh-CN" altLang="en-US"/>
          </a:p>
        </p:txBody>
      </p:sp>
    </p:spTree>
    <p:extLst>
      <p:ext uri="{BB962C8B-B14F-4D97-AF65-F5344CB8AC3E}">
        <p14:creationId xmlns:p14="http://schemas.microsoft.com/office/powerpoint/2010/main" val="279425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D55E6-98F3-473E-A81F-005AB9958C1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19E60B5-6439-4BE4-A398-E647922ABC7F}"/>
              </a:ext>
            </a:extLst>
          </p:cNvPr>
          <p:cNvSpPr>
            <a:spLocks noGrp="1"/>
          </p:cNvSpPr>
          <p:nvPr>
            <p:ph type="dt" sz="half" idx="10"/>
          </p:nvPr>
        </p:nvSpPr>
        <p:spPr/>
        <p:txBody>
          <a:bodyPr/>
          <a:lstStyle/>
          <a:p>
            <a:fld id="{D7349D4E-B37C-432A-B032-9700020760AC}" type="datetimeFigureOut">
              <a:rPr lang="zh-CN" altLang="en-US" smtClean="0"/>
              <a:t>2024/5/26</a:t>
            </a:fld>
            <a:endParaRPr lang="zh-CN" altLang="en-US"/>
          </a:p>
        </p:txBody>
      </p:sp>
      <p:sp>
        <p:nvSpPr>
          <p:cNvPr id="4" name="页脚占位符 3">
            <a:extLst>
              <a:ext uri="{FF2B5EF4-FFF2-40B4-BE49-F238E27FC236}">
                <a16:creationId xmlns:a16="http://schemas.microsoft.com/office/drawing/2014/main" id="{C93028F3-C6DC-4D01-9921-C0ADB2DCB9D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58835D5-5B3E-48B7-92E5-C02350B2DA5C}"/>
              </a:ext>
            </a:extLst>
          </p:cNvPr>
          <p:cNvSpPr>
            <a:spLocks noGrp="1"/>
          </p:cNvSpPr>
          <p:nvPr>
            <p:ph type="sldNum" sz="quarter" idx="12"/>
          </p:nvPr>
        </p:nvSpPr>
        <p:spPr/>
        <p:txBody>
          <a:bodyPr/>
          <a:lstStyle/>
          <a:p>
            <a:fld id="{C105B6F5-D82F-4136-805C-29F2483A0A9D}" type="slidenum">
              <a:rPr lang="zh-CN" altLang="en-US" smtClean="0"/>
              <a:t>‹#›</a:t>
            </a:fld>
            <a:endParaRPr lang="zh-CN" altLang="en-US"/>
          </a:p>
        </p:txBody>
      </p:sp>
    </p:spTree>
    <p:extLst>
      <p:ext uri="{BB962C8B-B14F-4D97-AF65-F5344CB8AC3E}">
        <p14:creationId xmlns:p14="http://schemas.microsoft.com/office/powerpoint/2010/main" val="401644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CE63F09-30CA-46C6-9CB8-0E4ACB8D025A}"/>
              </a:ext>
            </a:extLst>
          </p:cNvPr>
          <p:cNvSpPr>
            <a:spLocks noGrp="1"/>
          </p:cNvSpPr>
          <p:nvPr>
            <p:ph type="dt" sz="half" idx="10"/>
          </p:nvPr>
        </p:nvSpPr>
        <p:spPr/>
        <p:txBody>
          <a:bodyPr/>
          <a:lstStyle/>
          <a:p>
            <a:fld id="{D7349D4E-B37C-432A-B032-9700020760AC}" type="datetimeFigureOut">
              <a:rPr lang="zh-CN" altLang="en-US" smtClean="0"/>
              <a:t>2024/5/26</a:t>
            </a:fld>
            <a:endParaRPr lang="zh-CN" altLang="en-US"/>
          </a:p>
        </p:txBody>
      </p:sp>
      <p:sp>
        <p:nvSpPr>
          <p:cNvPr id="3" name="页脚占位符 2">
            <a:extLst>
              <a:ext uri="{FF2B5EF4-FFF2-40B4-BE49-F238E27FC236}">
                <a16:creationId xmlns:a16="http://schemas.microsoft.com/office/drawing/2014/main" id="{F06E21EA-33FC-4E4E-BDBA-D39B3026A0C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746A621-E91A-4264-8408-48C51E2E55AD}"/>
              </a:ext>
            </a:extLst>
          </p:cNvPr>
          <p:cNvSpPr>
            <a:spLocks noGrp="1"/>
          </p:cNvSpPr>
          <p:nvPr>
            <p:ph type="sldNum" sz="quarter" idx="12"/>
          </p:nvPr>
        </p:nvSpPr>
        <p:spPr/>
        <p:txBody>
          <a:bodyPr/>
          <a:lstStyle/>
          <a:p>
            <a:fld id="{C105B6F5-D82F-4136-805C-29F2483A0A9D}" type="slidenum">
              <a:rPr lang="zh-CN" altLang="en-US" smtClean="0"/>
              <a:t>‹#›</a:t>
            </a:fld>
            <a:endParaRPr lang="zh-CN" altLang="en-US"/>
          </a:p>
        </p:txBody>
      </p:sp>
    </p:spTree>
    <p:extLst>
      <p:ext uri="{BB962C8B-B14F-4D97-AF65-F5344CB8AC3E}">
        <p14:creationId xmlns:p14="http://schemas.microsoft.com/office/powerpoint/2010/main" val="460659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92EED3-4999-4AB6-B19B-28713434A5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B6A38E3-93DF-47B1-8440-1701A2AC5E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3B5DE08-719E-4F4B-A681-09977E686D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94ECA9D-417A-4999-AF97-2D724C4C39FF}"/>
              </a:ext>
            </a:extLst>
          </p:cNvPr>
          <p:cNvSpPr>
            <a:spLocks noGrp="1"/>
          </p:cNvSpPr>
          <p:nvPr>
            <p:ph type="dt" sz="half" idx="10"/>
          </p:nvPr>
        </p:nvSpPr>
        <p:spPr/>
        <p:txBody>
          <a:bodyPr/>
          <a:lstStyle/>
          <a:p>
            <a:fld id="{D7349D4E-B37C-432A-B032-9700020760AC}" type="datetimeFigureOut">
              <a:rPr lang="zh-CN" altLang="en-US" smtClean="0"/>
              <a:t>2024/5/26</a:t>
            </a:fld>
            <a:endParaRPr lang="zh-CN" altLang="en-US"/>
          </a:p>
        </p:txBody>
      </p:sp>
      <p:sp>
        <p:nvSpPr>
          <p:cNvPr id="6" name="页脚占位符 5">
            <a:extLst>
              <a:ext uri="{FF2B5EF4-FFF2-40B4-BE49-F238E27FC236}">
                <a16:creationId xmlns:a16="http://schemas.microsoft.com/office/drawing/2014/main" id="{DA7EBFCC-3F0D-4842-AD4A-D7AA6632AD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633CFE-F782-4908-89BD-C471321399DC}"/>
              </a:ext>
            </a:extLst>
          </p:cNvPr>
          <p:cNvSpPr>
            <a:spLocks noGrp="1"/>
          </p:cNvSpPr>
          <p:nvPr>
            <p:ph type="sldNum" sz="quarter" idx="12"/>
          </p:nvPr>
        </p:nvSpPr>
        <p:spPr/>
        <p:txBody>
          <a:bodyPr/>
          <a:lstStyle/>
          <a:p>
            <a:fld id="{C105B6F5-D82F-4136-805C-29F2483A0A9D}" type="slidenum">
              <a:rPr lang="zh-CN" altLang="en-US" smtClean="0"/>
              <a:t>‹#›</a:t>
            </a:fld>
            <a:endParaRPr lang="zh-CN" altLang="en-US"/>
          </a:p>
        </p:txBody>
      </p:sp>
    </p:spTree>
    <p:extLst>
      <p:ext uri="{BB962C8B-B14F-4D97-AF65-F5344CB8AC3E}">
        <p14:creationId xmlns:p14="http://schemas.microsoft.com/office/powerpoint/2010/main" val="3343732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C6F277-EFD2-4E96-BF3E-34F40FEE54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5BDD9F5-D400-4ABC-BC62-35A525DA86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C247E1D-9EAD-479A-9C40-A13C5A9B63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FA1D2ED-E442-40BE-BDC1-4777535F81B1}"/>
              </a:ext>
            </a:extLst>
          </p:cNvPr>
          <p:cNvSpPr>
            <a:spLocks noGrp="1"/>
          </p:cNvSpPr>
          <p:nvPr>
            <p:ph type="dt" sz="half" idx="10"/>
          </p:nvPr>
        </p:nvSpPr>
        <p:spPr/>
        <p:txBody>
          <a:bodyPr/>
          <a:lstStyle/>
          <a:p>
            <a:fld id="{D7349D4E-B37C-432A-B032-9700020760AC}" type="datetimeFigureOut">
              <a:rPr lang="zh-CN" altLang="en-US" smtClean="0"/>
              <a:t>2024/5/26</a:t>
            </a:fld>
            <a:endParaRPr lang="zh-CN" altLang="en-US"/>
          </a:p>
        </p:txBody>
      </p:sp>
      <p:sp>
        <p:nvSpPr>
          <p:cNvPr id="6" name="页脚占位符 5">
            <a:extLst>
              <a:ext uri="{FF2B5EF4-FFF2-40B4-BE49-F238E27FC236}">
                <a16:creationId xmlns:a16="http://schemas.microsoft.com/office/drawing/2014/main" id="{258E3E35-F5D3-4E1A-BF63-0CA828F5761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ED2271-4074-481C-9949-AC81BD9AF10A}"/>
              </a:ext>
            </a:extLst>
          </p:cNvPr>
          <p:cNvSpPr>
            <a:spLocks noGrp="1"/>
          </p:cNvSpPr>
          <p:nvPr>
            <p:ph type="sldNum" sz="quarter" idx="12"/>
          </p:nvPr>
        </p:nvSpPr>
        <p:spPr/>
        <p:txBody>
          <a:bodyPr/>
          <a:lstStyle/>
          <a:p>
            <a:fld id="{C105B6F5-D82F-4136-805C-29F2483A0A9D}" type="slidenum">
              <a:rPr lang="zh-CN" altLang="en-US" smtClean="0"/>
              <a:t>‹#›</a:t>
            </a:fld>
            <a:endParaRPr lang="zh-CN" altLang="en-US"/>
          </a:p>
        </p:txBody>
      </p:sp>
    </p:spTree>
    <p:extLst>
      <p:ext uri="{BB962C8B-B14F-4D97-AF65-F5344CB8AC3E}">
        <p14:creationId xmlns:p14="http://schemas.microsoft.com/office/powerpoint/2010/main" val="2996353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BD28FAB-DDD1-43FC-9B50-3B3A67B4B1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2B02E78-BC4C-44E5-8A70-606D5D04C2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133F70-F96B-43E4-A299-C04BBDBED6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49D4E-B37C-432A-B032-9700020760AC}" type="datetimeFigureOut">
              <a:rPr lang="zh-CN" altLang="en-US" smtClean="0"/>
              <a:t>2024/5/26</a:t>
            </a:fld>
            <a:endParaRPr lang="zh-CN" altLang="en-US"/>
          </a:p>
        </p:txBody>
      </p:sp>
      <p:sp>
        <p:nvSpPr>
          <p:cNvPr id="5" name="页脚占位符 4">
            <a:extLst>
              <a:ext uri="{FF2B5EF4-FFF2-40B4-BE49-F238E27FC236}">
                <a16:creationId xmlns:a16="http://schemas.microsoft.com/office/drawing/2014/main" id="{0D888FDA-86E0-4AB8-8B0A-35ED655E85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85A32C2-4F04-478E-A85F-E4EF61E6F9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05B6F5-D82F-4136-805C-29F2483A0A9D}" type="slidenum">
              <a:rPr lang="zh-CN" altLang="en-US" smtClean="0"/>
              <a:t>‹#›</a:t>
            </a:fld>
            <a:endParaRPr lang="zh-CN" altLang="en-US"/>
          </a:p>
        </p:txBody>
      </p:sp>
    </p:spTree>
    <p:extLst>
      <p:ext uri="{BB962C8B-B14F-4D97-AF65-F5344CB8AC3E}">
        <p14:creationId xmlns:p14="http://schemas.microsoft.com/office/powerpoint/2010/main" val="1891208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F1284-8A14-4A28-AE87-7298ABAE18B9}"/>
              </a:ext>
            </a:extLst>
          </p:cNvPr>
          <p:cNvSpPr>
            <a:spLocks noGrp="1"/>
          </p:cNvSpPr>
          <p:nvPr>
            <p:ph type="ctrTitle"/>
          </p:nvPr>
        </p:nvSpPr>
        <p:spPr/>
        <p:txBody>
          <a:bodyPr/>
          <a:lstStyle/>
          <a:p>
            <a:r>
              <a:rPr lang="en-US" altLang="zh-CN" dirty="0"/>
              <a:t>Web</a:t>
            </a:r>
            <a:r>
              <a:rPr lang="zh-CN" altLang="en-US" dirty="0"/>
              <a:t>作业</a:t>
            </a:r>
          </a:p>
        </p:txBody>
      </p:sp>
      <p:sp>
        <p:nvSpPr>
          <p:cNvPr id="3" name="副标题 2">
            <a:extLst>
              <a:ext uri="{FF2B5EF4-FFF2-40B4-BE49-F238E27FC236}">
                <a16:creationId xmlns:a16="http://schemas.microsoft.com/office/drawing/2014/main" id="{50DE833A-6EAD-42EA-87C2-2921B408564A}"/>
              </a:ext>
            </a:extLst>
          </p:cNvPr>
          <p:cNvSpPr>
            <a:spLocks noGrp="1"/>
          </p:cNvSpPr>
          <p:nvPr>
            <p:ph type="subTitle" idx="1"/>
          </p:nvPr>
        </p:nvSpPr>
        <p:spPr/>
        <p:txBody>
          <a:bodyPr/>
          <a:lstStyle/>
          <a:p>
            <a:r>
              <a:rPr lang="zh-CN" altLang="en-US" dirty="0"/>
              <a:t>李林豇</a:t>
            </a:r>
          </a:p>
        </p:txBody>
      </p:sp>
    </p:spTree>
    <p:extLst>
      <p:ext uri="{BB962C8B-B14F-4D97-AF65-F5344CB8AC3E}">
        <p14:creationId xmlns:p14="http://schemas.microsoft.com/office/powerpoint/2010/main" val="2746582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10F32-3C2C-4E81-8497-9904C0978F26}"/>
              </a:ext>
            </a:extLst>
          </p:cNvPr>
          <p:cNvSpPr>
            <a:spLocks noGrp="1"/>
          </p:cNvSpPr>
          <p:nvPr>
            <p:ph type="title"/>
          </p:nvPr>
        </p:nvSpPr>
        <p:spPr/>
        <p:txBody>
          <a:bodyPr/>
          <a:lstStyle/>
          <a:p>
            <a:r>
              <a:rPr lang="zh-CN" altLang="en-US" dirty="0"/>
              <a:t>设计难点</a:t>
            </a:r>
          </a:p>
        </p:txBody>
      </p:sp>
      <p:sp>
        <p:nvSpPr>
          <p:cNvPr id="3" name="内容占位符 2">
            <a:extLst>
              <a:ext uri="{FF2B5EF4-FFF2-40B4-BE49-F238E27FC236}">
                <a16:creationId xmlns:a16="http://schemas.microsoft.com/office/drawing/2014/main" id="{8919A43B-BAC7-4638-96DD-EEF04D811E3A}"/>
              </a:ext>
            </a:extLst>
          </p:cNvPr>
          <p:cNvSpPr>
            <a:spLocks noGrp="1"/>
          </p:cNvSpPr>
          <p:nvPr>
            <p:ph idx="1"/>
          </p:nvPr>
        </p:nvSpPr>
        <p:spPr>
          <a:xfrm>
            <a:off x="762000" y="1690688"/>
            <a:ext cx="10668000" cy="4523874"/>
          </a:xfrm>
        </p:spPr>
        <p:txBody>
          <a:bodyPr>
            <a:normAutofit/>
          </a:bodyPr>
          <a:lstStyle/>
          <a:p>
            <a:pPr marL="0" indent="0">
              <a:buNone/>
            </a:pPr>
            <a:r>
              <a:rPr lang="en-US" altLang="zh-CN" b="1" dirty="0">
                <a:solidFill>
                  <a:srgbClr val="0D0D0D"/>
                </a:solidFill>
                <a:latin typeface="ui-sans-serif"/>
              </a:rPr>
              <a:t>Profiler</a:t>
            </a:r>
            <a:r>
              <a:rPr lang="zh-CN" altLang="en-US" b="1" dirty="0">
                <a:solidFill>
                  <a:srgbClr val="0D0D0D"/>
                </a:solidFill>
                <a:latin typeface="ui-sans-serif"/>
              </a:rPr>
              <a:t>统计数据与</a:t>
            </a:r>
            <a:r>
              <a:rPr lang="en-US" altLang="zh-CN" b="1" dirty="0" err="1">
                <a:solidFill>
                  <a:srgbClr val="0D0D0D"/>
                </a:solidFill>
                <a:latin typeface="ui-sans-serif"/>
              </a:rPr>
              <a:t>Nsight</a:t>
            </a:r>
            <a:r>
              <a:rPr lang="en-US" altLang="zh-CN" b="1" dirty="0">
                <a:solidFill>
                  <a:srgbClr val="0D0D0D"/>
                </a:solidFill>
                <a:latin typeface="ui-sans-serif"/>
              </a:rPr>
              <a:t> Compute</a:t>
            </a:r>
            <a:r>
              <a:rPr lang="zh-CN" altLang="en-US" b="1" dirty="0">
                <a:solidFill>
                  <a:srgbClr val="0D0D0D"/>
                </a:solidFill>
                <a:latin typeface="ui-sans-serif"/>
              </a:rPr>
              <a:t>数据存在偏差，两者的函数名称无法完全对应。</a:t>
            </a:r>
            <a:r>
              <a:rPr lang="zh-CN" altLang="en-US" dirty="0">
                <a:solidFill>
                  <a:srgbClr val="0D0D0D"/>
                </a:solidFill>
                <a:latin typeface="ui-sans-serif"/>
              </a:rPr>
              <a:t>原因是</a:t>
            </a:r>
            <a:r>
              <a:rPr lang="en-US" altLang="zh-CN" dirty="0">
                <a:solidFill>
                  <a:srgbClr val="0D0D0D"/>
                </a:solidFill>
                <a:latin typeface="ui-sans-serif"/>
              </a:rPr>
              <a:t>torch</a:t>
            </a:r>
            <a:r>
              <a:rPr lang="zh-CN" altLang="en-US" dirty="0">
                <a:solidFill>
                  <a:srgbClr val="0D0D0D"/>
                </a:solidFill>
                <a:latin typeface="ui-sans-serif"/>
              </a:rPr>
              <a:t>相较于</a:t>
            </a:r>
            <a:r>
              <a:rPr lang="en-US" altLang="zh-CN" dirty="0" err="1">
                <a:solidFill>
                  <a:srgbClr val="0D0D0D"/>
                </a:solidFill>
                <a:latin typeface="ui-sans-serif"/>
              </a:rPr>
              <a:t>Nsight</a:t>
            </a:r>
            <a:r>
              <a:rPr lang="en-US" altLang="zh-CN" dirty="0">
                <a:solidFill>
                  <a:srgbClr val="0D0D0D"/>
                </a:solidFill>
                <a:latin typeface="ui-sans-serif"/>
              </a:rPr>
              <a:t> Compute,</a:t>
            </a:r>
            <a:r>
              <a:rPr lang="zh-CN" altLang="en-US" dirty="0">
                <a:solidFill>
                  <a:srgbClr val="0D0D0D"/>
                </a:solidFill>
                <a:latin typeface="ui-sans-serif"/>
              </a:rPr>
              <a:t>没有考虑</a:t>
            </a:r>
            <a:r>
              <a:rPr lang="en-US" altLang="zh-CN" dirty="0">
                <a:solidFill>
                  <a:srgbClr val="0D0D0D"/>
                </a:solidFill>
                <a:latin typeface="ui-sans-serif"/>
              </a:rPr>
              <a:t>GPU</a:t>
            </a:r>
            <a:r>
              <a:rPr lang="zh-CN" altLang="en-US" dirty="0">
                <a:solidFill>
                  <a:srgbClr val="0D0D0D"/>
                </a:solidFill>
                <a:latin typeface="ui-sans-serif"/>
              </a:rPr>
              <a:t>的并行架构，出现函数执行乱序的问题。以及</a:t>
            </a:r>
            <a:r>
              <a:rPr lang="en-US" altLang="zh-CN" dirty="0" err="1">
                <a:solidFill>
                  <a:srgbClr val="0D0D0D"/>
                </a:solidFill>
                <a:latin typeface="ui-sans-serif"/>
              </a:rPr>
              <a:t>torch.profiler</a:t>
            </a:r>
            <a:r>
              <a:rPr lang="zh-CN" altLang="en-US" dirty="0">
                <a:solidFill>
                  <a:srgbClr val="0D0D0D"/>
                </a:solidFill>
                <a:latin typeface="ui-sans-serif"/>
              </a:rPr>
              <a:t>生成的记录中，含有大量</a:t>
            </a:r>
            <a:r>
              <a:rPr lang="en-US" altLang="zh-CN" dirty="0">
                <a:solidFill>
                  <a:srgbClr val="0D0D0D"/>
                </a:solidFill>
                <a:latin typeface="ui-sans-serif"/>
              </a:rPr>
              <a:t>CPU</a:t>
            </a:r>
            <a:r>
              <a:rPr lang="zh-CN" altLang="en-US" dirty="0">
                <a:solidFill>
                  <a:srgbClr val="0D0D0D"/>
                </a:solidFill>
                <a:latin typeface="ui-sans-serif"/>
              </a:rPr>
              <a:t>执行函数以及与意义的</a:t>
            </a:r>
            <a:r>
              <a:rPr lang="en-US" altLang="zh-CN" dirty="0">
                <a:solidFill>
                  <a:srgbClr val="0D0D0D"/>
                </a:solidFill>
                <a:latin typeface="ui-sans-serif"/>
              </a:rPr>
              <a:t>GPU</a:t>
            </a:r>
            <a:r>
              <a:rPr lang="zh-CN" altLang="en-US" dirty="0">
                <a:solidFill>
                  <a:srgbClr val="0D0D0D"/>
                </a:solidFill>
                <a:latin typeface="ui-sans-serif"/>
              </a:rPr>
              <a:t>内存操作指令。</a:t>
            </a:r>
            <a:endParaRPr lang="en-US" altLang="zh-CN" dirty="0">
              <a:solidFill>
                <a:srgbClr val="0D0D0D"/>
              </a:solidFill>
              <a:latin typeface="ui-sans-serif"/>
            </a:endParaRPr>
          </a:p>
          <a:p>
            <a:pPr marL="0" indent="0">
              <a:buNone/>
            </a:pPr>
            <a:r>
              <a:rPr lang="zh-CN" altLang="en-US" dirty="0">
                <a:solidFill>
                  <a:srgbClr val="0D0D0D"/>
                </a:solidFill>
                <a:latin typeface="ui-sans-serif"/>
              </a:rPr>
              <a:t>因此我们将各种函数分类，并且分析了各个指令的依赖关系，根据依赖关系生成</a:t>
            </a:r>
            <a:r>
              <a:rPr lang="en-US" altLang="zh-CN" dirty="0">
                <a:solidFill>
                  <a:srgbClr val="0D0D0D"/>
                </a:solidFill>
                <a:latin typeface="ui-sans-serif"/>
              </a:rPr>
              <a:t>DAG,</a:t>
            </a:r>
            <a:r>
              <a:rPr lang="zh-CN" altLang="en-US" dirty="0">
                <a:solidFill>
                  <a:srgbClr val="0D0D0D"/>
                </a:solidFill>
                <a:latin typeface="ui-sans-serif"/>
              </a:rPr>
              <a:t>再与</a:t>
            </a:r>
            <a:r>
              <a:rPr lang="en-US" altLang="zh-CN" dirty="0" err="1">
                <a:solidFill>
                  <a:srgbClr val="0D0D0D"/>
                </a:solidFill>
                <a:latin typeface="ui-sans-serif"/>
              </a:rPr>
              <a:t>Nsight</a:t>
            </a:r>
            <a:r>
              <a:rPr lang="en-US" altLang="zh-CN" dirty="0">
                <a:solidFill>
                  <a:srgbClr val="0D0D0D"/>
                </a:solidFill>
                <a:latin typeface="ui-sans-serif"/>
              </a:rPr>
              <a:t> Compute</a:t>
            </a:r>
            <a:r>
              <a:rPr lang="zh-CN" altLang="en-US" dirty="0">
                <a:solidFill>
                  <a:srgbClr val="0D0D0D"/>
                </a:solidFill>
                <a:latin typeface="ui-sans-serif"/>
              </a:rPr>
              <a:t>产生的记录进行一一比对，从而得到一一对应的函数执行记录。</a:t>
            </a:r>
            <a:endParaRPr lang="en-US" altLang="zh-CN" dirty="0">
              <a:solidFill>
                <a:srgbClr val="0D0D0D"/>
              </a:solidFill>
              <a:latin typeface="ui-sans-serif"/>
            </a:endParaRPr>
          </a:p>
        </p:txBody>
      </p:sp>
      <p:sp>
        <p:nvSpPr>
          <p:cNvPr id="4" name="AutoShape 2" descr="Wav2Vec2 uses a CNN to create embeddings from the input waveform">
            <a:extLst>
              <a:ext uri="{FF2B5EF4-FFF2-40B4-BE49-F238E27FC236}">
                <a16:creationId xmlns:a16="http://schemas.microsoft.com/office/drawing/2014/main" id="{A1436641-70C6-4308-B9EA-017B0084516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984291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10F32-3C2C-4E81-8497-9904C0978F26}"/>
              </a:ext>
            </a:extLst>
          </p:cNvPr>
          <p:cNvSpPr>
            <a:spLocks noGrp="1"/>
          </p:cNvSpPr>
          <p:nvPr>
            <p:ph type="title"/>
          </p:nvPr>
        </p:nvSpPr>
        <p:spPr/>
        <p:txBody>
          <a:bodyPr/>
          <a:lstStyle/>
          <a:p>
            <a:r>
              <a:rPr lang="zh-CN" altLang="en-US" dirty="0"/>
              <a:t>设计难点</a:t>
            </a:r>
          </a:p>
        </p:txBody>
      </p:sp>
      <p:sp>
        <p:nvSpPr>
          <p:cNvPr id="3" name="内容占位符 2">
            <a:extLst>
              <a:ext uri="{FF2B5EF4-FFF2-40B4-BE49-F238E27FC236}">
                <a16:creationId xmlns:a16="http://schemas.microsoft.com/office/drawing/2014/main" id="{8919A43B-BAC7-4638-96DD-EEF04D811E3A}"/>
              </a:ext>
            </a:extLst>
          </p:cNvPr>
          <p:cNvSpPr>
            <a:spLocks noGrp="1"/>
          </p:cNvSpPr>
          <p:nvPr>
            <p:ph idx="1"/>
          </p:nvPr>
        </p:nvSpPr>
        <p:spPr>
          <a:xfrm>
            <a:off x="762000" y="1690688"/>
            <a:ext cx="10668000" cy="4523874"/>
          </a:xfrm>
        </p:spPr>
        <p:txBody>
          <a:bodyPr>
            <a:normAutofit/>
          </a:bodyPr>
          <a:lstStyle/>
          <a:p>
            <a:pPr marL="0" indent="0">
              <a:buNone/>
            </a:pPr>
            <a:r>
              <a:rPr lang="en-US" altLang="zh-CN" b="1" dirty="0">
                <a:solidFill>
                  <a:srgbClr val="0D0D0D"/>
                </a:solidFill>
                <a:latin typeface="ui-sans-serif"/>
              </a:rPr>
              <a:t>Prefill</a:t>
            </a:r>
            <a:r>
              <a:rPr lang="zh-CN" altLang="en-US" b="1" dirty="0">
                <a:solidFill>
                  <a:srgbClr val="0D0D0D"/>
                </a:solidFill>
                <a:latin typeface="ui-sans-serif"/>
              </a:rPr>
              <a:t>和</a:t>
            </a:r>
            <a:r>
              <a:rPr lang="en-US" altLang="zh-CN" b="1" dirty="0">
                <a:solidFill>
                  <a:srgbClr val="0D0D0D"/>
                </a:solidFill>
                <a:latin typeface="ui-sans-serif"/>
              </a:rPr>
              <a:t>Decode</a:t>
            </a:r>
            <a:r>
              <a:rPr lang="zh-CN" altLang="en-US" b="1" dirty="0">
                <a:solidFill>
                  <a:srgbClr val="0D0D0D"/>
                </a:solidFill>
                <a:latin typeface="ui-sans-serif"/>
              </a:rPr>
              <a:t>阶段难以划分。</a:t>
            </a:r>
            <a:r>
              <a:rPr lang="zh-CN" altLang="en-US" dirty="0">
                <a:solidFill>
                  <a:srgbClr val="0D0D0D"/>
                </a:solidFill>
                <a:latin typeface="ui-sans-serif"/>
              </a:rPr>
              <a:t>由于</a:t>
            </a:r>
            <a:r>
              <a:rPr lang="en-US" altLang="zh-CN" dirty="0">
                <a:solidFill>
                  <a:srgbClr val="0D0D0D"/>
                </a:solidFill>
                <a:latin typeface="ui-sans-serif"/>
              </a:rPr>
              <a:t>transformer</a:t>
            </a:r>
            <a:r>
              <a:rPr lang="zh-CN" altLang="en-US" dirty="0">
                <a:solidFill>
                  <a:srgbClr val="0D0D0D"/>
                </a:solidFill>
                <a:latin typeface="ui-sans-serif"/>
              </a:rPr>
              <a:t>在</a:t>
            </a:r>
            <a:r>
              <a:rPr lang="en-US" altLang="zh-CN" dirty="0">
                <a:solidFill>
                  <a:srgbClr val="0D0D0D"/>
                </a:solidFill>
                <a:latin typeface="ui-sans-serif"/>
              </a:rPr>
              <a:t>prefill</a:t>
            </a:r>
            <a:r>
              <a:rPr lang="zh-CN" altLang="en-US" dirty="0">
                <a:solidFill>
                  <a:srgbClr val="0D0D0D"/>
                </a:solidFill>
                <a:latin typeface="ui-sans-serif"/>
              </a:rPr>
              <a:t>阶段与</a:t>
            </a:r>
            <a:r>
              <a:rPr lang="en-US" altLang="zh-CN" dirty="0">
                <a:solidFill>
                  <a:srgbClr val="0D0D0D"/>
                </a:solidFill>
                <a:latin typeface="ui-sans-serif"/>
              </a:rPr>
              <a:t>decode</a:t>
            </a:r>
            <a:r>
              <a:rPr lang="zh-CN" altLang="en-US" dirty="0">
                <a:solidFill>
                  <a:srgbClr val="0D0D0D"/>
                </a:solidFill>
                <a:latin typeface="ui-sans-serif"/>
              </a:rPr>
              <a:t>阶段进行的计算类似，我们很难分辨其属于哪个阶段的操作。</a:t>
            </a:r>
            <a:endParaRPr lang="en-US" altLang="zh-CN" dirty="0">
              <a:solidFill>
                <a:srgbClr val="0D0D0D"/>
              </a:solidFill>
              <a:latin typeface="ui-sans-serif"/>
            </a:endParaRPr>
          </a:p>
          <a:p>
            <a:pPr marL="0" indent="0">
              <a:buNone/>
            </a:pPr>
            <a:endParaRPr lang="en-US" altLang="zh-CN" dirty="0">
              <a:solidFill>
                <a:srgbClr val="0D0D0D"/>
              </a:solidFill>
              <a:latin typeface="ui-sans-serif"/>
            </a:endParaRPr>
          </a:p>
          <a:p>
            <a:pPr marL="0" indent="0">
              <a:buNone/>
            </a:pPr>
            <a:r>
              <a:rPr lang="zh-CN" altLang="en-US" dirty="0">
                <a:solidFill>
                  <a:srgbClr val="0D0D0D"/>
                </a:solidFill>
                <a:latin typeface="ui-sans-serif"/>
              </a:rPr>
              <a:t>为此我们分析了两者的函数调用，发现在两个阶段的</a:t>
            </a:r>
            <a:r>
              <a:rPr lang="en-US" altLang="zh-CN" dirty="0" err="1">
                <a:solidFill>
                  <a:srgbClr val="0D0D0D"/>
                </a:solidFill>
                <a:latin typeface="ui-sans-serif"/>
              </a:rPr>
              <a:t>attention_kernel</a:t>
            </a:r>
            <a:r>
              <a:rPr lang="zh-CN" altLang="en-US" dirty="0">
                <a:solidFill>
                  <a:srgbClr val="0D0D0D"/>
                </a:solidFill>
                <a:latin typeface="ui-sans-serif"/>
              </a:rPr>
              <a:t>部分调用函数不同。</a:t>
            </a:r>
            <a:r>
              <a:rPr lang="en-US" altLang="zh-CN" dirty="0">
                <a:solidFill>
                  <a:srgbClr val="0D0D0D"/>
                </a:solidFill>
                <a:latin typeface="ui-sans-serif"/>
              </a:rPr>
              <a:t>Decoder</a:t>
            </a:r>
            <a:r>
              <a:rPr lang="zh-CN" altLang="en-US" dirty="0">
                <a:solidFill>
                  <a:srgbClr val="0D0D0D"/>
                </a:solidFill>
                <a:latin typeface="ui-sans-serif"/>
              </a:rPr>
              <a:t>调用的是</a:t>
            </a:r>
            <a:r>
              <a:rPr lang="en-US" altLang="zh-CN" dirty="0">
                <a:solidFill>
                  <a:srgbClr val="0D0D0D"/>
                </a:solidFill>
                <a:latin typeface="ui-sans-serif"/>
              </a:rPr>
              <a:t>paged attention,</a:t>
            </a:r>
            <a:r>
              <a:rPr lang="zh-CN" altLang="en-US" dirty="0">
                <a:solidFill>
                  <a:srgbClr val="0D0D0D"/>
                </a:solidFill>
                <a:latin typeface="ui-sans-serif"/>
              </a:rPr>
              <a:t>而</a:t>
            </a:r>
            <a:r>
              <a:rPr lang="en-US" altLang="zh-CN" dirty="0" err="1">
                <a:solidFill>
                  <a:srgbClr val="0D0D0D"/>
                </a:solidFill>
                <a:latin typeface="ui-sans-serif"/>
              </a:rPr>
              <a:t>prifill</a:t>
            </a:r>
            <a:r>
              <a:rPr lang="zh-CN" altLang="en-US" dirty="0">
                <a:solidFill>
                  <a:srgbClr val="0D0D0D"/>
                </a:solidFill>
                <a:latin typeface="ui-sans-serif"/>
              </a:rPr>
              <a:t>调用的是</a:t>
            </a:r>
            <a:r>
              <a:rPr lang="en-US" altLang="zh-CN" dirty="0" err="1">
                <a:solidFill>
                  <a:srgbClr val="0D0D0D"/>
                </a:solidFill>
                <a:latin typeface="ui-sans-serif"/>
              </a:rPr>
              <a:t>flashattention</a:t>
            </a:r>
            <a:r>
              <a:rPr lang="en-US" altLang="zh-CN" dirty="0">
                <a:solidFill>
                  <a:srgbClr val="0D0D0D"/>
                </a:solidFill>
                <a:latin typeface="ui-sans-serif"/>
              </a:rPr>
              <a:t>.</a:t>
            </a:r>
          </a:p>
          <a:p>
            <a:pPr marL="0" indent="0">
              <a:buNone/>
            </a:pPr>
            <a:endParaRPr lang="en-US" altLang="zh-CN" dirty="0">
              <a:solidFill>
                <a:srgbClr val="0D0D0D"/>
              </a:solidFill>
              <a:latin typeface="ui-sans-serif"/>
            </a:endParaRPr>
          </a:p>
          <a:p>
            <a:pPr marL="0" indent="0">
              <a:buNone/>
            </a:pPr>
            <a:endParaRPr lang="en-US" altLang="zh-CN" dirty="0">
              <a:solidFill>
                <a:srgbClr val="0D0D0D"/>
              </a:solidFill>
              <a:latin typeface="ui-sans-serif"/>
            </a:endParaRPr>
          </a:p>
        </p:txBody>
      </p:sp>
      <p:sp>
        <p:nvSpPr>
          <p:cNvPr id="4" name="AutoShape 2" descr="Wav2Vec2 uses a CNN to create embeddings from the input waveform">
            <a:extLst>
              <a:ext uri="{FF2B5EF4-FFF2-40B4-BE49-F238E27FC236}">
                <a16:creationId xmlns:a16="http://schemas.microsoft.com/office/drawing/2014/main" id="{A1436641-70C6-4308-B9EA-017B0084516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631912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10F32-3C2C-4E81-8497-9904C0978F26}"/>
              </a:ext>
            </a:extLst>
          </p:cNvPr>
          <p:cNvSpPr>
            <a:spLocks noGrp="1"/>
          </p:cNvSpPr>
          <p:nvPr>
            <p:ph type="title"/>
          </p:nvPr>
        </p:nvSpPr>
        <p:spPr/>
        <p:txBody>
          <a:bodyPr/>
          <a:lstStyle/>
          <a:p>
            <a:r>
              <a:rPr lang="zh-CN" altLang="en-US" dirty="0"/>
              <a:t>实验结果</a:t>
            </a:r>
          </a:p>
        </p:txBody>
      </p:sp>
      <p:sp>
        <p:nvSpPr>
          <p:cNvPr id="3" name="内容占位符 2">
            <a:extLst>
              <a:ext uri="{FF2B5EF4-FFF2-40B4-BE49-F238E27FC236}">
                <a16:creationId xmlns:a16="http://schemas.microsoft.com/office/drawing/2014/main" id="{8919A43B-BAC7-4638-96DD-EEF04D811E3A}"/>
              </a:ext>
            </a:extLst>
          </p:cNvPr>
          <p:cNvSpPr>
            <a:spLocks noGrp="1"/>
          </p:cNvSpPr>
          <p:nvPr>
            <p:ph idx="1"/>
          </p:nvPr>
        </p:nvSpPr>
        <p:spPr>
          <a:xfrm>
            <a:off x="762000" y="1690688"/>
            <a:ext cx="10668000" cy="4523874"/>
          </a:xfrm>
        </p:spPr>
        <p:txBody>
          <a:bodyPr>
            <a:normAutofit/>
          </a:bodyPr>
          <a:lstStyle/>
          <a:p>
            <a:pPr marL="0" indent="0">
              <a:buNone/>
            </a:pPr>
            <a:r>
              <a:rPr lang="zh-CN" altLang="en-US" dirty="0">
                <a:solidFill>
                  <a:srgbClr val="0D0D0D"/>
                </a:solidFill>
                <a:latin typeface="ui-sans-serif"/>
              </a:rPr>
              <a:t>我们设计了不同的预填充的</a:t>
            </a:r>
            <a:r>
              <a:rPr lang="en-US" altLang="zh-CN" dirty="0">
                <a:solidFill>
                  <a:srgbClr val="0D0D0D"/>
                </a:solidFill>
                <a:latin typeface="ui-sans-serif"/>
              </a:rPr>
              <a:t>prompt</a:t>
            </a:r>
            <a:r>
              <a:rPr lang="zh-CN" altLang="en-US" dirty="0">
                <a:solidFill>
                  <a:srgbClr val="0D0D0D"/>
                </a:solidFill>
                <a:latin typeface="ui-sans-serif"/>
              </a:rPr>
              <a:t>长度，不同的</a:t>
            </a:r>
            <a:r>
              <a:rPr lang="en-US" altLang="zh-CN" dirty="0">
                <a:solidFill>
                  <a:srgbClr val="0D0D0D"/>
                </a:solidFill>
                <a:latin typeface="ui-sans-serif"/>
              </a:rPr>
              <a:t>batch</a:t>
            </a:r>
            <a:r>
              <a:rPr lang="zh-CN" altLang="en-US" dirty="0">
                <a:solidFill>
                  <a:srgbClr val="0D0D0D"/>
                </a:solidFill>
                <a:latin typeface="ui-sans-serif"/>
              </a:rPr>
              <a:t>大小，选取了不同的设备进行对比并且根据数据表现得出了以下结论。</a:t>
            </a:r>
            <a:endParaRPr lang="en-US" altLang="zh-CN" dirty="0">
              <a:solidFill>
                <a:srgbClr val="0D0D0D"/>
              </a:solidFill>
              <a:latin typeface="ui-sans-serif"/>
            </a:endParaRPr>
          </a:p>
        </p:txBody>
      </p:sp>
      <p:sp>
        <p:nvSpPr>
          <p:cNvPr id="4" name="AutoShape 2" descr="Wav2Vec2 uses a CNN to create embeddings from the input waveform">
            <a:extLst>
              <a:ext uri="{FF2B5EF4-FFF2-40B4-BE49-F238E27FC236}">
                <a16:creationId xmlns:a16="http://schemas.microsoft.com/office/drawing/2014/main" id="{A1436641-70C6-4308-B9EA-017B0084516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3E22EEA9-E952-4057-B4B8-43DECC7500F5}"/>
              </a:ext>
            </a:extLst>
          </p:cNvPr>
          <p:cNvPicPr>
            <a:picLocks noChangeAspect="1"/>
          </p:cNvPicPr>
          <p:nvPr/>
        </p:nvPicPr>
        <p:blipFill>
          <a:blip r:embed="rId2"/>
          <a:stretch>
            <a:fillRect/>
          </a:stretch>
        </p:blipFill>
        <p:spPr>
          <a:xfrm>
            <a:off x="6489031" y="2781210"/>
            <a:ext cx="5201903" cy="3711665"/>
          </a:xfrm>
          <a:prstGeom prst="rect">
            <a:avLst/>
          </a:prstGeom>
        </p:spPr>
      </p:pic>
      <p:pic>
        <p:nvPicPr>
          <p:cNvPr id="8" name="图片 7">
            <a:extLst>
              <a:ext uri="{FF2B5EF4-FFF2-40B4-BE49-F238E27FC236}">
                <a16:creationId xmlns:a16="http://schemas.microsoft.com/office/drawing/2014/main" id="{B496283D-09C8-4499-B576-EE2583F3C898}"/>
              </a:ext>
            </a:extLst>
          </p:cNvPr>
          <p:cNvPicPr>
            <a:picLocks noChangeAspect="1"/>
          </p:cNvPicPr>
          <p:nvPr/>
        </p:nvPicPr>
        <p:blipFill>
          <a:blip r:embed="rId3"/>
          <a:stretch>
            <a:fillRect/>
          </a:stretch>
        </p:blipFill>
        <p:spPr>
          <a:xfrm>
            <a:off x="346845" y="3016251"/>
            <a:ext cx="5881252" cy="3198311"/>
          </a:xfrm>
          <a:prstGeom prst="rect">
            <a:avLst/>
          </a:prstGeom>
        </p:spPr>
      </p:pic>
    </p:spTree>
    <p:extLst>
      <p:ext uri="{BB962C8B-B14F-4D97-AF65-F5344CB8AC3E}">
        <p14:creationId xmlns:p14="http://schemas.microsoft.com/office/powerpoint/2010/main" val="516982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10F32-3C2C-4E81-8497-9904C0978F26}"/>
              </a:ext>
            </a:extLst>
          </p:cNvPr>
          <p:cNvSpPr>
            <a:spLocks noGrp="1"/>
          </p:cNvSpPr>
          <p:nvPr>
            <p:ph type="title"/>
          </p:nvPr>
        </p:nvSpPr>
        <p:spPr/>
        <p:txBody>
          <a:bodyPr/>
          <a:lstStyle/>
          <a:p>
            <a:r>
              <a:rPr lang="zh-CN" altLang="en-US" dirty="0"/>
              <a:t>实验结论</a:t>
            </a:r>
          </a:p>
        </p:txBody>
      </p:sp>
      <p:sp>
        <p:nvSpPr>
          <p:cNvPr id="3" name="内容占位符 2">
            <a:extLst>
              <a:ext uri="{FF2B5EF4-FFF2-40B4-BE49-F238E27FC236}">
                <a16:creationId xmlns:a16="http://schemas.microsoft.com/office/drawing/2014/main" id="{8919A43B-BAC7-4638-96DD-EEF04D811E3A}"/>
              </a:ext>
            </a:extLst>
          </p:cNvPr>
          <p:cNvSpPr>
            <a:spLocks noGrp="1"/>
          </p:cNvSpPr>
          <p:nvPr>
            <p:ph idx="1"/>
          </p:nvPr>
        </p:nvSpPr>
        <p:spPr>
          <a:xfrm>
            <a:off x="838199" y="4230938"/>
            <a:ext cx="10515599" cy="4523874"/>
          </a:xfrm>
        </p:spPr>
        <p:txBody>
          <a:bodyPr>
            <a:normAutofit/>
          </a:bodyPr>
          <a:lstStyle/>
          <a:p>
            <a:pPr marL="0" indent="0">
              <a:buNone/>
            </a:pPr>
            <a:r>
              <a:rPr lang="en-US" altLang="zh-CN" dirty="0">
                <a:solidFill>
                  <a:srgbClr val="0D0D0D"/>
                </a:solidFill>
                <a:latin typeface="ui-sans-serif"/>
              </a:rPr>
              <a:t>1. </a:t>
            </a:r>
            <a:r>
              <a:rPr lang="zh-CN" altLang="en-US" dirty="0">
                <a:solidFill>
                  <a:srgbClr val="0D0D0D"/>
                </a:solidFill>
                <a:latin typeface="ui-sans-serif"/>
              </a:rPr>
              <a:t>目前</a:t>
            </a:r>
            <a:r>
              <a:rPr lang="en-US" altLang="zh-CN" dirty="0">
                <a:solidFill>
                  <a:srgbClr val="0D0D0D"/>
                </a:solidFill>
                <a:latin typeface="ui-sans-serif"/>
              </a:rPr>
              <a:t>transformer</a:t>
            </a:r>
            <a:r>
              <a:rPr lang="zh-CN" altLang="en-US" dirty="0">
                <a:solidFill>
                  <a:srgbClr val="0D0D0D"/>
                </a:solidFill>
                <a:latin typeface="ui-sans-serif"/>
              </a:rPr>
              <a:t>以及</a:t>
            </a:r>
            <a:r>
              <a:rPr lang="en-US" altLang="zh-CN" dirty="0" err="1">
                <a:solidFill>
                  <a:srgbClr val="0D0D0D"/>
                </a:solidFill>
                <a:latin typeface="ui-sans-serif"/>
              </a:rPr>
              <a:t>vllm</a:t>
            </a:r>
            <a:r>
              <a:rPr lang="zh-CN" altLang="en-US" dirty="0">
                <a:solidFill>
                  <a:srgbClr val="0D0D0D"/>
                </a:solidFill>
                <a:latin typeface="ui-sans-serif"/>
              </a:rPr>
              <a:t>的绝大部分耗时都集中在矩阵乘法上，在</a:t>
            </a:r>
            <a:r>
              <a:rPr lang="en-US" altLang="zh-CN" dirty="0">
                <a:solidFill>
                  <a:srgbClr val="0D0D0D"/>
                </a:solidFill>
                <a:latin typeface="ui-sans-serif"/>
              </a:rPr>
              <a:t>prefill</a:t>
            </a:r>
            <a:r>
              <a:rPr lang="zh-CN" altLang="en-US" dirty="0">
                <a:solidFill>
                  <a:srgbClr val="0D0D0D"/>
                </a:solidFill>
                <a:latin typeface="ui-sans-serif"/>
              </a:rPr>
              <a:t>中主要体现在</a:t>
            </a:r>
            <a:r>
              <a:rPr lang="en-US" altLang="zh-CN" dirty="0">
                <a:solidFill>
                  <a:srgbClr val="0D0D0D"/>
                </a:solidFill>
                <a:latin typeface="ui-sans-serif"/>
              </a:rPr>
              <a:t>Attention</a:t>
            </a:r>
            <a:r>
              <a:rPr lang="zh-CN" altLang="en-US" dirty="0">
                <a:solidFill>
                  <a:srgbClr val="0D0D0D"/>
                </a:solidFill>
                <a:latin typeface="ui-sans-serif"/>
              </a:rPr>
              <a:t>阶段。而其中绝大多数时间都表现为内存瓶颈，而</a:t>
            </a:r>
            <a:r>
              <a:rPr lang="en-US" altLang="zh-CN" dirty="0" err="1">
                <a:solidFill>
                  <a:srgbClr val="0D0D0D"/>
                </a:solidFill>
                <a:latin typeface="ui-sans-serif"/>
              </a:rPr>
              <a:t>vllm</a:t>
            </a:r>
            <a:r>
              <a:rPr lang="zh-CN" altLang="en-US" dirty="0">
                <a:solidFill>
                  <a:srgbClr val="0D0D0D"/>
                </a:solidFill>
                <a:latin typeface="ui-sans-serif"/>
              </a:rPr>
              <a:t>相较于</a:t>
            </a:r>
            <a:r>
              <a:rPr lang="en-US" altLang="zh-CN" dirty="0">
                <a:solidFill>
                  <a:srgbClr val="0D0D0D"/>
                </a:solidFill>
                <a:latin typeface="ui-sans-serif"/>
              </a:rPr>
              <a:t>transformer</a:t>
            </a:r>
            <a:r>
              <a:rPr lang="zh-CN" altLang="en-US" dirty="0">
                <a:solidFill>
                  <a:srgbClr val="0D0D0D"/>
                </a:solidFill>
                <a:latin typeface="ui-sans-serif"/>
              </a:rPr>
              <a:t>使用了</a:t>
            </a:r>
            <a:r>
              <a:rPr lang="en-US" altLang="zh-CN" dirty="0">
                <a:solidFill>
                  <a:srgbClr val="0D0D0D"/>
                </a:solidFill>
                <a:latin typeface="ui-sans-serif"/>
              </a:rPr>
              <a:t>Flash attention</a:t>
            </a:r>
            <a:r>
              <a:rPr lang="zh-CN" altLang="en-US" dirty="0">
                <a:solidFill>
                  <a:srgbClr val="0D0D0D"/>
                </a:solidFill>
                <a:latin typeface="ui-sans-serif"/>
              </a:rPr>
              <a:t>，提高了数据局部性，大大降低了</a:t>
            </a:r>
            <a:r>
              <a:rPr lang="en-US" altLang="zh-CN" dirty="0">
                <a:solidFill>
                  <a:srgbClr val="0D0D0D"/>
                </a:solidFill>
                <a:latin typeface="ui-sans-serif"/>
              </a:rPr>
              <a:t>attn</a:t>
            </a:r>
            <a:r>
              <a:rPr lang="zh-CN" altLang="en-US" dirty="0">
                <a:solidFill>
                  <a:srgbClr val="0D0D0D"/>
                </a:solidFill>
                <a:latin typeface="ui-sans-serif"/>
              </a:rPr>
              <a:t>的用时。因此我们在选择多模态使用的小模型时，应尽量减少对内存的使用，以提高吞吐量。</a:t>
            </a:r>
            <a:endParaRPr lang="en-US" altLang="zh-CN" dirty="0">
              <a:solidFill>
                <a:srgbClr val="0D0D0D"/>
              </a:solidFill>
              <a:latin typeface="ui-sans-serif"/>
            </a:endParaRPr>
          </a:p>
        </p:txBody>
      </p:sp>
      <p:sp>
        <p:nvSpPr>
          <p:cNvPr id="4" name="AutoShape 2" descr="Wav2Vec2 uses a CNN to create embeddings from the input waveform">
            <a:extLst>
              <a:ext uri="{FF2B5EF4-FFF2-40B4-BE49-F238E27FC236}">
                <a16:creationId xmlns:a16="http://schemas.microsoft.com/office/drawing/2014/main" id="{A1436641-70C6-4308-B9EA-017B0084516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EAF3C48D-92D4-4CA2-8026-240D5C919715}"/>
              </a:ext>
            </a:extLst>
          </p:cNvPr>
          <p:cNvPicPr>
            <a:picLocks noChangeAspect="1"/>
          </p:cNvPicPr>
          <p:nvPr/>
        </p:nvPicPr>
        <p:blipFill>
          <a:blip r:embed="rId2"/>
          <a:stretch>
            <a:fillRect/>
          </a:stretch>
        </p:blipFill>
        <p:spPr>
          <a:xfrm>
            <a:off x="5366084" y="693972"/>
            <a:ext cx="6402851" cy="3360520"/>
          </a:xfrm>
          <a:prstGeom prst="rect">
            <a:avLst/>
          </a:prstGeom>
        </p:spPr>
      </p:pic>
    </p:spTree>
    <p:extLst>
      <p:ext uri="{BB962C8B-B14F-4D97-AF65-F5344CB8AC3E}">
        <p14:creationId xmlns:p14="http://schemas.microsoft.com/office/powerpoint/2010/main" val="181541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10F32-3C2C-4E81-8497-9904C0978F26}"/>
              </a:ext>
            </a:extLst>
          </p:cNvPr>
          <p:cNvSpPr>
            <a:spLocks noGrp="1"/>
          </p:cNvSpPr>
          <p:nvPr>
            <p:ph type="title"/>
          </p:nvPr>
        </p:nvSpPr>
        <p:spPr/>
        <p:txBody>
          <a:bodyPr/>
          <a:lstStyle/>
          <a:p>
            <a:r>
              <a:rPr lang="zh-CN" altLang="en-US" dirty="0"/>
              <a:t>实验结论</a:t>
            </a:r>
          </a:p>
        </p:txBody>
      </p:sp>
      <p:sp>
        <p:nvSpPr>
          <p:cNvPr id="3" name="内容占位符 2">
            <a:extLst>
              <a:ext uri="{FF2B5EF4-FFF2-40B4-BE49-F238E27FC236}">
                <a16:creationId xmlns:a16="http://schemas.microsoft.com/office/drawing/2014/main" id="{8919A43B-BAC7-4638-96DD-EEF04D811E3A}"/>
              </a:ext>
            </a:extLst>
          </p:cNvPr>
          <p:cNvSpPr>
            <a:spLocks noGrp="1"/>
          </p:cNvSpPr>
          <p:nvPr>
            <p:ph idx="1"/>
          </p:nvPr>
        </p:nvSpPr>
        <p:spPr>
          <a:xfrm>
            <a:off x="838201" y="1503780"/>
            <a:ext cx="10515599" cy="4523874"/>
          </a:xfrm>
        </p:spPr>
        <p:txBody>
          <a:bodyPr>
            <a:normAutofit/>
          </a:bodyPr>
          <a:lstStyle/>
          <a:p>
            <a:pPr marL="0" indent="0">
              <a:buNone/>
            </a:pPr>
            <a:r>
              <a:rPr lang="en-US" altLang="zh-CN" dirty="0">
                <a:solidFill>
                  <a:srgbClr val="0D0D0D"/>
                </a:solidFill>
                <a:latin typeface="ui-sans-serif"/>
              </a:rPr>
              <a:t>2.</a:t>
            </a:r>
            <a:r>
              <a:rPr lang="zh-CN" altLang="en-US" dirty="0">
                <a:solidFill>
                  <a:srgbClr val="0D0D0D"/>
                </a:solidFill>
                <a:latin typeface="ui-sans-serif"/>
              </a:rPr>
              <a:t>在</a:t>
            </a:r>
            <a:r>
              <a:rPr lang="en-US" altLang="zh-CN" dirty="0">
                <a:solidFill>
                  <a:srgbClr val="0D0D0D"/>
                </a:solidFill>
                <a:latin typeface="ui-sans-serif"/>
              </a:rPr>
              <a:t>Decode</a:t>
            </a:r>
            <a:r>
              <a:rPr lang="zh-CN" altLang="en-US" dirty="0">
                <a:solidFill>
                  <a:srgbClr val="0D0D0D"/>
                </a:solidFill>
                <a:latin typeface="ui-sans-serif"/>
              </a:rPr>
              <a:t>阶段中，</a:t>
            </a:r>
            <a:r>
              <a:rPr lang="en-US" altLang="zh-CN" dirty="0">
                <a:solidFill>
                  <a:srgbClr val="0D0D0D"/>
                </a:solidFill>
                <a:latin typeface="ui-sans-serif"/>
              </a:rPr>
              <a:t>transformer</a:t>
            </a:r>
            <a:r>
              <a:rPr lang="zh-CN" altLang="en-US" dirty="0">
                <a:solidFill>
                  <a:srgbClr val="0D0D0D"/>
                </a:solidFill>
                <a:latin typeface="ui-sans-serif"/>
              </a:rPr>
              <a:t>使用的</a:t>
            </a:r>
            <a:r>
              <a:rPr lang="en-US" altLang="zh-CN" dirty="0" err="1">
                <a:solidFill>
                  <a:srgbClr val="0D0D0D"/>
                </a:solidFill>
                <a:latin typeface="ui-sans-serif"/>
              </a:rPr>
              <a:t>KVcache</a:t>
            </a:r>
            <a:r>
              <a:rPr lang="zh-CN" altLang="en-US" dirty="0">
                <a:solidFill>
                  <a:srgbClr val="0D0D0D"/>
                </a:solidFill>
                <a:latin typeface="ui-sans-serif"/>
              </a:rPr>
              <a:t>表现为内存瓶颈，效率远远不如使用了</a:t>
            </a:r>
            <a:r>
              <a:rPr lang="en-US" altLang="zh-CN" dirty="0">
                <a:solidFill>
                  <a:srgbClr val="0D0D0D"/>
                </a:solidFill>
                <a:latin typeface="ui-sans-serif"/>
              </a:rPr>
              <a:t>page attention</a:t>
            </a:r>
            <a:r>
              <a:rPr lang="zh-CN" altLang="en-US" dirty="0">
                <a:solidFill>
                  <a:srgbClr val="0D0D0D"/>
                </a:solidFill>
                <a:latin typeface="ui-sans-serif"/>
              </a:rPr>
              <a:t>的</a:t>
            </a:r>
            <a:r>
              <a:rPr lang="en-US" altLang="zh-CN" dirty="0" err="1">
                <a:solidFill>
                  <a:srgbClr val="0D0D0D"/>
                </a:solidFill>
                <a:latin typeface="ui-sans-serif"/>
              </a:rPr>
              <a:t>vllm</a:t>
            </a:r>
            <a:r>
              <a:rPr lang="zh-CN" altLang="en-US" dirty="0">
                <a:solidFill>
                  <a:srgbClr val="0D0D0D"/>
                </a:solidFill>
                <a:latin typeface="ui-sans-serif"/>
              </a:rPr>
              <a:t>，但两者都表现为内存瓶颈，并且由于自注意力机制，其内存吞吐量与耗时都是随着</a:t>
            </a:r>
            <a:r>
              <a:rPr lang="en-US" altLang="zh-CN" dirty="0">
                <a:solidFill>
                  <a:srgbClr val="0D0D0D"/>
                </a:solidFill>
                <a:latin typeface="ui-sans-serif"/>
              </a:rPr>
              <a:t>prompt </a:t>
            </a:r>
            <a:r>
              <a:rPr lang="en-US" altLang="zh-CN" dirty="0" err="1">
                <a:solidFill>
                  <a:srgbClr val="0D0D0D"/>
                </a:solidFill>
                <a:latin typeface="ui-sans-serif"/>
              </a:rPr>
              <a:t>len</a:t>
            </a:r>
            <a:r>
              <a:rPr lang="zh-CN" altLang="en-US" dirty="0">
                <a:solidFill>
                  <a:srgbClr val="0D0D0D"/>
                </a:solidFill>
                <a:latin typeface="ui-sans-serif"/>
              </a:rPr>
              <a:t>长度平方级增长的。因此，在处理超长上下文的的问题时，我们可以选取更计算访存比更大的小模型，使得其在能提升准确率的前提下，尽可能减少对整个模型吞吐量的影响。</a:t>
            </a:r>
            <a:endParaRPr lang="en-US" altLang="zh-CN" dirty="0">
              <a:solidFill>
                <a:srgbClr val="0D0D0D"/>
              </a:solidFill>
              <a:latin typeface="ui-sans-serif"/>
            </a:endParaRPr>
          </a:p>
        </p:txBody>
      </p:sp>
      <p:sp>
        <p:nvSpPr>
          <p:cNvPr id="4" name="AutoShape 2" descr="Wav2Vec2 uses a CNN to create embeddings from the input waveform">
            <a:extLst>
              <a:ext uri="{FF2B5EF4-FFF2-40B4-BE49-F238E27FC236}">
                <a16:creationId xmlns:a16="http://schemas.microsoft.com/office/drawing/2014/main" id="{A1436641-70C6-4308-B9EA-017B0084516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8D8AEFBF-5865-4D88-AA6D-7B500A2A484D}"/>
              </a:ext>
            </a:extLst>
          </p:cNvPr>
          <p:cNvPicPr>
            <a:picLocks noChangeAspect="1"/>
          </p:cNvPicPr>
          <p:nvPr/>
        </p:nvPicPr>
        <p:blipFill>
          <a:blip r:embed="rId2"/>
          <a:stretch>
            <a:fillRect/>
          </a:stretch>
        </p:blipFill>
        <p:spPr>
          <a:xfrm>
            <a:off x="2162666" y="4559542"/>
            <a:ext cx="7866667" cy="1933333"/>
          </a:xfrm>
          <a:prstGeom prst="rect">
            <a:avLst/>
          </a:prstGeom>
        </p:spPr>
      </p:pic>
    </p:spTree>
    <p:extLst>
      <p:ext uri="{BB962C8B-B14F-4D97-AF65-F5344CB8AC3E}">
        <p14:creationId xmlns:p14="http://schemas.microsoft.com/office/powerpoint/2010/main" val="4126410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10F32-3C2C-4E81-8497-9904C0978F26}"/>
              </a:ext>
            </a:extLst>
          </p:cNvPr>
          <p:cNvSpPr>
            <a:spLocks noGrp="1"/>
          </p:cNvSpPr>
          <p:nvPr>
            <p:ph type="title"/>
          </p:nvPr>
        </p:nvSpPr>
        <p:spPr/>
        <p:txBody>
          <a:bodyPr/>
          <a:lstStyle/>
          <a:p>
            <a:r>
              <a:rPr lang="zh-CN" altLang="en-US" dirty="0"/>
              <a:t>背景介绍</a:t>
            </a:r>
          </a:p>
        </p:txBody>
      </p:sp>
      <p:sp>
        <p:nvSpPr>
          <p:cNvPr id="3" name="内容占位符 2">
            <a:extLst>
              <a:ext uri="{FF2B5EF4-FFF2-40B4-BE49-F238E27FC236}">
                <a16:creationId xmlns:a16="http://schemas.microsoft.com/office/drawing/2014/main" id="{8919A43B-BAC7-4638-96DD-EEF04D811E3A}"/>
              </a:ext>
            </a:extLst>
          </p:cNvPr>
          <p:cNvSpPr>
            <a:spLocks noGrp="1"/>
          </p:cNvSpPr>
          <p:nvPr>
            <p:ph idx="1"/>
          </p:nvPr>
        </p:nvSpPr>
        <p:spPr>
          <a:xfrm>
            <a:off x="838200" y="1754854"/>
            <a:ext cx="10515600" cy="4664077"/>
          </a:xfrm>
        </p:spPr>
        <p:txBody>
          <a:bodyPr>
            <a:normAutofit/>
          </a:bodyPr>
          <a:lstStyle/>
          <a:p>
            <a:pPr algn="l"/>
            <a:r>
              <a:rPr lang="zh-CN" altLang="en-US" b="0" i="0" dirty="0">
                <a:solidFill>
                  <a:srgbClr val="0D0D0D"/>
                </a:solidFill>
                <a:effectLst/>
                <a:latin typeface="ui-sans-serif"/>
              </a:rPr>
              <a:t>多模态技术是指处理和融合来自不同模态（如文本、图像、音频、视频等）的数据，以实现更全面和精确的信息理解和任务处理。不同模态提供的信息互补，通过多模态融合，可以获得更丰富的特征表示和更准确的结果。</a:t>
            </a:r>
          </a:p>
          <a:p>
            <a:r>
              <a:rPr lang="zh-CN" altLang="en-US" dirty="0"/>
              <a:t>然而，多模态技术也面临着与单一结构化数据的机器学习问题截然不同的困难与挑战</a:t>
            </a:r>
            <a:endParaRPr lang="en-US" altLang="zh-CN" dirty="0"/>
          </a:p>
          <a:p>
            <a:endParaRPr lang="zh-CN" altLang="en-US" dirty="0"/>
          </a:p>
        </p:txBody>
      </p:sp>
    </p:spTree>
    <p:extLst>
      <p:ext uri="{BB962C8B-B14F-4D97-AF65-F5344CB8AC3E}">
        <p14:creationId xmlns:p14="http://schemas.microsoft.com/office/powerpoint/2010/main" val="37327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10F32-3C2C-4E81-8497-9904C0978F26}"/>
              </a:ext>
            </a:extLst>
          </p:cNvPr>
          <p:cNvSpPr>
            <a:spLocks noGrp="1"/>
          </p:cNvSpPr>
          <p:nvPr>
            <p:ph type="title"/>
          </p:nvPr>
        </p:nvSpPr>
        <p:spPr/>
        <p:txBody>
          <a:bodyPr/>
          <a:lstStyle/>
          <a:p>
            <a:r>
              <a:rPr lang="zh-CN" altLang="en-US" dirty="0"/>
              <a:t>多模态技术核心挑战</a:t>
            </a:r>
          </a:p>
        </p:txBody>
      </p:sp>
      <p:sp>
        <p:nvSpPr>
          <p:cNvPr id="3" name="内容占位符 2">
            <a:extLst>
              <a:ext uri="{FF2B5EF4-FFF2-40B4-BE49-F238E27FC236}">
                <a16:creationId xmlns:a16="http://schemas.microsoft.com/office/drawing/2014/main" id="{8919A43B-BAC7-4638-96DD-EEF04D811E3A}"/>
              </a:ext>
            </a:extLst>
          </p:cNvPr>
          <p:cNvSpPr>
            <a:spLocks noGrp="1"/>
          </p:cNvSpPr>
          <p:nvPr>
            <p:ph idx="1"/>
          </p:nvPr>
        </p:nvSpPr>
        <p:spPr>
          <a:xfrm>
            <a:off x="838200" y="1754854"/>
            <a:ext cx="10515600" cy="4664077"/>
          </a:xfrm>
        </p:spPr>
        <p:txBody>
          <a:bodyPr>
            <a:normAutofit/>
          </a:bodyPr>
          <a:lstStyle/>
          <a:p>
            <a:pPr algn="l">
              <a:buFont typeface="+mj-lt"/>
              <a:buAutoNum type="arabicPeriod"/>
            </a:pPr>
            <a:r>
              <a:rPr lang="zh-CN" altLang="en-US" b="1" i="0" dirty="0">
                <a:solidFill>
                  <a:srgbClr val="0D0D0D"/>
                </a:solidFill>
                <a:effectLst/>
                <a:latin typeface="ui-sans-serif"/>
              </a:rPr>
              <a:t>模态异质性</a:t>
            </a:r>
            <a:r>
              <a:rPr lang="zh-CN" altLang="en-US" b="0" i="0" dirty="0">
                <a:solidFill>
                  <a:srgbClr val="0D0D0D"/>
                </a:solidFill>
                <a:effectLst/>
                <a:latin typeface="ui-sans-serif"/>
              </a:rPr>
              <a:t>：不同模态的数据具有不同的特性和格式。例如，文本是离散的序列数据，而图像是连续的像素数据。</a:t>
            </a:r>
          </a:p>
          <a:p>
            <a:pPr algn="l">
              <a:buFont typeface="+mj-lt"/>
              <a:buAutoNum type="arabicPeriod"/>
            </a:pPr>
            <a:r>
              <a:rPr lang="zh-CN" altLang="en-US" b="1" i="0" dirty="0">
                <a:solidFill>
                  <a:srgbClr val="0D0D0D"/>
                </a:solidFill>
                <a:effectLst/>
                <a:latin typeface="ui-sans-serif"/>
              </a:rPr>
              <a:t>跨模态对齐</a:t>
            </a:r>
            <a:r>
              <a:rPr lang="zh-CN" altLang="en-US" b="0" i="0" dirty="0">
                <a:solidFill>
                  <a:srgbClr val="0D0D0D"/>
                </a:solidFill>
                <a:effectLst/>
                <a:latin typeface="ui-sans-serif"/>
              </a:rPr>
              <a:t>：如何在不同模态之间建立对应关系。例如，文本中的词语如何与图像中的对象对应。</a:t>
            </a:r>
          </a:p>
          <a:p>
            <a:pPr algn="l">
              <a:buFont typeface="+mj-lt"/>
              <a:buAutoNum type="arabicPeriod"/>
            </a:pPr>
            <a:r>
              <a:rPr lang="zh-CN" altLang="en-US" b="1" i="0" dirty="0">
                <a:solidFill>
                  <a:srgbClr val="0D0D0D"/>
                </a:solidFill>
                <a:effectLst/>
                <a:latin typeface="ui-sans-serif"/>
              </a:rPr>
              <a:t>融合策略</a:t>
            </a:r>
            <a:r>
              <a:rPr lang="zh-CN" altLang="en-US" b="0" i="0" dirty="0">
                <a:solidFill>
                  <a:srgbClr val="0D0D0D"/>
                </a:solidFill>
                <a:effectLst/>
                <a:latin typeface="ui-sans-serif"/>
              </a:rPr>
              <a:t>：如何有效地融合来自不同模态的特征，以实现最优的任务表现。</a:t>
            </a:r>
            <a:endParaRPr lang="en-US" altLang="zh-CN" b="0" i="0" dirty="0">
              <a:solidFill>
                <a:srgbClr val="0D0D0D"/>
              </a:solidFill>
              <a:effectLst/>
              <a:latin typeface="ui-sans-serif"/>
            </a:endParaRPr>
          </a:p>
          <a:p>
            <a:pPr marL="0" indent="0" algn="l">
              <a:buNone/>
            </a:pPr>
            <a:endParaRPr lang="zh-CN" altLang="en-US" b="0" i="0" dirty="0">
              <a:solidFill>
                <a:srgbClr val="0D0D0D"/>
              </a:solidFill>
              <a:effectLst/>
              <a:latin typeface="ui-sans-serif"/>
            </a:endParaRPr>
          </a:p>
          <a:p>
            <a:pPr marL="0" indent="0">
              <a:buNone/>
            </a:pPr>
            <a:r>
              <a:rPr lang="zh-CN" altLang="en-US" b="0" i="0" dirty="0">
                <a:solidFill>
                  <a:srgbClr val="0D0D0D"/>
                </a:solidFill>
                <a:effectLst/>
                <a:latin typeface="ui-sans-serif"/>
              </a:rPr>
              <a:t>而</a:t>
            </a:r>
            <a:r>
              <a:rPr lang="en-US" altLang="zh-CN" b="0" i="0" dirty="0">
                <a:solidFill>
                  <a:srgbClr val="0D0D0D"/>
                </a:solidFill>
                <a:effectLst/>
                <a:latin typeface="ui-sans-serif"/>
              </a:rPr>
              <a:t>Transformer</a:t>
            </a:r>
            <a:r>
              <a:rPr lang="zh-CN" altLang="en-US" b="0" i="0" dirty="0">
                <a:solidFill>
                  <a:srgbClr val="0D0D0D"/>
                </a:solidFill>
                <a:effectLst/>
                <a:latin typeface="ui-sans-serif"/>
              </a:rPr>
              <a:t>的自注意力机制在多模态任务中表现出了强大的能力，使其成为多模态研究的主流方法。</a:t>
            </a:r>
            <a:endParaRPr lang="en-US" altLang="zh-CN" dirty="0"/>
          </a:p>
        </p:txBody>
      </p:sp>
    </p:spTree>
    <p:extLst>
      <p:ext uri="{BB962C8B-B14F-4D97-AF65-F5344CB8AC3E}">
        <p14:creationId xmlns:p14="http://schemas.microsoft.com/office/powerpoint/2010/main" val="1085805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10F32-3C2C-4E81-8497-9904C0978F26}"/>
              </a:ext>
            </a:extLst>
          </p:cNvPr>
          <p:cNvSpPr>
            <a:spLocks noGrp="1"/>
          </p:cNvSpPr>
          <p:nvPr>
            <p:ph type="title"/>
          </p:nvPr>
        </p:nvSpPr>
        <p:spPr/>
        <p:txBody>
          <a:bodyPr/>
          <a:lstStyle/>
          <a:p>
            <a:r>
              <a:rPr lang="en-US" altLang="zh-CN" b="0" i="0" dirty="0">
                <a:solidFill>
                  <a:srgbClr val="0D0D0D"/>
                </a:solidFill>
                <a:effectLst/>
                <a:latin typeface="ui-sans-serif"/>
              </a:rPr>
              <a:t>Transformer</a:t>
            </a:r>
            <a:endParaRPr lang="zh-CN" altLang="en-US" dirty="0"/>
          </a:p>
        </p:txBody>
      </p:sp>
      <p:sp>
        <p:nvSpPr>
          <p:cNvPr id="3" name="内容占位符 2">
            <a:extLst>
              <a:ext uri="{FF2B5EF4-FFF2-40B4-BE49-F238E27FC236}">
                <a16:creationId xmlns:a16="http://schemas.microsoft.com/office/drawing/2014/main" id="{8919A43B-BAC7-4638-96DD-EEF04D811E3A}"/>
              </a:ext>
            </a:extLst>
          </p:cNvPr>
          <p:cNvSpPr>
            <a:spLocks noGrp="1"/>
          </p:cNvSpPr>
          <p:nvPr>
            <p:ph idx="1"/>
          </p:nvPr>
        </p:nvSpPr>
        <p:spPr>
          <a:xfrm>
            <a:off x="838200" y="1754854"/>
            <a:ext cx="10515600" cy="4664077"/>
          </a:xfrm>
        </p:spPr>
        <p:txBody>
          <a:bodyPr>
            <a:normAutofit/>
          </a:bodyPr>
          <a:lstStyle/>
          <a:p>
            <a:pPr marL="0" indent="0" algn="l">
              <a:buNone/>
            </a:pPr>
            <a:r>
              <a:rPr lang="en-US" altLang="zh-CN" b="0" i="0" dirty="0">
                <a:solidFill>
                  <a:srgbClr val="0D0D0D"/>
                </a:solidFill>
                <a:effectLst/>
                <a:latin typeface="ui-sans-serif"/>
              </a:rPr>
              <a:t>Transformers</a:t>
            </a:r>
            <a:r>
              <a:rPr lang="zh-CN" altLang="en-US" b="0" i="0" dirty="0">
                <a:solidFill>
                  <a:srgbClr val="0D0D0D"/>
                </a:solidFill>
                <a:effectLst/>
                <a:latin typeface="ui-sans-serif"/>
              </a:rPr>
              <a:t>的自注意力机制在多模态任务中具有显著的优势，主要体现在其强大的特征对齐、融合能力以及捕捉长距离依赖关系的能力上。</a:t>
            </a:r>
            <a:endParaRPr lang="en-US" altLang="zh-CN" b="0" i="0" dirty="0">
              <a:solidFill>
                <a:srgbClr val="0D0D0D"/>
              </a:solidFill>
              <a:effectLst/>
              <a:latin typeface="ui-sans-serif"/>
            </a:endParaRPr>
          </a:p>
          <a:p>
            <a:pPr marL="0" indent="0" algn="l">
              <a:buNone/>
            </a:pPr>
            <a:r>
              <a:rPr lang="zh-CN" altLang="en-US" b="0" i="0" dirty="0">
                <a:solidFill>
                  <a:srgbClr val="0D0D0D"/>
                </a:solidFill>
                <a:effectLst/>
                <a:latin typeface="ui-sans-serif"/>
              </a:rPr>
              <a:t>主要体现在以下几个方面：</a:t>
            </a:r>
          </a:p>
          <a:p>
            <a:pPr algn="l">
              <a:buFont typeface="+mj-lt"/>
              <a:buAutoNum type="arabicPeriod"/>
            </a:pPr>
            <a:r>
              <a:rPr lang="zh-CN" altLang="en-US" b="1" i="0" dirty="0">
                <a:solidFill>
                  <a:srgbClr val="0D0D0D"/>
                </a:solidFill>
                <a:effectLst/>
                <a:latin typeface="ui-sans-serif"/>
              </a:rPr>
              <a:t>特征对齐和融合</a:t>
            </a:r>
            <a:r>
              <a:rPr lang="zh-CN" altLang="en-US" b="0" i="0" dirty="0">
                <a:solidFill>
                  <a:srgbClr val="0D0D0D"/>
                </a:solidFill>
                <a:effectLst/>
                <a:latin typeface="ui-sans-serif"/>
              </a:rPr>
              <a:t>：自注意力机制能够有效地在不同模态之间建立对应关系和融合特征，实现更丰富的表示。</a:t>
            </a:r>
          </a:p>
          <a:p>
            <a:pPr algn="l">
              <a:buFont typeface="+mj-lt"/>
              <a:buAutoNum type="arabicPeriod"/>
            </a:pPr>
            <a:r>
              <a:rPr lang="zh-CN" altLang="en-US" b="1" i="0" dirty="0">
                <a:solidFill>
                  <a:srgbClr val="0D0D0D"/>
                </a:solidFill>
                <a:effectLst/>
                <a:latin typeface="ui-sans-serif"/>
              </a:rPr>
              <a:t>捕捉长距离依赖</a:t>
            </a:r>
            <a:r>
              <a:rPr lang="zh-CN" altLang="en-US" b="0" i="0" dirty="0">
                <a:solidFill>
                  <a:srgbClr val="0D0D0D"/>
                </a:solidFill>
                <a:effectLst/>
                <a:latin typeface="ui-sans-serif"/>
              </a:rPr>
              <a:t>：能够处理序列中任意位置的关系，适用于多模态任务中的长距离依赖，如视频字幕生成。</a:t>
            </a:r>
          </a:p>
          <a:p>
            <a:pPr algn="l">
              <a:buFont typeface="+mj-lt"/>
              <a:buAutoNum type="arabicPeriod"/>
            </a:pPr>
            <a:r>
              <a:rPr lang="zh-CN" altLang="en-US" b="1" i="0" dirty="0">
                <a:solidFill>
                  <a:srgbClr val="0D0D0D"/>
                </a:solidFill>
                <a:effectLst/>
                <a:latin typeface="ui-sans-serif"/>
              </a:rPr>
              <a:t>灵活架构</a:t>
            </a:r>
            <a:r>
              <a:rPr lang="zh-CN" altLang="en-US" b="0" i="0" dirty="0">
                <a:solidFill>
                  <a:srgbClr val="0D0D0D"/>
                </a:solidFill>
                <a:effectLst/>
                <a:latin typeface="ui-sans-serif"/>
              </a:rPr>
              <a:t>：模块化设计允许不同模态数据的专门处理和融合，适应多样化的多模态任务需求。</a:t>
            </a:r>
          </a:p>
          <a:p>
            <a:pPr marL="0" indent="0" algn="l">
              <a:buNone/>
            </a:pPr>
            <a:endParaRPr lang="en-US" altLang="zh-CN" dirty="0">
              <a:solidFill>
                <a:srgbClr val="0D0D0D"/>
              </a:solidFill>
              <a:latin typeface="ui-sans-serif"/>
            </a:endParaRPr>
          </a:p>
          <a:p>
            <a:pPr marL="0" indent="0" algn="l">
              <a:buNone/>
            </a:pPr>
            <a:endParaRPr lang="en-US" altLang="zh-CN" dirty="0"/>
          </a:p>
        </p:txBody>
      </p:sp>
    </p:spTree>
    <p:extLst>
      <p:ext uri="{BB962C8B-B14F-4D97-AF65-F5344CB8AC3E}">
        <p14:creationId xmlns:p14="http://schemas.microsoft.com/office/powerpoint/2010/main" val="4257097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10F32-3C2C-4E81-8497-9904C0978F26}"/>
              </a:ext>
            </a:extLst>
          </p:cNvPr>
          <p:cNvSpPr>
            <a:spLocks noGrp="1"/>
          </p:cNvSpPr>
          <p:nvPr>
            <p:ph type="title"/>
          </p:nvPr>
        </p:nvSpPr>
        <p:spPr/>
        <p:txBody>
          <a:bodyPr/>
          <a:lstStyle/>
          <a:p>
            <a:r>
              <a:rPr lang="en-US" altLang="zh-CN" b="0" i="0" dirty="0">
                <a:solidFill>
                  <a:srgbClr val="0D0D0D"/>
                </a:solidFill>
                <a:effectLst/>
                <a:latin typeface="ui-sans-serif"/>
              </a:rPr>
              <a:t>Transformer</a:t>
            </a:r>
            <a:r>
              <a:rPr lang="zh-CN" altLang="en-US" b="0" i="0" dirty="0">
                <a:solidFill>
                  <a:srgbClr val="0D0D0D"/>
                </a:solidFill>
                <a:effectLst/>
                <a:latin typeface="ui-sans-serif"/>
              </a:rPr>
              <a:t>在多模态上的应用</a:t>
            </a:r>
            <a:endParaRPr lang="zh-CN" altLang="en-US" dirty="0"/>
          </a:p>
        </p:txBody>
      </p:sp>
      <p:sp>
        <p:nvSpPr>
          <p:cNvPr id="3" name="内容占位符 2">
            <a:extLst>
              <a:ext uri="{FF2B5EF4-FFF2-40B4-BE49-F238E27FC236}">
                <a16:creationId xmlns:a16="http://schemas.microsoft.com/office/drawing/2014/main" id="{8919A43B-BAC7-4638-96DD-EEF04D811E3A}"/>
              </a:ext>
            </a:extLst>
          </p:cNvPr>
          <p:cNvSpPr>
            <a:spLocks noGrp="1"/>
          </p:cNvSpPr>
          <p:nvPr>
            <p:ph idx="1"/>
          </p:nvPr>
        </p:nvSpPr>
        <p:spPr>
          <a:xfrm>
            <a:off x="838200" y="1754854"/>
            <a:ext cx="6813884" cy="4664077"/>
          </a:xfrm>
        </p:spPr>
        <p:txBody>
          <a:bodyPr>
            <a:normAutofit/>
          </a:bodyPr>
          <a:lstStyle/>
          <a:p>
            <a:pPr marL="0" indent="0" algn="l">
              <a:buNone/>
            </a:pPr>
            <a:r>
              <a:rPr lang="zh-CN" altLang="en-US" dirty="0">
                <a:solidFill>
                  <a:srgbClr val="0D0D0D"/>
                </a:solidFill>
                <a:latin typeface="ui-sans-serif"/>
              </a:rPr>
              <a:t>使用</a:t>
            </a:r>
            <a:r>
              <a:rPr lang="en-US" altLang="zh-CN" dirty="0">
                <a:solidFill>
                  <a:srgbClr val="0D0D0D"/>
                </a:solidFill>
                <a:latin typeface="ui-sans-serif"/>
              </a:rPr>
              <a:t>Transformer</a:t>
            </a:r>
            <a:r>
              <a:rPr lang="zh-CN" altLang="en-US" dirty="0">
                <a:solidFill>
                  <a:srgbClr val="0D0D0D"/>
                </a:solidFill>
                <a:latin typeface="ui-sans-serif"/>
              </a:rPr>
              <a:t>处理多模态问题时，通常不会对其模型结构（编码器和解码器）进行较大程度的更改，但是会在输入端跟输出端稍作修饰来适应音频而非文本序列。</a:t>
            </a:r>
            <a:endParaRPr lang="en-US" altLang="zh-CN" dirty="0">
              <a:solidFill>
                <a:srgbClr val="0D0D0D"/>
              </a:solidFill>
              <a:latin typeface="ui-sans-serif"/>
            </a:endParaRPr>
          </a:p>
          <a:p>
            <a:pPr marL="0" indent="0" algn="l">
              <a:buNone/>
            </a:pPr>
            <a:endParaRPr lang="en-US" altLang="zh-CN" dirty="0">
              <a:solidFill>
                <a:srgbClr val="0D0D0D"/>
              </a:solidFill>
              <a:latin typeface="ui-sans-serif"/>
            </a:endParaRPr>
          </a:p>
          <a:p>
            <a:pPr marL="0" indent="0" algn="l">
              <a:buNone/>
            </a:pPr>
            <a:r>
              <a:rPr lang="zh-CN" altLang="en-US" dirty="0">
                <a:solidFill>
                  <a:srgbClr val="0D0D0D"/>
                </a:solidFill>
                <a:latin typeface="ui-sans-serif"/>
              </a:rPr>
              <a:t>以音频模型为例，我们需要讲波形序列转化为嵌入向量序列，这是通过一个小型卷积神经网络完成的，该网络的每个卷积层都处理输入序列，将其转化为嵌入向量，使得</a:t>
            </a:r>
            <a:r>
              <a:rPr lang="en-US" altLang="zh-CN" dirty="0">
                <a:solidFill>
                  <a:srgbClr val="0D0D0D"/>
                </a:solidFill>
                <a:latin typeface="ui-sans-serif"/>
              </a:rPr>
              <a:t>Transformer</a:t>
            </a:r>
            <a:r>
              <a:rPr lang="zh-CN" altLang="en-US" dirty="0">
                <a:solidFill>
                  <a:srgbClr val="0D0D0D"/>
                </a:solidFill>
                <a:latin typeface="ui-sans-serif"/>
              </a:rPr>
              <a:t>可以向文本一样处理。</a:t>
            </a:r>
            <a:endParaRPr lang="en-US" altLang="zh-CN" dirty="0">
              <a:solidFill>
                <a:srgbClr val="0D0D0D"/>
              </a:solidFill>
              <a:latin typeface="ui-sans-serif"/>
            </a:endParaRPr>
          </a:p>
        </p:txBody>
      </p:sp>
      <p:sp>
        <p:nvSpPr>
          <p:cNvPr id="4" name="AutoShape 2" descr="Wav2Vec2 uses a CNN to create embeddings from the input waveform">
            <a:extLst>
              <a:ext uri="{FF2B5EF4-FFF2-40B4-BE49-F238E27FC236}">
                <a16:creationId xmlns:a16="http://schemas.microsoft.com/office/drawing/2014/main" id="{A1436641-70C6-4308-B9EA-017B0084516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descr="Wav2Vec2 uses a CNN to create embeddings from the input waveform">
            <a:extLst>
              <a:ext uri="{FF2B5EF4-FFF2-40B4-BE49-F238E27FC236}">
                <a16:creationId xmlns:a16="http://schemas.microsoft.com/office/drawing/2014/main" id="{BEF4AB21-5D6B-4519-AD5D-63AB56DF76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665" y="685286"/>
            <a:ext cx="4146007" cy="6172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784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10F32-3C2C-4E81-8497-9904C0978F26}"/>
              </a:ext>
            </a:extLst>
          </p:cNvPr>
          <p:cNvSpPr>
            <a:spLocks noGrp="1"/>
          </p:cNvSpPr>
          <p:nvPr>
            <p:ph type="title"/>
          </p:nvPr>
        </p:nvSpPr>
        <p:spPr/>
        <p:txBody>
          <a:bodyPr/>
          <a:lstStyle/>
          <a:p>
            <a:r>
              <a:rPr lang="en-US" altLang="zh-CN" b="0" i="0" dirty="0">
                <a:solidFill>
                  <a:srgbClr val="0D0D0D"/>
                </a:solidFill>
                <a:effectLst/>
                <a:latin typeface="ui-sans-serif"/>
              </a:rPr>
              <a:t>Transformer</a:t>
            </a:r>
            <a:r>
              <a:rPr lang="zh-CN" altLang="en-US" b="0" i="0" dirty="0">
                <a:solidFill>
                  <a:srgbClr val="0D0D0D"/>
                </a:solidFill>
                <a:effectLst/>
                <a:latin typeface="ui-sans-serif"/>
              </a:rPr>
              <a:t>在多模态上的问题</a:t>
            </a:r>
            <a:endParaRPr lang="zh-CN" altLang="en-US" dirty="0"/>
          </a:p>
        </p:txBody>
      </p:sp>
      <p:sp>
        <p:nvSpPr>
          <p:cNvPr id="3" name="内容占位符 2">
            <a:extLst>
              <a:ext uri="{FF2B5EF4-FFF2-40B4-BE49-F238E27FC236}">
                <a16:creationId xmlns:a16="http://schemas.microsoft.com/office/drawing/2014/main" id="{8919A43B-BAC7-4638-96DD-EEF04D811E3A}"/>
              </a:ext>
            </a:extLst>
          </p:cNvPr>
          <p:cNvSpPr>
            <a:spLocks noGrp="1"/>
          </p:cNvSpPr>
          <p:nvPr>
            <p:ph idx="1"/>
          </p:nvPr>
        </p:nvSpPr>
        <p:spPr>
          <a:xfrm>
            <a:off x="304800" y="1600702"/>
            <a:ext cx="5342021" cy="4892173"/>
          </a:xfrm>
        </p:spPr>
        <p:txBody>
          <a:bodyPr>
            <a:normAutofit/>
          </a:bodyPr>
          <a:lstStyle/>
          <a:p>
            <a:pPr marL="0" indent="0" algn="l">
              <a:buNone/>
            </a:pPr>
            <a:r>
              <a:rPr lang="zh-CN" altLang="en-US" dirty="0">
                <a:solidFill>
                  <a:srgbClr val="0D0D0D"/>
                </a:solidFill>
                <a:latin typeface="ui-sans-serif"/>
              </a:rPr>
              <a:t>然而，对于不同类型的输入数据，我们需要选取不同的小模型。</a:t>
            </a:r>
            <a:endParaRPr lang="en-US" altLang="zh-CN" dirty="0">
              <a:solidFill>
                <a:srgbClr val="0D0D0D"/>
              </a:solidFill>
              <a:latin typeface="ui-sans-serif"/>
            </a:endParaRPr>
          </a:p>
          <a:p>
            <a:pPr marL="0" indent="0" algn="l">
              <a:buNone/>
            </a:pPr>
            <a:r>
              <a:rPr lang="zh-CN" altLang="en-US" dirty="0">
                <a:solidFill>
                  <a:srgbClr val="0D0D0D"/>
                </a:solidFill>
                <a:latin typeface="ui-sans-serif"/>
              </a:rPr>
              <a:t>在不同的设备上，我们可以根据大模型对于</a:t>
            </a:r>
            <a:r>
              <a:rPr lang="en-US" altLang="zh-CN" dirty="0">
                <a:solidFill>
                  <a:srgbClr val="0D0D0D"/>
                </a:solidFill>
                <a:latin typeface="ui-sans-serif"/>
              </a:rPr>
              <a:t>GPU</a:t>
            </a:r>
            <a:r>
              <a:rPr lang="zh-CN" altLang="en-US" dirty="0">
                <a:solidFill>
                  <a:srgbClr val="0D0D0D"/>
                </a:solidFill>
                <a:latin typeface="ui-sans-serif"/>
              </a:rPr>
              <a:t>上不同资源的需求情况而选择合适的小模型，充分利用资源，最终提高吞吐量。</a:t>
            </a:r>
            <a:endParaRPr lang="en-US" altLang="zh-CN" dirty="0">
              <a:solidFill>
                <a:srgbClr val="0D0D0D"/>
              </a:solidFill>
              <a:latin typeface="ui-sans-serif"/>
            </a:endParaRPr>
          </a:p>
          <a:p>
            <a:pPr marL="0" indent="0" algn="l">
              <a:buNone/>
            </a:pPr>
            <a:r>
              <a:rPr lang="zh-CN" altLang="en-US" dirty="0">
                <a:solidFill>
                  <a:srgbClr val="0D0D0D"/>
                </a:solidFill>
                <a:latin typeface="ui-sans-serif"/>
              </a:rPr>
              <a:t>因此，我们需要一种可以对</a:t>
            </a:r>
            <a:r>
              <a:rPr lang="en-US" altLang="zh-CN" dirty="0">
                <a:solidFill>
                  <a:srgbClr val="0D0D0D"/>
                </a:solidFill>
                <a:latin typeface="ui-sans-serif"/>
              </a:rPr>
              <a:t>transformer</a:t>
            </a:r>
            <a:r>
              <a:rPr lang="zh-CN" altLang="en-US" dirty="0">
                <a:solidFill>
                  <a:srgbClr val="0D0D0D"/>
                </a:solidFill>
                <a:latin typeface="ui-sans-serif"/>
              </a:rPr>
              <a:t>进行系统分析的工具，而不仅仅是测试其在不同设备和数据集下的吞吐表现。</a:t>
            </a:r>
            <a:endParaRPr lang="en-US" altLang="zh-CN" dirty="0">
              <a:solidFill>
                <a:srgbClr val="0D0D0D"/>
              </a:solidFill>
              <a:latin typeface="ui-sans-serif"/>
            </a:endParaRPr>
          </a:p>
        </p:txBody>
      </p:sp>
      <p:sp>
        <p:nvSpPr>
          <p:cNvPr id="4" name="AutoShape 2" descr="Wav2Vec2 uses a CNN to create embeddings from the input waveform">
            <a:extLst>
              <a:ext uri="{FF2B5EF4-FFF2-40B4-BE49-F238E27FC236}">
                <a16:creationId xmlns:a16="http://schemas.microsoft.com/office/drawing/2014/main" id="{A1436641-70C6-4308-B9EA-017B0084516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The transformer with audio input and output">
            <a:extLst>
              <a:ext uri="{FF2B5EF4-FFF2-40B4-BE49-F238E27FC236}">
                <a16:creationId xmlns:a16="http://schemas.microsoft.com/office/drawing/2014/main" id="{72ADE06F-4261-45CF-87B5-BA14E6E8541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6" name="Picture 4" descr="The transformer with audio input and output">
            <a:extLst>
              <a:ext uri="{FF2B5EF4-FFF2-40B4-BE49-F238E27FC236}">
                <a16:creationId xmlns:a16="http://schemas.microsoft.com/office/drawing/2014/main" id="{A2D87146-9834-4981-8E96-E26DD72EA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5970" y="1638322"/>
            <a:ext cx="6266030" cy="5219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60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10F32-3C2C-4E81-8497-9904C0978F26}"/>
              </a:ext>
            </a:extLst>
          </p:cNvPr>
          <p:cNvSpPr>
            <a:spLocks noGrp="1"/>
          </p:cNvSpPr>
          <p:nvPr>
            <p:ph type="title"/>
          </p:nvPr>
        </p:nvSpPr>
        <p:spPr/>
        <p:txBody>
          <a:bodyPr/>
          <a:lstStyle/>
          <a:p>
            <a:r>
              <a:rPr lang="zh-CN" altLang="en-US" b="0" i="0" dirty="0">
                <a:solidFill>
                  <a:srgbClr val="0D0D0D"/>
                </a:solidFill>
                <a:effectLst/>
                <a:latin typeface="ui-sans-serif"/>
              </a:rPr>
              <a:t>相关工作</a:t>
            </a:r>
            <a:endParaRPr lang="zh-CN" altLang="en-US" dirty="0"/>
          </a:p>
        </p:txBody>
      </p:sp>
      <p:sp>
        <p:nvSpPr>
          <p:cNvPr id="3" name="内容占位符 2">
            <a:extLst>
              <a:ext uri="{FF2B5EF4-FFF2-40B4-BE49-F238E27FC236}">
                <a16:creationId xmlns:a16="http://schemas.microsoft.com/office/drawing/2014/main" id="{8919A43B-BAC7-4638-96DD-EEF04D811E3A}"/>
              </a:ext>
            </a:extLst>
          </p:cNvPr>
          <p:cNvSpPr>
            <a:spLocks noGrp="1"/>
          </p:cNvSpPr>
          <p:nvPr>
            <p:ph idx="1"/>
          </p:nvPr>
        </p:nvSpPr>
        <p:spPr>
          <a:xfrm>
            <a:off x="461210" y="2329781"/>
            <a:ext cx="10515600" cy="4664077"/>
          </a:xfrm>
        </p:spPr>
        <p:txBody>
          <a:bodyPr>
            <a:normAutofit/>
          </a:bodyPr>
          <a:lstStyle/>
          <a:p>
            <a:pPr marL="0" indent="0">
              <a:buNone/>
            </a:pPr>
            <a:r>
              <a:rPr lang="zh-CN" altLang="en-US" dirty="0">
                <a:solidFill>
                  <a:srgbClr val="0D0D0D"/>
                </a:solidFill>
                <a:latin typeface="ui-sans-serif"/>
              </a:rPr>
              <a:t>幸运的是，</a:t>
            </a:r>
            <a:r>
              <a:rPr lang="en-US" altLang="zh-CN" dirty="0">
                <a:solidFill>
                  <a:srgbClr val="0D0D0D"/>
                </a:solidFill>
                <a:latin typeface="ui-sans-serif"/>
              </a:rPr>
              <a:t>torch</a:t>
            </a:r>
            <a:r>
              <a:rPr lang="zh-CN" altLang="en-US" dirty="0">
                <a:solidFill>
                  <a:srgbClr val="0D0D0D"/>
                </a:solidFill>
                <a:latin typeface="ui-sans-serif"/>
              </a:rPr>
              <a:t>提供了</a:t>
            </a:r>
            <a:r>
              <a:rPr lang="en-US" altLang="zh-CN" dirty="0">
                <a:solidFill>
                  <a:srgbClr val="0D0D0D"/>
                </a:solidFill>
                <a:latin typeface="ui-sans-serif"/>
              </a:rPr>
              <a:t>profile</a:t>
            </a:r>
            <a:r>
              <a:rPr lang="zh-CN" altLang="en-US" dirty="0">
                <a:solidFill>
                  <a:srgbClr val="0D0D0D"/>
                </a:solidFill>
                <a:latin typeface="ui-sans-serif"/>
              </a:rPr>
              <a:t>的工具，我们可以使用</a:t>
            </a:r>
            <a:r>
              <a:rPr lang="en-US" altLang="zh-CN" b="0" dirty="0" err="1">
                <a:solidFill>
                  <a:srgbClr val="4EC9B0"/>
                </a:solidFill>
                <a:effectLst/>
                <a:latin typeface="Consolas" panose="020B0609020204030204" pitchFamily="49" charset="0"/>
              </a:rPr>
              <a:t>torch</a:t>
            </a:r>
            <a:r>
              <a:rPr lang="en-US" altLang="zh-CN" b="0" dirty="0" err="1">
                <a:solidFill>
                  <a:srgbClr val="CCCCCC"/>
                </a:solidFill>
                <a:effectLst/>
                <a:latin typeface="Consolas" panose="020B0609020204030204" pitchFamily="49" charset="0"/>
              </a:rPr>
              <a:t>.</a:t>
            </a:r>
            <a:r>
              <a:rPr lang="en-US" altLang="zh-CN" b="0" dirty="0" err="1">
                <a:solidFill>
                  <a:srgbClr val="4EC9B0"/>
                </a:solidFill>
                <a:effectLst/>
                <a:latin typeface="Consolas" panose="020B0609020204030204" pitchFamily="49" charset="0"/>
              </a:rPr>
              <a:t>profiler</a:t>
            </a:r>
            <a:r>
              <a:rPr lang="zh-CN" altLang="en-US" dirty="0">
                <a:solidFill>
                  <a:srgbClr val="0D0D0D"/>
                </a:solidFill>
                <a:latin typeface="ui-sans-serif"/>
              </a:rPr>
              <a:t>来进行记录。</a:t>
            </a:r>
            <a:endParaRPr lang="en-US" altLang="zh-CN" dirty="0">
              <a:solidFill>
                <a:srgbClr val="0D0D0D"/>
              </a:solidFill>
              <a:latin typeface="ui-sans-serif"/>
            </a:endParaRPr>
          </a:p>
          <a:p>
            <a:pPr marL="0" indent="0">
              <a:buNone/>
            </a:pPr>
            <a:r>
              <a:rPr lang="zh-CN" altLang="en-US" dirty="0">
                <a:solidFill>
                  <a:srgbClr val="0D0D0D"/>
                </a:solidFill>
                <a:latin typeface="ui-sans-serif"/>
              </a:rPr>
              <a:t>这样得到的数据存在如下问题：</a:t>
            </a:r>
            <a:endParaRPr lang="en-US" altLang="zh-CN" dirty="0">
              <a:solidFill>
                <a:srgbClr val="0D0D0D"/>
              </a:solidFill>
              <a:latin typeface="ui-sans-serif"/>
            </a:endParaRPr>
          </a:p>
          <a:p>
            <a:pPr marL="0" indent="0">
              <a:buNone/>
            </a:pPr>
            <a:r>
              <a:rPr lang="en-US" altLang="zh-CN" dirty="0">
                <a:solidFill>
                  <a:srgbClr val="0D0D0D"/>
                </a:solidFill>
                <a:latin typeface="ui-sans-serif"/>
              </a:rPr>
              <a:t>1.</a:t>
            </a:r>
            <a:r>
              <a:rPr lang="zh-CN" altLang="en-US" dirty="0">
                <a:solidFill>
                  <a:srgbClr val="0D0D0D"/>
                </a:solidFill>
                <a:latin typeface="ui-sans-serif"/>
              </a:rPr>
              <a:t>粒度不够细，无法得到</a:t>
            </a:r>
            <a:r>
              <a:rPr lang="en-US" altLang="zh-CN" dirty="0" err="1">
                <a:solidFill>
                  <a:srgbClr val="0D0D0D"/>
                </a:solidFill>
                <a:latin typeface="ui-sans-serif"/>
              </a:rPr>
              <a:t>tranformer</a:t>
            </a:r>
            <a:r>
              <a:rPr lang="zh-CN" altLang="en-US" dirty="0">
                <a:solidFill>
                  <a:srgbClr val="0D0D0D"/>
                </a:solidFill>
                <a:latin typeface="ui-sans-serif"/>
              </a:rPr>
              <a:t>的各项操作的细节。</a:t>
            </a:r>
            <a:endParaRPr lang="en-US" altLang="zh-CN" dirty="0">
              <a:solidFill>
                <a:srgbClr val="0D0D0D"/>
              </a:solidFill>
              <a:latin typeface="ui-sans-serif"/>
            </a:endParaRPr>
          </a:p>
          <a:p>
            <a:pPr marL="0" indent="0">
              <a:buNone/>
            </a:pPr>
            <a:r>
              <a:rPr lang="en-US" altLang="zh-CN" dirty="0">
                <a:solidFill>
                  <a:srgbClr val="0D0D0D"/>
                </a:solidFill>
                <a:latin typeface="ui-sans-serif"/>
              </a:rPr>
              <a:t>2.</a:t>
            </a:r>
            <a:r>
              <a:rPr lang="zh-CN" altLang="en-US" dirty="0">
                <a:solidFill>
                  <a:srgbClr val="0D0D0D"/>
                </a:solidFill>
                <a:latin typeface="ui-sans-serif"/>
              </a:rPr>
              <a:t>数据不够详细，仅能得到</a:t>
            </a:r>
            <a:r>
              <a:rPr lang="en-US" altLang="zh-CN" dirty="0">
                <a:solidFill>
                  <a:srgbClr val="0D0D0D"/>
                </a:solidFill>
                <a:latin typeface="ui-sans-serif"/>
              </a:rPr>
              <a:t>CPU</a:t>
            </a:r>
            <a:r>
              <a:rPr lang="zh-CN" altLang="en-US" dirty="0">
                <a:solidFill>
                  <a:srgbClr val="0D0D0D"/>
                </a:solidFill>
                <a:latin typeface="ui-sans-serif"/>
              </a:rPr>
              <a:t>和</a:t>
            </a:r>
            <a:r>
              <a:rPr lang="en-US" altLang="zh-CN" dirty="0">
                <a:solidFill>
                  <a:srgbClr val="0D0D0D"/>
                </a:solidFill>
                <a:latin typeface="ui-sans-serif"/>
              </a:rPr>
              <a:t>CUDA</a:t>
            </a:r>
            <a:r>
              <a:rPr lang="zh-CN" altLang="en-US" dirty="0">
                <a:solidFill>
                  <a:srgbClr val="0D0D0D"/>
                </a:solidFill>
                <a:latin typeface="ui-sans-serif"/>
              </a:rPr>
              <a:t>的基本信息，例如运行时间和占用率，无法得到较为详细的硬件资源数据。</a:t>
            </a:r>
            <a:endParaRPr lang="en-US" altLang="zh-CN" dirty="0">
              <a:solidFill>
                <a:srgbClr val="0D0D0D"/>
              </a:solidFill>
              <a:latin typeface="ui-sans-serif"/>
            </a:endParaRPr>
          </a:p>
          <a:p>
            <a:pPr marL="0" indent="0">
              <a:buNone/>
            </a:pPr>
            <a:endParaRPr lang="en-US" altLang="zh-CN" dirty="0">
              <a:solidFill>
                <a:srgbClr val="0D0D0D"/>
              </a:solidFill>
              <a:latin typeface="ui-sans-serif"/>
            </a:endParaRPr>
          </a:p>
        </p:txBody>
      </p:sp>
      <p:sp>
        <p:nvSpPr>
          <p:cNvPr id="4" name="AutoShape 2" descr="Wav2Vec2 uses a CNN to create embeddings from the input waveform">
            <a:extLst>
              <a:ext uri="{FF2B5EF4-FFF2-40B4-BE49-F238E27FC236}">
                <a16:creationId xmlns:a16="http://schemas.microsoft.com/office/drawing/2014/main" id="{A1436641-70C6-4308-B9EA-017B0084516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E15584FC-99DD-46B9-A5DB-32F574BC8D7A}"/>
              </a:ext>
            </a:extLst>
          </p:cNvPr>
          <p:cNvPicPr>
            <a:picLocks noChangeAspect="1"/>
          </p:cNvPicPr>
          <p:nvPr/>
        </p:nvPicPr>
        <p:blipFill>
          <a:blip r:embed="rId2"/>
          <a:stretch>
            <a:fillRect/>
          </a:stretch>
        </p:blipFill>
        <p:spPr>
          <a:xfrm>
            <a:off x="0" y="1757324"/>
            <a:ext cx="12192000" cy="438857"/>
          </a:xfrm>
          <a:prstGeom prst="rect">
            <a:avLst/>
          </a:prstGeom>
        </p:spPr>
      </p:pic>
    </p:spTree>
    <p:extLst>
      <p:ext uri="{BB962C8B-B14F-4D97-AF65-F5344CB8AC3E}">
        <p14:creationId xmlns:p14="http://schemas.microsoft.com/office/powerpoint/2010/main" val="609124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10F32-3C2C-4E81-8497-9904C0978F26}"/>
              </a:ext>
            </a:extLst>
          </p:cNvPr>
          <p:cNvSpPr>
            <a:spLocks noGrp="1"/>
          </p:cNvSpPr>
          <p:nvPr>
            <p:ph type="title"/>
          </p:nvPr>
        </p:nvSpPr>
        <p:spPr/>
        <p:txBody>
          <a:bodyPr/>
          <a:lstStyle/>
          <a:p>
            <a:r>
              <a:rPr lang="zh-CN" altLang="en-US" b="0" i="0" dirty="0">
                <a:solidFill>
                  <a:srgbClr val="0D0D0D"/>
                </a:solidFill>
                <a:effectLst/>
                <a:latin typeface="ui-sans-serif"/>
              </a:rPr>
              <a:t>相关工作</a:t>
            </a:r>
            <a:endParaRPr lang="zh-CN" altLang="en-US" dirty="0"/>
          </a:p>
        </p:txBody>
      </p:sp>
      <p:sp>
        <p:nvSpPr>
          <p:cNvPr id="3" name="内容占位符 2">
            <a:extLst>
              <a:ext uri="{FF2B5EF4-FFF2-40B4-BE49-F238E27FC236}">
                <a16:creationId xmlns:a16="http://schemas.microsoft.com/office/drawing/2014/main" id="{8919A43B-BAC7-4638-96DD-EEF04D811E3A}"/>
              </a:ext>
            </a:extLst>
          </p:cNvPr>
          <p:cNvSpPr>
            <a:spLocks noGrp="1"/>
          </p:cNvSpPr>
          <p:nvPr>
            <p:ph idx="1"/>
          </p:nvPr>
        </p:nvSpPr>
        <p:spPr>
          <a:xfrm>
            <a:off x="685800" y="1463507"/>
            <a:ext cx="5811253" cy="5226051"/>
          </a:xfrm>
        </p:spPr>
        <p:txBody>
          <a:bodyPr>
            <a:normAutofit/>
          </a:bodyPr>
          <a:lstStyle/>
          <a:p>
            <a:pPr marL="0" indent="0">
              <a:buNone/>
            </a:pPr>
            <a:r>
              <a:rPr lang="zh-CN" altLang="en-US" dirty="0">
                <a:solidFill>
                  <a:srgbClr val="0D0D0D"/>
                </a:solidFill>
                <a:latin typeface="ui-sans-serif"/>
              </a:rPr>
              <a:t>幸运的是，</a:t>
            </a:r>
            <a:r>
              <a:rPr lang="en-US" altLang="zh-CN" dirty="0">
                <a:solidFill>
                  <a:srgbClr val="0D0D0D"/>
                </a:solidFill>
                <a:latin typeface="ui-sans-serif"/>
              </a:rPr>
              <a:t>NVIDA</a:t>
            </a:r>
            <a:r>
              <a:rPr lang="zh-CN" altLang="en-US" dirty="0">
                <a:solidFill>
                  <a:srgbClr val="0D0D0D"/>
                </a:solidFill>
                <a:latin typeface="ui-sans-serif"/>
              </a:rPr>
              <a:t>提供了一个适用于</a:t>
            </a:r>
            <a:r>
              <a:rPr lang="en-US" altLang="zh-CN" dirty="0">
                <a:solidFill>
                  <a:srgbClr val="0D0D0D"/>
                </a:solidFill>
                <a:latin typeface="ui-sans-serif"/>
              </a:rPr>
              <a:t>CUDA</a:t>
            </a:r>
            <a:r>
              <a:rPr lang="zh-CN" altLang="en-US" dirty="0">
                <a:solidFill>
                  <a:srgbClr val="0D0D0D"/>
                </a:solidFill>
                <a:latin typeface="ui-sans-serif"/>
              </a:rPr>
              <a:t>应用程序的</a:t>
            </a:r>
            <a:r>
              <a:rPr lang="zh-CN" altLang="en-US" b="0" i="0" dirty="0">
                <a:solidFill>
                  <a:srgbClr val="0D0D0D"/>
                </a:solidFill>
                <a:effectLst/>
                <a:latin typeface="ui-sans-serif"/>
              </a:rPr>
              <a:t>性能分析和调优工具，能够提供详细的性能分析数据。</a:t>
            </a:r>
            <a:endParaRPr lang="en-US" altLang="zh-CN" b="0" i="0" dirty="0">
              <a:solidFill>
                <a:srgbClr val="0D0D0D"/>
              </a:solidFill>
              <a:effectLst/>
              <a:latin typeface="ui-sans-serif"/>
            </a:endParaRPr>
          </a:p>
          <a:p>
            <a:pPr marL="0" indent="0">
              <a:buNone/>
            </a:pPr>
            <a:r>
              <a:rPr lang="zh-CN" altLang="en-US" dirty="0">
                <a:solidFill>
                  <a:srgbClr val="0D0D0D"/>
                </a:solidFill>
                <a:latin typeface="ui-sans-serif"/>
              </a:rPr>
              <a:t>然而该工具仅能提供较为底层的</a:t>
            </a:r>
            <a:r>
              <a:rPr lang="en-US" altLang="zh-CN" dirty="0">
                <a:solidFill>
                  <a:srgbClr val="0D0D0D"/>
                </a:solidFill>
                <a:latin typeface="ui-sans-serif"/>
              </a:rPr>
              <a:t>CUDA</a:t>
            </a:r>
            <a:r>
              <a:rPr lang="zh-CN" altLang="en-US" dirty="0">
                <a:solidFill>
                  <a:srgbClr val="0D0D0D"/>
                </a:solidFill>
                <a:latin typeface="ui-sans-serif"/>
              </a:rPr>
              <a:t>函数调用，而不能得到完整的函数调用栈，难以为其划分出</a:t>
            </a:r>
            <a:r>
              <a:rPr lang="en-US" altLang="zh-CN" dirty="0">
                <a:solidFill>
                  <a:srgbClr val="0D0D0D"/>
                </a:solidFill>
                <a:latin typeface="ui-sans-serif"/>
              </a:rPr>
              <a:t>Transformers</a:t>
            </a:r>
            <a:r>
              <a:rPr lang="zh-CN" altLang="en-US" dirty="0">
                <a:solidFill>
                  <a:srgbClr val="0D0D0D"/>
                </a:solidFill>
                <a:latin typeface="ui-sans-serif"/>
              </a:rPr>
              <a:t>的不同阶段。</a:t>
            </a:r>
            <a:endParaRPr lang="en-US" altLang="zh-CN" dirty="0">
              <a:solidFill>
                <a:srgbClr val="0D0D0D"/>
              </a:solidFill>
              <a:latin typeface="ui-sans-serif"/>
            </a:endParaRPr>
          </a:p>
          <a:p>
            <a:pPr marL="0" indent="0">
              <a:buNone/>
            </a:pPr>
            <a:endParaRPr lang="en-US" altLang="zh-CN" dirty="0">
              <a:solidFill>
                <a:srgbClr val="0D0D0D"/>
              </a:solidFill>
              <a:latin typeface="ui-sans-serif"/>
            </a:endParaRPr>
          </a:p>
          <a:p>
            <a:pPr marL="0" indent="0">
              <a:buNone/>
            </a:pPr>
            <a:r>
              <a:rPr lang="zh-CN" altLang="en-US" dirty="0">
                <a:solidFill>
                  <a:srgbClr val="0D0D0D"/>
                </a:solidFill>
                <a:latin typeface="ui-sans-serif"/>
              </a:rPr>
              <a:t>正因如此，我们需要一个结合前文两者特点的分析工具，能够帮助我们进行大模型的性能分析，并且对其进行针对性的优化操作。</a:t>
            </a:r>
            <a:endParaRPr lang="en-US" altLang="zh-CN" dirty="0">
              <a:solidFill>
                <a:srgbClr val="0D0D0D"/>
              </a:solidFill>
              <a:latin typeface="ui-sans-serif"/>
            </a:endParaRPr>
          </a:p>
        </p:txBody>
      </p:sp>
      <p:sp>
        <p:nvSpPr>
          <p:cNvPr id="4" name="AutoShape 2" descr="Wav2Vec2 uses a CNN to create embeddings from the input waveform">
            <a:extLst>
              <a:ext uri="{FF2B5EF4-FFF2-40B4-BE49-F238E27FC236}">
                <a16:creationId xmlns:a16="http://schemas.microsoft.com/office/drawing/2014/main" id="{A1436641-70C6-4308-B9EA-017B0084516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32BC47CF-46C4-4F58-86FD-4E8CD36D3ED4}"/>
              </a:ext>
            </a:extLst>
          </p:cNvPr>
          <p:cNvPicPr>
            <a:picLocks noChangeAspect="1"/>
          </p:cNvPicPr>
          <p:nvPr/>
        </p:nvPicPr>
        <p:blipFill>
          <a:blip r:embed="rId2"/>
          <a:stretch>
            <a:fillRect/>
          </a:stretch>
        </p:blipFill>
        <p:spPr>
          <a:xfrm>
            <a:off x="6649453" y="1463507"/>
            <a:ext cx="5532884" cy="3489709"/>
          </a:xfrm>
          <a:prstGeom prst="rect">
            <a:avLst/>
          </a:prstGeom>
        </p:spPr>
      </p:pic>
    </p:spTree>
    <p:extLst>
      <p:ext uri="{BB962C8B-B14F-4D97-AF65-F5344CB8AC3E}">
        <p14:creationId xmlns:p14="http://schemas.microsoft.com/office/powerpoint/2010/main" val="3371185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10F32-3C2C-4E81-8497-9904C0978F26}"/>
              </a:ext>
            </a:extLst>
          </p:cNvPr>
          <p:cNvSpPr>
            <a:spLocks noGrp="1"/>
          </p:cNvSpPr>
          <p:nvPr>
            <p:ph type="title"/>
          </p:nvPr>
        </p:nvSpPr>
        <p:spPr/>
        <p:txBody>
          <a:bodyPr/>
          <a:lstStyle/>
          <a:p>
            <a:r>
              <a:rPr lang="zh-CN" altLang="en-US" dirty="0"/>
              <a:t>设计内容</a:t>
            </a:r>
          </a:p>
        </p:txBody>
      </p:sp>
      <p:sp>
        <p:nvSpPr>
          <p:cNvPr id="3" name="内容占位符 2">
            <a:extLst>
              <a:ext uri="{FF2B5EF4-FFF2-40B4-BE49-F238E27FC236}">
                <a16:creationId xmlns:a16="http://schemas.microsoft.com/office/drawing/2014/main" id="{8919A43B-BAC7-4638-96DD-EEF04D811E3A}"/>
              </a:ext>
            </a:extLst>
          </p:cNvPr>
          <p:cNvSpPr>
            <a:spLocks noGrp="1"/>
          </p:cNvSpPr>
          <p:nvPr>
            <p:ph idx="1"/>
          </p:nvPr>
        </p:nvSpPr>
        <p:spPr>
          <a:xfrm>
            <a:off x="762000" y="1690688"/>
            <a:ext cx="10668000" cy="4523874"/>
          </a:xfrm>
        </p:spPr>
        <p:txBody>
          <a:bodyPr>
            <a:normAutofit/>
          </a:bodyPr>
          <a:lstStyle/>
          <a:p>
            <a:pPr marL="0" indent="0">
              <a:buNone/>
            </a:pPr>
            <a:r>
              <a:rPr lang="zh-CN" altLang="en-US" dirty="0">
                <a:solidFill>
                  <a:srgbClr val="0D0D0D"/>
                </a:solidFill>
                <a:latin typeface="ui-sans-serif"/>
              </a:rPr>
              <a:t>为了解决上述问题，我们可以使用</a:t>
            </a:r>
            <a:r>
              <a:rPr lang="en-US" altLang="zh-CN" dirty="0" err="1">
                <a:solidFill>
                  <a:srgbClr val="0D0D0D"/>
                </a:solidFill>
                <a:latin typeface="ui-sans-serif"/>
              </a:rPr>
              <a:t>torch.profiler</a:t>
            </a:r>
            <a:r>
              <a:rPr lang="zh-CN" altLang="en-US" dirty="0">
                <a:solidFill>
                  <a:srgbClr val="0D0D0D"/>
                </a:solidFill>
                <a:latin typeface="ui-sans-serif"/>
              </a:rPr>
              <a:t>得到函数的调用栈和</a:t>
            </a:r>
            <a:r>
              <a:rPr lang="en-US" altLang="zh-CN" dirty="0" err="1">
                <a:solidFill>
                  <a:srgbClr val="0D0D0D"/>
                </a:solidFill>
                <a:latin typeface="ui-sans-serif"/>
              </a:rPr>
              <a:t>Nsight</a:t>
            </a:r>
            <a:r>
              <a:rPr lang="en-US" altLang="zh-CN" dirty="0">
                <a:solidFill>
                  <a:srgbClr val="0D0D0D"/>
                </a:solidFill>
                <a:latin typeface="ui-sans-serif"/>
              </a:rPr>
              <a:t> Compute</a:t>
            </a:r>
            <a:r>
              <a:rPr lang="zh-CN" altLang="en-US" dirty="0">
                <a:solidFill>
                  <a:srgbClr val="0D0D0D"/>
                </a:solidFill>
                <a:latin typeface="ui-sans-serif"/>
              </a:rPr>
              <a:t>中每个函数的记录进行一一对应，我们就可以得到每一次</a:t>
            </a:r>
            <a:r>
              <a:rPr lang="en-US" altLang="zh-CN" dirty="0">
                <a:solidFill>
                  <a:srgbClr val="0D0D0D"/>
                </a:solidFill>
                <a:latin typeface="ui-sans-serif"/>
              </a:rPr>
              <a:t>CUDA</a:t>
            </a:r>
            <a:r>
              <a:rPr lang="zh-CN" altLang="en-US" dirty="0">
                <a:solidFill>
                  <a:srgbClr val="0D0D0D"/>
                </a:solidFill>
                <a:latin typeface="ui-sans-serif"/>
              </a:rPr>
              <a:t>函数调用的函数调用栈，以及其在硬件中的详细数据。</a:t>
            </a:r>
            <a:endParaRPr lang="en-US" altLang="zh-CN" dirty="0">
              <a:solidFill>
                <a:srgbClr val="0D0D0D"/>
              </a:solidFill>
              <a:latin typeface="ui-sans-serif"/>
            </a:endParaRPr>
          </a:p>
          <a:p>
            <a:pPr marL="0" indent="0">
              <a:buNone/>
            </a:pPr>
            <a:endParaRPr lang="en-US" altLang="zh-CN" dirty="0">
              <a:solidFill>
                <a:srgbClr val="0D0D0D"/>
              </a:solidFill>
              <a:latin typeface="ui-sans-serif"/>
            </a:endParaRPr>
          </a:p>
          <a:p>
            <a:pPr marL="0" indent="0">
              <a:buNone/>
            </a:pPr>
            <a:r>
              <a:rPr lang="zh-CN" altLang="en-US" dirty="0">
                <a:solidFill>
                  <a:srgbClr val="0D0D0D"/>
                </a:solidFill>
                <a:latin typeface="ui-sans-serif"/>
              </a:rPr>
              <a:t>其次，为了得到不同阶段</a:t>
            </a:r>
            <a:r>
              <a:rPr lang="en-US" altLang="zh-CN" dirty="0">
                <a:solidFill>
                  <a:srgbClr val="0D0D0D"/>
                </a:solidFill>
                <a:latin typeface="ui-sans-serif"/>
              </a:rPr>
              <a:t>transformer</a:t>
            </a:r>
            <a:r>
              <a:rPr lang="zh-CN" altLang="en-US" dirty="0">
                <a:solidFill>
                  <a:srgbClr val="0D0D0D"/>
                </a:solidFill>
                <a:latin typeface="ui-sans-serif"/>
              </a:rPr>
              <a:t>的性能表现情况，我们需要对</a:t>
            </a:r>
            <a:r>
              <a:rPr lang="en-US" altLang="zh-CN" dirty="0">
                <a:solidFill>
                  <a:srgbClr val="0D0D0D"/>
                </a:solidFill>
                <a:latin typeface="ui-sans-serif"/>
              </a:rPr>
              <a:t>transformers</a:t>
            </a:r>
            <a:r>
              <a:rPr lang="zh-CN" altLang="en-US" dirty="0">
                <a:solidFill>
                  <a:srgbClr val="0D0D0D"/>
                </a:solidFill>
                <a:latin typeface="ui-sans-serif"/>
              </a:rPr>
              <a:t>进行划分，分别统计每阶段内的详细数据。</a:t>
            </a:r>
            <a:endParaRPr lang="en-US" altLang="zh-CN" dirty="0">
              <a:solidFill>
                <a:srgbClr val="0D0D0D"/>
              </a:solidFill>
              <a:latin typeface="ui-sans-serif"/>
            </a:endParaRPr>
          </a:p>
        </p:txBody>
      </p:sp>
      <p:sp>
        <p:nvSpPr>
          <p:cNvPr id="4" name="AutoShape 2" descr="Wav2Vec2 uses a CNN to create embeddings from the input waveform">
            <a:extLst>
              <a:ext uri="{FF2B5EF4-FFF2-40B4-BE49-F238E27FC236}">
                <a16:creationId xmlns:a16="http://schemas.microsoft.com/office/drawing/2014/main" id="{A1436641-70C6-4308-B9EA-017B0084516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2951291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TotalTime>
  <Words>1152</Words>
  <Application>Microsoft Office PowerPoint</Application>
  <PresentationFormat>宽屏</PresentationFormat>
  <Paragraphs>52</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ui-sans-serif</vt:lpstr>
      <vt:lpstr>等线</vt:lpstr>
      <vt:lpstr>等线 Light</vt:lpstr>
      <vt:lpstr>Arial</vt:lpstr>
      <vt:lpstr>Consolas</vt:lpstr>
      <vt:lpstr>Office 主题​​</vt:lpstr>
      <vt:lpstr>Web作业</vt:lpstr>
      <vt:lpstr>背景介绍</vt:lpstr>
      <vt:lpstr>多模态技术核心挑战</vt:lpstr>
      <vt:lpstr>Transformer</vt:lpstr>
      <vt:lpstr>Transformer在多模态上的应用</vt:lpstr>
      <vt:lpstr>Transformer在多模态上的问题</vt:lpstr>
      <vt:lpstr>相关工作</vt:lpstr>
      <vt:lpstr>相关工作</vt:lpstr>
      <vt:lpstr>设计内容</vt:lpstr>
      <vt:lpstr>设计难点</vt:lpstr>
      <vt:lpstr>设计难点</vt:lpstr>
      <vt:lpstr>实验结果</vt:lpstr>
      <vt:lpstr>实验结论</vt:lpstr>
      <vt:lpstr>实验结论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Web作业</dc:title>
  <dc:creator>Linjiang Li</dc:creator>
  <cp:lastModifiedBy>Linjiang Li</cp:lastModifiedBy>
  <cp:revision>30</cp:revision>
  <dcterms:created xsi:type="dcterms:W3CDTF">2024-05-26T13:29:16Z</dcterms:created>
  <dcterms:modified xsi:type="dcterms:W3CDTF">2024-05-26T22:26:51Z</dcterms:modified>
</cp:coreProperties>
</file>