
<file path=[Content_Types].xml><?xml version="1.0" encoding="utf-8"?>
<Types xmlns="http://schemas.openxmlformats.org/package/2006/content-types">
  <Default Extension="wav" ContentType="audio/x-wav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587" r:id="rId4"/>
    <p:sldId id="474" r:id="rId5"/>
    <p:sldId id="588" r:id="rId6"/>
    <p:sldId id="589" r:id="rId7"/>
    <p:sldId id="590" r:id="rId8"/>
    <p:sldId id="591" r:id="rId9"/>
    <p:sldId id="592" r:id="rId10"/>
    <p:sldId id="594" r:id="rId11"/>
    <p:sldId id="593" r:id="rId12"/>
    <p:sldId id="595" r:id="rId13"/>
    <p:sldId id="597" r:id="rId14"/>
    <p:sldId id="598" r:id="rId15"/>
    <p:sldId id="596" r:id="rId16"/>
    <p:sldId id="270" r:id="rId17"/>
  </p:sldIdLst>
  <p:sldSz cx="12192000" cy="6858000"/>
  <p:notesSz cx="6858000" cy="9144000"/>
  <p:custDataLst>
    <p:tags r:id="rId2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E0848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华文楷体" panose="02010600040101010101" charset="-122"/>
        <a:ea typeface="华文楷体" panose="02010600040101010101" charset="-122"/>
        <a:cs typeface="华文楷体" panose="02010600040101010101" charset="-122"/>
        <a:sym typeface="华文楷体" panose="0201060004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E0848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华文楷体" panose="02010600040101010101" charset="-122"/>
        <a:ea typeface="华文楷体" panose="02010600040101010101" charset="-122"/>
        <a:cs typeface="华文楷体" panose="02010600040101010101" charset="-122"/>
        <a:sym typeface="华文楷体" panose="0201060004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E0848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华文楷体" panose="02010600040101010101" charset="-122"/>
        <a:ea typeface="华文楷体" panose="02010600040101010101" charset="-122"/>
        <a:cs typeface="华文楷体" panose="02010600040101010101" charset="-122"/>
        <a:sym typeface="华文楷体" panose="0201060004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E0848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华文楷体" panose="02010600040101010101" charset="-122"/>
        <a:ea typeface="华文楷体" panose="02010600040101010101" charset="-122"/>
        <a:cs typeface="华文楷体" panose="02010600040101010101" charset="-122"/>
        <a:sym typeface="华文楷体" panose="0201060004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E0848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华文楷体" panose="02010600040101010101" charset="-122"/>
        <a:ea typeface="华文楷体" panose="02010600040101010101" charset="-122"/>
        <a:cs typeface="华文楷体" panose="02010600040101010101" charset="-122"/>
        <a:sym typeface="华文楷体" panose="0201060004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E0848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华文楷体" panose="02010600040101010101" charset="-122"/>
        <a:ea typeface="华文楷体" panose="02010600040101010101" charset="-122"/>
        <a:cs typeface="华文楷体" panose="02010600040101010101" charset="-122"/>
        <a:sym typeface="华文楷体" panose="0201060004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E0848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华文楷体" panose="02010600040101010101" charset="-122"/>
        <a:ea typeface="华文楷体" panose="02010600040101010101" charset="-122"/>
        <a:cs typeface="华文楷体" panose="02010600040101010101" charset="-122"/>
        <a:sym typeface="华文楷体" panose="0201060004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E0848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华文楷体" panose="02010600040101010101" charset="-122"/>
        <a:ea typeface="华文楷体" panose="02010600040101010101" charset="-122"/>
        <a:cs typeface="华文楷体" panose="02010600040101010101" charset="-122"/>
        <a:sym typeface="华文楷体" panose="0201060004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E0848"/>
        </a:solidFill>
        <a:effectLst>
          <a:outerShdw blurRad="38100" dist="38100" dir="2700000" rotWithShape="0">
            <a:srgbClr val="000000">
              <a:alpha val="43137"/>
            </a:srgbClr>
          </a:outerShdw>
        </a:effectLst>
        <a:uFillTx/>
        <a:latin typeface="华文楷体" panose="02010600040101010101" charset="-122"/>
        <a:ea typeface="华文楷体" panose="02010600040101010101" charset="-122"/>
        <a:cs typeface="华文楷体" panose="02010600040101010101" charset="-122"/>
        <a:sym typeface="华文楷体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577"/>
  </p:normalViewPr>
  <p:slideViewPr>
    <p:cSldViewPr snapToGrid="0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60" name="Shape 2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/>
          <p:nvPr/>
        </p:nvSpPr>
        <p:spPr>
          <a:xfrm>
            <a:off x="0" y="6386829"/>
            <a:ext cx="12192000" cy="472441"/>
          </a:xfrm>
          <a:prstGeom prst="rect">
            <a:avLst/>
          </a:prstGeom>
          <a:solidFill>
            <a:srgbClr val="9E0848"/>
          </a:solidFill>
          <a:ln w="12700">
            <a:solidFill>
              <a:srgbClr val="9E0848"/>
            </a:solidFill>
            <a:miter/>
          </a:ln>
        </p:spPr>
        <p:txBody>
          <a:bodyPr lIns="45719" rIns="45719" anchor="ctr">
            <a:spAutoFit/>
          </a:bodyPr>
          <a:lstStyle/>
          <a:p>
            <a:pPr algn="r">
              <a:spcBef>
                <a:spcPts val="1400"/>
              </a:spcBef>
              <a:defRPr>
                <a:solidFill>
                  <a:srgbClr val="FFFFFF"/>
                </a:solidFill>
                <a:latin typeface="Baskerville Old Face" panose="02020602080505020303"/>
                <a:ea typeface="Baskerville Old Face" panose="02020602080505020303"/>
                <a:cs typeface="Baskerville Old Face" panose="02020602080505020303"/>
                <a:sym typeface="Baskerville Old Face" panose="02020602080505020303"/>
              </a:defRPr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中国人民大学信息学院（</a:t>
            </a:r>
            <a:r>
              <a:t>http://info.ruc.edu.cn/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）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23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9" y="6356350"/>
            <a:ext cx="1656231" cy="533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356350"/>
            <a:ext cx="2844800" cy="368300"/>
          </a:xfrm>
          <a:prstGeom prst="rect">
            <a:avLst/>
          </a:prstGeom>
        </p:spPr>
        <p:txBody>
          <a:bodyPr/>
          <a:lstStyle>
            <a:lvl1pPr algn="r">
              <a:spcBef>
                <a:spcPts val="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131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12284" y="188914"/>
            <a:ext cx="10464801" cy="590708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9"/>
          <p:cNvSpPr/>
          <p:nvPr/>
        </p:nvSpPr>
        <p:spPr>
          <a:xfrm>
            <a:off x="0" y="6284267"/>
            <a:ext cx="12192000" cy="576001"/>
          </a:xfrm>
          <a:prstGeom prst="rect">
            <a:avLst/>
          </a:prstGeom>
          <a:solidFill>
            <a:srgbClr val="9E0848"/>
          </a:solidFill>
          <a:ln w="12700">
            <a:solidFill>
              <a:srgbClr val="9E0848"/>
            </a:solidFill>
            <a:miter/>
          </a:ln>
        </p:spPr>
        <p:txBody>
          <a:bodyPr lIns="45719" rIns="45719" anchor="ctr"/>
          <a:lstStyle/>
          <a:p>
            <a:pPr algn="ctr">
              <a:spcBef>
                <a:spcPts val="1400"/>
              </a:spcBef>
              <a:defRPr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139" name="Text Box 10"/>
          <p:cNvSpPr txBox="1"/>
          <p:nvPr/>
        </p:nvSpPr>
        <p:spPr>
          <a:xfrm>
            <a:off x="2397199" y="6378523"/>
            <a:ext cx="8787977" cy="459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spcBef>
                <a:spcPts val="1400"/>
              </a:spcBef>
              <a:defRPr>
                <a:solidFill>
                  <a:srgbClr val="FFFFFF"/>
                </a:solidFill>
                <a:latin typeface="Baskerville Old Face" panose="02020602080505020303"/>
                <a:ea typeface="Baskerville Old Face" panose="02020602080505020303"/>
                <a:cs typeface="Baskerville Old Face" panose="02020602080505020303"/>
                <a:sym typeface="Baskerville Old Face" panose="02020602080505020303"/>
              </a:defRPr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中国人民大学信息学院（</a:t>
            </a:r>
            <a:r>
              <a:t>http://info.ruc.edu.cn/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）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44" name="组合 13"/>
          <p:cNvGrpSpPr/>
          <p:nvPr/>
        </p:nvGrpSpPr>
        <p:grpSpPr>
          <a:xfrm>
            <a:off x="1" y="44450"/>
            <a:ext cx="11867964" cy="792243"/>
            <a:chOff x="0" y="0"/>
            <a:chExt cx="11867964" cy="792241"/>
          </a:xfrm>
        </p:grpSpPr>
        <p:sp>
          <p:nvSpPr>
            <p:cNvPr id="140" name="矩形 14"/>
            <p:cNvSpPr/>
            <p:nvPr/>
          </p:nvSpPr>
          <p:spPr>
            <a:xfrm>
              <a:off x="-1" y="-1"/>
              <a:ext cx="912283" cy="790575"/>
            </a:xfrm>
            <a:prstGeom prst="rect">
              <a:avLst/>
            </a:prstGeom>
            <a:solidFill>
              <a:srgbClr val="920000"/>
            </a:solidFill>
            <a:ln w="25400" cap="flat">
              <a:solidFill>
                <a:srgbClr val="920000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1400"/>
                </a:spcBef>
                <a:defRPr b="1">
                  <a:solidFill>
                    <a:srgbClr val="FFFFFF"/>
                  </a:solidFill>
                  <a:effectLst/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pic>
          <p:nvPicPr>
            <p:cNvPr id="141" name="图片 15" descr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83" y="63499"/>
              <a:ext cx="667776" cy="6477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42" name="矩形 16"/>
            <p:cNvSpPr/>
            <p:nvPr/>
          </p:nvSpPr>
          <p:spPr>
            <a:xfrm>
              <a:off x="1102597" y="1667"/>
              <a:ext cx="59267" cy="790575"/>
            </a:xfrm>
            <a:prstGeom prst="rect">
              <a:avLst/>
            </a:prstGeom>
            <a:solidFill>
              <a:srgbClr val="920000"/>
            </a:solidFill>
            <a:ln w="25400" cap="flat">
              <a:solidFill>
                <a:srgbClr val="920000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1400"/>
                </a:spcBef>
                <a:defRPr b="1">
                  <a:solidFill>
                    <a:srgbClr val="FFFFFF"/>
                  </a:solidFill>
                  <a:effectLst/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143" name="矩形 17"/>
            <p:cNvSpPr/>
            <p:nvPr/>
          </p:nvSpPr>
          <p:spPr>
            <a:xfrm>
              <a:off x="1161864" y="647778"/>
              <a:ext cx="10706101" cy="36513"/>
            </a:xfrm>
            <a:prstGeom prst="rect">
              <a:avLst/>
            </a:prstGeom>
            <a:solidFill>
              <a:srgbClr val="920000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1400"/>
                </a:spcBef>
                <a:defRPr b="1">
                  <a:solidFill>
                    <a:srgbClr val="FFFFFF"/>
                  </a:solidFill>
                  <a:effectLst/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</p:grpSp>
      <p:sp>
        <p:nvSpPr>
          <p:cNvPr id="145" name="梯形 18"/>
          <p:cNvSpPr/>
          <p:nvPr/>
        </p:nvSpPr>
        <p:spPr>
          <a:xfrm>
            <a:off x="2555625" y="6597440"/>
            <a:ext cx="1023661" cy="259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369" y="0"/>
                </a:lnTo>
                <a:lnTo>
                  <a:pt x="20231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FF9C9C"/>
              </a:gs>
              <a:gs pos="50000">
                <a:srgbClr val="FFC3C3"/>
              </a:gs>
              <a:gs pos="100000">
                <a:srgbClr val="FFE2E2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pic>
        <p:nvPicPr>
          <p:cNvPr id="147" name="图片 2" descr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7" y="6317408"/>
            <a:ext cx="1739413" cy="533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24718" y="188914"/>
            <a:ext cx="8352368" cy="5032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2284" y="1196975"/>
            <a:ext cx="5080001" cy="2373315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15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24718" y="188914"/>
            <a:ext cx="8352368" cy="5032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16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24718" y="188914"/>
            <a:ext cx="8352368" cy="5032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12284" y="1196975"/>
            <a:ext cx="5080001" cy="48990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7" name="文本占位符 3"/>
          <p:cNvSpPr>
            <a:spLocks noGrp="1"/>
          </p:cNvSpPr>
          <p:nvPr>
            <p:ph type="body" sz="half" idx="21"/>
          </p:nvPr>
        </p:nvSpPr>
        <p:spPr>
          <a:xfrm>
            <a:off x="6195483" y="1196975"/>
            <a:ext cx="5080001" cy="4899026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0000"/>
              </a:lnSpc>
              <a:defRPr sz="60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pPr>
              <a:defRPr>
                <a:effectLst/>
              </a:defRPr>
            </a:pPr>
            <a:r>
              <a:t>标题文本</a:t>
            </a:r>
          </a:p>
        </p:txBody>
      </p:sp>
      <p:sp>
        <p:nvSpPr>
          <p:cNvPr id="1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SzTx/>
              <a:buNone/>
              <a:defRPr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SzTx/>
              <a:buNone/>
              <a:defRPr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SzTx/>
              <a:buNone/>
              <a:defRPr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SzTx/>
              <a:buNone/>
              <a:defRPr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SzTx/>
              <a:buNone/>
              <a:defRPr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单击以编辑母版副标题样式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76" name="Rectangle 9"/>
          <p:cNvSpPr/>
          <p:nvPr/>
        </p:nvSpPr>
        <p:spPr>
          <a:xfrm>
            <a:off x="0" y="6281999"/>
            <a:ext cx="12192000" cy="576001"/>
          </a:xfrm>
          <a:prstGeom prst="rect">
            <a:avLst/>
          </a:prstGeom>
          <a:solidFill>
            <a:srgbClr val="9E0848"/>
          </a:solidFill>
          <a:ln w="12700">
            <a:solidFill>
              <a:srgbClr val="9E0848"/>
            </a:solidFill>
            <a:miter/>
          </a:ln>
        </p:spPr>
        <p:txBody>
          <a:bodyPr lIns="45719" rIns="45719" anchor="ctr"/>
          <a:lstStyle/>
          <a:p>
            <a:pPr algn="ctr">
              <a:spcBef>
                <a:spcPts val="1400"/>
              </a:spcBef>
              <a:defRPr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177" name="Text Box 10"/>
          <p:cNvSpPr txBox="1"/>
          <p:nvPr/>
        </p:nvSpPr>
        <p:spPr>
          <a:xfrm>
            <a:off x="2685239" y="6377328"/>
            <a:ext cx="8787977" cy="459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spcBef>
                <a:spcPts val="1400"/>
              </a:spcBef>
              <a:defRPr>
                <a:solidFill>
                  <a:srgbClr val="FFFFFF"/>
                </a:solidFill>
                <a:latin typeface="Baskerville Old Face" panose="02020602080505020303"/>
                <a:ea typeface="Baskerville Old Face" panose="02020602080505020303"/>
                <a:cs typeface="Baskerville Old Face" panose="02020602080505020303"/>
                <a:sym typeface="Baskerville Old Face" panose="02020602080505020303"/>
              </a:defRPr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中国人民大学信息学院（</a:t>
            </a:r>
            <a:r>
              <a:t>http://info.ruc.edu.cn/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）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8" name="梯形 8"/>
          <p:cNvSpPr/>
          <p:nvPr/>
        </p:nvSpPr>
        <p:spPr>
          <a:xfrm>
            <a:off x="2555625" y="6597440"/>
            <a:ext cx="1023661" cy="259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369" y="0"/>
                </a:lnTo>
                <a:lnTo>
                  <a:pt x="20231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FF9C9C"/>
              </a:gs>
              <a:gs pos="50000">
                <a:srgbClr val="FFC3C3"/>
              </a:gs>
              <a:gs pos="100000">
                <a:srgbClr val="FFE2E2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79" name="Rectangle 6"/>
          <p:cNvSpPr txBox="1"/>
          <p:nvPr/>
        </p:nvSpPr>
        <p:spPr>
          <a:xfrm>
            <a:off x="2847044" y="6584608"/>
            <a:ext cx="452545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spcBef>
                <a:spcPts val="800"/>
              </a:spcBef>
              <a:defRPr sz="1400">
                <a:latin typeface="Baskerville Old Face" panose="02020602080505020303"/>
                <a:ea typeface="Baskerville Old Face" panose="02020602080505020303"/>
                <a:cs typeface="Baskerville Old Face" panose="02020602080505020303"/>
                <a:sym typeface="Baskerville Old Face" panose="02020602080505020303"/>
              </a:defRPr>
            </a:pPr>
          </a:p>
        </p:txBody>
      </p:sp>
      <p:pic>
        <p:nvPicPr>
          <p:cNvPr id="180" name="图片 10" descr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6317908"/>
            <a:ext cx="1656624" cy="533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416992"/>
            <a:ext cx="256541" cy="24384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rgbClr val="88888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4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pPr>
              <a:defRPr>
                <a:effectLst/>
              </a:defRPr>
            </a:pPr>
            <a:r>
              <a:t>标题文本</a:t>
            </a:r>
          </a:p>
        </p:txBody>
      </p:sp>
      <p:sp>
        <p:nvSpPr>
          <p:cNvPr id="18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defRPr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indent="-320040">
              <a:lnSpc>
                <a:spcPct val="90000"/>
              </a:lnSpc>
              <a:spcBef>
                <a:spcPts val="1000"/>
              </a:spcBef>
              <a:buFont typeface="Arial" panose="020B0604020202020204"/>
              <a:defRPr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编辑母版文本样式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416992"/>
            <a:ext cx="256541" cy="24384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rgbClr val="88888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60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pPr>
              <a:defRPr>
                <a:effectLst/>
              </a:defRPr>
            </a:pPr>
            <a:r>
              <a:t>标题文本</a:t>
            </a:r>
          </a:p>
        </p:txBody>
      </p:sp>
      <p:sp>
        <p:nvSpPr>
          <p:cNvPr id="19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编辑母版文本样式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416992"/>
            <a:ext cx="256541" cy="24384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rgbClr val="88888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4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pPr>
              <a:defRPr>
                <a:effectLst/>
              </a:defRPr>
            </a:pPr>
            <a:r>
              <a:t>标题文本</a:t>
            </a:r>
          </a:p>
        </p:txBody>
      </p:sp>
      <p:sp>
        <p:nvSpPr>
          <p:cNvPr id="2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defRPr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indent="-320040">
              <a:lnSpc>
                <a:spcPct val="90000"/>
              </a:lnSpc>
              <a:spcBef>
                <a:spcPts val="1000"/>
              </a:spcBef>
              <a:buFont typeface="Arial" panose="020B0604020202020204"/>
              <a:defRPr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编辑母版文本样式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416992"/>
            <a:ext cx="256541" cy="24384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rgbClr val="88888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4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pPr>
              <a:defRPr>
                <a:effectLst/>
              </a:defRPr>
            </a:pPr>
            <a:r>
              <a:t>标题文本</a:t>
            </a:r>
          </a:p>
        </p:txBody>
      </p:sp>
      <p:sp>
        <p:nvSpPr>
          <p:cNvPr id="21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编辑母版文本样式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b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编辑母版文本样式</a:t>
            </a:r>
          </a:p>
        </p:txBody>
      </p:sp>
      <p:sp>
        <p:nvSpPr>
          <p:cNvPr id="2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416992"/>
            <a:ext cx="256541" cy="24384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rgbClr val="88888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4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pPr>
              <a:defRPr>
                <a:effectLst/>
              </a:defRPr>
            </a:pPr>
            <a:r>
              <a:t>标题文本</a:t>
            </a:r>
          </a:p>
        </p:txBody>
      </p:sp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416992"/>
            <a:ext cx="256541" cy="24384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rgbClr val="88888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3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416992"/>
            <a:ext cx="256541" cy="24384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rgbClr val="88888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pPr>
              <a:defRPr>
                <a:effectLst/>
              </a:defRPr>
            </a:pPr>
            <a:r>
              <a:t>标题文本</a:t>
            </a:r>
          </a:p>
        </p:txBody>
      </p:sp>
      <p:sp>
        <p:nvSpPr>
          <p:cNvPr id="24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/>
              <a:defRPr sz="32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32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19200" indent="-304800">
              <a:lnSpc>
                <a:spcPct val="90000"/>
              </a:lnSpc>
              <a:spcBef>
                <a:spcPts val="1000"/>
              </a:spcBef>
              <a:buFont typeface="Arial" panose="020B0604020202020204"/>
              <a:defRPr sz="32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737360" indent="-36576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32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194560" indent="-365760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32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编辑母版文本样式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4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编辑母版文本样式</a:t>
            </a:r>
          </a:p>
        </p:txBody>
      </p:sp>
      <p:sp>
        <p:nvSpPr>
          <p:cNvPr id="2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416992"/>
            <a:ext cx="256541" cy="24384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rgbClr val="88888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pPr>
              <a:defRPr>
                <a:effectLst/>
              </a:defRPr>
            </a:pPr>
            <a:r>
              <a:t>标题文本</a:t>
            </a:r>
          </a:p>
        </p:txBody>
      </p:sp>
      <p:sp>
        <p:nvSpPr>
          <p:cNvPr id="25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2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编辑母版文本样式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416992"/>
            <a:ext cx="256541" cy="24384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rgbClr val="88888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4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4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5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12284" y="1196975"/>
            <a:ext cx="5080001" cy="489902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</a:p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9"/>
          <p:cNvSpPr/>
          <p:nvPr/>
        </p:nvSpPr>
        <p:spPr>
          <a:xfrm>
            <a:off x="0" y="6284267"/>
            <a:ext cx="12192000" cy="576001"/>
          </a:xfrm>
          <a:prstGeom prst="rect">
            <a:avLst/>
          </a:prstGeom>
          <a:solidFill>
            <a:srgbClr val="9E0848"/>
          </a:solidFill>
          <a:ln w="12700">
            <a:solidFill>
              <a:srgbClr val="9E0848"/>
            </a:solidFill>
            <a:miter/>
          </a:ln>
        </p:spPr>
        <p:txBody>
          <a:bodyPr lIns="45719" rIns="45719" anchor="ctr"/>
          <a:lstStyle/>
          <a:p>
            <a:pPr algn="ctr">
              <a:spcBef>
                <a:spcPts val="1400"/>
              </a:spcBef>
              <a:defRPr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86" name="Text Box 10"/>
          <p:cNvSpPr txBox="1"/>
          <p:nvPr/>
        </p:nvSpPr>
        <p:spPr>
          <a:xfrm>
            <a:off x="2397199" y="6378523"/>
            <a:ext cx="8787977" cy="459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spcBef>
                <a:spcPts val="1400"/>
              </a:spcBef>
              <a:defRPr>
                <a:solidFill>
                  <a:srgbClr val="FFFFFF"/>
                </a:solidFill>
                <a:latin typeface="Baskerville Old Face" panose="02020602080505020303"/>
                <a:ea typeface="Baskerville Old Face" panose="02020602080505020303"/>
                <a:cs typeface="Baskerville Old Face" panose="02020602080505020303"/>
                <a:sym typeface="Baskerville Old Face" panose="02020602080505020303"/>
              </a:defRPr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中国人民大学信息学院（</a:t>
            </a:r>
            <a:r>
              <a:t>http://info.ruc.edu.cn/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）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91" name="组合 13"/>
          <p:cNvGrpSpPr/>
          <p:nvPr/>
        </p:nvGrpSpPr>
        <p:grpSpPr>
          <a:xfrm>
            <a:off x="1" y="44450"/>
            <a:ext cx="11867964" cy="792243"/>
            <a:chOff x="0" y="0"/>
            <a:chExt cx="11867964" cy="792241"/>
          </a:xfrm>
        </p:grpSpPr>
        <p:sp>
          <p:nvSpPr>
            <p:cNvPr id="87" name="矩形 14"/>
            <p:cNvSpPr/>
            <p:nvPr/>
          </p:nvSpPr>
          <p:spPr>
            <a:xfrm>
              <a:off x="-1" y="-1"/>
              <a:ext cx="912283" cy="790575"/>
            </a:xfrm>
            <a:prstGeom prst="rect">
              <a:avLst/>
            </a:prstGeom>
            <a:solidFill>
              <a:srgbClr val="920000"/>
            </a:solidFill>
            <a:ln w="25400" cap="flat">
              <a:solidFill>
                <a:srgbClr val="920000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1400"/>
                </a:spcBef>
                <a:defRPr b="1">
                  <a:solidFill>
                    <a:srgbClr val="FFFFFF"/>
                  </a:solidFill>
                  <a:effectLst/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pic>
          <p:nvPicPr>
            <p:cNvPr id="88" name="图片 15" descr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83" y="63499"/>
              <a:ext cx="667776" cy="6477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89" name="矩形 16"/>
            <p:cNvSpPr/>
            <p:nvPr/>
          </p:nvSpPr>
          <p:spPr>
            <a:xfrm>
              <a:off x="1102597" y="1667"/>
              <a:ext cx="59267" cy="790575"/>
            </a:xfrm>
            <a:prstGeom prst="rect">
              <a:avLst/>
            </a:prstGeom>
            <a:solidFill>
              <a:srgbClr val="920000"/>
            </a:solidFill>
            <a:ln w="25400" cap="flat">
              <a:solidFill>
                <a:srgbClr val="920000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1400"/>
                </a:spcBef>
                <a:defRPr b="1">
                  <a:solidFill>
                    <a:srgbClr val="FFFFFF"/>
                  </a:solidFill>
                  <a:effectLst/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90" name="矩形 17"/>
            <p:cNvSpPr/>
            <p:nvPr/>
          </p:nvSpPr>
          <p:spPr>
            <a:xfrm>
              <a:off x="1161864" y="647778"/>
              <a:ext cx="10706101" cy="36513"/>
            </a:xfrm>
            <a:prstGeom prst="rect">
              <a:avLst/>
            </a:prstGeom>
            <a:solidFill>
              <a:srgbClr val="920000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1400"/>
                </a:spcBef>
                <a:defRPr b="1">
                  <a:solidFill>
                    <a:srgbClr val="FFFFFF"/>
                  </a:solidFill>
                  <a:effectLst/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</p:grpSp>
      <p:sp>
        <p:nvSpPr>
          <p:cNvPr id="92" name="梯形 18"/>
          <p:cNvSpPr/>
          <p:nvPr/>
        </p:nvSpPr>
        <p:spPr>
          <a:xfrm>
            <a:off x="2555625" y="6597440"/>
            <a:ext cx="1023661" cy="259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369" y="0"/>
                </a:lnTo>
                <a:lnTo>
                  <a:pt x="20231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FF9C9C"/>
              </a:gs>
              <a:gs pos="50000">
                <a:srgbClr val="FFC3C3"/>
              </a:gs>
              <a:gs pos="100000">
                <a:srgbClr val="FFE2E2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pic>
        <p:nvPicPr>
          <p:cNvPr id="94" name="图片 2" descr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7" y="6317408"/>
            <a:ext cx="1739413" cy="5334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1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10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文本占位符 3"/>
          <p:cNvSpPr>
            <a:spLocks noGrp="1"/>
          </p:cNvSpPr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1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113" name="图片占位符 2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12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24718" y="188914"/>
            <a:ext cx="8352368" cy="5032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12284" y="1196975"/>
            <a:ext cx="5080001" cy="48990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image" Target="../media/image1.png"/><Relationship Id="rId23" Type="http://schemas.openxmlformats.org/officeDocument/2006/relationships/image" Target="../media/image2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0" y="6284267"/>
            <a:ext cx="12192000" cy="576001"/>
          </a:xfrm>
          <a:prstGeom prst="rect">
            <a:avLst/>
          </a:prstGeom>
          <a:solidFill>
            <a:srgbClr val="9E0848"/>
          </a:solidFill>
          <a:ln w="12700">
            <a:solidFill>
              <a:srgbClr val="9E0848"/>
            </a:solidFill>
            <a:miter/>
          </a:ln>
        </p:spPr>
        <p:txBody>
          <a:bodyPr lIns="45719" rIns="45719" anchor="ctr"/>
          <a:lstStyle/>
          <a:p>
            <a:pPr algn="ctr">
              <a:spcBef>
                <a:spcPts val="1400"/>
              </a:spcBef>
              <a:defRPr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3" name="Text Box 10"/>
          <p:cNvSpPr txBox="1"/>
          <p:nvPr/>
        </p:nvSpPr>
        <p:spPr>
          <a:xfrm>
            <a:off x="2397199" y="6378523"/>
            <a:ext cx="8787977" cy="459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spcBef>
                <a:spcPts val="1400"/>
              </a:spcBef>
              <a:defRPr>
                <a:solidFill>
                  <a:srgbClr val="FFFFFF"/>
                </a:solidFill>
                <a:latin typeface="Baskerville Old Face" panose="02020602080505020303"/>
                <a:ea typeface="Baskerville Old Face" panose="02020602080505020303"/>
                <a:cs typeface="Baskerville Old Face" panose="02020602080505020303"/>
                <a:sym typeface="Baskerville Old Face" panose="02020602080505020303"/>
              </a:defRPr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中国人民大学信息学院（</a:t>
            </a:r>
            <a:r>
              <a:t>http://info.ruc.edu.cn/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）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" name="组合 13"/>
          <p:cNvGrpSpPr/>
          <p:nvPr/>
        </p:nvGrpSpPr>
        <p:grpSpPr>
          <a:xfrm>
            <a:off x="1" y="44450"/>
            <a:ext cx="11867964" cy="792243"/>
            <a:chOff x="0" y="0"/>
            <a:chExt cx="11867964" cy="792241"/>
          </a:xfrm>
        </p:grpSpPr>
        <p:sp>
          <p:nvSpPr>
            <p:cNvPr id="4" name="矩形 14"/>
            <p:cNvSpPr/>
            <p:nvPr/>
          </p:nvSpPr>
          <p:spPr>
            <a:xfrm>
              <a:off x="-1" y="-1"/>
              <a:ext cx="912283" cy="790575"/>
            </a:xfrm>
            <a:prstGeom prst="rect">
              <a:avLst/>
            </a:prstGeom>
            <a:solidFill>
              <a:srgbClr val="920000"/>
            </a:solidFill>
            <a:ln w="25400" cap="flat">
              <a:solidFill>
                <a:srgbClr val="920000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1400"/>
                </a:spcBef>
                <a:defRPr b="1">
                  <a:solidFill>
                    <a:srgbClr val="FFFFFF"/>
                  </a:solidFill>
                  <a:effectLst/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pic>
          <p:nvPicPr>
            <p:cNvPr id="5" name="图片 15" descr="图片 15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99483" y="63499"/>
              <a:ext cx="667776" cy="6477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6" name="矩形 16"/>
            <p:cNvSpPr/>
            <p:nvPr/>
          </p:nvSpPr>
          <p:spPr>
            <a:xfrm>
              <a:off x="1102597" y="1667"/>
              <a:ext cx="59267" cy="790575"/>
            </a:xfrm>
            <a:prstGeom prst="rect">
              <a:avLst/>
            </a:prstGeom>
            <a:solidFill>
              <a:srgbClr val="920000"/>
            </a:solidFill>
            <a:ln w="25400" cap="flat">
              <a:solidFill>
                <a:srgbClr val="920000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1400"/>
                </a:spcBef>
                <a:defRPr b="1">
                  <a:solidFill>
                    <a:srgbClr val="FFFFFF"/>
                  </a:solidFill>
                  <a:effectLst/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  <p:sp>
          <p:nvSpPr>
            <p:cNvPr id="7" name="矩形 17"/>
            <p:cNvSpPr/>
            <p:nvPr/>
          </p:nvSpPr>
          <p:spPr>
            <a:xfrm>
              <a:off x="1161864" y="647778"/>
              <a:ext cx="10706101" cy="36513"/>
            </a:xfrm>
            <a:prstGeom prst="rect">
              <a:avLst/>
            </a:prstGeom>
            <a:solidFill>
              <a:srgbClr val="920000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1400"/>
                </a:spcBef>
                <a:defRPr b="1">
                  <a:solidFill>
                    <a:srgbClr val="FFFFFF"/>
                  </a:solidFill>
                  <a:effectLst/>
                  <a:latin typeface="+mn-lt"/>
                  <a:ea typeface="+mn-ea"/>
                  <a:cs typeface="+mn-cs"/>
                  <a:sym typeface="Times New Roman" panose="02020603050405020304"/>
                </a:defRPr>
              </a:pPr>
            </a:p>
          </p:txBody>
        </p:sp>
      </p:grpSp>
      <p:sp>
        <p:nvSpPr>
          <p:cNvPr id="9" name="梯形 18"/>
          <p:cNvSpPr/>
          <p:nvPr/>
        </p:nvSpPr>
        <p:spPr>
          <a:xfrm>
            <a:off x="2555625" y="6597440"/>
            <a:ext cx="1023661" cy="259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369" y="0"/>
                </a:lnTo>
                <a:lnTo>
                  <a:pt x="20231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FF9C9C"/>
              </a:gs>
              <a:gs pos="50000">
                <a:srgbClr val="FFC3C3"/>
              </a:gs>
              <a:gs pos="100000">
                <a:srgbClr val="FFE2E2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932345" y="6584608"/>
            <a:ext cx="281941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spcBef>
                <a:spcPts val="800"/>
              </a:spcBef>
              <a:defRPr sz="1400">
                <a:solidFill>
                  <a:srgbClr val="000000"/>
                </a:solidFill>
                <a:latin typeface="Baskerville Old Face" panose="02020602080505020303"/>
                <a:ea typeface="Baskerville Old Face" panose="02020602080505020303"/>
                <a:cs typeface="Baskerville Old Face" panose="02020602080505020303"/>
                <a:sym typeface="Baskerville Old Face" panose="02020602080505020303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pic>
        <p:nvPicPr>
          <p:cNvPr id="11" name="图片 2" descr="图片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047" y="6317408"/>
            <a:ext cx="1739413" cy="533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1502834" y="92075"/>
            <a:ext cx="10354734" cy="5032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idx="1"/>
          </p:nvPr>
        </p:nvSpPr>
        <p:spPr>
          <a:xfrm>
            <a:off x="912284" y="1196975"/>
            <a:ext cx="10363201" cy="489902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defRPr sz="2400" b="0" i="0" u="none" strike="noStrike" cap="none" spc="0" baseline="0">
          <a:solidFill>
            <a:srgbClr val="1F497D"/>
          </a:solidFill>
          <a:uFillTx/>
          <a:latin typeface="Baskerville Old Face" panose="02020602080505020303"/>
          <a:ea typeface="Baskerville Old Face" panose="02020602080505020303"/>
          <a:cs typeface="Baskerville Old Face" panose="02020602080505020303"/>
          <a:sym typeface="Baskerville Old Face" panose="02020602080505020303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defRPr sz="2400" b="0" i="0" u="none" strike="noStrike" cap="none" spc="0" baseline="0">
          <a:solidFill>
            <a:srgbClr val="1F497D"/>
          </a:solidFill>
          <a:uFillTx/>
          <a:latin typeface="Baskerville Old Face" panose="02020602080505020303"/>
          <a:ea typeface="Baskerville Old Face" panose="02020602080505020303"/>
          <a:cs typeface="Baskerville Old Face" panose="02020602080505020303"/>
          <a:sym typeface="Baskerville Old Face" panose="02020602080505020303"/>
        </a:defRPr>
      </a:lvl2pPr>
      <a:lvl3pPr marL="1188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defRPr sz="2400" b="0" i="0" u="none" strike="noStrike" cap="none" spc="0" baseline="0">
          <a:solidFill>
            <a:srgbClr val="1F497D"/>
          </a:solidFill>
          <a:uFillTx/>
          <a:latin typeface="Baskerville Old Face" panose="02020602080505020303"/>
          <a:ea typeface="Baskerville Old Face" panose="02020602080505020303"/>
          <a:cs typeface="Baskerville Old Face" panose="02020602080505020303"/>
          <a:sym typeface="Baskerville Old Face" panose="02020602080505020303"/>
        </a:defRPr>
      </a:lvl3pPr>
      <a:lvl4pPr marL="1645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defRPr sz="2400" b="0" i="0" u="none" strike="noStrike" cap="none" spc="0" baseline="0">
          <a:solidFill>
            <a:srgbClr val="1F497D"/>
          </a:solidFill>
          <a:uFillTx/>
          <a:latin typeface="Baskerville Old Face" panose="02020602080505020303"/>
          <a:ea typeface="Baskerville Old Face" panose="02020602080505020303"/>
          <a:cs typeface="Baskerville Old Face" panose="02020602080505020303"/>
          <a:sym typeface="Baskerville Old Face" panose="02020602080505020303"/>
        </a:defRPr>
      </a:lvl4pPr>
      <a:lvl5pPr marL="21031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defRPr sz="2400" b="0" i="0" u="none" strike="noStrike" cap="none" spc="0" baseline="0">
          <a:solidFill>
            <a:srgbClr val="1F497D"/>
          </a:solidFill>
          <a:uFillTx/>
          <a:latin typeface="Baskerville Old Face" panose="02020602080505020303"/>
          <a:ea typeface="Baskerville Old Face" panose="02020602080505020303"/>
          <a:cs typeface="Baskerville Old Face" panose="02020602080505020303"/>
          <a:sym typeface="Baskerville Old Face" panose="02020602080505020303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defRPr sz="2400" b="0" i="0" u="none" strike="noStrike" cap="none" spc="0" baseline="0">
          <a:solidFill>
            <a:srgbClr val="1F497D"/>
          </a:solidFill>
          <a:uFillTx/>
          <a:latin typeface="Baskerville Old Face" panose="02020602080505020303"/>
          <a:ea typeface="Baskerville Old Face" panose="02020602080505020303"/>
          <a:cs typeface="Baskerville Old Face" panose="02020602080505020303"/>
          <a:sym typeface="Baskerville Old Face" panose="02020602080505020303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defRPr sz="2400" b="0" i="0" u="none" strike="noStrike" cap="none" spc="0" baseline="0">
          <a:solidFill>
            <a:srgbClr val="1F497D"/>
          </a:solidFill>
          <a:uFillTx/>
          <a:latin typeface="Baskerville Old Face" panose="02020602080505020303"/>
          <a:ea typeface="Baskerville Old Face" panose="02020602080505020303"/>
          <a:cs typeface="Baskerville Old Face" panose="02020602080505020303"/>
          <a:sym typeface="Baskerville Old Face" panose="02020602080505020303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defRPr sz="2400" b="0" i="0" u="none" strike="noStrike" cap="none" spc="0" baseline="0">
          <a:solidFill>
            <a:srgbClr val="1F497D"/>
          </a:solidFill>
          <a:uFillTx/>
          <a:latin typeface="Baskerville Old Face" panose="02020602080505020303"/>
          <a:ea typeface="Baskerville Old Face" panose="02020602080505020303"/>
          <a:cs typeface="Baskerville Old Face" panose="02020602080505020303"/>
          <a:sym typeface="Baskerville Old Face" panose="02020602080505020303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defRPr sz="2400" b="0" i="0" u="none" strike="noStrike" cap="none" spc="0" baseline="0">
          <a:solidFill>
            <a:srgbClr val="1F497D"/>
          </a:solidFill>
          <a:uFillTx/>
          <a:latin typeface="Baskerville Old Face" panose="02020602080505020303"/>
          <a:ea typeface="Baskerville Old Face" panose="02020602080505020303"/>
          <a:cs typeface="Baskerville Old Face" panose="02020602080505020303"/>
          <a:sym typeface="Baskerville Old Face" panose="02020602080505020303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 Old Face" panose="02020602080505020303"/>
        </a:defRPr>
      </a:lvl1pPr>
      <a:lvl2pPr marL="0" marR="0" indent="4572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 Old Face" panose="02020602080505020303"/>
        </a:defRPr>
      </a:lvl2pPr>
      <a:lvl3pPr marL="0" marR="0" indent="9144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 Old Face" panose="02020602080505020303"/>
        </a:defRPr>
      </a:lvl3pPr>
      <a:lvl4pPr marL="0" marR="0" indent="13716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 Old Face" panose="02020602080505020303"/>
        </a:defRPr>
      </a:lvl4pPr>
      <a:lvl5pPr marL="0" marR="0" indent="18288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 Old Face" panose="02020602080505020303"/>
        </a:defRPr>
      </a:lvl5pPr>
      <a:lvl6pPr marL="0" marR="0" indent="22860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 Old Face" panose="02020602080505020303"/>
        </a:defRPr>
      </a:lvl6pPr>
      <a:lvl7pPr marL="0" marR="0" indent="27432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 Old Face" panose="02020602080505020303"/>
        </a:defRPr>
      </a:lvl7pPr>
      <a:lvl8pPr marL="0" marR="0" indent="32004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 Old Face" panose="02020602080505020303"/>
        </a:defRPr>
      </a:lvl8pPr>
      <a:lvl9pPr marL="0" marR="0" indent="36576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 Old Face" panose="0202060208050502030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microsoft.com/office/2007/relationships/media" Target="../media/audio2.wav"/><Relationship Id="rId4" Type="http://schemas.openxmlformats.org/officeDocument/2006/relationships/audio" Target="../media/audio2.wav"/><Relationship Id="rId3" Type="http://schemas.openxmlformats.org/officeDocument/2006/relationships/image" Target="../media/image14.png"/><Relationship Id="rId2" Type="http://schemas.microsoft.com/office/2007/relationships/media" Target="../media/audio1.wav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media" Target="../media/audio1.wav"/><Relationship Id="rId4" Type="http://schemas.openxmlformats.org/officeDocument/2006/relationships/audio" Target="../media/audio1.wav"/><Relationship Id="rId3" Type="http://schemas.openxmlformats.org/officeDocument/2006/relationships/image" Target="../media/image14.png"/><Relationship Id="rId2" Type="http://schemas.microsoft.com/office/2007/relationships/media" Target="../media/audio3.wav"/><Relationship Id="rId1" Type="http://schemas.openxmlformats.org/officeDocument/2006/relationships/audio" Target="../media/audio3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microsoft.com/office/2007/relationships/media" Target="../media/audio6.wav"/><Relationship Id="rId6" Type="http://schemas.openxmlformats.org/officeDocument/2006/relationships/audio" Target="../media/audio6.wav"/><Relationship Id="rId5" Type="http://schemas.microsoft.com/office/2007/relationships/media" Target="../media/audio5.wav"/><Relationship Id="rId4" Type="http://schemas.openxmlformats.org/officeDocument/2006/relationships/audio" Target="../media/audio5.wav"/><Relationship Id="rId3" Type="http://schemas.openxmlformats.org/officeDocument/2006/relationships/image" Target="../media/image17.png"/><Relationship Id="rId2" Type="http://schemas.microsoft.com/office/2007/relationships/media" Target="../media/audio4.wav"/><Relationship Id="rId1" Type="http://schemas.openxmlformats.org/officeDocument/2006/relationships/audio" Target="../media/audio4.wav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microsoft.com/office/2007/relationships/media" Target="../media/audio4.wav"/><Relationship Id="rId1" Type="http://schemas.openxmlformats.org/officeDocument/2006/relationships/audio" Target="../media/audio4.wa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8" y="1090265"/>
            <a:ext cx="3862389" cy="38409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3" name="矩形 2"/>
          <p:cNvSpPr/>
          <p:nvPr/>
        </p:nvSpPr>
        <p:spPr>
          <a:xfrm>
            <a:off x="3851048" y="2158886"/>
            <a:ext cx="8320504" cy="1696108"/>
          </a:xfrm>
          <a:prstGeom prst="rect">
            <a:avLst/>
          </a:prstGeom>
          <a:solidFill>
            <a:srgbClr val="920000"/>
          </a:solidFill>
          <a:ln w="12700">
            <a:solidFill>
              <a:srgbClr val="920000"/>
            </a:solidFill>
            <a:miter/>
          </a:ln>
        </p:spPr>
        <p:txBody>
          <a:bodyPr lIns="45719" rIns="45719" anchor="ctr"/>
          <a:lstStyle/>
          <a:p>
            <a:pPr algn="ctr" defTabSz="685800">
              <a:spcBef>
                <a:spcPts val="1400"/>
              </a:spcBef>
              <a:defRPr sz="1800">
                <a:solidFill>
                  <a:srgbClr val="FFFFFF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zh-CN" altLang="en-US" sz="2800" b="1"/>
              <a:t>歌唱合成</a:t>
            </a:r>
            <a:endParaRPr lang="en-US" altLang="zh-CN" sz="2800" b="1"/>
          </a:p>
        </p:txBody>
      </p:sp>
      <p:pic>
        <p:nvPicPr>
          <p:cNvPr id="264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439" y="2375259"/>
            <a:ext cx="1434704" cy="1426370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265" name="直接连接符 9"/>
          <p:cNvSpPr/>
          <p:nvPr/>
        </p:nvSpPr>
        <p:spPr>
          <a:xfrm>
            <a:off x="6394485" y="4265720"/>
            <a:ext cx="4978006" cy="9525"/>
          </a:xfrm>
          <a:prstGeom prst="line">
            <a:avLst/>
          </a:prstGeom>
          <a:ln w="2857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 b="1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  <p:sp>
        <p:nvSpPr>
          <p:cNvPr id="266" name="TextBox 11"/>
          <p:cNvSpPr txBox="1"/>
          <p:nvPr/>
        </p:nvSpPr>
        <p:spPr>
          <a:xfrm>
            <a:off x="6940205" y="3521357"/>
            <a:ext cx="3826012" cy="3231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 defTabSz="685800">
              <a:spcBef>
                <a:spcPts val="900"/>
              </a:spcBef>
              <a:defRPr sz="1500">
                <a:solidFill>
                  <a:srgbClr val="FFFFFF"/>
                </a:solidFill>
                <a:effectLst>
                  <a:outerShdw blurRad="50800" dist="38100" dir="18900000" rotWithShape="0">
                    <a:srgbClr val="000000">
                      <a:alpha val="40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268" name="TextBox 5"/>
          <p:cNvSpPr txBox="1"/>
          <p:nvPr/>
        </p:nvSpPr>
        <p:spPr>
          <a:xfrm>
            <a:off x="8065088" y="3102067"/>
            <a:ext cx="1636801" cy="3077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685800">
              <a:spcBef>
                <a:spcPts val="1600"/>
              </a:spcBef>
              <a:defRPr sz="1400">
                <a:solidFill>
                  <a:srgbClr val="FFFFFF"/>
                </a:solidFill>
                <a:effectLst>
                  <a:outerShdw blurRad="50800" dist="38100" dir="18900000" rotWithShape="0">
                    <a:srgbClr val="000000">
                      <a:alpha val="4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endParaRPr dirty="0"/>
          </a:p>
        </p:txBody>
      </p:sp>
      <p:sp>
        <p:nvSpPr>
          <p:cNvPr id="269" name="直接连接符 13"/>
          <p:cNvSpPr/>
          <p:nvPr/>
        </p:nvSpPr>
        <p:spPr>
          <a:xfrm flipV="1">
            <a:off x="5807959" y="3441660"/>
            <a:ext cx="5865105" cy="2607"/>
          </a:xfrm>
          <a:prstGeom prst="line">
            <a:avLst/>
          </a:prstGeom>
          <a:ln w="2857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 b="1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2932345" y="6584608"/>
            <a:ext cx="281941" cy="32004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344" name="标题 1"/>
          <p:cNvSpPr txBox="1"/>
          <p:nvPr/>
        </p:nvSpPr>
        <p:spPr>
          <a:xfrm>
            <a:off x="2696845" y="92075"/>
            <a:ext cx="7674610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198245" y="146685"/>
            <a:ext cx="671957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实验</a:t>
            </a:r>
            <a:r>
              <a:rPr lang="en-US" altLang="zh-CN" sz="3200" dirty="0"/>
              <a:t>(</a:t>
            </a:r>
            <a:r>
              <a:rPr lang="zh-CN" altLang="en-US" sz="3200" dirty="0"/>
              <a:t>探究中间层</a:t>
            </a:r>
            <a:r>
              <a:rPr lang="zh-CN" altLang="en-US" sz="3200" dirty="0"/>
              <a:t>结构影响）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98245" y="1256030"/>
            <a:ext cx="7995920" cy="3783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比较传统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RNN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算法与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transformer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层效果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差异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将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FFT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替换成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RNN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，查看效果对比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给我一首歌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的时间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FFT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时音质更清晰，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RNN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存在大量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噪声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1257300" marR="0" lvl="2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transformer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架构对声音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位置更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敏感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pic>
        <p:nvPicPr>
          <p:cNvPr id="19" name="opencpop_2044001628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634789" y="3185968"/>
            <a:ext cx="609600" cy="6096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892741" y="3871912"/>
            <a:ext cx="199257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err="1"/>
              <a:t>RNN</a:t>
            </a:r>
            <a:endParaRPr lang="en-US" altLang="zh-CN" dirty="0" err="1"/>
          </a:p>
        </p:txBody>
      </p:sp>
      <p:pic>
        <p:nvPicPr>
          <p:cNvPr id="25" name="opencpop_2044001628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0010833" y="3262168"/>
            <a:ext cx="609600" cy="6096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616835" y="3795395"/>
            <a:ext cx="3216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err="1"/>
              <a:t>	FFT</a:t>
            </a:r>
            <a:endParaRPr lang="en-US" altLang="zh-CN" dirty="0" err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2685" y="2453640"/>
            <a:ext cx="3329940" cy="6172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055" y="2431415"/>
            <a:ext cx="6946900" cy="59182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7917815" y="2656840"/>
            <a:ext cx="715645" cy="21082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25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012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2932345" y="6584608"/>
            <a:ext cx="281941" cy="32004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344" name="标题 1"/>
          <p:cNvSpPr txBox="1"/>
          <p:nvPr/>
        </p:nvSpPr>
        <p:spPr>
          <a:xfrm>
            <a:off x="2696845" y="92075"/>
            <a:ext cx="7674610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198245" y="146685"/>
            <a:ext cx="742315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实验（探究</a:t>
            </a:r>
            <a:r>
              <a:rPr lang="zh-CN" altLang="en-US" sz="3200" dirty="0"/>
              <a:t>损失函数的</a:t>
            </a:r>
            <a:r>
              <a:rPr lang="zh-CN" altLang="en-US" sz="3200" dirty="0"/>
              <a:t>影响）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98245" y="1256030"/>
            <a:ext cx="8564245" cy="3783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比较不同损失函数之间的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影响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朴素加权损失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函数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联合训练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损失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函数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联合训练音质更好，音色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更亮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联合训练虽然复杂，更能表达预测音频与实际之间的差异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pic>
        <p:nvPicPr>
          <p:cNvPr id="4" name="opencpop_2044001628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7843142" y="2613660"/>
            <a:ext cx="609600" cy="609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51702" y="330708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联合</a:t>
            </a:r>
            <a:endParaRPr lang="zh-CN" altLang="en-US" dirty="0"/>
          </a:p>
        </p:txBody>
      </p:sp>
      <p:pic>
        <p:nvPicPr>
          <p:cNvPr id="19" name="opencpop_2044001628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66364" y="2613833"/>
            <a:ext cx="609600" cy="6096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077161" y="3290887"/>
            <a:ext cx="199257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err="1"/>
              <a:t>朴素</a:t>
            </a:r>
            <a:endParaRPr lang="zh-CN" altLang="en-US" dirty="0" err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9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125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2932345" y="6584608"/>
            <a:ext cx="281941" cy="32004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344" name="标题 1"/>
          <p:cNvSpPr txBox="1"/>
          <p:nvPr/>
        </p:nvSpPr>
        <p:spPr>
          <a:xfrm>
            <a:off x="2696845" y="92075"/>
            <a:ext cx="7674610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198245" y="146685"/>
            <a:ext cx="742315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实验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98245" y="1256030"/>
            <a:ext cx="8564245" cy="4152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自由探索各类风格文本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-&gt;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歌曲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生成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大多歌曲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AI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成分仍然十分明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显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存在高音的部分歌曲质量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过低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训练数据太少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模型架构尚需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探索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pic>
        <p:nvPicPr>
          <p:cNvPr id="2" name="下载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915160" y="1917700"/>
            <a:ext cx="495300" cy="49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27505" y="2499995"/>
            <a:ext cx="202120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9E0848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小酒窝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9E0848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pic>
        <p:nvPicPr>
          <p:cNvPr id="6" name="opencpop_2100003740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527550" y="1917700"/>
            <a:ext cx="495300" cy="495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07535" y="2499995"/>
            <a:ext cx="202120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9E0848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醒来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9E0848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pic>
        <p:nvPicPr>
          <p:cNvPr id="8" name="opencpop_2092003440">
            <a:hlinkClick r:id="" action="ppaction://media"/>
          </p:cNvPr>
          <p:cNvPicPr/>
          <p:nvPr>
            <a:audi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7546340" y="1917700"/>
            <a:ext cx="495300" cy="495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83705" y="2458085"/>
            <a:ext cx="249745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9E0848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听见下雨的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9E0848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声音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9E0848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audio>
              <p:cMediaNode>
                <p:cTn id="2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>
                <p:cTn id="3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>
                <p:cTn id="4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2932345" y="6584608"/>
            <a:ext cx="281941" cy="32004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344" name="标题 1"/>
          <p:cNvSpPr txBox="1"/>
          <p:nvPr/>
        </p:nvSpPr>
        <p:spPr>
          <a:xfrm>
            <a:off x="2696845" y="92075"/>
            <a:ext cx="7674610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198245" y="146685"/>
            <a:ext cx="742315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实验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98245" y="1256030"/>
            <a:ext cx="8564245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音频数据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可视化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音高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音频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pic>
        <p:nvPicPr>
          <p:cNvPr id="2" name="下载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915160" y="1917700"/>
            <a:ext cx="495300" cy="49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27505" y="2499995"/>
            <a:ext cx="202120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9E0848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小酒窝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9E0848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80" y="959485"/>
            <a:ext cx="6701155" cy="3357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935" y="4156075"/>
            <a:ext cx="2908935" cy="2004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audio>
              <p:cMediaNode>
                <p:cTn id="2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2932345" y="6584608"/>
            <a:ext cx="281941" cy="32004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344" name="标题 1"/>
          <p:cNvSpPr txBox="1"/>
          <p:nvPr/>
        </p:nvSpPr>
        <p:spPr>
          <a:xfrm>
            <a:off x="2696845" y="92075"/>
            <a:ext cx="7674610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198245" y="146685"/>
            <a:ext cx="742315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总结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98245" y="1256030"/>
            <a:ext cx="8564245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项目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收获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深入了解了多模态中语音的相关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知识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深入了解了歌曲合成深度学习的流程与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架构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进行简单实验验证了不同训练方法之间的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差异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感受了音乐生成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的乐趣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思考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人工智能在各个领域的应用广泛而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迅速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训练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2932345" y="6584608"/>
            <a:ext cx="281941" cy="32004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344" name="标题 1"/>
          <p:cNvSpPr txBox="1"/>
          <p:nvPr/>
        </p:nvSpPr>
        <p:spPr>
          <a:xfrm>
            <a:off x="2696845" y="92075"/>
            <a:ext cx="7674610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pic>
        <p:nvPicPr>
          <p:cNvPr id="345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8575" y="2324100"/>
            <a:ext cx="4514850" cy="22098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2932345" y="6584608"/>
            <a:ext cx="281941" cy="32004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344" name="标题 1"/>
          <p:cNvSpPr txBox="1"/>
          <p:nvPr/>
        </p:nvSpPr>
        <p:spPr>
          <a:xfrm>
            <a:off x="2696845" y="92075"/>
            <a:ext cx="7674610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198539" y="146576"/>
            <a:ext cx="171577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背景知识</a:t>
            </a:r>
            <a:endParaRPr lang="zh-CN" altLang="en-US" sz="3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5" y="4172715"/>
            <a:ext cx="1561384" cy="7070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78" y="1336534"/>
            <a:ext cx="1958205" cy="130169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204309" y="5124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SVS</a:t>
            </a:r>
            <a:endParaRPr lang="zh-CN" altLang="en-US" dirty="0"/>
          </a:p>
        </p:txBody>
      </p:sp>
      <p:sp>
        <p:nvSpPr>
          <p:cNvPr id="15" name="箭头: 右 14"/>
          <p:cNvSpPr/>
          <p:nvPr/>
        </p:nvSpPr>
        <p:spPr>
          <a:xfrm rot="5400000">
            <a:off x="746130" y="3298519"/>
            <a:ext cx="1048303" cy="1488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590" y="4172715"/>
            <a:ext cx="1561384" cy="70704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98411" y="512493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TTS</a:t>
            </a:r>
            <a:endParaRPr lang="zh-CN" altLang="en-US" dirty="0"/>
          </a:p>
        </p:txBody>
      </p:sp>
      <p:sp>
        <p:nvSpPr>
          <p:cNvPr id="24" name="箭头: 右 23"/>
          <p:cNvSpPr/>
          <p:nvPr/>
        </p:nvSpPr>
        <p:spPr>
          <a:xfrm rot="5400000">
            <a:off x="3036061" y="3298519"/>
            <a:ext cx="1048303" cy="1488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82859" y="22507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我和你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39483" y="1084341"/>
            <a:ext cx="6274612" cy="189500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语音合成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TTS (text to speech)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：机器说话</a:t>
            </a:r>
            <a:endParaRPr lang="en-US" altLang="zh-CN" sz="2000" b="0" i="0" dirty="0">
              <a:solidFill>
                <a:srgbClr val="121212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歌唱合成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SVS </a:t>
            </a:r>
            <a:r>
              <a:rPr lang="en-US" altLang="zh-CN" sz="2000" dirty="0">
                <a:solidFill>
                  <a:srgbClr val="121212"/>
                </a:solidFill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singing voice synthesis)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：机器唱歌</a:t>
            </a:r>
            <a:endParaRPr lang="en-US" altLang="zh-CN" sz="2000" b="0" i="0" dirty="0">
              <a:solidFill>
                <a:srgbClr val="121212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2000" b="0" i="0" dirty="0">
              <a:solidFill>
                <a:srgbClr val="121212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21212"/>
                </a:solidFill>
                <a:latin typeface="华文楷体" panose="02010600040101010101" charset="-122"/>
                <a:ea typeface="华文楷体" panose="02010600040101010101" charset="-122"/>
              </a:rPr>
              <a:t>TTS</a:t>
            </a:r>
            <a:r>
              <a:rPr lang="zh-CN" altLang="en-US" sz="2000" dirty="0">
                <a:solidFill>
                  <a:srgbClr val="121212"/>
                </a:solidFill>
                <a:latin typeface="华文楷体" panose="02010600040101010101" charset="-122"/>
                <a:ea typeface="华文楷体" panose="02010600040101010101" charset="-122"/>
              </a:rPr>
              <a:t>到</a:t>
            </a:r>
            <a:r>
              <a:rPr lang="en-US" altLang="zh-CN" sz="2000" dirty="0">
                <a:solidFill>
                  <a:srgbClr val="121212"/>
                </a:solidFill>
                <a:latin typeface="华文楷体" panose="02010600040101010101" charset="-122"/>
                <a:ea typeface="华文楷体" panose="02010600040101010101" charset="-122"/>
              </a:rPr>
              <a:t>SVS</a:t>
            </a:r>
            <a:r>
              <a:rPr lang="zh-CN" altLang="en-US" sz="2000" dirty="0">
                <a:solidFill>
                  <a:srgbClr val="121212"/>
                </a:solidFill>
                <a:latin typeface="华文楷体" panose="02010600040101010101" charset="-122"/>
                <a:ea typeface="华文楷体" panose="02010600040101010101" charset="-122"/>
              </a:rPr>
              <a:t>：从文字到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歌词和乐谱信息</a:t>
            </a:r>
            <a:r>
              <a:rPr lang="zh-CN" altLang="en-US" sz="2000" dirty="0">
                <a:solidFill>
                  <a:srgbClr val="121212"/>
                </a:solidFill>
                <a:latin typeface="华文楷体" panose="02010600040101010101" charset="-122"/>
                <a:ea typeface="华文楷体" panose="02010600040101010101" charset="-122"/>
              </a:rPr>
              <a:t>（音调，时长等）</a:t>
            </a:r>
            <a:endParaRPr lang="en-US" altLang="zh-CN" sz="2000" b="0" i="0" dirty="0">
              <a:solidFill>
                <a:srgbClr val="121212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33486" y="3372935"/>
            <a:ext cx="5721672" cy="134543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21212"/>
                </a:solidFill>
                <a:latin typeface="华文楷体" panose="02010600040101010101" charset="-122"/>
                <a:ea typeface="华文楷体" panose="02010600040101010101" charset="-122"/>
              </a:rPr>
              <a:t>歌唱合成目前在不少场景中有应用：</a:t>
            </a:r>
            <a:endParaRPr lang="en-US" altLang="zh-CN" sz="2000" dirty="0">
              <a:solidFill>
                <a:srgbClr val="121212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华文楷体" panose="02010600040101010101" charset="-122"/>
                <a:ea typeface="华文楷体" panose="02010600040101010101" charset="-122"/>
              </a:rPr>
              <a:t>为许多知名的虚拟歌手如洛天依等提供歌唱引擎</a:t>
            </a:r>
            <a:endParaRPr lang="en-US" altLang="zh-CN" dirty="0">
              <a:solidFill>
                <a:srgbClr val="121212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华文楷体" panose="02010600040101010101" charset="-122"/>
                <a:ea typeface="华文楷体" panose="02010600040101010101" charset="-122"/>
              </a:rPr>
              <a:t>协助音乐创作者创作歌曲</a:t>
            </a:r>
            <a:endParaRPr lang="en-US" altLang="zh-CN" sz="2000" dirty="0">
              <a:solidFill>
                <a:srgbClr val="121212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2932345" y="6584608"/>
            <a:ext cx="281941" cy="32004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344" name="标题 1"/>
          <p:cNvSpPr txBox="1"/>
          <p:nvPr/>
        </p:nvSpPr>
        <p:spPr>
          <a:xfrm>
            <a:off x="2696845" y="92075"/>
            <a:ext cx="7674610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198539" y="146576"/>
            <a:ext cx="171577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背景知识</a:t>
            </a:r>
            <a:endParaRPr lang="zh-CN" altLang="en-US" sz="3200" dirty="0"/>
          </a:p>
        </p:txBody>
      </p:sp>
      <p:sp>
        <p:nvSpPr>
          <p:cNvPr id="2" name="可选流程 19"/>
          <p:cNvSpPr/>
          <p:nvPr/>
        </p:nvSpPr>
        <p:spPr>
          <a:xfrm>
            <a:off x="3443013" y="4378032"/>
            <a:ext cx="1402350" cy="634601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声学模型</a:t>
            </a:r>
            <a:endParaRPr kumimoji="1" lang="zh-CN" altLang="en-U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9438" y="4291103"/>
            <a:ext cx="923951" cy="808457"/>
          </a:xfrm>
          <a:prstGeom prst="rect">
            <a:avLst/>
          </a:prstGeom>
        </p:spPr>
      </p:pic>
      <p:sp>
        <p:nvSpPr>
          <p:cNvPr id="26" name="矩形: 一个圆顶角，剪去另一个顶角 25"/>
          <p:cNvSpPr/>
          <p:nvPr/>
        </p:nvSpPr>
        <p:spPr>
          <a:xfrm>
            <a:off x="1598546" y="4448455"/>
            <a:ext cx="1211360" cy="493756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85" dirty="0"/>
              <a:t>乐谱信息</a:t>
            </a:r>
            <a:endParaRPr lang="zh-CN" altLang="en-US" sz="1585" dirty="0"/>
          </a:p>
        </p:txBody>
      </p:sp>
      <p:cxnSp>
        <p:nvCxnSpPr>
          <p:cNvPr id="27" name="直接箭头连接符 26"/>
          <p:cNvCxnSpPr>
            <a:stCxn id="26" idx="0"/>
            <a:endCxn id="2" idx="1"/>
          </p:cNvCxnSpPr>
          <p:nvPr/>
        </p:nvCxnSpPr>
        <p:spPr>
          <a:xfrm>
            <a:off x="2809906" y="4695333"/>
            <a:ext cx="63310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" idx="3"/>
            <a:endCxn id="14" idx="1"/>
          </p:cNvCxnSpPr>
          <p:nvPr/>
        </p:nvCxnSpPr>
        <p:spPr>
          <a:xfrm flipV="1">
            <a:off x="4845363" y="4695332"/>
            <a:ext cx="724075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603004" y="5123164"/>
            <a:ext cx="81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latin typeface="Consolas" panose="020B0609020204030204" pitchFamily="49" charset="0"/>
              </a:rPr>
              <a:t>声学特征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0" name="可选流程 19"/>
          <p:cNvSpPr/>
          <p:nvPr/>
        </p:nvSpPr>
        <p:spPr>
          <a:xfrm>
            <a:off x="7409429" y="4383525"/>
            <a:ext cx="1402350" cy="634601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声码器</a:t>
            </a:r>
            <a:endParaRPr kumimoji="1" lang="zh-CN" altLang="en-U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>
            <a:stCxn id="14" idx="3"/>
            <a:endCxn id="30" idx="1"/>
          </p:cNvCxnSpPr>
          <p:nvPr/>
        </p:nvCxnSpPr>
        <p:spPr>
          <a:xfrm>
            <a:off x="6493389" y="4695332"/>
            <a:ext cx="916040" cy="54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3"/>
            <a:endCxn id="33" idx="1"/>
          </p:cNvCxnSpPr>
          <p:nvPr/>
        </p:nvCxnSpPr>
        <p:spPr>
          <a:xfrm>
            <a:off x="8811779" y="4700826"/>
            <a:ext cx="817277" cy="47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056" y="4299905"/>
            <a:ext cx="1552318" cy="811332"/>
          </a:xfrm>
          <a:prstGeom prst="rect">
            <a:avLst/>
          </a:prstGeom>
        </p:spPr>
      </p:pic>
      <p:sp>
        <p:nvSpPr>
          <p:cNvPr id="34" name="矩形: 圆角 33"/>
          <p:cNvSpPr/>
          <p:nvPr/>
        </p:nvSpPr>
        <p:spPr>
          <a:xfrm>
            <a:off x="992812" y="3759812"/>
            <a:ext cx="5783510" cy="2086648"/>
          </a:xfrm>
          <a:prstGeom prst="round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: 圆角 34"/>
          <p:cNvSpPr/>
          <p:nvPr/>
        </p:nvSpPr>
        <p:spPr>
          <a:xfrm>
            <a:off x="5397864" y="3369505"/>
            <a:ext cx="5990368" cy="210279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333055" y="389266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/>
              <a:t>第一阶段</a:t>
            </a:r>
            <a:endParaRPr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0353540" y="34828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/>
              <a:t>第二阶段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784889" y="1062985"/>
            <a:ext cx="10315439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defTabSz="91440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2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目前基于深度学习的歌唱合成应用比较广泛的是级联框架（也称为两阶段框架），通常包括声学模型和声码器两部分。其中：</a:t>
            </a:r>
            <a:endParaRPr lang="zh-CN" altLang="en-US" sz="2400">
              <a:solidFill>
                <a:schemeClr val="tx2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 algn="l" defTabSz="91440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声学模型将乐谱信息转为声学特征；</a:t>
            </a:r>
            <a:endParaRPr lang="zh-CN" altLang="en-US">
              <a:solidFill>
                <a:schemeClr val="tx2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 algn="l" defTabSz="91440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声码器则从声学特征中重建出音频；</a:t>
            </a:r>
            <a:endParaRPr lang="zh-CN" altLang="en-US">
              <a:solidFill>
                <a:schemeClr val="tx2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 algn="l" defTabSz="91440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2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（声学特征一般指梅尔频谱）</a:t>
            </a:r>
            <a:endParaRPr lang="en-US" altLang="zh-CN" dirty="0">
              <a:latin typeface="Consolas" panose="020B0609020204030204" pitchFamily="49" charset="0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2932345" y="6584608"/>
            <a:ext cx="281941" cy="32004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344" name="标题 1"/>
          <p:cNvSpPr txBox="1"/>
          <p:nvPr/>
        </p:nvSpPr>
        <p:spPr>
          <a:xfrm>
            <a:off x="2696845" y="92075"/>
            <a:ext cx="7674610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198539" y="146576"/>
            <a:ext cx="171577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数据</a:t>
            </a:r>
            <a:r>
              <a:rPr lang="zh-CN" altLang="en-US" sz="3200" dirty="0"/>
              <a:t>处理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07720" y="1272540"/>
            <a:ext cx="799592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乐谱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embedding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音素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转换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音高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转换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节拍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转换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67680" y="1059180"/>
            <a:ext cx="5505450" cy="496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2932345" y="6584608"/>
            <a:ext cx="281941" cy="32004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344" name="标题 1"/>
          <p:cNvSpPr txBox="1"/>
          <p:nvPr/>
        </p:nvSpPr>
        <p:spPr>
          <a:xfrm>
            <a:off x="2696845" y="92075"/>
            <a:ext cx="7674610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198539" y="146576"/>
            <a:ext cx="171577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模型</a:t>
            </a:r>
            <a:r>
              <a:rPr lang="zh-CN" altLang="en-US" sz="3200" dirty="0"/>
              <a:t>架构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07720" y="1272540"/>
            <a:ext cx="7995920" cy="48914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将音素、音高、节拍信息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embedding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相加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FFT Block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Feed forward transformer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自注意力机制，归纳声音序列关系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信息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将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World Vocoder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替换为声码器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将梅尔谱解析为音乐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xiaoicesing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215" y="485775"/>
            <a:ext cx="3580765" cy="588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2932345" y="6584608"/>
            <a:ext cx="281941" cy="32004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344" name="标题 1"/>
          <p:cNvSpPr txBox="1"/>
          <p:nvPr/>
        </p:nvSpPr>
        <p:spPr>
          <a:xfrm>
            <a:off x="2696845" y="92075"/>
            <a:ext cx="7674610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198539" y="146576"/>
            <a:ext cx="130937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帧</a:t>
            </a:r>
            <a:r>
              <a:rPr lang="zh-CN" altLang="en-US" sz="3200" dirty="0"/>
              <a:t>对齐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07720" y="1272540"/>
            <a:ext cx="9315450" cy="4152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文本以音素为基本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单位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每个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tensor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为音素、音高、节拍信息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之和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声音以帧为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基本单位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语音信号被划分成一系列重叠的时间窗口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1257300" marR="0" lvl="2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每个窗口称为一帧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相邻帧之间会有一定的重叠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1257300" marR="0" lvl="2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滑动窗口提取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信息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1257300" marR="0" lvl="2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对齐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单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tensor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包含多帧，信息复制到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每一帧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5361940"/>
            <a:ext cx="4533900" cy="737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68565" b="15146"/>
          <a:stretch>
            <a:fillRect/>
          </a:stretch>
        </p:blipFill>
        <p:spPr>
          <a:xfrm>
            <a:off x="7307580" y="1156335"/>
            <a:ext cx="3580765" cy="95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2932345" y="6584608"/>
            <a:ext cx="281941" cy="32004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344" name="标题 1"/>
          <p:cNvSpPr txBox="1"/>
          <p:nvPr/>
        </p:nvSpPr>
        <p:spPr>
          <a:xfrm>
            <a:off x="2696845" y="92075"/>
            <a:ext cx="7674610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198539" y="146576"/>
            <a:ext cx="252857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训练数据</a:t>
            </a:r>
            <a:r>
              <a:rPr lang="zh-CN" altLang="en-US" sz="3200" dirty="0"/>
              <a:t>获取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07720" y="1272540"/>
            <a:ext cx="7995920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opencpop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中文流行歌曲公开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数据集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选取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100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首进行训练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提供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音频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1257300" marR="0" lvl="2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用于检验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提供乐谱文本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1257300" marR="0" lvl="2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训练、推理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1735" y="1171575"/>
            <a:ext cx="5844540" cy="3672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2932345" y="6584608"/>
            <a:ext cx="281941" cy="32004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344" name="标题 1"/>
          <p:cNvSpPr txBox="1"/>
          <p:nvPr/>
        </p:nvSpPr>
        <p:spPr>
          <a:xfrm>
            <a:off x="2696845" y="92075"/>
            <a:ext cx="7674610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198539" y="146576"/>
            <a:ext cx="171577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损失</a:t>
            </a:r>
            <a:r>
              <a:rPr lang="zh-CN" altLang="en-US" sz="3200" dirty="0"/>
              <a:t>函数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07720" y="1272540"/>
            <a:ext cx="7995920" cy="59994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梅尔谱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通过音频信息可以提取梅尔谱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1257300" marR="0" lvl="2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en-US" altLang="zh-CN" dirty="0">
                <a:solidFill>
                  <a:srgbClr val="121212"/>
                </a:solidFill>
                <a:sym typeface="+mn-ea"/>
              </a:rPr>
              <a:t>HiFi-GAN</a:t>
            </a:r>
            <a:endParaRPr lang="en-US" altLang="zh-CN" dirty="0">
              <a:solidFill>
                <a:srgbClr val="121212"/>
              </a:solidFill>
              <a:sym typeface="+mn-ea"/>
            </a:endParaRPr>
          </a:p>
          <a:p>
            <a:pPr marL="1714500" marR="0" lvl="3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预训练好的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声码器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(B*T*N)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批数量、帧数、梅尔滤波器数量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通过声码器可以将梅尔谱还原成音频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Linear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层输出与梅尔谱数据计算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Loss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损失函数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通过基频损失与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音高损失等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加权计算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利用声码器联合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训练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705" y="5013325"/>
            <a:ext cx="7782560" cy="229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6"/>
          <p:cNvSpPr txBox="1">
            <a:spLocks noGrp="1"/>
          </p:cNvSpPr>
          <p:nvPr>
            <p:ph type="sldNum" sz="quarter" idx="2"/>
          </p:nvPr>
        </p:nvSpPr>
        <p:spPr>
          <a:xfrm>
            <a:off x="2932345" y="6584608"/>
            <a:ext cx="281941" cy="32004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  <p:sp>
        <p:nvSpPr>
          <p:cNvPr id="344" name="标题 1"/>
          <p:cNvSpPr txBox="1"/>
          <p:nvPr/>
        </p:nvSpPr>
        <p:spPr>
          <a:xfrm>
            <a:off x="2696845" y="92075"/>
            <a:ext cx="7674610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198539" y="146576"/>
            <a:ext cx="171577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/>
              <a:t>模型</a:t>
            </a:r>
            <a:r>
              <a:rPr lang="zh-CN" altLang="en-US" sz="3200" dirty="0"/>
              <a:t>训练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07720" y="1272540"/>
            <a:ext cx="7995920" cy="4152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采用不同架构进行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训练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2"/>
                </a:solidFill>
                <a:effectLst/>
                <a:latin typeface="楷体" panose="02010609060101010101" charset="-122"/>
                <a:ea typeface="楷体" panose="02010609060101010101" charset="-122"/>
                <a:sym typeface="华文楷体" panose="02010600040101010101" charset="-122"/>
              </a:rPr>
              <a:t>RNN</a:t>
            </a:r>
            <a:r>
              <a:rPr lang="zh-CN" altLang="en-US">
                <a:solidFill>
                  <a:schemeClr val="tx2"/>
                </a:solidFill>
                <a:effectLst/>
                <a:latin typeface="楷体" panose="02010609060101010101" charset="-122"/>
                <a:ea typeface="楷体" panose="02010609060101010101" charset="-122"/>
                <a:sym typeface="华文楷体" panose="02010600040101010101" charset="-122"/>
              </a:rPr>
              <a:t>、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FFT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分别训练，实验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比较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1257300" marR="0" lvl="2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分别耗时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5.2h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与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6.2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h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1257300" marR="0" lvl="2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训练中的问题：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1257300" marR="0" lvl="2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embedding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维度设置太少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1714500" marR="0" lvl="3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out of index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1257300" marR="0" lvl="2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噪音过于严重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1714500" marR="0" lvl="3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全是电音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1714500" marR="0" lvl="3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楷体" panose="02010609060101010101" charset="-122"/>
                <a:ea typeface="楷体" panose="02010609060101010101" charset="-122"/>
                <a:cs typeface="华文楷体" panose="02010600040101010101" charset="-122"/>
                <a:sym typeface="华文楷体" panose="02010600040101010101" charset="-122"/>
              </a:rPr>
              <a:t>损失函数参数不对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楷体" panose="02010609060101010101" charset="-122"/>
              <a:ea typeface="楷体" panose="0201060906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8112,&quot;width&quot;:9000}"/>
</p:tagLst>
</file>

<file path=ppt/tags/tag2.xml><?xml version="1.0" encoding="utf-8"?>
<p:tagLst xmlns:p="http://schemas.openxmlformats.org/presentationml/2006/main">
  <p:tag name="KSO_WPP_MARK_KEY" val="1dea157f-31c4-475d-ba1c-c5f791bd167b"/>
  <p:tag name="COMMONDATA" val="eyJoZGlkIjoiZTk4MzU3YmEwNTE2YjM1YjIwYmZiYTM5NmNiMzIwNzQifQ=="/>
</p:tagLst>
</file>

<file path=ppt/theme/theme1.xml><?xml version="1.0" encoding="utf-8"?>
<a:theme xmlns:a="http://schemas.openxmlformats.org/drawingml/2006/main" name="人大精品课程">
  <a:themeElements>
    <a:clrScheme name="人大精品课程">
      <a:dk1>
        <a:srgbClr val="969E9B"/>
      </a:dk1>
      <a:lt1>
        <a:srgbClr val="9E084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人大精品课程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人大精品课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9E0848"/>
            </a:solidFill>
            <a:effectLst>
              <a:outerShdw blurRad="38100" dist="38100" dir="2700000" rotWithShape="0">
                <a:srgbClr val="000000">
                  <a:alpha val="43137"/>
                </a:srgbClr>
              </a:outerShdw>
            </a:effectLst>
            <a:uFillTx/>
            <a:latin typeface="华文楷体" panose="02010600040101010101" charset="-122"/>
            <a:ea typeface="华文楷体" panose="02010600040101010101" charset="-122"/>
            <a:cs typeface="华文楷体" panose="02010600040101010101" charset="-122"/>
            <a:sym typeface="华文楷体" panose="0201060004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人大精品课程">
  <a:themeElements>
    <a:clrScheme name="人大精品课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人大精品课程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人大精品课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9E0848"/>
            </a:solidFill>
            <a:effectLst>
              <a:outerShdw blurRad="38100" dist="38100" dir="2700000" rotWithShape="0">
                <a:srgbClr val="000000">
                  <a:alpha val="43137"/>
                </a:srgbClr>
              </a:outerShdw>
            </a:effectLst>
            <a:uFillTx/>
            <a:latin typeface="华文楷体" panose="02010600040101010101" charset="-122"/>
            <a:ea typeface="华文楷体" panose="02010600040101010101" charset="-122"/>
            <a:cs typeface="华文楷体" panose="02010600040101010101" charset="-122"/>
            <a:sym typeface="华文楷体" panose="0201060004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WPS 演示</Application>
  <PresentationFormat>宽屏</PresentationFormat>
  <Paragraphs>229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华文楷体</vt:lpstr>
      <vt:lpstr>Times New Roman</vt:lpstr>
      <vt:lpstr>Baskerville Old Face</vt:lpstr>
      <vt:lpstr>微软雅黑</vt:lpstr>
      <vt:lpstr>Calibri Light</vt:lpstr>
      <vt:lpstr>Calibri</vt:lpstr>
      <vt:lpstr>Arial</vt:lpstr>
      <vt:lpstr>黑体</vt:lpstr>
      <vt:lpstr>楷体</vt:lpstr>
      <vt:lpstr>Consolas</vt:lpstr>
      <vt:lpstr>Times New Roman</vt:lpstr>
      <vt:lpstr>Wingdings</vt:lpstr>
      <vt:lpstr>Arial Unicode MS</vt:lpstr>
      <vt:lpstr>人大精品课程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wangjing</dc:creator>
  <cp:lastModifiedBy>ergeda</cp:lastModifiedBy>
  <cp:revision>1684</cp:revision>
  <dcterms:created xsi:type="dcterms:W3CDTF">2023-11-22T01:54:00Z</dcterms:created>
  <dcterms:modified xsi:type="dcterms:W3CDTF">2024-05-26T15:56:59Z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7D8157B40A6442068F4EAF6B188AD629</vt:lpwstr>
  </property>
  <property fmtid="{D5CDD505-2E9C-101B-9397-08002B2CF9AE}" pid="3" name="KSOProductBuildVer">
    <vt:lpwstr>2052-11.1.0.12165</vt:lpwstr>
  </property>
</Properties>
</file>