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8288000" cy="10287000"/>
  <p:notesSz cx="6858000" cy="9144000"/>
  <p:embeddedFontLst>
    <p:embeddedFont>
      <p:font typeface="Open Sans" panose="020B0604020202020204" charset="0"/>
      <p:regular r:id="rId11"/>
    </p:embeddedFont>
    <p:embeddedFont>
      <p:font typeface="Roboto Bold" panose="020B0604020202020204" charset="0"/>
      <p:regular r:id="rId12"/>
    </p:embeddedFont>
    <p:embeddedFont>
      <p:font typeface="Podkova Regular Bold" panose="020B0604020202020204" charset="-52"/>
      <p:regular r:id="rId13"/>
    </p:embeddedFont>
    <p:embeddedFont>
      <p:font typeface="Roboto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Podkova Regular" panose="020B0604020202020204" charset="-52"/>
      <p:regular r:id="rId19"/>
    </p:embeddedFont>
    <p:embeddedFont>
      <p:font typeface="Open Sans Light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3C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-1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C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33600" y="3500166"/>
            <a:ext cx="10700458" cy="3289049"/>
            <a:chOff x="0" y="0"/>
            <a:chExt cx="14267277" cy="4385398"/>
          </a:xfrm>
        </p:grpSpPr>
        <p:sp>
          <p:nvSpPr>
            <p:cNvPr id="3" name="TextBox 3"/>
            <p:cNvSpPr txBox="1"/>
            <p:nvPr/>
          </p:nvSpPr>
          <p:spPr>
            <a:xfrm>
              <a:off x="0" y="-80857"/>
              <a:ext cx="14267277" cy="719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endParaRPr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396556"/>
              <a:ext cx="14267277" cy="1822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600"/>
                </a:lnSpc>
              </a:pPr>
              <a:r>
                <a:rPr lang="en-US" sz="10000" spc="400">
                  <a:solidFill>
                    <a:srgbClr val="FFFFFF"/>
                  </a:solidFill>
                  <a:latin typeface="Podkova Regular"/>
                </a:rPr>
                <a:t>TELEGRAM BOT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667425"/>
              <a:ext cx="14267277" cy="719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 spc="224">
                  <a:solidFill>
                    <a:srgbClr val="AE8441"/>
                  </a:solidFill>
                  <a:latin typeface="Roboto"/>
                </a:rPr>
                <a:t>Educatinal material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1028700" y="2809875"/>
            <a:ext cx="133350" cy="4667250"/>
          </a:xfrm>
          <a:prstGeom prst="rect">
            <a:avLst/>
          </a:prstGeom>
          <a:solidFill>
            <a:srgbClr val="AE8441"/>
          </a:solid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>
            <a:fillRect/>
          </a:stretch>
        </p:blipFill>
        <p:spPr>
          <a:xfrm>
            <a:off x="13671188" y="572857"/>
            <a:ext cx="9233623" cy="914128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555464"/>
            <a:ext cx="2771429" cy="14285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C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49001" y="-849630"/>
            <a:ext cx="17608301" cy="958215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607768" y="1573275"/>
            <a:ext cx="11462455" cy="1022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9"/>
              </a:lnSpc>
            </a:pPr>
            <a:r>
              <a:rPr lang="en-US" sz="6675" spc="133">
                <a:solidFill>
                  <a:srgbClr val="113C61"/>
                </a:solidFill>
                <a:latin typeface="Podkova Regular"/>
              </a:rPr>
              <a:t>Introduction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1582800"/>
            <a:ext cx="152400" cy="6248400"/>
          </a:xfrm>
          <a:prstGeom prst="rect">
            <a:avLst/>
          </a:prstGeom>
          <a:solidFill>
            <a:srgbClr val="AE8441"/>
          </a:solidFill>
        </p:spPr>
      </p:sp>
      <p:sp>
        <p:nvSpPr>
          <p:cNvPr id="5" name="TextBox 5"/>
          <p:cNvSpPr txBox="1"/>
          <p:nvPr/>
        </p:nvSpPr>
        <p:spPr>
          <a:xfrm>
            <a:off x="1607768" y="3568131"/>
            <a:ext cx="14509762" cy="3396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Podkova Regular Bold"/>
              </a:rPr>
              <a:t>Each of us has met with something that we didn’t understand a lecture or a lesson or a theme. We spend a lot of time looking for the material that we need. But what if we find a way not to waste time.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144704"/>
            <a:ext cx="2771429" cy="14285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C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35735" y="-343317"/>
            <a:ext cx="4574360" cy="1097363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>
            <a:off x="6916622" y="2019300"/>
            <a:ext cx="152400" cy="6248400"/>
          </a:xfrm>
          <a:prstGeom prst="rect">
            <a:avLst/>
          </a:prstGeom>
          <a:solidFill>
            <a:srgbClr val="AE8441"/>
          </a:solidFill>
        </p:spPr>
      </p:sp>
      <p:sp>
        <p:nvSpPr>
          <p:cNvPr id="4" name="TextBox 4"/>
          <p:cNvSpPr txBox="1"/>
          <p:nvPr/>
        </p:nvSpPr>
        <p:spPr>
          <a:xfrm>
            <a:off x="7555557" y="3769653"/>
            <a:ext cx="9498003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 spc="150">
                <a:solidFill>
                  <a:srgbClr val="FFFFFF"/>
                </a:solidFill>
                <a:latin typeface="Podkova Regular"/>
              </a:rPr>
              <a:t>Idea and reason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555557" y="5700971"/>
            <a:ext cx="9498003" cy="518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</a:pPr>
            <a:r>
              <a:rPr lang="en-US" sz="3400" spc="340">
                <a:solidFill>
                  <a:srgbClr val="AE8441"/>
                </a:solidFill>
                <a:latin typeface="Podkova Regular"/>
              </a:rPr>
              <a:t>IDEA: HELP STUDENTS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555557" y="6271494"/>
            <a:ext cx="9498003" cy="628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20"/>
              </a:lnSpc>
            </a:pPr>
            <a:r>
              <a:rPr lang="en-US" sz="3200" spc="160">
                <a:solidFill>
                  <a:srgbClr val="FFFFFF"/>
                </a:solidFill>
                <a:latin typeface="Roboto"/>
              </a:rPr>
              <a:t>Reason: make it easier for someone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86434" y="2763960"/>
            <a:ext cx="4759080" cy="47590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036"/>
            <a:ext cx="2771429" cy="14285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90600" y="1428571"/>
            <a:ext cx="16230600" cy="9569201"/>
          </a:xfrm>
          <a:prstGeom prst="rect">
            <a:avLst/>
          </a:prstGeom>
          <a:solidFill>
            <a:srgbClr val="113C61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28529" t="19633" r="24775" b="50566"/>
          <a:stretch>
            <a:fillRect/>
          </a:stretch>
        </p:blipFill>
        <p:spPr>
          <a:xfrm>
            <a:off x="2601148" y="3803100"/>
            <a:ext cx="12751163" cy="457734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263778" y="1736087"/>
            <a:ext cx="3425905" cy="904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FFFF"/>
                </a:solidFill>
                <a:latin typeface="Podkova Regular Bold"/>
              </a:rPr>
              <a:t>Gantt chart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5798"/>
            <a:ext cx="2771429" cy="14285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357905" y="3009900"/>
            <a:ext cx="152400" cy="6248400"/>
          </a:xfrm>
          <a:prstGeom prst="rect">
            <a:avLst/>
          </a:prstGeom>
          <a:solidFill>
            <a:srgbClr val="AE8441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1561207"/>
            <a:ext cx="6175193" cy="2253299"/>
            <a:chOff x="0" y="0"/>
            <a:chExt cx="8233590" cy="3004398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8233590" cy="3004398"/>
            </a:xfrm>
            <a:prstGeom prst="rect">
              <a:avLst/>
            </a:prstGeom>
            <a:solidFill>
              <a:srgbClr val="113C61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609795" y="552239"/>
              <a:ext cx="7014000" cy="11379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50"/>
                </a:lnSpc>
              </a:pPr>
              <a:r>
                <a:rPr lang="en-US" sz="5625" spc="112">
                  <a:solidFill>
                    <a:srgbClr val="FFFFFF"/>
                  </a:solidFill>
                  <a:latin typeface="Podkova Regular"/>
                </a:rPr>
                <a:t>Programs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204187" y="4911996"/>
            <a:ext cx="4346304" cy="434630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40035" y="4973833"/>
            <a:ext cx="4284467" cy="428446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909052" y="4104857"/>
            <a:ext cx="7124007" cy="596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3000" spc="240">
                <a:solidFill>
                  <a:srgbClr val="113C61"/>
                </a:solidFill>
                <a:latin typeface="Roboto"/>
              </a:rPr>
              <a:t>PYTHON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754301" y="4104857"/>
            <a:ext cx="7124007" cy="596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3000" spc="240">
                <a:solidFill>
                  <a:srgbClr val="113C61"/>
                </a:solidFill>
                <a:latin typeface="Roboto"/>
              </a:rPr>
              <a:t>PYCHARM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419100"/>
            <a:ext cx="2771429" cy="14285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28700"/>
            <a:ext cx="16230600" cy="9708591"/>
          </a:xfrm>
          <a:prstGeom prst="rect">
            <a:avLst/>
          </a:prstGeom>
          <a:solidFill>
            <a:srgbClr val="113C61"/>
          </a:solidFill>
        </p:spPr>
      </p:sp>
      <p:sp>
        <p:nvSpPr>
          <p:cNvPr id="3" name="AutoShape 3"/>
          <p:cNvSpPr/>
          <p:nvPr/>
        </p:nvSpPr>
        <p:spPr>
          <a:xfrm>
            <a:off x="625330" y="1373663"/>
            <a:ext cx="152400" cy="2463033"/>
          </a:xfrm>
          <a:prstGeom prst="rect">
            <a:avLst/>
          </a:prstGeom>
          <a:solidFill>
            <a:srgbClr val="AE8441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l="31116" t="27947" r="29630" b="47798"/>
          <a:stretch>
            <a:fillRect/>
          </a:stretch>
        </p:blipFill>
        <p:spPr>
          <a:xfrm>
            <a:off x="1028700" y="2303303"/>
            <a:ext cx="5742878" cy="199606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t="1496" b="1496"/>
          <a:stretch>
            <a:fillRect/>
          </a:stretch>
        </p:blipFill>
        <p:spPr>
          <a:xfrm>
            <a:off x="8991600" y="1632743"/>
            <a:ext cx="5090369" cy="301367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 l="30839" t="16909" r="28398" b="9567"/>
          <a:stretch>
            <a:fillRect/>
          </a:stretch>
        </p:blipFill>
        <p:spPr>
          <a:xfrm>
            <a:off x="1028700" y="5027414"/>
            <a:ext cx="4836781" cy="49072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 t="22684"/>
          <a:stretch>
            <a:fillRect/>
          </a:stretch>
        </p:blipFill>
        <p:spPr>
          <a:xfrm>
            <a:off x="8991600" y="5019794"/>
            <a:ext cx="3575789" cy="49149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1632743"/>
            <a:ext cx="2099242" cy="518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0"/>
              </a:lnSpc>
            </a:pPr>
            <a:r>
              <a:rPr lang="en-US" sz="3400" spc="340">
                <a:solidFill>
                  <a:srgbClr val="AE8441"/>
                </a:solidFill>
                <a:latin typeface="Podkova Regular"/>
              </a:rPr>
              <a:t>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b="4375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212990" y="1929011"/>
            <a:ext cx="10833321" cy="3647677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3992287" y="2696965"/>
            <a:ext cx="9274727" cy="518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3400" spc="340">
                <a:solidFill>
                  <a:srgbClr val="113C61"/>
                </a:solidFill>
                <a:latin typeface="Podkova Regular"/>
              </a:rPr>
              <a:t>REFERNCES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992287" y="7021005"/>
            <a:ext cx="9274727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600" spc="32" dirty="0">
                <a:solidFill>
                  <a:srgbClr val="FFFFFF"/>
                </a:solidFill>
                <a:latin typeface="Podkova Regular"/>
              </a:rPr>
              <a:t>https://artemarakcheev.com/2018-01-17/limits_and_continuous_functions</a:t>
            </a:r>
          </a:p>
          <a:p>
            <a:pPr algn="ctr">
              <a:lnSpc>
                <a:spcPts val="1919"/>
              </a:lnSpc>
            </a:pPr>
            <a:r>
              <a:rPr lang="en-US" sz="1599" spc="31" dirty="0">
                <a:solidFill>
                  <a:srgbClr val="FFFFFF"/>
                </a:solidFill>
                <a:latin typeface="Podkova Regular"/>
              </a:rPr>
              <a:t>http://mathportal.net/index.php/matematicheskaya-logika-i-teoriya-mnozhestv/mnozhestva-operatsii-nad-mnozhestvami'</a:t>
            </a:r>
          </a:p>
          <a:p>
            <a:pPr algn="ctr">
              <a:lnSpc>
                <a:spcPts val="1919"/>
              </a:lnSpc>
            </a:pPr>
            <a:r>
              <a:rPr lang="en-US" sz="1599" spc="31" dirty="0">
                <a:solidFill>
                  <a:srgbClr val="FFFFFF"/>
                </a:solidFill>
                <a:latin typeface="Podkova Regular"/>
              </a:rPr>
              <a:t>'https://code-live.ru/post/</a:t>
            </a:r>
            <a:r>
              <a:rPr lang="en-US" sz="1599" spc="31" dirty="0" err="1">
                <a:solidFill>
                  <a:srgbClr val="FFFFFF"/>
                </a:solidFill>
                <a:latin typeface="Podkova Regular"/>
              </a:rPr>
              <a:t>cpp</a:t>
            </a:r>
            <a:r>
              <a:rPr lang="en-US" sz="1599" spc="31" dirty="0">
                <a:solidFill>
                  <a:srgbClr val="FFFFFF"/>
                </a:solidFill>
                <a:latin typeface="Podkova Regular"/>
              </a:rPr>
              <a:t>-loops/</a:t>
            </a:r>
          </a:p>
          <a:p>
            <a:pPr algn="ctr">
              <a:lnSpc>
                <a:spcPts val="1920"/>
              </a:lnSpc>
            </a:pPr>
            <a:endParaRPr lang="en-US" sz="1599" spc="31" dirty="0">
              <a:solidFill>
                <a:srgbClr val="FFFFFF"/>
              </a:solidFill>
              <a:latin typeface="Podkova Regula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212990" y="5824339"/>
            <a:ext cx="10833321" cy="885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FFFF"/>
                </a:solidFill>
                <a:latin typeface="Open Sans"/>
              </a:rPr>
              <a:t>Material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255566" y="3324057"/>
            <a:ext cx="7388093" cy="178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https://habr.com/ru/post/442800/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https://github.com/irevenko/info-bot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https://www.canva.com/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C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57275" y="3867121"/>
            <a:ext cx="3905250" cy="5391179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>
            <a:off x="13325475" y="3867121"/>
            <a:ext cx="3905250" cy="5391179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AutoShape 4"/>
          <p:cNvSpPr/>
          <p:nvPr/>
        </p:nvSpPr>
        <p:spPr>
          <a:xfrm>
            <a:off x="5153025" y="3867121"/>
            <a:ext cx="3905250" cy="5391179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AutoShape 5"/>
          <p:cNvSpPr/>
          <p:nvPr/>
        </p:nvSpPr>
        <p:spPr>
          <a:xfrm>
            <a:off x="9248775" y="3867121"/>
            <a:ext cx="3905250" cy="5391179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" name="TextBox 6"/>
          <p:cNvSpPr txBox="1"/>
          <p:nvPr/>
        </p:nvSpPr>
        <p:spPr>
          <a:xfrm>
            <a:off x="2379583" y="1009650"/>
            <a:ext cx="13528833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spc="150">
                <a:solidFill>
                  <a:srgbClr val="FFFFFF"/>
                </a:solidFill>
                <a:latin typeface="Podkova Regular"/>
              </a:rPr>
              <a:t>Conclusion</a:t>
            </a:r>
          </a:p>
        </p:txBody>
      </p:sp>
      <p:sp>
        <p:nvSpPr>
          <p:cNvPr id="7" name="AutoShape 7"/>
          <p:cNvSpPr/>
          <p:nvPr/>
        </p:nvSpPr>
        <p:spPr>
          <a:xfrm>
            <a:off x="1057275" y="3430121"/>
            <a:ext cx="3905250" cy="228600"/>
          </a:xfrm>
          <a:prstGeom prst="rect">
            <a:avLst/>
          </a:prstGeom>
          <a:solidFill>
            <a:srgbClr val="AE8441"/>
          </a:solidFill>
        </p:spPr>
      </p:sp>
      <p:sp>
        <p:nvSpPr>
          <p:cNvPr id="8" name="AutoShape 8"/>
          <p:cNvSpPr/>
          <p:nvPr/>
        </p:nvSpPr>
        <p:spPr>
          <a:xfrm>
            <a:off x="5153025" y="3430121"/>
            <a:ext cx="3905250" cy="228600"/>
          </a:xfrm>
          <a:prstGeom prst="rect">
            <a:avLst/>
          </a:prstGeom>
          <a:solidFill>
            <a:srgbClr val="AE8441"/>
          </a:solidFill>
        </p:spPr>
      </p:sp>
      <p:sp>
        <p:nvSpPr>
          <p:cNvPr id="9" name="AutoShape 9"/>
          <p:cNvSpPr/>
          <p:nvPr/>
        </p:nvSpPr>
        <p:spPr>
          <a:xfrm>
            <a:off x="9248775" y="3430121"/>
            <a:ext cx="3905250" cy="228600"/>
          </a:xfrm>
          <a:prstGeom prst="rect">
            <a:avLst/>
          </a:prstGeom>
          <a:solidFill>
            <a:srgbClr val="AE8441"/>
          </a:solidFill>
        </p:spPr>
      </p:sp>
      <p:sp>
        <p:nvSpPr>
          <p:cNvPr id="10" name="AutoShape 10"/>
          <p:cNvSpPr/>
          <p:nvPr/>
        </p:nvSpPr>
        <p:spPr>
          <a:xfrm>
            <a:off x="13325475" y="3430121"/>
            <a:ext cx="3905250" cy="228600"/>
          </a:xfrm>
          <a:prstGeom prst="rect">
            <a:avLst/>
          </a:prstGeom>
          <a:solidFill>
            <a:srgbClr val="AE8441"/>
          </a:solidFill>
        </p:spPr>
      </p:sp>
      <p:sp>
        <p:nvSpPr>
          <p:cNvPr id="11" name="TextBox 11"/>
          <p:cNvSpPr txBox="1"/>
          <p:nvPr/>
        </p:nvSpPr>
        <p:spPr>
          <a:xfrm>
            <a:off x="1454794" y="4301598"/>
            <a:ext cx="3112486" cy="596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3000" spc="240">
                <a:solidFill>
                  <a:srgbClr val="113C61"/>
                </a:solidFill>
                <a:latin typeface="Roboto Bold"/>
              </a:rPr>
              <a:t>SUCCESS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30304" y="5558247"/>
            <a:ext cx="3759191" cy="2726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ctr">
              <a:lnSpc>
                <a:spcPts val="3360"/>
              </a:lnSpc>
              <a:buFont typeface="Arial"/>
              <a:buChar char="•"/>
            </a:pPr>
            <a:r>
              <a:rPr lang="en-US" sz="2100" spc="147">
                <a:solidFill>
                  <a:srgbClr val="113C61"/>
                </a:solidFill>
                <a:latin typeface="Roboto"/>
              </a:rPr>
              <a:t>Useful and necessary idea</a:t>
            </a:r>
          </a:p>
          <a:p>
            <a:pPr>
              <a:lnSpc>
                <a:spcPts val="2940"/>
              </a:lnSpc>
            </a:pPr>
            <a:endParaRPr lang="en-US" sz="2100" spc="147">
              <a:solidFill>
                <a:srgbClr val="113C61"/>
              </a:solidFill>
              <a:latin typeface="Roboto"/>
            </a:endParaRPr>
          </a:p>
          <a:p>
            <a:pPr marL="453390" lvl="1" indent="-226695" algn="ctr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Roboto"/>
              </a:rPr>
              <a:t>E</a:t>
            </a:r>
            <a:r>
              <a:rPr lang="en-US" sz="2100" spc="147">
                <a:solidFill>
                  <a:srgbClr val="000000"/>
                </a:solidFill>
                <a:latin typeface="Roboto"/>
              </a:rPr>
              <a:t>asy to use</a:t>
            </a:r>
          </a:p>
          <a:p>
            <a:pPr algn="ctr">
              <a:lnSpc>
                <a:spcPts val="2940"/>
              </a:lnSpc>
            </a:pPr>
            <a:endParaRPr lang="en-US" sz="2100" spc="147">
              <a:solidFill>
                <a:srgbClr val="000000"/>
              </a:solidFill>
              <a:latin typeface="Roboto"/>
            </a:endParaRPr>
          </a:p>
          <a:p>
            <a:pPr algn="just">
              <a:lnSpc>
                <a:spcPts val="2940"/>
              </a:lnSpc>
            </a:pPr>
            <a:endParaRPr lang="en-US" sz="2100" spc="147">
              <a:solidFill>
                <a:srgbClr val="000000"/>
              </a:solidFill>
              <a:latin typeface="Roboto"/>
            </a:endParaRPr>
          </a:p>
          <a:p>
            <a:pPr algn="just">
              <a:lnSpc>
                <a:spcPts val="2940"/>
              </a:lnSpc>
            </a:pPr>
            <a:endParaRPr lang="en-US" sz="2100" spc="147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327223" y="4301598"/>
            <a:ext cx="3556854" cy="596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3000" spc="240">
                <a:solidFill>
                  <a:srgbClr val="113C61"/>
                </a:solidFill>
                <a:latin typeface="Roboto Bold"/>
              </a:rPr>
              <a:t>PROBLEMS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325924" y="5377272"/>
            <a:ext cx="3503866" cy="3110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ctr">
              <a:lnSpc>
                <a:spcPts val="5250"/>
              </a:lnSpc>
              <a:buFont typeface="Arial"/>
              <a:buChar char="•"/>
            </a:pPr>
            <a:r>
              <a:rPr lang="en-US" sz="2100" spc="147">
                <a:solidFill>
                  <a:srgbClr val="113C61"/>
                </a:solidFill>
                <a:latin typeface="Roboto"/>
              </a:rPr>
              <a:t>Find material</a:t>
            </a:r>
          </a:p>
          <a:p>
            <a:pPr algn="ctr">
              <a:lnSpc>
                <a:spcPts val="4614"/>
              </a:lnSpc>
            </a:pPr>
            <a:endParaRPr lang="en-US" sz="2100" spc="147">
              <a:solidFill>
                <a:srgbClr val="113C61"/>
              </a:solidFill>
              <a:latin typeface="Roboto"/>
            </a:endParaRPr>
          </a:p>
          <a:p>
            <a:pPr marL="453390" lvl="1" indent="-226695" algn="ctr">
              <a:lnSpc>
                <a:spcPts val="3864"/>
              </a:lnSpc>
              <a:buFont typeface="Arial"/>
              <a:buChar char="•"/>
            </a:pPr>
            <a:r>
              <a:rPr lang="en-US" sz="2100" spc="147">
                <a:solidFill>
                  <a:srgbClr val="113C61"/>
                </a:solidFill>
                <a:latin typeface="Roboto"/>
              </a:rPr>
              <a:t>Unterstand mistake in code</a:t>
            </a:r>
          </a:p>
          <a:p>
            <a:pPr algn="ctr">
              <a:lnSpc>
                <a:spcPts val="3396"/>
              </a:lnSpc>
            </a:pPr>
            <a:endParaRPr lang="en-US" sz="2100" spc="147">
              <a:solidFill>
                <a:srgbClr val="113C61"/>
              </a:solidFill>
              <a:latin typeface="Roboto"/>
            </a:endParaRPr>
          </a:p>
          <a:p>
            <a:pPr marL="453390" lvl="1" indent="-226695" algn="ctr">
              <a:lnSpc>
                <a:spcPts val="3360"/>
              </a:lnSpc>
              <a:buFont typeface="Arial"/>
              <a:buChar char="•"/>
            </a:pPr>
            <a:r>
              <a:rPr lang="en-US" sz="2100" spc="147">
                <a:solidFill>
                  <a:srgbClr val="113C61"/>
                </a:solidFill>
                <a:latin typeface="Roboto"/>
              </a:rPr>
              <a:t>Fulfill the plan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413678" y="4324024"/>
            <a:ext cx="3473635" cy="573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9"/>
              </a:lnSpc>
            </a:pPr>
            <a:r>
              <a:rPr lang="en-US" sz="2914" spc="233">
                <a:solidFill>
                  <a:srgbClr val="113C61"/>
                </a:solidFill>
                <a:latin typeface="Roboto Bold"/>
              </a:rPr>
              <a:t>LEARNED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463948" y="5558247"/>
            <a:ext cx="3474904" cy="3148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ctr">
              <a:lnSpc>
                <a:spcPts val="3360"/>
              </a:lnSpc>
              <a:buFont typeface="Arial"/>
              <a:buChar char="•"/>
            </a:pPr>
            <a:r>
              <a:rPr lang="en-US" sz="2100" spc="147">
                <a:solidFill>
                  <a:srgbClr val="113C61"/>
                </a:solidFill>
                <a:latin typeface="Roboto"/>
              </a:rPr>
              <a:t>Create a telegram bot</a:t>
            </a:r>
          </a:p>
          <a:p>
            <a:pPr algn="ctr">
              <a:lnSpc>
                <a:spcPts val="2914"/>
              </a:lnSpc>
            </a:pPr>
            <a:endParaRPr lang="en-US" sz="2100" spc="147">
              <a:solidFill>
                <a:srgbClr val="113C61"/>
              </a:solidFill>
              <a:latin typeface="Roboto"/>
            </a:endParaRPr>
          </a:p>
          <a:p>
            <a:pPr algn="ctr">
              <a:lnSpc>
                <a:spcPts val="2914"/>
              </a:lnSpc>
            </a:pPr>
            <a:endParaRPr lang="en-US" sz="2100" spc="147">
              <a:solidFill>
                <a:srgbClr val="113C61"/>
              </a:solidFill>
              <a:latin typeface="Roboto"/>
            </a:endParaRPr>
          </a:p>
          <a:p>
            <a:pPr marL="453390" lvl="1" indent="-226695" algn="ctr">
              <a:lnSpc>
                <a:spcPts val="3360"/>
              </a:lnSpc>
              <a:buFont typeface="Arial"/>
              <a:buChar char="•"/>
            </a:pPr>
            <a:r>
              <a:rPr lang="en-US" sz="2100" spc="147">
                <a:solidFill>
                  <a:srgbClr val="113C61"/>
                </a:solidFill>
                <a:latin typeface="Roboto"/>
              </a:rPr>
              <a:t>Python language </a:t>
            </a:r>
          </a:p>
          <a:p>
            <a:pPr algn="ctr">
              <a:lnSpc>
                <a:spcPts val="2914"/>
              </a:lnSpc>
            </a:pPr>
            <a:endParaRPr lang="en-US" sz="2100" spc="147">
              <a:solidFill>
                <a:srgbClr val="113C61"/>
              </a:solidFill>
              <a:latin typeface="Roboto"/>
            </a:endParaRPr>
          </a:p>
          <a:p>
            <a:pPr algn="ctr">
              <a:lnSpc>
                <a:spcPts val="2914"/>
              </a:lnSpc>
            </a:pPr>
            <a:endParaRPr lang="en-US" sz="2100" spc="147">
              <a:solidFill>
                <a:srgbClr val="113C61"/>
              </a:solidFill>
              <a:latin typeface="Roboto"/>
            </a:endParaRPr>
          </a:p>
          <a:p>
            <a:pPr marL="453390" lvl="1" indent="-226695" algn="ctr">
              <a:lnSpc>
                <a:spcPts val="3360"/>
              </a:lnSpc>
              <a:buFont typeface="Arial"/>
              <a:buChar char="•"/>
            </a:pPr>
            <a:r>
              <a:rPr lang="en-US" sz="2100" spc="147">
                <a:solidFill>
                  <a:srgbClr val="113C61"/>
                </a:solidFill>
                <a:latin typeface="Roboto"/>
              </a:rPr>
              <a:t>Choose right information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325475" y="4314499"/>
            <a:ext cx="3902400" cy="596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3000" spc="240">
                <a:solidFill>
                  <a:srgbClr val="113C61"/>
                </a:solidFill>
                <a:latin typeface="Roboto Bold"/>
              </a:rPr>
              <a:t>BOT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354050" y="5558247"/>
            <a:ext cx="3905250" cy="1259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ctr">
              <a:lnSpc>
                <a:spcPts val="3360"/>
              </a:lnSpc>
              <a:buFont typeface="Arial"/>
              <a:buChar char="•"/>
            </a:pPr>
            <a:r>
              <a:rPr lang="en-US" sz="2100" spc="147">
                <a:solidFill>
                  <a:srgbClr val="113C61"/>
                </a:solidFill>
                <a:latin typeface="Roboto"/>
              </a:rPr>
              <a:t>Performs specified functions</a:t>
            </a:r>
          </a:p>
          <a:p>
            <a:pPr algn="ctr">
              <a:lnSpc>
                <a:spcPts val="3360"/>
              </a:lnSpc>
            </a:pPr>
            <a:endParaRPr lang="en-US" sz="2100" spc="147">
              <a:solidFill>
                <a:srgbClr val="113C61"/>
              </a:solidFill>
              <a:latin typeface="Roboto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0" y="374034"/>
            <a:ext cx="2771429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5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90686" y="3066986"/>
            <a:ext cx="8619111" cy="5755636"/>
            <a:chOff x="0" y="-19050"/>
            <a:chExt cx="11492148" cy="6858716"/>
          </a:xfrm>
        </p:grpSpPr>
        <p:sp>
          <p:nvSpPr>
            <p:cNvPr id="3" name="TextBox 3"/>
            <p:cNvSpPr txBox="1"/>
            <p:nvPr/>
          </p:nvSpPr>
          <p:spPr>
            <a:xfrm>
              <a:off x="0" y="-19050"/>
              <a:ext cx="11492148" cy="30670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00"/>
                </a:lnSpc>
              </a:pPr>
              <a:r>
                <a:rPr lang="en-US" sz="7500" spc="150">
                  <a:solidFill>
                    <a:srgbClr val="113C61"/>
                  </a:solidFill>
                  <a:latin typeface="Podkova Regular"/>
                </a:rPr>
                <a:t>Thank you for your attention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392144"/>
              <a:ext cx="11492148" cy="679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787822"/>
              <a:ext cx="11492148" cy="20518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99"/>
                </a:lnSpc>
              </a:pPr>
              <a:r>
                <a:rPr lang="en-US" sz="2500" spc="125" dirty="0">
                  <a:solidFill>
                    <a:srgbClr val="113C61"/>
                  </a:solidFill>
                  <a:latin typeface="Roboto"/>
                </a:rPr>
                <a:t>Teacher: </a:t>
              </a:r>
              <a:r>
                <a:rPr lang="en-US" sz="2500" spc="125" dirty="0" err="1">
                  <a:solidFill>
                    <a:srgbClr val="113C61"/>
                  </a:solidFill>
                  <a:latin typeface="Roboto"/>
                </a:rPr>
                <a:t>Aidana</a:t>
              </a:r>
              <a:r>
                <a:rPr lang="en-US" sz="2500" spc="125" dirty="0">
                  <a:solidFill>
                    <a:srgbClr val="113C61"/>
                  </a:solidFill>
                  <a:latin typeface="Roboto"/>
                </a:rPr>
                <a:t> </a:t>
              </a:r>
              <a:r>
                <a:rPr lang="en-US" sz="2500" spc="125" dirty="0" err="1">
                  <a:solidFill>
                    <a:srgbClr val="113C61"/>
                  </a:solidFill>
                  <a:latin typeface="Roboto"/>
                </a:rPr>
                <a:t>Kalakova</a:t>
              </a:r>
              <a:r>
                <a:rPr lang="en-US" sz="2500" spc="125" dirty="0">
                  <a:solidFill>
                    <a:srgbClr val="113C61"/>
                  </a:solidFill>
                  <a:latin typeface="Roboto"/>
                </a:rPr>
                <a:t> </a:t>
              </a:r>
            </a:p>
            <a:p>
              <a:pPr>
                <a:lnSpc>
                  <a:spcPts val="3999"/>
                </a:lnSpc>
              </a:pPr>
              <a:r>
                <a:rPr lang="en-US" sz="2500" spc="125" dirty="0">
                  <a:solidFill>
                    <a:srgbClr val="113C61"/>
                  </a:solidFill>
                  <a:latin typeface="Roboto"/>
                </a:rPr>
                <a:t>S</a:t>
              </a:r>
              <a:r>
                <a:rPr lang="en-US" sz="2500" spc="125" dirty="0" smtClean="0">
                  <a:solidFill>
                    <a:srgbClr val="113C61"/>
                  </a:solidFill>
                  <a:latin typeface="Roboto"/>
                </a:rPr>
                <a:t>tudent</a:t>
              </a:r>
              <a:r>
                <a:rPr lang="en-US" sz="2500" spc="125" dirty="0">
                  <a:solidFill>
                    <a:srgbClr val="113C61"/>
                  </a:solidFill>
                  <a:latin typeface="Roboto"/>
                </a:rPr>
                <a:t>: </a:t>
              </a:r>
              <a:r>
                <a:rPr lang="en-US" sz="2500" spc="125" dirty="0" err="1">
                  <a:solidFill>
                    <a:srgbClr val="113C61"/>
                  </a:solidFill>
                  <a:latin typeface="Roboto"/>
                </a:rPr>
                <a:t>Kossanov</a:t>
              </a:r>
              <a:r>
                <a:rPr lang="en-US" sz="2500" spc="125" dirty="0">
                  <a:solidFill>
                    <a:srgbClr val="113C61"/>
                  </a:solidFill>
                  <a:latin typeface="Roboto"/>
                </a:rPr>
                <a:t> </a:t>
              </a:r>
              <a:r>
                <a:rPr lang="en-US" sz="2500" spc="125" dirty="0" err="1">
                  <a:solidFill>
                    <a:srgbClr val="113C61"/>
                  </a:solidFill>
                  <a:latin typeface="Roboto"/>
                </a:rPr>
                <a:t>Dinmukhamed</a:t>
              </a:r>
              <a:endParaRPr lang="en-US" sz="2500" spc="125" dirty="0">
                <a:solidFill>
                  <a:srgbClr val="113C61"/>
                </a:solidFill>
                <a:latin typeface="Roboto"/>
              </a:endParaRPr>
            </a:p>
            <a:p>
              <a:pPr algn="l">
                <a:lnSpc>
                  <a:spcPts val="4000"/>
                </a:lnSpc>
              </a:pPr>
              <a:r>
                <a:rPr lang="en-US" sz="2499" spc="124" dirty="0">
                  <a:solidFill>
                    <a:srgbClr val="113C61"/>
                  </a:solidFill>
                  <a:latin typeface="Roboto"/>
                </a:rPr>
                <a:t>G</a:t>
              </a:r>
              <a:r>
                <a:rPr lang="en-US" sz="2499" spc="124" dirty="0" smtClean="0">
                  <a:solidFill>
                    <a:srgbClr val="113C61"/>
                  </a:solidFill>
                  <a:latin typeface="Roboto"/>
                </a:rPr>
                <a:t>roup</a:t>
              </a:r>
              <a:r>
                <a:rPr lang="en-US" sz="2499" spc="124" dirty="0">
                  <a:solidFill>
                    <a:srgbClr val="113C61"/>
                  </a:solidFill>
                  <a:latin typeface="Roboto"/>
                </a:rPr>
                <a:t>: SE-2002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0" y="0"/>
            <a:ext cx="5100969" cy="10777034"/>
          </a:xfrm>
          <a:prstGeom prst="rect">
            <a:avLst/>
          </a:prstGeom>
          <a:solidFill>
            <a:srgbClr val="113C61"/>
          </a:solidFill>
        </p:spPr>
      </p:sp>
      <p:grpSp>
        <p:nvGrpSpPr>
          <p:cNvPr id="7" name="Group 7"/>
          <p:cNvGrpSpPr/>
          <p:nvPr/>
        </p:nvGrpSpPr>
        <p:grpSpPr>
          <a:xfrm>
            <a:off x="1367155" y="2433864"/>
            <a:ext cx="6400800" cy="640080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AE8441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 t="2705" b="2705"/>
          <a:stretch>
            <a:fillRect/>
          </a:stretch>
        </p:blipFill>
        <p:spPr>
          <a:xfrm>
            <a:off x="1367155" y="2433864"/>
            <a:ext cx="6754290" cy="638875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368" y="266700"/>
            <a:ext cx="2771429" cy="14285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144</Words>
  <Application>Microsoft Office PowerPoint</Application>
  <PresentationFormat>Произвольный</PresentationFormat>
  <Paragraphs>46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Open Sans</vt:lpstr>
      <vt:lpstr>Arial</vt:lpstr>
      <vt:lpstr>Roboto Bold</vt:lpstr>
      <vt:lpstr>Podkova Regular Bold</vt:lpstr>
      <vt:lpstr>Roboto</vt:lpstr>
      <vt:lpstr>Calibri</vt:lpstr>
      <vt:lpstr>Podkova Regular</vt:lpstr>
      <vt:lpstr>Open Sans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bot</dc:title>
  <cp:lastModifiedBy>Admin</cp:lastModifiedBy>
  <cp:revision>5</cp:revision>
  <dcterms:created xsi:type="dcterms:W3CDTF">2006-08-16T00:00:00Z</dcterms:created>
  <dcterms:modified xsi:type="dcterms:W3CDTF">2020-11-22T10:27:55Z</dcterms:modified>
  <dc:identifier>DAEOIa0Pp3o</dc:identifier>
</cp:coreProperties>
</file>