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35"/>
    <p:restoredTop sz="83843"/>
  </p:normalViewPr>
  <p:slideViewPr>
    <p:cSldViewPr snapToGrid="0">
      <p:cViewPr varScale="1">
        <p:scale>
          <a:sx n="99" d="100"/>
          <a:sy n="99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45A52-9BB3-974C-9253-BA9683C5F81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717DE-9658-1B44-A88B-AD8DAD53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18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717DE-9658-1B44-A88B-AD8DAD53E4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42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717DE-9658-1B44-A88B-AD8DAD53E4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42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Differences between people going to academia and industry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717DE-9658-1B44-A88B-AD8DAD53E4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75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JSM – student opportunities to present</a:t>
            </a:r>
          </a:p>
          <a:p>
            <a:endParaRPr lang="en-US" dirty="0"/>
          </a:p>
          <a:p>
            <a:r>
              <a:rPr lang="en-US" dirty="0"/>
              <a:t>Smaller ASA conferences can vary in quality, good to talk to people who’ve been to one to get a sense for what’s involved</a:t>
            </a:r>
          </a:p>
          <a:p>
            <a:endParaRPr lang="en-US" dirty="0"/>
          </a:p>
          <a:p>
            <a:r>
              <a:rPr lang="en-US" dirty="0"/>
              <a:t>ML conference papers are a good thing to try to do before graduation (accepted = published)</a:t>
            </a:r>
          </a:p>
          <a:p>
            <a:r>
              <a:rPr lang="en-US" dirty="0"/>
              <a:t>Lots of opportunities to be a reviewer for these conferences</a:t>
            </a:r>
          </a:p>
          <a:p>
            <a:r>
              <a:rPr lang="en-US" dirty="0" err="1"/>
              <a:t>NeurIPS</a:t>
            </a:r>
            <a:r>
              <a:rPr lang="en-US" dirty="0"/>
              <a:t> paper accepted (for now) means published in top-tier machine learning journal</a:t>
            </a:r>
          </a:p>
          <a:p>
            <a:endParaRPr lang="en-US" dirty="0"/>
          </a:p>
          <a:p>
            <a:r>
              <a:rPr lang="en-US" dirty="0"/>
              <a:t>IMS has a conference outside of Dusseldorf next year!</a:t>
            </a:r>
          </a:p>
          <a:p>
            <a:r>
              <a:rPr lang="en-US" dirty="0"/>
              <a:t>Has been growing in data science and applied statistics recently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717DE-9658-1B44-A88B-AD8DAD53E4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Invited v contributed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717DE-9658-1B44-A88B-AD8DAD53E4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58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mixers and happy hours: remember that statisticians tend to be awkward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717DE-9658-1B44-A88B-AD8DAD53E4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55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for JSM: weird cheese</a:t>
            </a:r>
          </a:p>
          <a:p>
            <a:endParaRPr lang="en-US" dirty="0"/>
          </a:p>
          <a:p>
            <a:r>
              <a:rPr lang="en-US" dirty="0"/>
              <a:t>Dress codes/norms vary by conference</a:t>
            </a:r>
          </a:p>
          <a:p>
            <a:r>
              <a:rPr lang="en-US" dirty="0"/>
              <a:t>Business casual is a safe bet for presenters</a:t>
            </a:r>
          </a:p>
          <a:p>
            <a:r>
              <a:rPr lang="en-US" dirty="0"/>
              <a:t>But always wear comfortable shoes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717DE-9658-1B44-A88B-AD8DAD53E4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6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717DE-9658-1B44-A88B-AD8DAD53E4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87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I’m targeting a career in academia?</a:t>
            </a:r>
          </a:p>
          <a:p>
            <a:r>
              <a:rPr lang="en-US" dirty="0"/>
              <a:t>What if I’m targeting a career in industry?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717DE-9658-1B44-A88B-AD8DAD53E4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6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A517-2781-1221-2A09-AC54FE251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57798-27E2-9945-9C87-66A2B7A69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AB687-E988-2E51-E673-2A8F58F2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470F-3522-5941-8F5C-F7C19296B97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78A2A-6740-4D09-BC27-649D4734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AD851-8175-CDC9-31E3-2BD70E01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7FC1-CB60-0146-8513-1B36E066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2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3414-1091-A8DD-5C0C-FD5A1C04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493D8-DC98-F32F-1FCD-8933168AF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B95CF-B026-3F71-87ED-CC715B94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470F-3522-5941-8F5C-F7C19296B97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788F0-44F1-AEB7-70E5-00F57BBE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C55A-D9DA-3914-7DB2-3F7BABFD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7FC1-CB60-0146-8513-1B36E066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E5495-19C7-1826-29E0-54ADBB0EF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C235B-2CD8-B586-B4A4-550733786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CEF7A-2298-EFBB-0E6F-18402555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470F-3522-5941-8F5C-F7C19296B97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5F76A-5C58-B5AC-A966-49289207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E0FC-6E6F-AD85-A0E6-1E606F45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7FC1-CB60-0146-8513-1B36E066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7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C141-ABFC-034F-1703-BB6AC18A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A4A0-A26C-A2D2-68EF-71946DA26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D8A1-CBA3-9230-BB1E-E40F149B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470F-3522-5941-8F5C-F7C19296B97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84124-F754-1732-B8E0-DD165C4D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22808-AB1E-A1D4-5AC6-836E40B7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7FC1-CB60-0146-8513-1B36E066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7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51E9-E956-2E8D-D3F0-BA58268AD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44F8B-DB1D-5ADC-9B53-111E27319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09F8-2FDC-53EA-3936-14087EF7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470F-3522-5941-8F5C-F7C19296B97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C86F2-4B97-088C-A16F-BA28295D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86875-9541-54FB-3127-1E25C769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7FC1-CB60-0146-8513-1B36E066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8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FAAC-AEDD-84F7-C669-CB660408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E914-6391-300C-BF43-72EBFE150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BDAD6-06C4-DC6D-392D-7A9E5F566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F9ADC-96C6-BDE3-B042-768C3B78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470F-3522-5941-8F5C-F7C19296B97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005C3-4E58-8DB6-5ABF-29AA8019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277E3-C828-71CA-92A4-AF4C020F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7FC1-CB60-0146-8513-1B36E066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7639-36F8-2E79-7168-5808B87E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177FD-40F4-72D6-736A-FF0DF138C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90335-83DF-CB12-C14B-DA2D7151C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A26E0-441C-FBCA-8038-BCD27F796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99686-B49B-C91E-C0FC-ED9649382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E1B1A-EEE9-C677-EF03-3F3388FD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470F-3522-5941-8F5C-F7C19296B97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09664-11CB-B4BB-F02C-55F26FE0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06F1A-F7A5-918D-9247-55DA8E8E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7FC1-CB60-0146-8513-1B36E066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8E18-9B6C-8147-DDC3-6B42FF0C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AF269-C042-564E-111F-AC396E1F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470F-3522-5941-8F5C-F7C19296B97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F24B0-6B8B-E7BC-C63E-7DC3CC7B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AA796-56E3-0CA3-E1BC-9DAE7EDE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7FC1-CB60-0146-8513-1B36E066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8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EEB06A-99E5-72D6-4911-1B5EB23B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470F-3522-5941-8F5C-F7C19296B97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B0E40-5CD5-5BAB-AB6E-EB949532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B32FF-B84C-A13C-5977-D8ED84EB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7FC1-CB60-0146-8513-1B36E066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3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63CB-AAFF-1FD7-9CA8-BFFF3BEE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EBD0-986D-4E80-D8F0-297D9EE3D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2C103-4E1A-FBB1-14F7-CFEE3F041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BBAF4-A584-ED24-9BC0-F656C2A9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470F-3522-5941-8F5C-F7C19296B97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88DFB-B9CC-20D1-9668-7CA9A7DA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63398-346A-6B69-9782-93560CFC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7FC1-CB60-0146-8513-1B36E066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4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24B6-81CC-0BBB-4531-7099B285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80DAE-2FFA-ADDB-C169-10FE80276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6A05B-A531-2458-9DC6-4257FC84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AB5EA-D8F6-FA63-F3DA-33CE70BA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470F-3522-5941-8F5C-F7C19296B97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D00A6-79BB-7153-896A-38553F32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BB648-8A9B-5D73-8ADE-38BAE2CD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7FC1-CB60-0146-8513-1B36E066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7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9BB2D-0B3C-A45A-5862-1D12C49E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FF06B-27DE-1305-BE1C-565A529B1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3ED9D-7140-09B3-00B5-D9EC10B75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A470F-3522-5941-8F5C-F7C19296B97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8066D-9E3F-500A-7B48-FA17C3B2D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21090-68D9-96F7-8EA4-73A50910A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B7FC1-CB60-0146-8513-1B36E066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0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CC029-04D9-46AF-1389-798242264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37" y="1298448"/>
            <a:ext cx="5895178" cy="4099642"/>
          </a:xfrm>
        </p:spPr>
        <p:txBody>
          <a:bodyPr anchor="b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Kosorok Lab</a:t>
            </a:r>
            <a:br>
              <a:rPr lang="en-US" sz="6600">
                <a:solidFill>
                  <a:srgbClr val="FFFFFF"/>
                </a:solidFill>
              </a:rPr>
            </a:br>
            <a:r>
              <a:rPr lang="en-US" sz="6600">
                <a:solidFill>
                  <a:srgbClr val="FFFFFF"/>
                </a:solidFill>
              </a:rPr>
              <a:t>Precision Health and AI Research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6EC43-CBFD-5C56-36AB-F63D8E516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1122363"/>
            <a:ext cx="3505200" cy="4269549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10 October 2023</a:t>
            </a:r>
          </a:p>
        </p:txBody>
      </p:sp>
      <p:sp>
        <p:nvSpPr>
          <p:cNvPr id="12" name="sketch line 1">
            <a:extLst>
              <a:ext uri="{FF2B5EF4-FFF2-40B4-BE49-F238E27FC236}">
                <a16:creationId xmlns:a16="http://schemas.microsoft.com/office/drawing/2014/main" id="{32C5B66D-E390-4A14-AB60-69626CBF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62635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46273DA-F933-4D17-A5FE-B1EF87FD7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76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CDC8-1DAF-DF12-DAD5-F6B7FEA5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customs and norms of presenting a poster?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C3147-DA10-17B9-5DB6-7F4FBA0BF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in a poster session?</a:t>
            </a:r>
          </a:p>
          <a:p>
            <a:r>
              <a:rPr lang="en-US" dirty="0"/>
              <a:t>If there’s one person you’re talking to, find out their background/what their research is in</a:t>
            </a:r>
          </a:p>
          <a:p>
            <a:r>
              <a:rPr lang="en-US" dirty="0"/>
              <a:t>After a minute where they’re just reading your poster, ask if they have a question (give them space during the minute)</a:t>
            </a:r>
          </a:p>
          <a:p>
            <a:r>
              <a:rPr lang="en-US" dirty="0"/>
              <a:t>Have a two-minute spiel prepared</a:t>
            </a:r>
          </a:p>
        </p:txBody>
      </p:sp>
    </p:spTree>
    <p:extLst>
      <p:ext uri="{BB962C8B-B14F-4D97-AF65-F5344CB8AC3E}">
        <p14:creationId xmlns:p14="http://schemas.microsoft.com/office/powerpoint/2010/main" val="376734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8C26-41BE-764B-1ADE-3EDE725F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prepare for a conference talk/poster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0C06F-6F42-9D79-96DD-45B87298C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other talks</a:t>
            </a:r>
          </a:p>
          <a:p>
            <a:r>
              <a:rPr lang="en-US" dirty="0"/>
              <a:t>Talk to people in the PHAIR lab</a:t>
            </a:r>
          </a:p>
          <a:p>
            <a:r>
              <a:rPr lang="en-US" dirty="0"/>
              <a:t>Practice during lab time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Lots of templates available for talks (on the website)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77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879B-8E68-D6BE-703D-B24CF7A6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conferences should I be going to? When should I go to conferences?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0C2ED-B70A-4DAB-0A3F-E6642B18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time you’re interested</a:t>
            </a:r>
          </a:p>
          <a:p>
            <a:endParaRPr lang="en-US" dirty="0"/>
          </a:p>
          <a:p>
            <a:r>
              <a:rPr lang="en-US" dirty="0"/>
              <a:t>At least one by second year; one or two by third year</a:t>
            </a:r>
          </a:p>
          <a:p>
            <a:r>
              <a:rPr lang="en-US" dirty="0"/>
              <a:t>1-2 times a year</a:t>
            </a:r>
          </a:p>
          <a:p>
            <a:pPr lvl="1"/>
            <a:r>
              <a:rPr lang="en-US" dirty="0"/>
              <a:t>Can go beyond</a:t>
            </a:r>
          </a:p>
          <a:p>
            <a:pPr lvl="1"/>
            <a:r>
              <a:rPr lang="en-US" dirty="0"/>
              <a:t>4+ is kind of a lot</a:t>
            </a:r>
          </a:p>
        </p:txBody>
      </p:sp>
    </p:spTree>
    <p:extLst>
      <p:ext uri="{BB962C8B-B14F-4D97-AF65-F5344CB8AC3E}">
        <p14:creationId xmlns:p14="http://schemas.microsoft.com/office/powerpoint/2010/main" val="276634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7D0E-4055-247B-9C7E-80316A0C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pay for going to a conference?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D84B-08FD-DBF8-B894-6C37218B5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PHAIR resource hub coming soon!</a:t>
            </a:r>
          </a:p>
          <a:p>
            <a:endParaRPr lang="en-US" dirty="0"/>
          </a:p>
          <a:p>
            <a:r>
              <a:rPr lang="en-US" dirty="0"/>
              <a:t>Department, graduate school, conference student awards, collaborators</a:t>
            </a:r>
          </a:p>
        </p:txBody>
      </p:sp>
    </p:spTree>
    <p:extLst>
      <p:ext uri="{BB962C8B-B14F-4D97-AF65-F5344CB8AC3E}">
        <p14:creationId xmlns:p14="http://schemas.microsoft.com/office/powerpoint/2010/main" val="292137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03B7-DEE3-085F-1353-9EFC40C1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5F555-580D-E062-4041-7CC55F461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group discussion with forced audience participation*</a:t>
            </a:r>
          </a:p>
        </p:txBody>
      </p:sp>
    </p:spTree>
    <p:extLst>
      <p:ext uri="{BB962C8B-B14F-4D97-AF65-F5344CB8AC3E}">
        <p14:creationId xmlns:p14="http://schemas.microsoft.com/office/powerpoint/2010/main" val="155130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126F-FD77-B2EC-C667-356FC634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conference and why do we go to them?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69A56-7837-8252-4C2C-AF28F4095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Improves reach of paper – gives opportunity for people who might not necessarily see it to see it</a:t>
            </a:r>
          </a:p>
          <a:p>
            <a:pPr lvl="1"/>
            <a:r>
              <a:rPr lang="en-US" dirty="0"/>
              <a:t>This goes both ways! You can learn unexpected/cutting-edge stuff</a:t>
            </a:r>
          </a:p>
          <a:p>
            <a:r>
              <a:rPr lang="en-US" dirty="0"/>
              <a:t>Another value lies in networking </a:t>
            </a:r>
          </a:p>
          <a:p>
            <a:pPr lvl="1"/>
            <a:r>
              <a:rPr lang="en-US" dirty="0"/>
              <a:t>Value to being in the same room as other people, having organic conversations</a:t>
            </a:r>
          </a:p>
          <a:p>
            <a:pPr lvl="1"/>
            <a:r>
              <a:rPr lang="en-US" dirty="0"/>
              <a:t>Can ask what didn’t work (this doesn’t usually make the paper)</a:t>
            </a:r>
          </a:p>
          <a:p>
            <a:pPr lvl="1"/>
            <a:r>
              <a:rPr lang="en-US" dirty="0"/>
              <a:t>Follow-up: how does one network?</a:t>
            </a:r>
          </a:p>
          <a:p>
            <a:pPr lvl="2"/>
            <a:r>
              <a:rPr lang="en-US" dirty="0"/>
              <a:t>Ask a mentor about who to start with</a:t>
            </a:r>
          </a:p>
          <a:p>
            <a:pPr lvl="2"/>
            <a:r>
              <a:rPr lang="en-US" dirty="0"/>
              <a:t>Have a motivation/purpose – starting a new project, have a specific question</a:t>
            </a:r>
          </a:p>
          <a:p>
            <a:pPr lvl="2"/>
            <a:r>
              <a:rPr lang="en-US" dirty="0"/>
              <a:t>Can be intimidating, but try to remember that Famous Statisticians/People like to meet new people (roughly 90% of the time)</a:t>
            </a:r>
          </a:p>
          <a:p>
            <a:pPr lvl="2"/>
            <a:r>
              <a:rPr lang="en-US" dirty="0"/>
              <a:t>People expect to be talked to at conferences</a:t>
            </a:r>
          </a:p>
        </p:txBody>
      </p:sp>
    </p:spTree>
    <p:extLst>
      <p:ext uri="{BB962C8B-B14F-4D97-AF65-F5344CB8AC3E}">
        <p14:creationId xmlns:p14="http://schemas.microsoft.com/office/powerpoint/2010/main" val="187397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4526-053E-7271-1B62-8FEBEB52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kinds of conferences do we go 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C89A-724E-961D-1D4E-205E307FA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JSM – biggest of all statistics conferences (“overwhelming but good”)</a:t>
            </a:r>
          </a:p>
          <a:p>
            <a:r>
              <a:rPr lang="en-US" dirty="0"/>
              <a:t>ENAR – lots of opportunities for students</a:t>
            </a:r>
          </a:p>
          <a:p>
            <a:pPr lvl="1"/>
            <a:r>
              <a:rPr lang="en-US" dirty="0"/>
              <a:t>Focused on biostatistics</a:t>
            </a:r>
          </a:p>
          <a:p>
            <a:r>
              <a:rPr lang="en-US" dirty="0"/>
              <a:t>Smaller ASA conferences: SDSS, WSDS, CSP</a:t>
            </a:r>
          </a:p>
          <a:p>
            <a:r>
              <a:rPr lang="en-US" dirty="0"/>
              <a:t>ML, CS – ICML, </a:t>
            </a:r>
            <a:r>
              <a:rPr lang="en-US" dirty="0" err="1"/>
              <a:t>NeurIPS</a:t>
            </a:r>
            <a:r>
              <a:rPr lang="en-US" dirty="0"/>
              <a:t>, ICLR,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Conference papers (different system from a traditional stats conference)</a:t>
            </a:r>
          </a:p>
          <a:p>
            <a:r>
              <a:rPr lang="en-US" dirty="0"/>
              <a:t>Genetics</a:t>
            </a:r>
          </a:p>
          <a:p>
            <a:r>
              <a:rPr lang="en-US" dirty="0"/>
              <a:t>Clinical</a:t>
            </a:r>
          </a:p>
          <a:p>
            <a:r>
              <a:rPr lang="en-US" dirty="0"/>
              <a:t>IMS (has smaller and international conferences)</a:t>
            </a:r>
          </a:p>
          <a:p>
            <a:r>
              <a:rPr lang="en-US" dirty="0"/>
              <a:t>Causal Inference – ACIC (lots of talks about DTRs)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1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AC77-F005-B3F1-E2B5-39B496A6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I’ve picked a conference to go to, what’s on the scientific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F6B75-0C9B-A540-08CF-76E753D9F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Contributed and invited sessions</a:t>
            </a:r>
          </a:p>
          <a:p>
            <a:pPr lvl="1"/>
            <a:r>
              <a:rPr lang="en-US" dirty="0"/>
              <a:t>Talks – more audience at the same time; concentrated attention</a:t>
            </a:r>
          </a:p>
          <a:p>
            <a:pPr lvl="2"/>
            <a:r>
              <a:rPr lang="en-US" dirty="0"/>
              <a:t>Usually a Q&amp;A at the end</a:t>
            </a:r>
          </a:p>
          <a:p>
            <a:pPr lvl="2"/>
            <a:r>
              <a:rPr lang="en-US" dirty="0"/>
              <a:t>Can, in theory, prepare it the night before (not recommended)</a:t>
            </a:r>
          </a:p>
          <a:p>
            <a:pPr lvl="2"/>
            <a:r>
              <a:rPr lang="en-US" dirty="0"/>
              <a:t>More public speaking</a:t>
            </a:r>
          </a:p>
          <a:p>
            <a:pPr lvl="1"/>
            <a:r>
              <a:rPr lang="en-US" dirty="0"/>
              <a:t>Posters – stand there for ~2 hours</a:t>
            </a:r>
          </a:p>
          <a:p>
            <a:pPr lvl="2"/>
            <a:r>
              <a:rPr lang="en-US" dirty="0"/>
              <a:t>People have the chance to ask lots of questions (not everyone will)</a:t>
            </a:r>
          </a:p>
          <a:p>
            <a:pPr lvl="2"/>
            <a:r>
              <a:rPr lang="en-US" dirty="0"/>
              <a:t>Good to ask people at the start what their familiarity with the topic is</a:t>
            </a:r>
          </a:p>
          <a:p>
            <a:pPr lvl="2"/>
            <a:r>
              <a:rPr lang="en-US" dirty="0"/>
              <a:t>Logistics: has to be prepared before you get there (printed)</a:t>
            </a:r>
          </a:p>
          <a:p>
            <a:r>
              <a:rPr lang="en-US" dirty="0"/>
              <a:t>Panels – 4-5 speakers, each gives a short presentation on a topic</a:t>
            </a:r>
          </a:p>
          <a:p>
            <a:pPr lvl="1"/>
            <a:r>
              <a:rPr lang="en-US" dirty="0"/>
              <a:t>Moderator and audience Q&amp;A</a:t>
            </a:r>
          </a:p>
          <a:p>
            <a:r>
              <a:rPr lang="en-US" dirty="0"/>
              <a:t>Plenary talks – a couple at every conference, usually ~45-50 minutes</a:t>
            </a:r>
          </a:p>
          <a:p>
            <a:pPr lvl="1"/>
            <a:r>
              <a:rPr lang="en-US" dirty="0"/>
              <a:t>President of organization, Invited Famous Person</a:t>
            </a:r>
          </a:p>
          <a:p>
            <a:r>
              <a:rPr lang="en-US" dirty="0"/>
              <a:t>Award presentations/talks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7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6ABE-7151-D029-4FE9-433420B7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Besides the scientific program, what else might happen at a conference?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62ED3-EDB2-3787-1ED3-6F3AD5728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Mixers, happy hours (free food!!!!!) (also, good networking practice)</a:t>
            </a:r>
          </a:p>
          <a:p>
            <a:r>
              <a:rPr lang="en-US" dirty="0"/>
              <a:t>Career services</a:t>
            </a:r>
          </a:p>
          <a:p>
            <a:pPr lvl="1"/>
            <a:r>
              <a:rPr lang="en-US" dirty="0"/>
              <a:t>Interviews, screeners at conferences (good for those on the job market)</a:t>
            </a:r>
          </a:p>
          <a:p>
            <a:pPr lvl="1"/>
            <a:r>
              <a:rPr lang="en-US" dirty="0"/>
              <a:t>Check deadlines for when you need to post your resume</a:t>
            </a:r>
          </a:p>
          <a:p>
            <a:r>
              <a:rPr lang="en-US" dirty="0"/>
              <a:t>Short courses (usually have to pay)</a:t>
            </a:r>
          </a:p>
          <a:p>
            <a:r>
              <a:rPr lang="en-US" dirty="0"/>
              <a:t>Roundtables, lunches (also usually have to pay)</a:t>
            </a:r>
          </a:p>
          <a:p>
            <a:r>
              <a:rPr lang="en-US" dirty="0"/>
              <a:t>Expo: publishers, companies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5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08E4-C50B-5207-29AA-04DCCB7E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get on the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C767-ED0B-D1B8-0739-998261594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 an award</a:t>
            </a:r>
          </a:p>
          <a:p>
            <a:r>
              <a:rPr lang="en-US" dirty="0"/>
              <a:t>Submit an abstract</a:t>
            </a:r>
          </a:p>
          <a:p>
            <a:pPr lvl="1"/>
            <a:r>
              <a:rPr lang="en-US" dirty="0"/>
              <a:t>Know your deadlines</a:t>
            </a:r>
          </a:p>
          <a:p>
            <a:r>
              <a:rPr lang="en-US" dirty="0"/>
              <a:t>Get yourself invited</a:t>
            </a:r>
          </a:p>
          <a:p>
            <a:endParaRPr lang="en-US" dirty="0"/>
          </a:p>
          <a:p>
            <a:r>
              <a:rPr lang="en-US" dirty="0"/>
              <a:t>Benefit of being on the program: as a student, you need to be on the program to get departmental funding</a:t>
            </a:r>
          </a:p>
        </p:txBody>
      </p:sp>
    </p:spTree>
    <p:extLst>
      <p:ext uri="{BB962C8B-B14F-4D97-AF65-F5344CB8AC3E}">
        <p14:creationId xmlns:p14="http://schemas.microsoft.com/office/powerpoint/2010/main" val="414560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6D72-8F50-6423-688E-B9766858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I’m at the conference. Now what? What are the goals of going to a conference?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B353A-34BC-B4CD-F89E-B65338A19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to have a rigid plan (be flexible)</a:t>
            </a:r>
          </a:p>
          <a:p>
            <a:r>
              <a:rPr lang="en-US" dirty="0"/>
              <a:t>Look through the program ahead of time</a:t>
            </a:r>
          </a:p>
          <a:p>
            <a:r>
              <a:rPr lang="en-US" dirty="0"/>
              <a:t>For JSM, ENAR the department has a get-together with food</a:t>
            </a:r>
          </a:p>
          <a:p>
            <a:r>
              <a:rPr lang="en-US" dirty="0"/>
              <a:t>Understood that you’ll explore the area (a good break from the conference)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9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AC11-AA68-6F37-26F7-BC9C08A0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customs and norms of giving a conference talk?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54417-5B97-22E8-8D30-36CECDA04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Pay attention to whether you need to upload your slide deck in advance or not</a:t>
            </a:r>
          </a:p>
          <a:p>
            <a:r>
              <a:rPr lang="en-US" dirty="0"/>
              <a:t>Arrive to your session 15 minutes early</a:t>
            </a:r>
          </a:p>
          <a:p>
            <a:r>
              <a:rPr lang="en-US" dirty="0"/>
              <a:t>Introduce yourself to the session chair (side bar: what is a session chair?) and the other speakers</a:t>
            </a:r>
          </a:p>
          <a:p>
            <a:pPr lvl="1"/>
            <a:r>
              <a:rPr lang="en-US" dirty="0"/>
              <a:t>A session chair is the one who introduces the speakers, keeps time</a:t>
            </a:r>
          </a:p>
          <a:p>
            <a:r>
              <a:rPr lang="en-US" dirty="0"/>
              <a:t>Better to give a talk that’s too short than too long</a:t>
            </a:r>
          </a:p>
          <a:p>
            <a:pPr lvl="1"/>
            <a:r>
              <a:rPr lang="en-US" dirty="0"/>
              <a:t>Make sure you know how much time you have</a:t>
            </a:r>
          </a:p>
          <a:p>
            <a:pPr lvl="1"/>
            <a:r>
              <a:rPr lang="en-US" dirty="0"/>
              <a:t>Know the code for how much time is left</a:t>
            </a:r>
          </a:p>
          <a:p>
            <a:pPr lvl="1"/>
            <a:r>
              <a:rPr lang="en-US" dirty="0"/>
              <a:t>It’s considered rude to go over time (one second is okay)</a:t>
            </a:r>
          </a:p>
          <a:p>
            <a:r>
              <a:rPr lang="en-US" dirty="0"/>
              <a:t>Stay in the room after the session is over to give opportunities for people to come up and ask questions</a:t>
            </a:r>
          </a:p>
        </p:txBody>
      </p:sp>
    </p:spTree>
    <p:extLst>
      <p:ext uri="{BB962C8B-B14F-4D97-AF65-F5344CB8AC3E}">
        <p14:creationId xmlns:p14="http://schemas.microsoft.com/office/powerpoint/2010/main" val="334591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5992</TotalTime>
  <Words>1045</Words>
  <Application>Microsoft Macintosh PowerPoint</Application>
  <PresentationFormat>Widescreen</PresentationFormat>
  <Paragraphs>121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Kosorok Lab Precision Health and AI Research Lab</vt:lpstr>
      <vt:lpstr>Conferences</vt:lpstr>
      <vt:lpstr>What is a conference and why do we go to them? </vt:lpstr>
      <vt:lpstr>What kinds of conferences do we go to?</vt:lpstr>
      <vt:lpstr>Ok, I’ve picked a conference to go to, what’s on the scientific program?</vt:lpstr>
      <vt:lpstr>Besides the scientific program, what else might happen at a conference? </vt:lpstr>
      <vt:lpstr>How do I get on the program?</vt:lpstr>
      <vt:lpstr>Ok, I’m at the conference. Now what? What are the goals of going to a conference?</vt:lpstr>
      <vt:lpstr>What are the customs and norms of giving a conference talk?</vt:lpstr>
      <vt:lpstr>What are the customs and norms of presenting a poster?</vt:lpstr>
      <vt:lpstr>How do I prepare for a conference talk/poster session?</vt:lpstr>
      <vt:lpstr>How many conferences should I be going to? When should I go to conferences?</vt:lpstr>
      <vt:lpstr>How do I pay for going to a conference?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Kosorok Lab Precision Health and AI Research Lab</dc:title>
  <dc:creator>Freeman, Nikki Lynn Boatenhamer</dc:creator>
  <cp:lastModifiedBy>She, Jane *HS</cp:lastModifiedBy>
  <cp:revision>32</cp:revision>
  <dcterms:created xsi:type="dcterms:W3CDTF">2022-08-13T10:40:10Z</dcterms:created>
  <dcterms:modified xsi:type="dcterms:W3CDTF">2023-10-10T16:14:33Z</dcterms:modified>
</cp:coreProperties>
</file>