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ea0ef26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ea0ef26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ea0ef26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ea0ef26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ea0ef26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ea0ef26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ea0ef26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ea0ef26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Excerpt</a:t>
            </a:r>
            <a:r>
              <a:rPr lang="en"/>
              <a:t> from a paper I was reading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ea0ef26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ea0ef26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have had experiences doing so where chat GPT gave me an answer that didn’t seem quite right. Upon questioning/clarification it then corrected itself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john: ChatGPT 4 can be better (less likely to make stuff up)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ea0ef2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ea0ef2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ea0ef26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ea0ef26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ea0ef26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ea0ef26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ea0ef260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ea0ef260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have not tried this but it looks cool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ea0ef26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ea0ef26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ea0ef2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ea0ef2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be sent out in an email after lab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ea0ef26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ea0ef26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0f4edf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0f4edf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fcc56b6dc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fcc56b6dc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ea0ef26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ea0ef26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 intro &amp; methods first, skip over sim results on first read; look through sims to see other comparator methods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a purpose: what are you looking for? What are you trying to understand?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 </a:t>
            </a:r>
            <a:r>
              <a:rPr lang="en"/>
              <a:t>connected</a:t>
            </a:r>
            <a:r>
              <a:rPr lang="en"/>
              <a:t> papers while keeping original in mind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ea0ef26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ea0ef26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ea0ef26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ea0ef26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ea0ef26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ea0ef26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papers cluster together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Node size indicates number of citations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ea0ef26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ea0ef26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</a:t>
            </a:r>
            <a:r>
              <a:rPr lang="en"/>
              <a:t>ncitetful</a:t>
            </a:r>
            <a:r>
              <a:rPr lang="en"/>
              <a:t>: can seed multiple papers to refine your search &amp; groups of papers recommended to you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See common citations &amp; how two papers are connected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see “first” “kernel” papers in literature you’re reading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ea0ef26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ea0ef26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searching or bing; sometimes there are </a:t>
            </a:r>
            <a:r>
              <a:rPr lang="en"/>
              <a:t>people</a:t>
            </a:r>
            <a:r>
              <a:rPr lang="en"/>
              <a:t> discussing your ideas who don’t have papers for it yet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references on a paper you are reading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rgbClr val="EAD1D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3"/>
          <p:cNvSpPr/>
          <p:nvPr/>
        </p:nvSpPr>
        <p:spPr>
          <a:xfrm>
            <a:off x="1525050" y="1293850"/>
            <a:ext cx="6093900" cy="25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4"/>
          <p:cNvCxnSpPr/>
          <p:nvPr/>
        </p:nvCxnSpPr>
        <p:spPr>
          <a:xfrm rot="10800000">
            <a:off x="771000" y="196682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4"/>
          <p:cNvSpPr txBox="1"/>
          <p:nvPr>
            <p:ph type="title"/>
          </p:nvPr>
        </p:nvSpPr>
        <p:spPr>
          <a:xfrm>
            <a:off x="694275" y="759175"/>
            <a:ext cx="5460900" cy="959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694275" y="2358750"/>
            <a:ext cx="3616500" cy="248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2" type="body"/>
          </p:nvPr>
        </p:nvSpPr>
        <p:spPr>
          <a:xfrm>
            <a:off x="4781482" y="2358750"/>
            <a:ext cx="3616500" cy="248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455A6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7EFE4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918451" y="4437550"/>
            <a:ext cx="944700" cy="82800"/>
          </a:xfrm>
          <a:prstGeom prst="rect">
            <a:avLst/>
          </a:prstGeom>
          <a:solidFill>
            <a:srgbClr val="957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 txBox="1"/>
          <p:nvPr>
            <p:ph type="title"/>
          </p:nvPr>
        </p:nvSpPr>
        <p:spPr>
          <a:xfrm>
            <a:off x="826750" y="596425"/>
            <a:ext cx="5379600" cy="158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3200"/>
              <a:buNone/>
              <a:defRPr b="1" sz="3200">
                <a:solidFill>
                  <a:srgbClr val="221E1F"/>
                </a:solidFill>
              </a:defRPr>
            </a:lvl9pPr>
          </a:lstStyle>
          <a:p/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826750" y="2303925"/>
            <a:ext cx="5379600" cy="173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○"/>
              <a:defRPr sz="1200">
                <a:solidFill>
                  <a:srgbClr val="61616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■"/>
              <a:defRPr sz="1200">
                <a:solidFill>
                  <a:srgbClr val="61616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●"/>
              <a:defRPr sz="1200">
                <a:solidFill>
                  <a:srgbClr val="61616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○"/>
              <a:defRPr sz="1200">
                <a:solidFill>
                  <a:srgbClr val="61616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■"/>
              <a:defRPr sz="1200">
                <a:solidFill>
                  <a:srgbClr val="61616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●"/>
              <a:defRPr sz="1200">
                <a:solidFill>
                  <a:srgbClr val="61616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○"/>
              <a:defRPr sz="1200">
                <a:solidFill>
                  <a:srgbClr val="61616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■"/>
              <a:defRPr sz="12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21E1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7"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1967410" y="1026904"/>
            <a:ext cx="4828200" cy="27087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348388" y="1407896"/>
            <a:ext cx="4828200" cy="27087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 txBox="1"/>
          <p:nvPr>
            <p:ph type="ctrTitle"/>
          </p:nvPr>
        </p:nvSpPr>
        <p:spPr>
          <a:xfrm>
            <a:off x="2689350" y="1848606"/>
            <a:ext cx="4146300" cy="182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8"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4825" y="3164150"/>
            <a:ext cx="9135000" cy="65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500" y="3820856"/>
            <a:ext cx="9135000" cy="65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4825" y="4477513"/>
            <a:ext cx="9135000" cy="6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 rot="-5400000">
            <a:off x="78900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 rot="-5400000">
            <a:off x="604841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 rot="-5400000">
            <a:off x="424372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 rot="-5400000">
            <a:off x="240206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 rot="-5400000">
            <a:off x="5973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 rot="-5400000">
            <a:off x="78906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rot="-5400000">
            <a:off x="604899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rot="-5400000">
            <a:off x="240264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-5400000">
            <a:off x="5979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rot="-5400000">
            <a:off x="424429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 rot="-5400000">
            <a:off x="78900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 rot="-5400000">
            <a:off x="604841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rot="-5400000">
            <a:off x="424372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-5400000">
            <a:off x="240206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-5400000">
            <a:off x="5973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b="1" sz="3600">
                <a:solidFill>
                  <a:srgbClr val="B45F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9pPr>
          </a:lstStyle>
          <a:p/>
        </p:txBody>
      </p:sp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9"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zotero.org/" TargetMode="External"/><Relationship Id="rId4" Type="http://schemas.openxmlformats.org/officeDocument/2006/relationships/hyperlink" Target="https://www.zotero.org/" TargetMode="External"/><Relationship Id="rId5" Type="http://schemas.openxmlformats.org/officeDocument/2006/relationships/hyperlink" Target="https://obsidian.m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tmaps.com/features#discover" TargetMode="External"/><Relationship Id="rId4" Type="http://schemas.openxmlformats.org/officeDocument/2006/relationships/hyperlink" Target="https://inciteful.xyz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Reviews</a:t>
            </a:r>
            <a:endParaRPr/>
          </a:p>
        </p:txBody>
      </p:sp>
      <p:sp>
        <p:nvSpPr>
          <p:cNvPr id="289" name="Google Shape;289;p23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Molly Hoch &amp; Jane She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type="title"/>
          </p:nvPr>
        </p:nvSpPr>
        <p:spPr>
          <a:xfrm>
            <a:off x="826750" y="596425"/>
            <a:ext cx="5379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to find papers</a:t>
            </a:r>
            <a:endParaRPr/>
          </a:p>
        </p:txBody>
      </p:sp>
      <p:sp>
        <p:nvSpPr>
          <p:cNvPr id="340" name="Google Shape;340;p32"/>
          <p:cNvSpPr txBox="1"/>
          <p:nvPr>
            <p:ph idx="1" type="body"/>
          </p:nvPr>
        </p:nvSpPr>
        <p:spPr>
          <a:xfrm>
            <a:off x="826750" y="1705350"/>
            <a:ext cx="53796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scholar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Looking at citations from papers you’re reading now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Conference proceedings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manage the papers you’ve read  </a:t>
            </a:r>
            <a:endParaRPr/>
          </a:p>
        </p:txBody>
      </p:sp>
      <p:sp>
        <p:nvSpPr>
          <p:cNvPr id="346" name="Google Shape;346;p33"/>
          <p:cNvSpPr txBox="1"/>
          <p:nvPr>
            <p:ph idx="1" type="body"/>
          </p:nvPr>
        </p:nvSpPr>
        <p:spPr>
          <a:xfrm>
            <a:off x="311700" y="140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11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831"/>
              <a:t>Citations: </a:t>
            </a:r>
            <a:r>
              <a:rPr lang="en" sz="5831" u="sng">
                <a:solidFill>
                  <a:schemeClr val="hlink"/>
                </a:solidFill>
                <a:hlinkClick r:id="rId3"/>
              </a:rPr>
              <a:t>Zoter</a:t>
            </a:r>
            <a:r>
              <a:rPr lang="en" sz="5831" u="sng">
                <a:solidFill>
                  <a:schemeClr val="hlink"/>
                </a:solidFill>
                <a:hlinkClick r:id="rId4"/>
              </a:rPr>
              <a:t>o</a:t>
            </a:r>
            <a:endParaRPr sz="58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Others?</a:t>
            </a:r>
            <a:endParaRPr sz="54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Mendeley</a:t>
            </a:r>
            <a:endParaRPr sz="54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Saving papers on google scholar</a:t>
            </a:r>
            <a:endParaRPr sz="54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Paperpile (works w/ google docs &amp; word too)</a:t>
            </a:r>
            <a:endParaRPr sz="5431"/>
          </a:p>
          <a:p>
            <a:pPr indent="-3211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831"/>
              <a:t>Notes: </a:t>
            </a:r>
            <a:r>
              <a:rPr lang="en" sz="5831" u="sng">
                <a:solidFill>
                  <a:schemeClr val="hlink"/>
                </a:solidFill>
                <a:hlinkClick r:id="rId5"/>
              </a:rPr>
              <a:t>Obsidian</a:t>
            </a:r>
            <a:endParaRPr sz="58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Others?</a:t>
            </a:r>
            <a:endParaRPr sz="54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Notion (similar to obsidian)</a:t>
            </a:r>
            <a:endParaRPr sz="54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Excel (onedrive to access from anywhere)</a:t>
            </a:r>
            <a:endParaRPr sz="5431"/>
          </a:p>
          <a:p>
            <a:pPr indent="-3148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Can have excel sheet listing all the papers within a topic </a:t>
            </a:r>
            <a:endParaRPr sz="5431"/>
          </a:p>
          <a:p>
            <a:pPr indent="-3148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List summary, main idea, journal, drawbacks, etc.</a:t>
            </a:r>
            <a:endParaRPr sz="5431"/>
          </a:p>
          <a:p>
            <a:pPr indent="-3148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Sciwheel (can save papers you’re looking at)</a:t>
            </a:r>
            <a:endParaRPr sz="5431"/>
          </a:p>
          <a:p>
            <a:pPr indent="-3148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Browser add-on, can add labels </a:t>
            </a:r>
            <a:endParaRPr sz="5431"/>
          </a:p>
          <a:p>
            <a:pPr indent="-3148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Notetaking capabilities &amp; can link to original paper</a:t>
            </a:r>
            <a:endParaRPr sz="5431"/>
          </a:p>
          <a:p>
            <a:pPr indent="-3148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UNC libraries pay for everyone to have access &amp; have learning resources</a:t>
            </a:r>
            <a:endParaRPr sz="5431"/>
          </a:p>
          <a:p>
            <a:pPr indent="-3148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431"/>
              <a:t>Can help with review papers (tracking agreements &amp; disaggreement)</a:t>
            </a:r>
            <a:endParaRPr sz="54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435375" y="943800"/>
            <a:ext cx="3912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ctrTitle"/>
          </p:nvPr>
        </p:nvSpPr>
        <p:spPr>
          <a:xfrm>
            <a:off x="2689350" y="1848606"/>
            <a:ext cx="41463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ChatGpt to help understand papers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311700" y="14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ChatGpt to help understand papers</a:t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 rotWithShape="1">
          <a:blip r:embed="rId3">
            <a:alphaModFix/>
          </a:blip>
          <a:srcRect b="0" l="0" r="0" t="1893"/>
          <a:stretch/>
        </p:blipFill>
        <p:spPr>
          <a:xfrm>
            <a:off x="1190425" y="924650"/>
            <a:ext cx="6542111" cy="3849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35"/>
          <p:cNvSpPr txBox="1"/>
          <p:nvPr/>
        </p:nvSpPr>
        <p:spPr>
          <a:xfrm>
            <a:off x="4466925" y="4773775"/>
            <a:ext cx="452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Excerpt</a:t>
            </a:r>
            <a:r>
              <a:rPr lang="en" sz="1000">
                <a:solidFill>
                  <a:schemeClr val="dk2"/>
                </a:solidFill>
              </a:rPr>
              <a:t> from Clifton &amp; Laber Q-Learning: Theory and Applications (2020)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311700" y="17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copying &amp; pasting into chatgpt…</a:t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75" y="1017725"/>
            <a:ext cx="5405749" cy="3934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p36"/>
          <p:cNvSpPr txBox="1"/>
          <p:nvPr/>
        </p:nvSpPr>
        <p:spPr>
          <a:xfrm>
            <a:off x="7350975" y="1559075"/>
            <a:ext cx="16758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 cautious!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chatgpt to help understand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266675" y="1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chatgpt to help understand code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5" y="937600"/>
            <a:ext cx="4608550" cy="3977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500" y="1949400"/>
            <a:ext cx="4230825" cy="27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8"/>
          <p:cNvSpPr txBox="1"/>
          <p:nvPr/>
        </p:nvSpPr>
        <p:spPr>
          <a:xfrm>
            <a:off x="6192600" y="4720950"/>
            <a:ext cx="227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survQlearn package by Dr. Cho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4918650" y="937600"/>
            <a:ext cx="40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Lots of functions, lots of scripts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311700" y="1657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ChatGPT, </a:t>
            </a:r>
            <a:r>
              <a:rPr lang="en"/>
              <a:t>”Please summarize what the following code does”</a:t>
            </a:r>
            <a:endParaRPr/>
          </a:p>
        </p:txBody>
      </p:sp>
      <p:pic>
        <p:nvPicPr>
          <p:cNvPr id="386" name="Google Shape;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25" y="980700"/>
            <a:ext cx="4574926" cy="39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title"/>
          </p:nvPr>
        </p:nvSpPr>
        <p:spPr>
          <a:xfrm>
            <a:off x="311700" y="306600"/>
            <a:ext cx="90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Elicit to help you understand papers (requires account)</a:t>
            </a:r>
            <a:endParaRPr/>
          </a:p>
        </p:txBody>
      </p:sp>
      <p:pic>
        <p:nvPicPr>
          <p:cNvPr id="392" name="Google Shape;3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00" y="995250"/>
            <a:ext cx="7029510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248650" y="22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Elicit to help you understand papers</a:t>
            </a:r>
            <a:endParaRPr/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3" y="1073138"/>
            <a:ext cx="8898377" cy="299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685250" y="279275"/>
            <a:ext cx="5460900" cy="5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reading a scientific paper</a:t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75" y="1084650"/>
            <a:ext cx="7688299" cy="29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311700" y="31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Elicit to help you understand papers</a:t>
            </a:r>
            <a:endParaRPr/>
          </a:p>
        </p:txBody>
      </p:sp>
      <p:pic>
        <p:nvPicPr>
          <p:cNvPr id="404" name="Google Shape;4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38" y="1017725"/>
            <a:ext cx="5881725" cy="39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advice</a:t>
            </a:r>
            <a:endParaRPr/>
          </a:p>
        </p:txBody>
      </p:sp>
      <p:sp>
        <p:nvSpPr>
          <p:cNvPr id="410" name="Google Shape;41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Paper appendices for proofs (not in the main results)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324475" y="378300"/>
            <a:ext cx="6341400" cy="8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art of reading a scientific paper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u="sng"/>
              <a:t>First pass:</a:t>
            </a:r>
            <a:r>
              <a:rPr lang="en" sz="2100"/>
              <a:t> birds eye view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Headers + conclusion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Choose whether or not to keep reading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u="sng"/>
              <a:t>Second pass:</a:t>
            </a:r>
            <a:r>
              <a:rPr lang="en" sz="2100"/>
              <a:t> read closer but ignore details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Figures, try to summarize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u="sng"/>
              <a:t>Third pass +:</a:t>
            </a:r>
            <a:r>
              <a:rPr lang="en" sz="2100"/>
              <a:t> attention to detail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Forced Audience Participation: </a:t>
            </a:r>
            <a:r>
              <a:rPr lang="en" u="sng"/>
              <a:t>What strategies work for you when reading papers?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Papers to Read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263925" y="81600"/>
            <a:ext cx="68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Related Papers: connectedpapers</a:t>
            </a:r>
            <a:endParaRPr/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29135" r="1627" t="12411"/>
          <a:stretch/>
        </p:blipFill>
        <p:spPr>
          <a:xfrm>
            <a:off x="1712050" y="654300"/>
            <a:ext cx="5435074" cy="43879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253400" y="1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Related Papers: connectedpapers</a:t>
            </a:r>
            <a:endParaRPr/>
          </a:p>
        </p:txBody>
      </p:sp>
      <p:pic>
        <p:nvPicPr>
          <p:cNvPr id="323" name="Google Shape;3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25" y="711125"/>
            <a:ext cx="7152623" cy="408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Websites to Consider</a:t>
            </a:r>
            <a:endParaRPr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https://www.litmaps.com/features#discover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https://inciteful.xyz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ctrTitle"/>
          </p:nvPr>
        </p:nvSpPr>
        <p:spPr>
          <a:xfrm>
            <a:off x="231250" y="995775"/>
            <a:ext cx="50553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Forced Audience Participation: </a:t>
            </a:r>
            <a:r>
              <a:rPr lang="en" sz="3000" u="sng"/>
              <a:t>What is your strategy to finding papers? Has that changed through the years?</a:t>
            </a:r>
            <a:endParaRPr sz="30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