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69" r:id="rId8"/>
    <p:sldId id="275" r:id="rId9"/>
    <p:sldId id="276" r:id="rId10"/>
    <p:sldId id="270" r:id="rId11"/>
    <p:sldId id="277" r:id="rId12"/>
    <p:sldId id="262" r:id="rId13"/>
    <p:sldId id="278" r:id="rId14"/>
    <p:sldId id="271" r:id="rId15"/>
    <p:sldId id="280"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3" autoAdjust="0"/>
    <p:restoredTop sz="94660"/>
  </p:normalViewPr>
  <p:slideViewPr>
    <p:cSldViewPr>
      <p:cViewPr varScale="1">
        <p:scale>
          <a:sx n="112" d="100"/>
          <a:sy n="112" d="100"/>
        </p:scale>
        <p:origin x="200" y="44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pPr algn="ctr"/>
          <a:r>
            <a:rPr lang="en-US" dirty="0"/>
            <a:t>Simulations Folder</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pPr rtl="0"/>
          <a:endParaRPr lang="en-US"/>
        </a:p>
      </dgm:t>
    </dgm:pt>
    <dgm:pt modelId="{8EC937D8-BD76-4A12-A3E5-900D5C1E2E05}">
      <dgm:prSet phldrT="[Text]"/>
      <dgm:spPr/>
      <dgm:t>
        <a:bodyPr/>
        <a:lstStyle/>
        <a:p>
          <a:pPr algn="ctr"/>
          <a:r>
            <a:rPr lang="en-US" dirty="0"/>
            <a:t>Various Scripts (i.e., F00.Libraries.R, F01.Functions.R, F02.ComparatorFunctions.R, CR00.Parameters.R, CR01.SimulationRun.R, </a:t>
          </a:r>
          <a:r>
            <a:rPr lang="en-US" dirty="0" err="1"/>
            <a:t>etc</a:t>
          </a:r>
          <a:r>
            <a:rPr lang="en-US" dirty="0"/>
            <a:t>)</a:t>
          </a:r>
        </a:p>
      </dgm:t>
    </dgm:pt>
    <dgm:pt modelId="{B3EFD4A5-9FA1-4ABE-B722-05162509509B}" type="sibTrans" cxnId="{43DC8383-AEE5-490C-A8E5-1F216F2B8FE6}">
      <dgm:prSet/>
      <dgm:spPr/>
      <dgm:t>
        <a:bodyPr/>
        <a:lstStyle/>
        <a:p>
          <a:pPr rtl="0"/>
          <a:endParaRPr lang="en-US"/>
        </a:p>
      </dgm:t>
    </dgm:pt>
    <dgm:pt modelId="{8265EE85-9851-494E-A6D3-1CDACE947DF3}" type="parTrans" cxnId="{43DC8383-AEE5-490C-A8E5-1F216F2B8FE6}">
      <dgm:prSet/>
      <dgm:spPr/>
      <dgm:t>
        <a:bodyPr/>
        <a:lstStyle/>
        <a:p>
          <a:endParaRPr lang="en-US"/>
        </a:p>
      </dgm:t>
    </dgm:pt>
    <dgm:pt modelId="{6E32363B-C4AE-BB41-A1C6-9834F70A3051}">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pPr algn="ctr" rtl="0"/>
          <a:r>
            <a:rPr lang="en-US" dirty="0"/>
            <a:t>Output Folder</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096FB5D-F2D0-ED4E-8CD3-CE8D538147C4}" type="sibTrans" cxnId="{51D2646B-D4D0-C042-9E52-AA0BE0DB7892}">
      <dgm:prSet/>
      <dgm:spPr/>
      <dgm:t>
        <a:bodyPr/>
        <a:lstStyle/>
        <a:p>
          <a:pPr rtl="0"/>
          <a:endParaRPr lang="en-US"/>
        </a:p>
      </dgm:t>
    </dgm:pt>
    <dgm:pt modelId="{82C75273-EB6C-DF43-B910-79F335F3F7F8}" type="parTrans" cxnId="{51D2646B-D4D0-C042-9E52-AA0BE0DB7892}">
      <dgm:prSet/>
      <dgm:spPr/>
      <dgm:t>
        <a:bodyPr/>
        <a:lstStyle/>
        <a:p>
          <a:endParaRPr lang="en-US"/>
        </a:p>
      </dgm:t>
    </dgm:pt>
    <dgm:pt modelId="{02256464-00D7-A044-964B-539AA1989BC6}">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pPr algn="ctr" rtl="0"/>
          <a:r>
            <a:rPr lang="en-US" dirty="0"/>
            <a:t>Figures Folder + Tables Folder</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150F59F8-4079-6749-8CD6-751A3B27F174}" type="parTrans" cxnId="{A785C633-82ED-984D-8866-DD590392007C}">
      <dgm:prSet/>
      <dgm:spPr/>
      <dgm:t>
        <a:bodyPr/>
        <a:lstStyle/>
        <a:p>
          <a:endParaRPr lang="en-US"/>
        </a:p>
      </dgm:t>
    </dgm:pt>
    <dgm:pt modelId="{318EEFF1-7179-584F-A9C8-D38B6621BE11}" type="sibTrans" cxnId="{A785C633-82ED-984D-8866-DD590392007C}">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451ECB28-A748-BB40-AD42-189F89C71915}" type="pres">
      <dgm:prSet presAssocID="{CD7942A0-B7D2-4B14-8FEA-55FC702F5BE7}" presName="FourNodes_1" presStyleLbl="node1" presStyleIdx="0" presStyleCnt="4">
        <dgm:presLayoutVars>
          <dgm:bulletEnabled val="1"/>
        </dgm:presLayoutVars>
      </dgm:prSet>
      <dgm:spPr/>
    </dgm:pt>
    <dgm:pt modelId="{3A1EB5E1-F4B2-EB40-BB6B-C945C3D6259D}" type="pres">
      <dgm:prSet presAssocID="{CD7942A0-B7D2-4B14-8FEA-55FC702F5BE7}" presName="FourNodes_2" presStyleLbl="node1" presStyleIdx="1" presStyleCnt="4">
        <dgm:presLayoutVars>
          <dgm:bulletEnabled val="1"/>
        </dgm:presLayoutVars>
      </dgm:prSet>
      <dgm:spPr/>
    </dgm:pt>
    <dgm:pt modelId="{71DBD2A4-BD4F-954A-B2A2-4C0B908E3C52}" type="pres">
      <dgm:prSet presAssocID="{CD7942A0-B7D2-4B14-8FEA-55FC702F5BE7}" presName="FourNodes_3" presStyleLbl="node1" presStyleIdx="2" presStyleCnt="4" custScaleX="53799" custLinFactNeighborX="-36600" custLinFactNeighborY="8765">
        <dgm:presLayoutVars>
          <dgm:bulletEnabled val="1"/>
        </dgm:presLayoutVars>
      </dgm:prSet>
      <dgm:spPr/>
    </dgm:pt>
    <dgm:pt modelId="{5C00AC1F-AAEB-F54F-AD79-302D0F69DEA0}" type="pres">
      <dgm:prSet presAssocID="{CD7942A0-B7D2-4B14-8FEA-55FC702F5BE7}" presName="FourNodes_4" presStyleLbl="node1" presStyleIdx="3" presStyleCnt="4" custFlipHor="1" custScaleX="58800" custLinFactY="-9417" custLinFactNeighborX="15669" custLinFactNeighborY="-100000">
        <dgm:presLayoutVars>
          <dgm:bulletEnabled val="1"/>
        </dgm:presLayoutVars>
      </dgm:prSet>
      <dgm:spPr/>
    </dgm:pt>
    <dgm:pt modelId="{7B9B117D-5D3E-424D-A377-29752C4B5B55}" type="pres">
      <dgm:prSet presAssocID="{CD7942A0-B7D2-4B14-8FEA-55FC702F5BE7}" presName="FourConn_1-2" presStyleLbl="fgAccFollowNode1" presStyleIdx="0" presStyleCnt="3" custLinFactNeighborX="-15150" custLinFactNeighborY="-3229">
        <dgm:presLayoutVars>
          <dgm:bulletEnabled val="1"/>
        </dgm:presLayoutVars>
      </dgm:prSet>
      <dgm:spPr/>
    </dgm:pt>
    <dgm:pt modelId="{142FC88D-C5E5-864C-B903-60DE1D2628DC}" type="pres">
      <dgm:prSet presAssocID="{CD7942A0-B7D2-4B14-8FEA-55FC702F5BE7}" presName="FourConn_2-3" presStyleLbl="fgAccFollowNode1" presStyleIdx="1" presStyleCnt="3" custLinFactX="-4230" custLinFactNeighborX="-100000" custLinFactNeighborY="25">
        <dgm:presLayoutVars>
          <dgm:bulletEnabled val="1"/>
        </dgm:presLayoutVars>
      </dgm:prSet>
      <dgm:spPr/>
    </dgm:pt>
    <dgm:pt modelId="{DB017237-29EC-F549-A175-76BF4FB9111A}" type="pres">
      <dgm:prSet presAssocID="{CD7942A0-B7D2-4B14-8FEA-55FC702F5BE7}" presName="FourConn_3-4" presStyleLbl="fgAccFollowNode1" presStyleIdx="2" presStyleCnt="3" custLinFactX="-200000" custLinFactY="-81793" custLinFactNeighborX="-255032" custLinFactNeighborY="-100000">
        <dgm:presLayoutVars>
          <dgm:bulletEnabled val="1"/>
        </dgm:presLayoutVars>
      </dgm:prSet>
      <dgm:spPr/>
    </dgm:pt>
    <dgm:pt modelId="{4CC30A80-8D85-E944-9FD4-14023326BFFB}" type="pres">
      <dgm:prSet presAssocID="{CD7942A0-B7D2-4B14-8FEA-55FC702F5BE7}" presName="FourNodes_1_text" presStyleLbl="node1" presStyleIdx="3" presStyleCnt="4">
        <dgm:presLayoutVars>
          <dgm:bulletEnabled val="1"/>
        </dgm:presLayoutVars>
      </dgm:prSet>
      <dgm:spPr/>
    </dgm:pt>
    <dgm:pt modelId="{B12BE3CB-7C64-CE49-9473-D56DAB092F09}" type="pres">
      <dgm:prSet presAssocID="{CD7942A0-B7D2-4B14-8FEA-55FC702F5BE7}" presName="FourNodes_2_text" presStyleLbl="node1" presStyleIdx="3" presStyleCnt="4">
        <dgm:presLayoutVars>
          <dgm:bulletEnabled val="1"/>
        </dgm:presLayoutVars>
      </dgm:prSet>
      <dgm:spPr/>
    </dgm:pt>
    <dgm:pt modelId="{7A9281C8-96F1-E243-8A2B-8ADFE954FB35}" type="pres">
      <dgm:prSet presAssocID="{CD7942A0-B7D2-4B14-8FEA-55FC702F5BE7}" presName="FourNodes_3_text" presStyleLbl="node1" presStyleIdx="3" presStyleCnt="4">
        <dgm:presLayoutVars>
          <dgm:bulletEnabled val="1"/>
        </dgm:presLayoutVars>
      </dgm:prSet>
      <dgm:spPr/>
    </dgm:pt>
    <dgm:pt modelId="{0D27E608-A6B3-1045-B220-0E627E17CB23}" type="pres">
      <dgm:prSet presAssocID="{CD7942A0-B7D2-4B14-8FEA-55FC702F5BE7}" presName="FourNodes_4_text" presStyleLbl="node1" presStyleIdx="3" presStyleCnt="4">
        <dgm:presLayoutVars>
          <dgm:bulletEnabled val="1"/>
        </dgm:presLayoutVars>
      </dgm:prSet>
      <dgm:spPr/>
    </dgm:pt>
  </dgm:ptLst>
  <dgm:cxnLst>
    <dgm:cxn modelId="{68DAD31E-BDF9-3F45-A9C6-1FC5F1EDA58D}" type="presOf" srcId="{6E32363B-C4AE-BB41-A1C6-9834F70A3051}" destId="{7A9281C8-96F1-E243-8A2B-8ADFE954FB35}" srcOrd="1" destOrd="0" presId="urn:microsoft.com/office/officeart/2005/8/layout/vProcess5"/>
    <dgm:cxn modelId="{A158D531-52EA-9B41-BCBF-44EAE1147539}" type="presOf" srcId="{B3EFD4A5-9FA1-4ABE-B722-05162509509B}" destId="{142FC88D-C5E5-864C-B903-60DE1D2628DC}" srcOrd="0" destOrd="0" presId="urn:microsoft.com/office/officeart/2005/8/layout/vProcess5"/>
    <dgm:cxn modelId="{A785C633-82ED-984D-8866-DD590392007C}" srcId="{CD7942A0-B7D2-4B14-8FEA-55FC702F5BE7}" destId="{02256464-00D7-A044-964B-539AA1989BC6}" srcOrd="3" destOrd="0" parTransId="{150F59F8-4079-6749-8CD6-751A3B27F174}" sibTransId="{318EEFF1-7179-584F-A9C8-D38B6621BE11}"/>
    <dgm:cxn modelId="{D01B8A5E-5407-C141-9F33-ACC44A42795C}" type="presOf" srcId="{095A5E99-E976-4550-8F80-53CC813F2F5A}" destId="{451ECB28-A748-BB40-AD42-189F89C71915}" srcOrd="0" destOrd="0" presId="urn:microsoft.com/office/officeart/2005/8/layout/vProcess5"/>
    <dgm:cxn modelId="{51D2646B-D4D0-C042-9E52-AA0BE0DB7892}" srcId="{CD7942A0-B7D2-4B14-8FEA-55FC702F5BE7}" destId="{6E32363B-C4AE-BB41-A1C6-9834F70A3051}" srcOrd="2" destOrd="0" parTransId="{82C75273-EB6C-DF43-B910-79F335F3F7F8}" sibTransId="{2096FB5D-F2D0-ED4E-8CD3-CE8D538147C4}"/>
    <dgm:cxn modelId="{D8CC627E-CDC2-894E-80FF-1F3258D16D04}" type="presOf" srcId="{8EC937D8-BD76-4A12-A3E5-900D5C1E2E05}" destId="{B12BE3CB-7C64-CE49-9473-D56DAB092F09}" srcOrd="1"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C2D0E194-BD14-4AD2-9E3A-CE984C34B6CD}" type="presOf" srcId="{CD7942A0-B7D2-4B14-8FEA-55FC702F5BE7}" destId="{1D84D8B6-AB32-4491-B5D2-EFE3D7668B88}" srcOrd="0" destOrd="0" presId="urn:microsoft.com/office/officeart/2005/8/layout/vProcess5"/>
    <dgm:cxn modelId="{ECA9E59C-3E0F-E245-8786-1CDDD8A123BC}" type="presOf" srcId="{02256464-00D7-A044-964B-539AA1989BC6}" destId="{0D27E608-A6B3-1045-B220-0E627E17CB23}" srcOrd="1" destOrd="0" presId="urn:microsoft.com/office/officeart/2005/8/layout/vProcess5"/>
    <dgm:cxn modelId="{43B807A3-C05D-3541-B148-3191AB1D7E8C}" type="presOf" srcId="{8877691F-1B60-4485-9174-DDEC7EE68B70}" destId="{7B9B117D-5D3E-424D-A377-29752C4B5B55}" srcOrd="0" destOrd="0" presId="urn:microsoft.com/office/officeart/2005/8/layout/vProcess5"/>
    <dgm:cxn modelId="{1C3631A8-9AC0-DA44-A31E-0AD04ABB8468}" type="presOf" srcId="{8EC937D8-BD76-4A12-A3E5-900D5C1E2E05}" destId="{3A1EB5E1-F4B2-EB40-BB6B-C945C3D6259D}" srcOrd="0" destOrd="0" presId="urn:microsoft.com/office/officeart/2005/8/layout/vProcess5"/>
    <dgm:cxn modelId="{1F8297B0-129C-3A47-AAB7-855B3AA082EC}" type="presOf" srcId="{6E32363B-C4AE-BB41-A1C6-9834F70A3051}" destId="{71DBD2A4-BD4F-954A-B2A2-4C0B908E3C52}" srcOrd="0" destOrd="0" presId="urn:microsoft.com/office/officeart/2005/8/layout/vProcess5"/>
    <dgm:cxn modelId="{E08A5CBB-F6A8-7A4E-B586-EB6ACD999BF7}" type="presOf" srcId="{095A5E99-E976-4550-8F80-53CC813F2F5A}" destId="{4CC30A80-8D85-E944-9FD4-14023326BFFB}" srcOrd="1" destOrd="0" presId="urn:microsoft.com/office/officeart/2005/8/layout/vProcess5"/>
    <dgm:cxn modelId="{2EEF98D2-23AE-EB48-A95D-5B195180CC24}" type="presOf" srcId="{2096FB5D-F2D0-ED4E-8CD3-CE8D538147C4}" destId="{DB017237-29EC-F549-A175-76BF4FB9111A}"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A709CEE-CE62-404B-96BB-03181C191055}" type="presOf" srcId="{02256464-00D7-A044-964B-539AA1989BC6}" destId="{5C00AC1F-AAEB-F54F-AD79-302D0F69DEA0}"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C068C5BC-806A-674B-A050-EE4F780B76F3}" type="presParOf" srcId="{1D84D8B6-AB32-4491-B5D2-EFE3D7668B88}" destId="{451ECB28-A748-BB40-AD42-189F89C71915}" srcOrd="1" destOrd="0" presId="urn:microsoft.com/office/officeart/2005/8/layout/vProcess5"/>
    <dgm:cxn modelId="{6BF08767-3CA3-004D-A4B3-C40A5D5AFC78}" type="presParOf" srcId="{1D84D8B6-AB32-4491-B5D2-EFE3D7668B88}" destId="{3A1EB5E1-F4B2-EB40-BB6B-C945C3D6259D}" srcOrd="2" destOrd="0" presId="urn:microsoft.com/office/officeart/2005/8/layout/vProcess5"/>
    <dgm:cxn modelId="{4AC7002A-D24A-3C42-A2DE-23B54B8D4B14}" type="presParOf" srcId="{1D84D8B6-AB32-4491-B5D2-EFE3D7668B88}" destId="{71DBD2A4-BD4F-954A-B2A2-4C0B908E3C52}" srcOrd="3" destOrd="0" presId="urn:microsoft.com/office/officeart/2005/8/layout/vProcess5"/>
    <dgm:cxn modelId="{25FD2EBD-BA9C-5246-9F79-7E88E4D9843B}" type="presParOf" srcId="{1D84D8B6-AB32-4491-B5D2-EFE3D7668B88}" destId="{5C00AC1F-AAEB-F54F-AD79-302D0F69DEA0}" srcOrd="4" destOrd="0" presId="urn:microsoft.com/office/officeart/2005/8/layout/vProcess5"/>
    <dgm:cxn modelId="{45C15A54-7963-2D42-A2DE-24C626158873}" type="presParOf" srcId="{1D84D8B6-AB32-4491-B5D2-EFE3D7668B88}" destId="{7B9B117D-5D3E-424D-A377-29752C4B5B55}" srcOrd="5" destOrd="0" presId="urn:microsoft.com/office/officeart/2005/8/layout/vProcess5"/>
    <dgm:cxn modelId="{B75B8788-6D12-3C41-A7CC-7B9A779AA767}" type="presParOf" srcId="{1D84D8B6-AB32-4491-B5D2-EFE3D7668B88}" destId="{142FC88D-C5E5-864C-B903-60DE1D2628DC}" srcOrd="6" destOrd="0" presId="urn:microsoft.com/office/officeart/2005/8/layout/vProcess5"/>
    <dgm:cxn modelId="{3991CA7B-03B4-EF43-A8F6-94F2DD582FD9}" type="presParOf" srcId="{1D84D8B6-AB32-4491-B5D2-EFE3D7668B88}" destId="{DB017237-29EC-F549-A175-76BF4FB9111A}" srcOrd="7" destOrd="0" presId="urn:microsoft.com/office/officeart/2005/8/layout/vProcess5"/>
    <dgm:cxn modelId="{6878BCCD-BB77-FD44-BB7A-25BA95CCB7E2}" type="presParOf" srcId="{1D84D8B6-AB32-4491-B5D2-EFE3D7668B88}" destId="{4CC30A80-8D85-E944-9FD4-14023326BFFB}" srcOrd="8" destOrd="0" presId="urn:microsoft.com/office/officeart/2005/8/layout/vProcess5"/>
    <dgm:cxn modelId="{38B3BBA3-8EFD-7040-BE0B-DE434444BA97}" type="presParOf" srcId="{1D84D8B6-AB32-4491-B5D2-EFE3D7668B88}" destId="{B12BE3CB-7C64-CE49-9473-D56DAB092F09}" srcOrd="9" destOrd="0" presId="urn:microsoft.com/office/officeart/2005/8/layout/vProcess5"/>
    <dgm:cxn modelId="{B05751A3-4CD2-E043-AFB3-955C450C98C7}" type="presParOf" srcId="{1D84D8B6-AB32-4491-B5D2-EFE3D7668B88}" destId="{7A9281C8-96F1-E243-8A2B-8ADFE954FB35}" srcOrd="10" destOrd="0" presId="urn:microsoft.com/office/officeart/2005/8/layout/vProcess5"/>
    <dgm:cxn modelId="{2F6E5DDB-9E48-564F-93D5-7D7BF51FDA83}" type="presParOf" srcId="{1D84D8B6-AB32-4491-B5D2-EFE3D7668B88}" destId="{0D27E608-A6B3-1045-B220-0E627E17CB2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ECB28-A748-BB40-AD42-189F89C71915}">
      <dsp:nvSpPr>
        <dsp:cNvPr id="0" name=""/>
        <dsp:cNvSpPr/>
      </dsp:nvSpPr>
      <dsp:spPr>
        <a:xfrm>
          <a:off x="0" y="0"/>
          <a:ext cx="4062729" cy="982440"/>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Simulations Folder</a:t>
          </a:r>
        </a:p>
      </dsp:txBody>
      <dsp:txXfrm>
        <a:off x="28775" y="28775"/>
        <a:ext cx="2919583" cy="924890"/>
      </dsp:txXfrm>
    </dsp:sp>
    <dsp:sp modelId="{3A1EB5E1-F4B2-EB40-BB6B-C945C3D6259D}">
      <dsp:nvSpPr>
        <dsp:cNvPr id="0" name=""/>
        <dsp:cNvSpPr/>
      </dsp:nvSpPr>
      <dsp:spPr>
        <a:xfrm>
          <a:off x="340253" y="1161065"/>
          <a:ext cx="4062729" cy="982440"/>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Various Scripts (i.e., F00.Libraries.R, F01.Functions.R, F02.ComparatorFunctions.R, CR00.Parameters.R, CR01.SimulationRun.R, </a:t>
          </a:r>
          <a:r>
            <a:rPr lang="en-US" sz="1200" kern="1200" dirty="0" err="1"/>
            <a:t>etc</a:t>
          </a:r>
          <a:r>
            <a:rPr lang="en-US" sz="1200" kern="1200" dirty="0"/>
            <a:t>)</a:t>
          </a:r>
        </a:p>
      </dsp:txBody>
      <dsp:txXfrm>
        <a:off x="369028" y="1189840"/>
        <a:ext cx="3026339" cy="924890"/>
      </dsp:txXfrm>
    </dsp:sp>
    <dsp:sp modelId="{71DBD2A4-BD4F-954A-B2A2-4C0B908E3C52}">
      <dsp:nvSpPr>
        <dsp:cNvPr id="0" name=""/>
        <dsp:cNvSpPr/>
      </dsp:nvSpPr>
      <dsp:spPr>
        <a:xfrm>
          <a:off x="126980" y="2408242"/>
          <a:ext cx="2185707" cy="982440"/>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Output Folder</a:t>
          </a:r>
        </a:p>
      </dsp:txBody>
      <dsp:txXfrm>
        <a:off x="155755" y="2437017"/>
        <a:ext cx="1604284" cy="924890"/>
      </dsp:txXfrm>
    </dsp:sp>
    <dsp:sp modelId="{5C00AC1F-AAEB-F54F-AD79-302D0F69DEA0}">
      <dsp:nvSpPr>
        <dsp:cNvPr id="0" name=""/>
        <dsp:cNvSpPr/>
      </dsp:nvSpPr>
      <dsp:spPr>
        <a:xfrm flipH="1">
          <a:off x="2489193" y="2408240"/>
          <a:ext cx="2388885" cy="982440"/>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Figures Folder + Tables Folder</a:t>
          </a:r>
        </a:p>
      </dsp:txBody>
      <dsp:txXfrm>
        <a:off x="2517968" y="2437015"/>
        <a:ext cx="1755777" cy="924890"/>
      </dsp:txXfrm>
    </dsp:sp>
    <dsp:sp modelId="{7B9B117D-5D3E-424D-A377-29752C4B5B55}">
      <dsp:nvSpPr>
        <dsp:cNvPr id="0" name=""/>
        <dsp:cNvSpPr/>
      </dsp:nvSpPr>
      <dsp:spPr>
        <a:xfrm>
          <a:off x="3327397" y="731839"/>
          <a:ext cx="638586" cy="63858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endParaRPr lang="en-US" sz="2900" kern="1200"/>
        </a:p>
      </dsp:txBody>
      <dsp:txXfrm>
        <a:off x="3471079" y="731839"/>
        <a:ext cx="351222" cy="480536"/>
      </dsp:txXfrm>
    </dsp:sp>
    <dsp:sp modelId="{142FC88D-C5E5-864C-B903-60DE1D2628DC}">
      <dsp:nvSpPr>
        <dsp:cNvPr id="0" name=""/>
        <dsp:cNvSpPr/>
      </dsp:nvSpPr>
      <dsp:spPr>
        <a:xfrm>
          <a:off x="3098798" y="1913685"/>
          <a:ext cx="638586" cy="63858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endParaRPr lang="en-US" sz="2900" kern="1200"/>
        </a:p>
      </dsp:txBody>
      <dsp:txXfrm>
        <a:off x="3242480" y="1913685"/>
        <a:ext cx="351222" cy="480536"/>
      </dsp:txXfrm>
    </dsp:sp>
    <dsp:sp modelId="{DB017237-29EC-F549-A175-76BF4FB9111A}">
      <dsp:nvSpPr>
        <dsp:cNvPr id="0" name=""/>
        <dsp:cNvSpPr/>
      </dsp:nvSpPr>
      <dsp:spPr>
        <a:xfrm>
          <a:off x="1193801" y="1913686"/>
          <a:ext cx="638586" cy="63858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endParaRPr lang="en-US" sz="2900" kern="1200"/>
        </a:p>
      </dsp:txBody>
      <dsp:txXfrm>
        <a:off x="1337483" y="1913686"/>
        <a:ext cx="351222" cy="4805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5713730" cy="2438400"/>
          </a:xfrm>
        </p:spPr>
        <p:txBody>
          <a:bodyPr anchor="ctr">
            <a:normAutofit/>
          </a:bodyPr>
          <a:lstStyle/>
          <a:p>
            <a:pPr algn="ctr"/>
            <a:r>
              <a:rPr lang="en-US" sz="2200" b="0" i="0" dirty="0">
                <a:solidFill>
                  <a:srgbClr val="4F4F4F"/>
                </a:solidFill>
                <a:effectLst/>
                <a:cs typeface="Calibri" panose="020F0502020204030204" pitchFamily="34" charset="0"/>
              </a:rPr>
              <a:t>Research skills:</a:t>
            </a:r>
            <a:br>
              <a:rPr lang="en-US" sz="4500" dirty="0">
                <a:cs typeface="Calibri" panose="020F0502020204030204" pitchFamily="34" charset="0"/>
              </a:rPr>
            </a:br>
            <a:r>
              <a:rPr lang="en-US" sz="4500" dirty="0">
                <a:cs typeface="Calibri" panose="020F0502020204030204" pitchFamily="34" charset="0"/>
              </a:rPr>
              <a:t>INTRODUCTION TO Simulations</a:t>
            </a:r>
          </a:p>
        </p:txBody>
      </p:sp>
      <p:sp>
        <p:nvSpPr>
          <p:cNvPr id="5" name="Subtitle 4"/>
          <p:cNvSpPr>
            <a:spLocks noGrp="1"/>
          </p:cNvSpPr>
          <p:nvPr>
            <p:ph type="body" sz="half" idx="2"/>
          </p:nvPr>
        </p:nvSpPr>
        <p:spPr>
          <a:xfrm>
            <a:off x="1218882" y="4241800"/>
            <a:ext cx="5713730" cy="1320800"/>
          </a:xfrm>
        </p:spPr>
        <p:txBody>
          <a:bodyPr>
            <a:normAutofit/>
          </a:bodyPr>
          <a:lstStyle/>
          <a:p>
            <a:pPr algn="ctr">
              <a:lnSpc>
                <a:spcPct val="100000"/>
              </a:lnSpc>
              <a:spcBef>
                <a:spcPts val="0"/>
              </a:spcBef>
            </a:pPr>
            <a:r>
              <a:rPr lang="en-US" sz="2500" dirty="0"/>
              <a:t>Christina Zhou</a:t>
            </a:r>
          </a:p>
          <a:p>
            <a:pPr algn="ctr">
              <a:lnSpc>
                <a:spcPct val="100000"/>
              </a:lnSpc>
              <a:spcBef>
                <a:spcPts val="0"/>
              </a:spcBef>
            </a:pPr>
            <a:r>
              <a:rPr lang="en-US" sz="2500" dirty="0"/>
              <a:t>1/26/24</a:t>
            </a:r>
          </a:p>
        </p:txBody>
      </p:sp>
      <p:pic>
        <p:nvPicPr>
          <p:cNvPr id="4" name="Picture 3" descr="A logo for a company&#10;&#10;Description automatically generated">
            <a:extLst>
              <a:ext uri="{FF2B5EF4-FFF2-40B4-BE49-F238E27FC236}">
                <a16:creationId xmlns:a16="http://schemas.microsoft.com/office/drawing/2014/main" id="{70F0DF7A-25A9-8B7F-F71B-01E8E87F9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12" y="1092200"/>
            <a:ext cx="3713299" cy="3657600"/>
          </a:xfrm>
          <a:prstGeom prst="rect">
            <a:avLst/>
          </a:prstGeom>
          <a:noFill/>
        </p:spPr>
      </p:pic>
      <p:sp>
        <p:nvSpPr>
          <p:cNvPr id="3" name="TextBox 2">
            <a:extLst>
              <a:ext uri="{FF2B5EF4-FFF2-40B4-BE49-F238E27FC236}">
                <a16:creationId xmlns:a16="http://schemas.microsoft.com/office/drawing/2014/main" id="{7C465214-CA21-0865-4092-2674E6835054}"/>
              </a:ext>
            </a:extLst>
          </p:cNvPr>
          <p:cNvSpPr txBox="1"/>
          <p:nvPr/>
        </p:nvSpPr>
        <p:spPr>
          <a:xfrm>
            <a:off x="233498" y="5867400"/>
            <a:ext cx="11125200" cy="707886"/>
          </a:xfrm>
          <a:prstGeom prst="rect">
            <a:avLst/>
          </a:prstGeom>
          <a:noFill/>
        </p:spPr>
        <p:txBody>
          <a:bodyPr wrap="square" rtlCol="0">
            <a:spAutoFit/>
          </a:bodyPr>
          <a:lstStyle/>
          <a:p>
            <a:r>
              <a:rPr lang="en-US" sz="2000" dirty="0"/>
              <a:t>NOTE: these slides are intended to be self-explanatory and provide younger students an overview of sims at a basic level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9871-BA40-296F-F608-A8DEA31D44D5}"/>
              </a:ext>
            </a:extLst>
          </p:cNvPr>
          <p:cNvSpPr>
            <a:spLocks noGrp="1"/>
          </p:cNvSpPr>
          <p:nvPr>
            <p:ph type="title"/>
          </p:nvPr>
        </p:nvSpPr>
        <p:spPr/>
        <p:txBody>
          <a:bodyPr/>
          <a:lstStyle/>
          <a:p>
            <a:r>
              <a:rPr lang="en-US" dirty="0"/>
              <a:t>Example Organization</a:t>
            </a:r>
          </a:p>
        </p:txBody>
      </p:sp>
      <p:pic>
        <p:nvPicPr>
          <p:cNvPr id="4" name="Picture 3" descr="A screenshot of a computer program&#10;&#10;Description automatically generated">
            <a:extLst>
              <a:ext uri="{FF2B5EF4-FFF2-40B4-BE49-F238E27FC236}">
                <a16:creationId xmlns:a16="http://schemas.microsoft.com/office/drawing/2014/main" id="{D329E180-8D52-DE62-6189-A07712D5B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13" y="136187"/>
            <a:ext cx="6153140" cy="3864126"/>
          </a:xfrm>
          <a:prstGeom prst="rect">
            <a:avLst/>
          </a:prstGeom>
        </p:spPr>
      </p:pic>
      <p:sp>
        <p:nvSpPr>
          <p:cNvPr id="5" name="TextBox 4">
            <a:extLst>
              <a:ext uri="{FF2B5EF4-FFF2-40B4-BE49-F238E27FC236}">
                <a16:creationId xmlns:a16="http://schemas.microsoft.com/office/drawing/2014/main" id="{E7D608F3-BAD7-9130-79B5-494DDC5E037F}"/>
              </a:ext>
            </a:extLst>
          </p:cNvPr>
          <p:cNvSpPr txBox="1"/>
          <p:nvPr/>
        </p:nvSpPr>
        <p:spPr>
          <a:xfrm>
            <a:off x="989012" y="1562097"/>
            <a:ext cx="4586605" cy="2462213"/>
          </a:xfrm>
          <a:prstGeom prst="rect">
            <a:avLst/>
          </a:prstGeom>
          <a:noFill/>
        </p:spPr>
        <p:txBody>
          <a:bodyPr wrap="square" rtlCol="0">
            <a:spAutoFit/>
          </a:bodyPr>
          <a:lstStyle/>
          <a:p>
            <a:r>
              <a:rPr lang="en-US" sz="1400" dirty="0"/>
              <a:t>Tips:</a:t>
            </a:r>
          </a:p>
          <a:p>
            <a:pPr marL="457200" indent="-457200">
              <a:buFont typeface="Arial" panose="020B0604020202020204" pitchFamily="34" charset="0"/>
              <a:buChar char="•"/>
            </a:pPr>
            <a:r>
              <a:rPr lang="en-US" sz="1400" dirty="0"/>
              <a:t>Set up automatic script submission using either R or shell – this helps with you have a lot of different parameter settings without having to change a lot of things! Just make sure your file names are appropriately created so they save in a logical manner.</a:t>
            </a:r>
          </a:p>
          <a:p>
            <a:pPr marL="457200" indent="-457200">
              <a:buFont typeface="Arial" panose="020B0604020202020204" pitchFamily="34" charset="0"/>
              <a:buChar char="•"/>
            </a:pPr>
            <a:r>
              <a:rPr lang="en-US" sz="1400" dirty="0"/>
              <a:t>Save all your sims for one setting within one file name</a:t>
            </a:r>
          </a:p>
          <a:p>
            <a:pPr marL="457200" indent="-457200">
              <a:buFont typeface="Arial" panose="020B0604020202020204" pitchFamily="34" charset="0"/>
              <a:buChar char="•"/>
            </a:pPr>
            <a:r>
              <a:rPr lang="en-US" sz="1400" dirty="0"/>
              <a:t>Cluster: make sure you give enough time and memory so that your job doesn’t reach the limit and get automatically cancelled</a:t>
            </a:r>
          </a:p>
          <a:p>
            <a:pPr marL="457200" indent="-457200">
              <a:buFont typeface="Arial" panose="020B0604020202020204" pitchFamily="34" charset="0"/>
              <a:buChar char="•"/>
            </a:pPr>
            <a:r>
              <a:rPr lang="en-US" sz="1400" dirty="0"/>
              <a:t>Run in the background while working on other things</a:t>
            </a:r>
          </a:p>
        </p:txBody>
      </p:sp>
      <p:pic>
        <p:nvPicPr>
          <p:cNvPr id="7" name="Picture 6" descr="A screenshot of a computer screen&#10;&#10;Description automatically generated">
            <a:extLst>
              <a:ext uri="{FF2B5EF4-FFF2-40B4-BE49-F238E27FC236}">
                <a16:creationId xmlns:a16="http://schemas.microsoft.com/office/drawing/2014/main" id="{C83BB420-BF9D-6D38-4637-60D10083D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2" y="4283076"/>
            <a:ext cx="11426020" cy="2300287"/>
          </a:xfrm>
          <a:prstGeom prst="rect">
            <a:avLst/>
          </a:prstGeom>
        </p:spPr>
      </p:pic>
    </p:spTree>
    <p:extLst>
      <p:ext uri="{BB962C8B-B14F-4D97-AF65-F5344CB8AC3E}">
        <p14:creationId xmlns:p14="http://schemas.microsoft.com/office/powerpoint/2010/main" val="19267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FBD1-AF1E-7628-5D41-62D443CD5830}"/>
              </a:ext>
            </a:extLst>
          </p:cNvPr>
          <p:cNvSpPr>
            <a:spLocks noGrp="1"/>
          </p:cNvSpPr>
          <p:nvPr>
            <p:ph type="title"/>
          </p:nvPr>
        </p:nvSpPr>
        <p:spPr/>
        <p:txBody>
          <a:bodyPr/>
          <a:lstStyle/>
          <a:p>
            <a:r>
              <a:rPr lang="en-US" dirty="0"/>
              <a:t>Summary Plots/Tables + Organization</a:t>
            </a:r>
          </a:p>
        </p:txBody>
      </p:sp>
      <p:pic>
        <p:nvPicPr>
          <p:cNvPr id="4" name="Picture 3" descr="A screenshot of a graph&#10;&#10;Description automatically generated">
            <a:extLst>
              <a:ext uri="{FF2B5EF4-FFF2-40B4-BE49-F238E27FC236}">
                <a16:creationId xmlns:a16="http://schemas.microsoft.com/office/drawing/2014/main" id="{541060AC-27AE-0D74-E3D3-F4B5DF39F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2209800"/>
            <a:ext cx="4267200" cy="3498335"/>
          </a:xfrm>
          <a:prstGeom prst="rect">
            <a:avLst/>
          </a:prstGeom>
        </p:spPr>
      </p:pic>
      <p:sp>
        <p:nvSpPr>
          <p:cNvPr id="5" name="TextBox 4">
            <a:extLst>
              <a:ext uri="{FF2B5EF4-FFF2-40B4-BE49-F238E27FC236}">
                <a16:creationId xmlns:a16="http://schemas.microsoft.com/office/drawing/2014/main" id="{359AD8B1-E141-26EA-F9BD-60AF6190C2E5}"/>
              </a:ext>
            </a:extLst>
          </p:cNvPr>
          <p:cNvSpPr txBox="1"/>
          <p:nvPr/>
        </p:nvSpPr>
        <p:spPr>
          <a:xfrm>
            <a:off x="6856413" y="1828800"/>
            <a:ext cx="4732774"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t>After obtaining results, such as comparing your method to other relevant methods, create summary figures/tables</a:t>
            </a:r>
          </a:p>
          <a:p>
            <a:pPr marL="457200" indent="-457200">
              <a:buFont typeface="Arial" panose="020B0604020202020204" pitchFamily="34" charset="0"/>
              <a:buChar char="•"/>
            </a:pPr>
            <a:r>
              <a:rPr lang="en-US" sz="2000" dirty="0"/>
              <a:t>After </a:t>
            </a:r>
            <a:r>
              <a:rPr lang="en-US" sz="2000" dirty="0" err="1"/>
              <a:t>rds</a:t>
            </a:r>
            <a:r>
              <a:rPr lang="en-US" sz="2000" dirty="0"/>
              <a:t> are all saved on the cluster, you can use ggplot2 in R or matplotlib in Python to generate figures to summarize your results</a:t>
            </a:r>
          </a:p>
          <a:p>
            <a:pPr marL="457200" indent="-457200">
              <a:buFont typeface="Arial" panose="020B0604020202020204" pitchFamily="34" charset="0"/>
              <a:buChar char="•"/>
            </a:pPr>
            <a:r>
              <a:rPr lang="en-US" sz="2000" dirty="0"/>
              <a:t>Again – make sure you stay organized on where things get saved just to make your life easier! </a:t>
            </a:r>
          </a:p>
        </p:txBody>
      </p:sp>
    </p:spTree>
    <p:extLst>
      <p:ext uri="{BB962C8B-B14F-4D97-AF65-F5344CB8AC3E}">
        <p14:creationId xmlns:p14="http://schemas.microsoft.com/office/powerpoint/2010/main" val="27171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CCCB-B66E-C284-9D20-D966C955384F}"/>
              </a:ext>
            </a:extLst>
          </p:cNvPr>
          <p:cNvSpPr>
            <a:spLocks noGrp="1"/>
          </p:cNvSpPr>
          <p:nvPr>
            <p:ph type="title"/>
          </p:nvPr>
        </p:nvSpPr>
        <p:spPr/>
        <p:txBody>
          <a:bodyPr/>
          <a:lstStyle/>
          <a:p>
            <a:r>
              <a:rPr lang="en-US" dirty="0"/>
              <a:t>Some </a:t>
            </a:r>
            <a:r>
              <a:rPr lang="en-US" dirty="0" err="1"/>
              <a:t>Misc</a:t>
            </a:r>
            <a:r>
              <a:rPr lang="en-US" dirty="0"/>
              <a:t> Thoughts to Keep in Mind</a:t>
            </a:r>
          </a:p>
        </p:txBody>
      </p:sp>
      <p:sp>
        <p:nvSpPr>
          <p:cNvPr id="3" name="Content Placeholder 2">
            <a:extLst>
              <a:ext uri="{FF2B5EF4-FFF2-40B4-BE49-F238E27FC236}">
                <a16:creationId xmlns:a16="http://schemas.microsoft.com/office/drawing/2014/main" id="{F92415D4-3237-55CD-63EA-26F1564D6882}"/>
              </a:ext>
            </a:extLst>
          </p:cNvPr>
          <p:cNvSpPr>
            <a:spLocks noGrp="1"/>
          </p:cNvSpPr>
          <p:nvPr>
            <p:ph idx="1"/>
          </p:nvPr>
        </p:nvSpPr>
        <p:spPr/>
        <p:txBody>
          <a:bodyPr>
            <a:normAutofit fontScale="70000" lnSpcReduction="20000"/>
          </a:bodyPr>
          <a:lstStyle/>
          <a:p>
            <a:r>
              <a:rPr lang="en-US" dirty="0"/>
              <a:t>Sim process almost always take longer than expected (unless you’re lucky or have low expectations)</a:t>
            </a:r>
          </a:p>
          <a:p>
            <a:r>
              <a:rPr lang="en-US" dirty="0"/>
              <a:t>Really think about your research area and what kinds of situation your method would shine</a:t>
            </a:r>
          </a:p>
          <a:p>
            <a:r>
              <a:rPr lang="en-US" dirty="0"/>
              <a:t>If X is a CDF of a random variable then CDF of X is uniform</a:t>
            </a:r>
          </a:p>
          <a:p>
            <a:r>
              <a:rPr lang="en-US" dirty="0"/>
              <a:t>Tuning parameters or doing a grid search/other search might be needed</a:t>
            </a:r>
          </a:p>
          <a:p>
            <a:r>
              <a:rPr lang="en-US" dirty="0"/>
              <a:t>Be flexible and willing to adapt your code if needed</a:t>
            </a:r>
          </a:p>
          <a:p>
            <a:r>
              <a:rPr lang="en-US" dirty="0"/>
              <a:t>Simulations are explorative </a:t>
            </a:r>
          </a:p>
          <a:p>
            <a:r>
              <a:rPr lang="en-US" dirty="0">
                <a:sym typeface="Wingdings" pitchFamily="2" charset="2"/>
              </a:rPr>
              <a:t>How you evaluate for your simulation is different than how you evaluate for real data analysis (by nature of simulation vs real data) (testing/training/CV)</a:t>
            </a:r>
            <a:endParaRPr lang="en-US" dirty="0"/>
          </a:p>
          <a:p>
            <a:r>
              <a:rPr lang="en-US" dirty="0"/>
              <a:t>Compare your method to other current and relevant methods</a:t>
            </a:r>
          </a:p>
          <a:p>
            <a:r>
              <a:rPr lang="en-US" dirty="0"/>
              <a:t>Just know everyone gets frustrated at different times so you’re not alone </a:t>
            </a:r>
            <a:r>
              <a:rPr lang="en-US" dirty="0">
                <a:sym typeface="Wingdings" pitchFamily="2" charset="2"/>
              </a:rPr>
              <a:t> </a:t>
            </a:r>
          </a:p>
        </p:txBody>
      </p:sp>
    </p:spTree>
    <p:extLst>
      <p:ext uri="{BB962C8B-B14F-4D97-AF65-F5344CB8AC3E}">
        <p14:creationId xmlns:p14="http://schemas.microsoft.com/office/powerpoint/2010/main" val="21203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What are simulations and why are they important?</a:t>
            </a:r>
          </a:p>
          <a:p>
            <a:r>
              <a:rPr lang="en-US" dirty="0"/>
              <a:t>Published paper example</a:t>
            </a:r>
          </a:p>
          <a:p>
            <a:r>
              <a:rPr lang="en-US" dirty="0"/>
              <a:t>General organization</a:t>
            </a:r>
          </a:p>
          <a:p>
            <a:r>
              <a:rPr lang="en-US" dirty="0"/>
              <a:t>Useful tools: </a:t>
            </a:r>
            <a:r>
              <a:rPr lang="en-US" dirty="0" err="1"/>
              <a:t>Github</a:t>
            </a:r>
            <a:r>
              <a:rPr lang="en-US" dirty="0"/>
              <a:t>, Cluster</a:t>
            </a:r>
          </a:p>
          <a:p>
            <a:r>
              <a:rPr lang="en-US" dirty="0"/>
              <a:t>Summarizing Results</a:t>
            </a:r>
          </a:p>
          <a:p>
            <a:pPr lvl="1"/>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Purpose</a:t>
            </a:r>
          </a:p>
        </p:txBody>
      </p:sp>
      <p:sp>
        <p:nvSpPr>
          <p:cNvPr id="3" name="Content Placeholder 2">
            <a:extLst>
              <a:ext uri="{FF2B5EF4-FFF2-40B4-BE49-F238E27FC236}">
                <a16:creationId xmlns:a16="http://schemas.microsoft.com/office/drawing/2014/main" id="{ACADC90A-0756-50DA-F831-04DCC6498257}"/>
              </a:ext>
            </a:extLst>
          </p:cNvPr>
          <p:cNvSpPr>
            <a:spLocks noGrp="1"/>
          </p:cNvSpPr>
          <p:nvPr>
            <p:ph idx="1"/>
          </p:nvPr>
        </p:nvSpPr>
        <p:spPr/>
        <p:txBody>
          <a:bodyPr>
            <a:normAutofit lnSpcReduction="10000"/>
          </a:bodyPr>
          <a:lstStyle/>
          <a:p>
            <a:r>
              <a:rPr lang="en-US" dirty="0"/>
              <a:t>Essentially mimic real data based on research question for different purposes</a:t>
            </a:r>
          </a:p>
          <a:p>
            <a:pPr lvl="1"/>
            <a:r>
              <a:rPr lang="en-US" dirty="0"/>
              <a:t>Exploration of different settings</a:t>
            </a:r>
          </a:p>
          <a:p>
            <a:pPr lvl="1"/>
            <a:r>
              <a:rPr lang="en-US" dirty="0"/>
              <a:t>Show theoretic properties</a:t>
            </a:r>
          </a:p>
          <a:p>
            <a:pPr lvl="1"/>
            <a:r>
              <a:rPr lang="en-US" dirty="0"/>
              <a:t>Control/Tweak hyperparameters</a:t>
            </a:r>
          </a:p>
          <a:p>
            <a:pPr lvl="1"/>
            <a:r>
              <a:rPr lang="en-US" dirty="0"/>
              <a:t>Compare to the truth</a:t>
            </a:r>
          </a:p>
          <a:p>
            <a:pPr lvl="1"/>
            <a:r>
              <a:rPr lang="en-US" dirty="0"/>
              <a:t>Big data</a:t>
            </a:r>
          </a:p>
          <a:p>
            <a:pPr lvl="1"/>
            <a:r>
              <a:rPr lang="en-US" dirty="0"/>
              <a:t>Risk free</a:t>
            </a:r>
          </a:p>
          <a:p>
            <a:pPr lvl="1"/>
            <a:r>
              <a:rPr lang="en-US" dirty="0"/>
              <a:t>Cost effective</a:t>
            </a:r>
          </a:p>
          <a:p>
            <a:r>
              <a:rPr lang="en-US" dirty="0"/>
              <a:t>In a statistics paper, one generally does this before presenting real data analysis and real data analysis results</a:t>
            </a:r>
          </a:p>
          <a:p>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6551929" cy="1223963"/>
          </a:xfrm>
        </p:spPr>
        <p:txBody>
          <a:bodyPr/>
          <a:lstStyle/>
          <a:p>
            <a:r>
              <a:rPr lang="en-US" dirty="0"/>
              <a:t>Excerpt From Ghosh &amp; Lin (2000)</a:t>
            </a:r>
          </a:p>
        </p:txBody>
      </p:sp>
      <p:pic>
        <p:nvPicPr>
          <p:cNvPr id="8" name="Picture 7" descr="A close-up of a paper&#10;&#10;Description automatically generated">
            <a:extLst>
              <a:ext uri="{FF2B5EF4-FFF2-40B4-BE49-F238E27FC236}">
                <a16:creationId xmlns:a16="http://schemas.microsoft.com/office/drawing/2014/main" id="{C22CC8FB-5E21-0A11-1744-4DD307BBE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1676400"/>
            <a:ext cx="7612375" cy="5087073"/>
          </a:xfrm>
          <a:prstGeom prst="rect">
            <a:avLst/>
          </a:prstGeom>
        </p:spPr>
      </p:pic>
      <p:sp>
        <p:nvSpPr>
          <p:cNvPr id="3" name="Rectangle 2">
            <a:extLst>
              <a:ext uri="{FF2B5EF4-FFF2-40B4-BE49-F238E27FC236}">
                <a16:creationId xmlns:a16="http://schemas.microsoft.com/office/drawing/2014/main" id="{F50EAAF4-A277-886D-E19E-E0F6435B0196}"/>
              </a:ext>
            </a:extLst>
          </p:cNvPr>
          <p:cNvSpPr/>
          <p:nvPr/>
        </p:nvSpPr>
        <p:spPr>
          <a:xfrm>
            <a:off x="2436812" y="2286000"/>
            <a:ext cx="3581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Generally, the goal is to find a relevant paper/setting and base your simulation off it</a:t>
            </a:r>
          </a:p>
          <a:p>
            <a:pPr algn="ctr"/>
            <a:endParaRPr lang="en-US" sz="2000" dirty="0"/>
          </a:p>
          <a:p>
            <a:pPr algn="ctr"/>
            <a:r>
              <a:rPr lang="en-US" sz="2000" dirty="0"/>
              <a:t>Usually NOT to recreate exactly</a:t>
            </a:r>
          </a:p>
        </p:txBody>
      </p:sp>
      <p:sp>
        <p:nvSpPr>
          <p:cNvPr id="4" name="Rectangle 3">
            <a:extLst>
              <a:ext uri="{FF2B5EF4-FFF2-40B4-BE49-F238E27FC236}">
                <a16:creationId xmlns:a16="http://schemas.microsoft.com/office/drawing/2014/main" id="{19DA3302-49EB-953B-0730-02EADEA147EE}"/>
              </a:ext>
            </a:extLst>
          </p:cNvPr>
          <p:cNvSpPr/>
          <p:nvPr/>
        </p:nvSpPr>
        <p:spPr>
          <a:xfrm>
            <a:off x="6014399" y="3886199"/>
            <a:ext cx="3581400" cy="269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Think of it as a starting point aka not something to replicate (unless that is your goal instead)</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3808729" cy="1223963"/>
          </a:xfrm>
        </p:spPr>
        <p:txBody>
          <a:bodyPr/>
          <a:lstStyle/>
          <a:p>
            <a:r>
              <a:rPr lang="en-US" dirty="0"/>
              <a:t>Excerpt From Ghosh &amp; Lin (2000)</a:t>
            </a:r>
          </a:p>
        </p:txBody>
      </p:sp>
      <p:pic>
        <p:nvPicPr>
          <p:cNvPr id="6" name="Picture 5" descr="A text on a page&#10;&#10;Description automatically generated">
            <a:extLst>
              <a:ext uri="{FF2B5EF4-FFF2-40B4-BE49-F238E27FC236}">
                <a16:creationId xmlns:a16="http://schemas.microsoft.com/office/drawing/2014/main" id="{F6F8375D-1D1F-E42F-FE2A-94152BFEE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1" y="4463487"/>
            <a:ext cx="4826764" cy="2032322"/>
          </a:xfrm>
          <a:prstGeom prst="rect">
            <a:avLst/>
          </a:prstGeom>
        </p:spPr>
      </p:pic>
      <p:pic>
        <p:nvPicPr>
          <p:cNvPr id="9" name="Picture 8" descr="A text on a page&#10;&#10;Description automatically generated">
            <a:extLst>
              <a:ext uri="{FF2B5EF4-FFF2-40B4-BE49-F238E27FC236}">
                <a16:creationId xmlns:a16="http://schemas.microsoft.com/office/drawing/2014/main" id="{92E19191-0AD6-22FF-5191-F8805ADF9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2" y="1668897"/>
            <a:ext cx="4826763" cy="2793625"/>
          </a:xfrm>
          <a:prstGeom prst="rect">
            <a:avLst/>
          </a:prstGeom>
        </p:spPr>
      </p:pic>
      <p:sp>
        <p:nvSpPr>
          <p:cNvPr id="10" name="TextBox 9">
            <a:extLst>
              <a:ext uri="{FF2B5EF4-FFF2-40B4-BE49-F238E27FC236}">
                <a16:creationId xmlns:a16="http://schemas.microsoft.com/office/drawing/2014/main" id="{D33D3788-7B87-A97D-7B76-2F30E5F53CCC}"/>
              </a:ext>
            </a:extLst>
          </p:cNvPr>
          <p:cNvSpPr txBox="1"/>
          <p:nvPr/>
        </p:nvSpPr>
        <p:spPr>
          <a:xfrm>
            <a:off x="5484812" y="612844"/>
            <a:ext cx="6553200" cy="5786199"/>
          </a:xfrm>
          <a:prstGeom prst="rect">
            <a:avLst/>
          </a:prstGeom>
          <a:noFill/>
        </p:spPr>
        <p:txBody>
          <a:bodyPr wrap="square" rtlCol="0">
            <a:spAutoFit/>
          </a:bodyPr>
          <a:lstStyle/>
          <a:p>
            <a:r>
              <a:rPr lang="en-US" sz="1000" dirty="0" err="1"/>
              <a:t>set.seed</a:t>
            </a:r>
            <a:r>
              <a:rPr lang="en-US" sz="1000" dirty="0"/>
              <a:t>(seed1)</a:t>
            </a:r>
          </a:p>
          <a:p>
            <a:endParaRPr lang="en-US" sz="1000" dirty="0"/>
          </a:p>
          <a:p>
            <a:r>
              <a:rPr lang="en-US" sz="1000" dirty="0"/>
              <a:t>### insert code for setting parameters/hyperparameters ###</a:t>
            </a:r>
          </a:p>
          <a:p>
            <a:r>
              <a:rPr lang="en-US" sz="1000" dirty="0"/>
              <a:t>### insert code for simulating covariates z ###</a:t>
            </a:r>
          </a:p>
          <a:p>
            <a:r>
              <a:rPr lang="en-US" sz="1000" dirty="0"/>
              <a:t>### insert code for simulating treatment A ###</a:t>
            </a:r>
          </a:p>
          <a:p>
            <a:endParaRPr lang="en-US" sz="1000" dirty="0"/>
          </a:p>
          <a:p>
            <a:r>
              <a:rPr lang="en-US" sz="1000" dirty="0"/>
              <a:t>  # generating censoring time</a:t>
            </a:r>
          </a:p>
          <a:p>
            <a:r>
              <a:rPr lang="en-US" sz="1000" dirty="0"/>
              <a:t>  if (</a:t>
            </a:r>
            <a:r>
              <a:rPr lang="en-US" sz="1000" dirty="0" err="1"/>
              <a:t>ctype</a:t>
            </a:r>
            <a:r>
              <a:rPr lang="en-US" sz="1000" dirty="0"/>
              <a:t> == 0){cc &lt;- </a:t>
            </a:r>
            <a:r>
              <a:rPr lang="en-US" sz="1000" dirty="0" err="1"/>
              <a:t>rexp</a:t>
            </a:r>
            <a:r>
              <a:rPr lang="en-US" sz="1000" dirty="0"/>
              <a:t>(</a:t>
            </a:r>
            <a:r>
              <a:rPr lang="en-US" sz="1000" dirty="0" err="1"/>
              <a:t>N,cparam</a:t>
            </a:r>
            <a:r>
              <a:rPr lang="en-US" sz="1000" dirty="0"/>
              <a:t>)} # option for exponential distribution</a:t>
            </a:r>
          </a:p>
          <a:p>
            <a:r>
              <a:rPr lang="en-US" sz="1000" dirty="0"/>
              <a:t>  if (</a:t>
            </a:r>
            <a:r>
              <a:rPr lang="en-US" sz="1000" dirty="0" err="1"/>
              <a:t>ctype</a:t>
            </a:r>
            <a:r>
              <a:rPr lang="en-US" sz="1000" dirty="0"/>
              <a:t> == 1){cc &lt;- </a:t>
            </a:r>
            <a:r>
              <a:rPr lang="en-US" sz="1000" dirty="0" err="1"/>
              <a:t>runif</a:t>
            </a:r>
            <a:r>
              <a:rPr lang="en-US" sz="1000" dirty="0"/>
              <a:t>(</a:t>
            </a:r>
            <a:r>
              <a:rPr lang="en-US" sz="1000" dirty="0" err="1"/>
              <a:t>N,min</a:t>
            </a:r>
            <a:r>
              <a:rPr lang="en-US" sz="1000" dirty="0"/>
              <a:t>=0,max=tau)} #uniform distribution (set max = 10 for Ghosh &amp; Lin)</a:t>
            </a:r>
          </a:p>
          <a:p>
            <a:endParaRPr lang="en-US" sz="1000" dirty="0"/>
          </a:p>
          <a:p>
            <a:r>
              <a:rPr lang="en-US" sz="1000" dirty="0"/>
              <a:t># generating gap time 1 using Gumbel bivariate exponential model</a:t>
            </a:r>
          </a:p>
          <a:p>
            <a:r>
              <a:rPr lang="en-US" sz="1000" dirty="0"/>
              <a:t>alpha1 = 4*gapparam1; alpha2 = 4*gapparam2</a:t>
            </a:r>
          </a:p>
          <a:p>
            <a:r>
              <a:rPr lang="en-US" sz="1000" dirty="0" err="1"/>
              <a:t>lambda_D</a:t>
            </a:r>
            <a:r>
              <a:rPr lang="en-US" sz="1000" dirty="0"/>
              <a:t> = lambda_0D*exp(t(</a:t>
            </a:r>
            <a:r>
              <a:rPr lang="en-US" sz="1000" dirty="0" err="1"/>
              <a:t>beta_D</a:t>
            </a:r>
            <a:r>
              <a:rPr lang="en-US" sz="1000" dirty="0"/>
              <a:t>)%*%z + </a:t>
            </a:r>
            <a:r>
              <a:rPr lang="en-US" sz="1000" dirty="0" err="1"/>
              <a:t>omega_D</a:t>
            </a:r>
            <a:r>
              <a:rPr lang="en-US" sz="1000" dirty="0"/>
              <a:t> * A + A * t(</a:t>
            </a:r>
            <a:r>
              <a:rPr lang="en-US" sz="1000" dirty="0" err="1"/>
              <a:t>gamma_D</a:t>
            </a:r>
            <a:r>
              <a:rPr lang="en-US" sz="1000" dirty="0"/>
              <a:t>) %*% z) # hazard for death</a:t>
            </a:r>
          </a:p>
          <a:p>
            <a:r>
              <a:rPr lang="en-US" sz="1000" dirty="0" err="1"/>
              <a:t>lambda_R</a:t>
            </a:r>
            <a:r>
              <a:rPr lang="en-US" sz="1000" dirty="0"/>
              <a:t> = lambda_0R*exp(t(</a:t>
            </a:r>
            <a:r>
              <a:rPr lang="en-US" sz="1000" dirty="0" err="1"/>
              <a:t>beta_R</a:t>
            </a:r>
            <a:r>
              <a:rPr lang="en-US" sz="1000" dirty="0"/>
              <a:t>)%*%z + </a:t>
            </a:r>
            <a:r>
              <a:rPr lang="en-US" sz="1000" dirty="0" err="1"/>
              <a:t>omega_R</a:t>
            </a:r>
            <a:r>
              <a:rPr lang="en-US" sz="1000" dirty="0"/>
              <a:t> * A + A * t(</a:t>
            </a:r>
            <a:r>
              <a:rPr lang="en-US" sz="1000" dirty="0" err="1"/>
              <a:t>gamma_R</a:t>
            </a:r>
            <a:r>
              <a:rPr lang="en-US" sz="1000" dirty="0"/>
              <a:t>) %*% z) # hazard for recurrent event</a:t>
            </a:r>
          </a:p>
          <a:p>
            <a:endParaRPr lang="en-US" sz="1000" dirty="0"/>
          </a:p>
          <a:p>
            <a:r>
              <a:rPr lang="en-US" sz="1000" dirty="0"/>
              <a:t>if (alpha1 == 0){</a:t>
            </a:r>
          </a:p>
          <a:p>
            <a:r>
              <a:rPr lang="en-US" sz="1000" dirty="0"/>
              <a:t>    print("Independence")</a:t>
            </a:r>
          </a:p>
          <a:p>
            <a:r>
              <a:rPr lang="en-US" sz="1000" dirty="0"/>
              <a:t>    </a:t>
            </a:r>
            <a:r>
              <a:rPr lang="en-US" sz="1000" dirty="0" err="1"/>
              <a:t>tt</a:t>
            </a:r>
            <a:r>
              <a:rPr lang="en-US" sz="1000" dirty="0"/>
              <a:t> = </a:t>
            </a:r>
            <a:r>
              <a:rPr lang="en-US" sz="1000" dirty="0" err="1"/>
              <a:t>rexp</a:t>
            </a:r>
            <a:r>
              <a:rPr lang="en-US" sz="1000" dirty="0"/>
              <a:t>(N,lambda_0D*exp(t(</a:t>
            </a:r>
            <a:r>
              <a:rPr lang="en-US" sz="1000" dirty="0" err="1"/>
              <a:t>beta_D</a:t>
            </a:r>
            <a:r>
              <a:rPr lang="en-US" sz="1000" dirty="0"/>
              <a:t>)*z))</a:t>
            </a:r>
          </a:p>
          <a:p>
            <a:r>
              <a:rPr lang="en-US" sz="1000" dirty="0"/>
              <a:t>  } else{</a:t>
            </a:r>
          </a:p>
          <a:p>
            <a:r>
              <a:rPr lang="en-US" sz="1000" dirty="0"/>
              <a:t>    print("============== Gumbel Bivariate Exponential ==============")</a:t>
            </a:r>
          </a:p>
          <a:p>
            <a:r>
              <a:rPr lang="en-US" sz="1000" dirty="0"/>
              <a:t>    # generate first gap time using marginal exp(</a:t>
            </a:r>
            <a:r>
              <a:rPr lang="en-US" sz="1000" dirty="0" err="1"/>
              <a:t>lamR</a:t>
            </a:r>
            <a:r>
              <a:rPr lang="en-US" sz="1000" dirty="0"/>
              <a:t>) distribution</a:t>
            </a:r>
          </a:p>
          <a:p>
            <a:r>
              <a:rPr lang="en-US" sz="1000" dirty="0"/>
              <a:t>    gaptime1 = </a:t>
            </a:r>
            <a:r>
              <a:rPr lang="en-US" sz="1000" dirty="0" err="1"/>
              <a:t>rexp</a:t>
            </a:r>
            <a:r>
              <a:rPr lang="en-US" sz="1000" dirty="0"/>
              <a:t>(</a:t>
            </a:r>
            <a:r>
              <a:rPr lang="en-US" sz="1000" dirty="0" err="1"/>
              <a:t>N,lambda_R</a:t>
            </a:r>
            <a:r>
              <a:rPr lang="en-US" sz="1000" dirty="0"/>
              <a:t>)</a:t>
            </a:r>
          </a:p>
          <a:p>
            <a:r>
              <a:rPr lang="en-US" sz="1000" dirty="0"/>
              <a:t>    # generate conditional failure time (given gaptime1)</a:t>
            </a:r>
          </a:p>
          <a:p>
            <a:r>
              <a:rPr lang="en-US" sz="1000" dirty="0"/>
              <a:t>    </a:t>
            </a:r>
            <a:r>
              <a:rPr lang="en-US" sz="1000" dirty="0" err="1"/>
              <a:t>tt</a:t>
            </a:r>
            <a:r>
              <a:rPr lang="en-US" sz="1000" dirty="0"/>
              <a:t> &lt;- </a:t>
            </a:r>
            <a:r>
              <a:rPr lang="en-US" sz="1000" dirty="0" err="1"/>
              <a:t>as.numeric</a:t>
            </a:r>
            <a:r>
              <a:rPr lang="en-US" sz="1000" dirty="0"/>
              <a:t>(</a:t>
            </a:r>
            <a:r>
              <a:rPr lang="en-US" sz="1000" dirty="0" err="1"/>
              <a:t>GumbelBiExp</a:t>
            </a:r>
            <a:r>
              <a:rPr lang="en-US" sz="1000" dirty="0"/>
              <a:t>(N=</a:t>
            </a:r>
            <a:r>
              <a:rPr lang="en-US" sz="1000" dirty="0" err="1"/>
              <a:t>N,lambda_D</a:t>
            </a:r>
            <a:r>
              <a:rPr lang="en-US" sz="1000" dirty="0"/>
              <a:t>=</a:t>
            </a:r>
            <a:r>
              <a:rPr lang="en-US" sz="1000" dirty="0" err="1"/>
              <a:t>lambda_D,lambda_R</a:t>
            </a:r>
            <a:r>
              <a:rPr lang="en-US" sz="1000" dirty="0"/>
              <a:t>=</a:t>
            </a:r>
            <a:r>
              <a:rPr lang="en-US" sz="1000" dirty="0" err="1"/>
              <a:t>lambda_R,alpha</a:t>
            </a:r>
            <a:r>
              <a:rPr lang="en-US" sz="1000" dirty="0"/>
              <a:t>=alpha1,y_type=1,y=gaptime1)$</a:t>
            </a:r>
            <a:r>
              <a:rPr lang="en-US" sz="1000" dirty="0" err="1"/>
              <a:t>tt</a:t>
            </a:r>
            <a:r>
              <a:rPr lang="en-US" sz="1000" dirty="0"/>
              <a:t>)</a:t>
            </a:r>
          </a:p>
          <a:p>
            <a:r>
              <a:rPr lang="en-US" sz="1000" dirty="0"/>
              <a:t>   ### good idea for a personal check: insert code to check if times make sense and are generated correctly ###</a:t>
            </a:r>
          </a:p>
          <a:p>
            <a:r>
              <a:rPr lang="en-US" sz="1000" dirty="0"/>
              <a:t>   # Generate G conditional </a:t>
            </a:r>
            <a:r>
              <a:rPr lang="en-US" sz="1000" dirty="0" err="1"/>
              <a:t>gaptime</a:t>
            </a:r>
            <a:r>
              <a:rPr lang="en-US" sz="1000" dirty="0"/>
              <a:t> values for each subject</a:t>
            </a:r>
          </a:p>
          <a:p>
            <a:r>
              <a:rPr lang="en-US" sz="1000" dirty="0"/>
              <a:t>    if (G&gt;1){</a:t>
            </a:r>
          </a:p>
          <a:p>
            <a:r>
              <a:rPr lang="en-US" sz="1000" dirty="0"/>
              <a:t>      </a:t>
            </a:r>
            <a:r>
              <a:rPr lang="en-US" sz="1000" dirty="0" err="1"/>
              <a:t>gaptimes</a:t>
            </a:r>
            <a:r>
              <a:rPr lang="en-US" sz="1000" dirty="0"/>
              <a:t> &lt;- </a:t>
            </a:r>
            <a:r>
              <a:rPr lang="en-US" sz="1000" dirty="0" err="1"/>
              <a:t>generate_gaptime</a:t>
            </a:r>
            <a:r>
              <a:rPr lang="en-US" sz="1000" dirty="0"/>
              <a:t>(N, </a:t>
            </a:r>
            <a:r>
              <a:rPr lang="en-US" sz="1000" dirty="0" err="1"/>
              <a:t>lambda_D</a:t>
            </a:r>
            <a:r>
              <a:rPr lang="en-US" sz="1000" dirty="0"/>
              <a:t>, </a:t>
            </a:r>
            <a:r>
              <a:rPr lang="en-US" sz="1000" dirty="0" err="1"/>
              <a:t>lambda_R</a:t>
            </a:r>
            <a:r>
              <a:rPr lang="en-US" sz="1000" dirty="0"/>
              <a:t>, alpha2, G);</a:t>
            </a:r>
          </a:p>
          <a:p>
            <a:r>
              <a:rPr lang="en-US" sz="1000" dirty="0"/>
              <a:t>      </a:t>
            </a:r>
            <a:r>
              <a:rPr lang="en-US" sz="1000" dirty="0" err="1"/>
              <a:t>gaptimes</a:t>
            </a:r>
            <a:r>
              <a:rPr lang="en-US" sz="1000" dirty="0"/>
              <a:t>[,1] = gaptime1</a:t>
            </a:r>
          </a:p>
          <a:p>
            <a:r>
              <a:rPr lang="en-US" sz="1000" dirty="0"/>
              <a:t>      </a:t>
            </a:r>
            <a:r>
              <a:rPr lang="en-US" sz="1000" dirty="0" err="1"/>
              <a:t>gap_names</a:t>
            </a:r>
            <a:r>
              <a:rPr lang="en-US" sz="1000" dirty="0"/>
              <a:t> &lt;- paste0("</a:t>
            </a:r>
            <a:r>
              <a:rPr lang="en-US" sz="1000" dirty="0" err="1"/>
              <a:t>gaptime</a:t>
            </a:r>
            <a:r>
              <a:rPr lang="en-US" sz="1000" dirty="0"/>
              <a:t>", 1:ncol(</a:t>
            </a:r>
            <a:r>
              <a:rPr lang="en-US" sz="1000" dirty="0" err="1"/>
              <a:t>gaptimes</a:t>
            </a:r>
            <a:r>
              <a:rPr lang="en-US" sz="1000" dirty="0"/>
              <a:t>))</a:t>
            </a:r>
          </a:p>
          <a:p>
            <a:r>
              <a:rPr lang="en-US" sz="1000" dirty="0"/>
              <a:t>      </a:t>
            </a:r>
            <a:r>
              <a:rPr lang="en-US" sz="1000" dirty="0" err="1"/>
              <a:t>colnames</a:t>
            </a:r>
            <a:r>
              <a:rPr lang="en-US" sz="1000" dirty="0"/>
              <a:t>(</a:t>
            </a:r>
            <a:r>
              <a:rPr lang="en-US" sz="1000" dirty="0" err="1"/>
              <a:t>gaptimes</a:t>
            </a:r>
            <a:r>
              <a:rPr lang="en-US" sz="1000" dirty="0"/>
              <a:t>) &lt;- </a:t>
            </a:r>
            <a:r>
              <a:rPr lang="en-US" sz="1000" dirty="0" err="1"/>
              <a:t>gap_names</a:t>
            </a:r>
            <a:endParaRPr lang="en-US" sz="1000" dirty="0"/>
          </a:p>
          <a:p>
            <a:r>
              <a:rPr lang="en-US" sz="1000" dirty="0"/>
              <a:t>    } else if (G==1){</a:t>
            </a:r>
          </a:p>
          <a:p>
            <a:r>
              <a:rPr lang="en-US" sz="1000" dirty="0"/>
              <a:t>      </a:t>
            </a:r>
            <a:r>
              <a:rPr lang="en-US" sz="1000" dirty="0" err="1"/>
              <a:t>gaptimes</a:t>
            </a:r>
            <a:r>
              <a:rPr lang="en-US" sz="1000" dirty="0"/>
              <a:t> = gaptime1 %&gt;% </a:t>
            </a:r>
            <a:r>
              <a:rPr lang="en-US" sz="1000" dirty="0" err="1"/>
              <a:t>as.data.frame</a:t>
            </a:r>
            <a:r>
              <a:rPr lang="en-US" sz="1000" dirty="0"/>
              <a:t>()</a:t>
            </a:r>
          </a:p>
          <a:p>
            <a:r>
              <a:rPr lang="en-US" sz="1000" dirty="0"/>
              <a:t>     </a:t>
            </a:r>
            <a:r>
              <a:rPr lang="en-US" sz="1000" dirty="0" err="1"/>
              <a:t>colnames</a:t>
            </a:r>
            <a:r>
              <a:rPr lang="en-US" sz="1000" dirty="0"/>
              <a:t>(</a:t>
            </a:r>
            <a:r>
              <a:rPr lang="en-US" sz="1000" dirty="0" err="1"/>
              <a:t>gaptimes</a:t>
            </a:r>
            <a:r>
              <a:rPr lang="en-US" sz="1000" dirty="0"/>
              <a:t>) = "gaptime1"</a:t>
            </a:r>
          </a:p>
          <a:p>
            <a:r>
              <a:rPr lang="en-US" sz="1000" dirty="0"/>
              <a:t>    }</a:t>
            </a:r>
          </a:p>
          <a:p>
            <a:r>
              <a:rPr lang="en-US" sz="1000" dirty="0"/>
              <a:t>### insert code for manipulating data format into the style you want for your analysis ### </a:t>
            </a:r>
          </a:p>
        </p:txBody>
      </p:sp>
      <p:sp>
        <p:nvSpPr>
          <p:cNvPr id="13" name="TextBox 12">
            <a:extLst>
              <a:ext uri="{FF2B5EF4-FFF2-40B4-BE49-F238E27FC236}">
                <a16:creationId xmlns:a16="http://schemas.microsoft.com/office/drawing/2014/main" id="{51581031-E792-A4B9-ACEB-4EDB09278FE0}"/>
              </a:ext>
            </a:extLst>
          </p:cNvPr>
          <p:cNvSpPr txBox="1"/>
          <p:nvPr/>
        </p:nvSpPr>
        <p:spPr>
          <a:xfrm>
            <a:off x="4428678" y="6534835"/>
            <a:ext cx="7734746" cy="323165"/>
          </a:xfrm>
          <a:prstGeom prst="rect">
            <a:avLst/>
          </a:prstGeom>
          <a:noFill/>
        </p:spPr>
        <p:txBody>
          <a:bodyPr wrap="none" rtlCol="0">
            <a:spAutoFit/>
          </a:bodyPr>
          <a:lstStyle/>
          <a:p>
            <a:r>
              <a:rPr lang="en-US" sz="1500" dirty="0"/>
              <a:t>* not included in slides: </a:t>
            </a:r>
            <a:r>
              <a:rPr lang="en-US" sz="1500" dirty="0" err="1"/>
              <a:t>GumbelBiExp</a:t>
            </a:r>
            <a:r>
              <a:rPr lang="en-US" sz="1500" dirty="0"/>
              <a:t> function that uses property of CDF to generate failure times</a:t>
            </a:r>
          </a:p>
        </p:txBody>
      </p:sp>
    </p:spTree>
    <p:extLst>
      <p:ext uri="{BB962C8B-B14F-4D97-AF65-F5344CB8AC3E}">
        <p14:creationId xmlns:p14="http://schemas.microsoft.com/office/powerpoint/2010/main" val="62142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18E3C8-DFAE-9C2F-DAC6-AC3BFB87CE95}"/>
              </a:ext>
            </a:extLst>
          </p:cNvPr>
          <p:cNvSpPr txBox="1"/>
          <p:nvPr/>
        </p:nvSpPr>
        <p:spPr>
          <a:xfrm>
            <a:off x="1160462" y="1066800"/>
            <a:ext cx="10439400" cy="1938992"/>
          </a:xfrm>
          <a:prstGeom prst="rect">
            <a:avLst/>
          </a:prstGeom>
          <a:noFill/>
        </p:spPr>
        <p:txBody>
          <a:bodyPr wrap="square">
            <a:spAutoFit/>
          </a:bodyPr>
          <a:lstStyle/>
          <a:p>
            <a:r>
              <a:rPr lang="en-US" dirty="0"/>
              <a:t> sim = </a:t>
            </a:r>
            <a:r>
              <a:rPr lang="en-US" dirty="0" err="1"/>
              <a:t>gdata_RE</a:t>
            </a:r>
            <a:r>
              <a:rPr lang="en-US" dirty="0"/>
              <a:t>(N=N,G=G,lambda_0D=lambda_0D,lambda_0R=lambda_0R,beta_R=</a:t>
            </a:r>
            <a:r>
              <a:rPr lang="en-US" dirty="0" err="1"/>
              <a:t>beta_R,beta_D</a:t>
            </a:r>
            <a:r>
              <a:rPr lang="en-US" dirty="0"/>
              <a:t>=</a:t>
            </a:r>
            <a:r>
              <a:rPr lang="en-US" dirty="0" err="1"/>
              <a:t>beta_D,omega_D</a:t>
            </a:r>
            <a:r>
              <a:rPr lang="en-US" dirty="0"/>
              <a:t>=</a:t>
            </a:r>
            <a:r>
              <a:rPr lang="en-US" dirty="0" err="1"/>
              <a:t>omega_D,omega_R</a:t>
            </a:r>
            <a:r>
              <a:rPr lang="en-US" dirty="0"/>
              <a:t>=</a:t>
            </a:r>
            <a:r>
              <a:rPr lang="en-US" dirty="0" err="1"/>
              <a:t>omega_R,ztype</a:t>
            </a:r>
            <a:r>
              <a:rPr lang="en-US" dirty="0"/>
              <a:t>=</a:t>
            </a:r>
            <a:r>
              <a:rPr lang="en-US" dirty="0" err="1"/>
              <a:t>ztype,zparam</a:t>
            </a:r>
            <a:r>
              <a:rPr lang="en-US" dirty="0"/>
              <a:t>=</a:t>
            </a:r>
            <a:r>
              <a:rPr lang="en-US" dirty="0" err="1"/>
              <a:t>zparam,ctype</a:t>
            </a:r>
            <a:r>
              <a:rPr lang="en-US" dirty="0"/>
              <a:t>=</a:t>
            </a:r>
            <a:r>
              <a:rPr lang="en-US" dirty="0" err="1"/>
              <a:t>ctype,cparam</a:t>
            </a:r>
            <a:r>
              <a:rPr lang="en-US" dirty="0"/>
              <a:t>=</a:t>
            </a:r>
            <a:r>
              <a:rPr lang="en-US" dirty="0" err="1"/>
              <a:t>cparam,gaptype</a:t>
            </a:r>
            <a:r>
              <a:rPr lang="en-US" dirty="0"/>
              <a:t>=gaptype,gapparam1=gapparam1,gapparam2=gapparam2,num_A=</a:t>
            </a:r>
            <a:r>
              <a:rPr lang="en-US" dirty="0" err="1"/>
              <a:t>num_A,tau</a:t>
            </a:r>
            <a:r>
              <a:rPr lang="en-US" dirty="0"/>
              <a:t>=tau,seed1=seed1)</a:t>
            </a:r>
          </a:p>
        </p:txBody>
      </p:sp>
      <p:sp>
        <p:nvSpPr>
          <p:cNvPr id="12" name="TextBox 11">
            <a:extLst>
              <a:ext uri="{FF2B5EF4-FFF2-40B4-BE49-F238E27FC236}">
                <a16:creationId xmlns:a16="http://schemas.microsoft.com/office/drawing/2014/main" id="{C01112ED-AC65-944E-EC56-08072E42B750}"/>
              </a:ext>
            </a:extLst>
          </p:cNvPr>
          <p:cNvSpPr txBox="1"/>
          <p:nvPr/>
        </p:nvSpPr>
        <p:spPr>
          <a:xfrm>
            <a:off x="1065212" y="3200400"/>
            <a:ext cx="10439401" cy="3416320"/>
          </a:xfrm>
          <a:prstGeom prst="rect">
            <a:avLst/>
          </a:prstGeom>
          <a:noFill/>
        </p:spPr>
        <p:txBody>
          <a:bodyPr wrap="square" rtlCol="0">
            <a:spAutoFit/>
          </a:bodyPr>
          <a:lstStyle/>
          <a:p>
            <a:pPr marL="342900" indent="-342900">
              <a:buFont typeface="Arial" panose="020B0604020202020204" pitchFamily="34" charset="0"/>
              <a:buChar char="•"/>
            </a:pPr>
            <a:r>
              <a:rPr lang="en-US" dirty="0"/>
              <a:t>This is for setting up (aka generating data); you also need to create scripts for estimation and evaluation</a:t>
            </a:r>
          </a:p>
          <a:p>
            <a:r>
              <a:rPr lang="en-US" dirty="0"/>
              <a:t>Tips:</a:t>
            </a:r>
          </a:p>
          <a:p>
            <a:pPr marL="457200" indent="-457200">
              <a:buFont typeface="Arial" panose="020B0604020202020204" pitchFamily="34" charset="0"/>
              <a:buChar char="•"/>
            </a:pPr>
            <a:r>
              <a:rPr lang="en-US" dirty="0"/>
              <a:t>If interested in multiple settings, make use of functions so you can tune parameters</a:t>
            </a:r>
          </a:p>
          <a:p>
            <a:pPr marL="457200" indent="-457200">
              <a:buFont typeface="Arial" panose="020B0604020202020204" pitchFamily="34" charset="0"/>
              <a:buChar char="•"/>
            </a:pPr>
            <a:r>
              <a:rPr lang="en-US" dirty="0"/>
              <a:t>In R, use ”source” function to access other scripts without needing to manually manipulate them directly</a:t>
            </a:r>
          </a:p>
          <a:p>
            <a:pPr marL="457200" indent="-457200">
              <a:buFont typeface="Arial" panose="020B0604020202020204" pitchFamily="34" charset="0"/>
              <a:buChar char="•"/>
            </a:pPr>
            <a:r>
              <a:rPr lang="en-US" dirty="0"/>
              <a:t>Use print, cat, message statements if needed to check in the moment (then comment out after things are all smooth)</a:t>
            </a:r>
          </a:p>
        </p:txBody>
      </p:sp>
    </p:spTree>
    <p:extLst>
      <p:ext uri="{BB962C8B-B14F-4D97-AF65-F5344CB8AC3E}">
        <p14:creationId xmlns:p14="http://schemas.microsoft.com/office/powerpoint/2010/main" val="79903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Ideas</a:t>
            </a:r>
          </a:p>
        </p:txBody>
      </p:sp>
      <p:sp>
        <p:nvSpPr>
          <p:cNvPr id="3" name="Content Placeholder 2"/>
          <p:cNvSpPr>
            <a:spLocks noGrp="1"/>
          </p:cNvSpPr>
          <p:nvPr>
            <p:ph sz="half" idx="1"/>
          </p:nvPr>
        </p:nvSpPr>
        <p:spPr/>
        <p:txBody>
          <a:bodyPr/>
          <a:lstStyle/>
          <a:p>
            <a:r>
              <a:rPr lang="en-US" dirty="0"/>
              <a:t>Everyone does it differently so this is just an overview of mine</a:t>
            </a:r>
          </a:p>
          <a:p>
            <a:pPr lvl="1"/>
            <a:r>
              <a:rPr lang="en-US" dirty="0"/>
              <a:t>Do what works for you but definitely keep it organized because things can get messy/complicated really fast</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3954031954"/>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90C6-53C8-0B9E-8CB1-6EEF150955E2}"/>
              </a:ext>
            </a:extLst>
          </p:cNvPr>
          <p:cNvSpPr>
            <a:spLocks noGrp="1"/>
          </p:cNvSpPr>
          <p:nvPr>
            <p:ph type="title"/>
          </p:nvPr>
        </p:nvSpPr>
        <p:spPr/>
        <p:txBody>
          <a:bodyPr/>
          <a:lstStyle/>
          <a:p>
            <a:r>
              <a:rPr lang="en-US" dirty="0"/>
              <a:t>Simple Example (made-up)</a:t>
            </a:r>
          </a:p>
        </p:txBody>
      </p:sp>
      <p:sp>
        <p:nvSpPr>
          <p:cNvPr id="3" name="Text Placeholder 2">
            <a:extLst>
              <a:ext uri="{FF2B5EF4-FFF2-40B4-BE49-F238E27FC236}">
                <a16:creationId xmlns:a16="http://schemas.microsoft.com/office/drawing/2014/main" id="{E88E822C-C053-476A-F365-937DA41CBEF2}"/>
              </a:ext>
            </a:extLst>
          </p:cNvPr>
          <p:cNvSpPr>
            <a:spLocks noGrp="1"/>
          </p:cNvSpPr>
          <p:nvPr>
            <p:ph type="body" idx="1"/>
          </p:nvPr>
        </p:nvSpPr>
        <p:spPr>
          <a:xfrm>
            <a:off x="1218883" y="1295400"/>
            <a:ext cx="5082740" cy="914400"/>
          </a:xfrm>
        </p:spPr>
        <p:txBody>
          <a:bodyPr/>
          <a:lstStyle/>
          <a:p>
            <a:r>
              <a:rPr lang="en-US" dirty="0"/>
              <a:t>Text	</a:t>
            </a:r>
          </a:p>
        </p:txBody>
      </p:sp>
      <p:sp>
        <p:nvSpPr>
          <p:cNvPr id="4" name="Content Placeholder 3">
            <a:extLst>
              <a:ext uri="{FF2B5EF4-FFF2-40B4-BE49-F238E27FC236}">
                <a16:creationId xmlns:a16="http://schemas.microsoft.com/office/drawing/2014/main" id="{44D25C04-93B4-40E9-4667-111A614AC83E}"/>
              </a:ext>
            </a:extLst>
          </p:cNvPr>
          <p:cNvSpPr>
            <a:spLocks noGrp="1"/>
          </p:cNvSpPr>
          <p:nvPr>
            <p:ph sz="half" idx="2"/>
          </p:nvPr>
        </p:nvSpPr>
        <p:spPr>
          <a:xfrm>
            <a:off x="1218883" y="2286000"/>
            <a:ext cx="5078677" cy="3454400"/>
          </a:xfrm>
        </p:spPr>
        <p:txBody>
          <a:bodyPr/>
          <a:lstStyle/>
          <a:p>
            <a:r>
              <a:rPr lang="en-US" dirty="0"/>
              <a:t>For N = 100 samples, we generate one covariate from the standard normal distribution. We want to take the mean across all samples and see if it’s close to 0. We repeat this for 200 simulations.</a:t>
            </a:r>
          </a:p>
          <a:p>
            <a:endParaRPr lang="en-US" dirty="0"/>
          </a:p>
        </p:txBody>
      </p:sp>
      <p:sp>
        <p:nvSpPr>
          <p:cNvPr id="5" name="Text Placeholder 4">
            <a:extLst>
              <a:ext uri="{FF2B5EF4-FFF2-40B4-BE49-F238E27FC236}">
                <a16:creationId xmlns:a16="http://schemas.microsoft.com/office/drawing/2014/main" id="{98B0F8CD-1343-C389-87BA-BAC2DE4A3355}"/>
              </a:ext>
            </a:extLst>
          </p:cNvPr>
          <p:cNvSpPr>
            <a:spLocks noGrp="1"/>
          </p:cNvSpPr>
          <p:nvPr>
            <p:ph type="body" sz="quarter" idx="3"/>
          </p:nvPr>
        </p:nvSpPr>
        <p:spPr>
          <a:xfrm>
            <a:off x="6496644" y="1295400"/>
            <a:ext cx="5082740" cy="914400"/>
          </a:xfrm>
        </p:spPr>
        <p:txBody>
          <a:bodyPr/>
          <a:lstStyle/>
          <a:p>
            <a:r>
              <a:rPr lang="en-US" dirty="0"/>
              <a:t>Corresponding Code</a:t>
            </a:r>
          </a:p>
        </p:txBody>
      </p:sp>
      <p:sp>
        <p:nvSpPr>
          <p:cNvPr id="6" name="Content Placeholder 5">
            <a:extLst>
              <a:ext uri="{FF2B5EF4-FFF2-40B4-BE49-F238E27FC236}">
                <a16:creationId xmlns:a16="http://schemas.microsoft.com/office/drawing/2014/main" id="{55A355F9-0093-7441-064C-EED417CECE0C}"/>
              </a:ext>
            </a:extLst>
          </p:cNvPr>
          <p:cNvSpPr>
            <a:spLocks noGrp="1"/>
          </p:cNvSpPr>
          <p:nvPr>
            <p:ph sz="quarter" idx="4"/>
          </p:nvPr>
        </p:nvSpPr>
        <p:spPr>
          <a:xfrm>
            <a:off x="6500707" y="2286000"/>
            <a:ext cx="5688118" cy="3810000"/>
          </a:xfrm>
        </p:spPr>
        <p:txBody>
          <a:bodyPr/>
          <a:lstStyle/>
          <a:p>
            <a:pPr marL="0" indent="0">
              <a:spcBef>
                <a:spcPts val="0"/>
              </a:spcBef>
              <a:buNone/>
            </a:pPr>
            <a:r>
              <a:rPr lang="en-US" sz="2000" dirty="0" err="1"/>
              <a:t>n.sim</a:t>
            </a:r>
            <a:r>
              <a:rPr lang="en-US" sz="2000" dirty="0"/>
              <a:t> = 200</a:t>
            </a:r>
          </a:p>
          <a:p>
            <a:pPr marL="0" indent="0">
              <a:spcBef>
                <a:spcPts val="0"/>
              </a:spcBef>
              <a:buNone/>
            </a:pPr>
            <a:r>
              <a:rPr lang="en-US" sz="2000" dirty="0"/>
              <a:t>N = 100</a:t>
            </a:r>
          </a:p>
          <a:p>
            <a:pPr marL="0" indent="0">
              <a:spcBef>
                <a:spcPts val="0"/>
              </a:spcBef>
              <a:buNone/>
            </a:pPr>
            <a:r>
              <a:rPr lang="en-US" sz="2000" dirty="0"/>
              <a:t>result = </a:t>
            </a:r>
            <a:r>
              <a:rPr lang="en-US" sz="2000" dirty="0" err="1"/>
              <a:t>data.frame</a:t>
            </a:r>
            <a:r>
              <a:rPr lang="en-US" sz="2000" dirty="0"/>
              <a:t>(rep = 1:n.sim, mean = rep(</a:t>
            </a:r>
            <a:r>
              <a:rPr lang="en-US" sz="2000" dirty="0" err="1"/>
              <a:t>NA,length</a:t>
            </a:r>
            <a:r>
              <a:rPr lang="en-US" sz="2000" dirty="0"/>
              <a:t>(</a:t>
            </a:r>
            <a:r>
              <a:rPr lang="en-US" sz="2000" dirty="0" err="1"/>
              <a:t>n.sim</a:t>
            </a:r>
            <a:r>
              <a:rPr lang="en-US" sz="2000" dirty="0"/>
              <a:t>)))</a:t>
            </a:r>
          </a:p>
          <a:p>
            <a:pPr marL="0" indent="0">
              <a:spcBef>
                <a:spcPts val="0"/>
              </a:spcBef>
              <a:buNone/>
            </a:pPr>
            <a:r>
              <a:rPr lang="en-US" sz="2000" dirty="0"/>
              <a:t>for (sim in 1:n.sim){</a:t>
            </a:r>
          </a:p>
          <a:p>
            <a:pPr marL="0" indent="0">
              <a:spcBef>
                <a:spcPts val="0"/>
              </a:spcBef>
              <a:buNone/>
            </a:pPr>
            <a:r>
              <a:rPr lang="en-US" sz="2000" dirty="0"/>
              <a:t>  </a:t>
            </a:r>
            <a:r>
              <a:rPr lang="en-US" sz="2000" dirty="0" err="1"/>
              <a:t>set.seed</a:t>
            </a:r>
            <a:r>
              <a:rPr lang="en-US" sz="2000" dirty="0"/>
              <a:t>(sim)</a:t>
            </a:r>
          </a:p>
          <a:p>
            <a:pPr marL="0" indent="0">
              <a:spcBef>
                <a:spcPts val="0"/>
              </a:spcBef>
              <a:buNone/>
            </a:pPr>
            <a:r>
              <a:rPr lang="en-US" sz="2000" dirty="0"/>
              <a:t>  Z1 = </a:t>
            </a:r>
            <a:r>
              <a:rPr lang="en-US" sz="2000" dirty="0" err="1"/>
              <a:t>rnorm</a:t>
            </a:r>
            <a:r>
              <a:rPr lang="en-US" sz="2000" dirty="0"/>
              <a:t>(N)</a:t>
            </a:r>
          </a:p>
          <a:p>
            <a:pPr marL="0" indent="0">
              <a:spcBef>
                <a:spcPts val="0"/>
              </a:spcBef>
              <a:buNone/>
            </a:pPr>
            <a:r>
              <a:rPr lang="en-US" sz="2000" dirty="0"/>
              <a:t>  result[sim, "mean"]= mean(Z1) # mean across samples within each simulation</a:t>
            </a:r>
          </a:p>
          <a:p>
            <a:pPr marL="0" indent="0">
              <a:spcBef>
                <a:spcPts val="0"/>
              </a:spcBef>
              <a:buNone/>
            </a:pPr>
            <a:r>
              <a:rPr lang="en-US" sz="2000" dirty="0"/>
              <a:t>}</a:t>
            </a:r>
          </a:p>
          <a:p>
            <a:pPr marL="0" indent="0">
              <a:spcBef>
                <a:spcPts val="0"/>
              </a:spcBef>
              <a:buNone/>
            </a:pPr>
            <a:r>
              <a:rPr lang="en-US" sz="2000" dirty="0"/>
              <a:t>View(result)</a:t>
            </a:r>
          </a:p>
          <a:p>
            <a:pPr marL="0" indent="0">
              <a:spcBef>
                <a:spcPts val="0"/>
              </a:spcBef>
              <a:buNone/>
            </a:pPr>
            <a:endParaRPr lang="en-US" sz="2000" dirty="0"/>
          </a:p>
          <a:p>
            <a:pPr marL="0" indent="0">
              <a:spcBef>
                <a:spcPts val="0"/>
              </a:spcBef>
              <a:buNone/>
            </a:pPr>
            <a:r>
              <a:rPr lang="en-US" sz="2000" dirty="0"/>
              <a:t># take mean across simulations</a:t>
            </a:r>
          </a:p>
          <a:p>
            <a:pPr marL="0" indent="0">
              <a:spcBef>
                <a:spcPts val="0"/>
              </a:spcBef>
              <a:buNone/>
            </a:pPr>
            <a:r>
              <a:rPr lang="en-US" sz="2000" dirty="0" err="1"/>
              <a:t>summary_mean</a:t>
            </a:r>
            <a:r>
              <a:rPr lang="en-US" sz="2000" dirty="0"/>
              <a:t> = mean(result[,"mean"])</a:t>
            </a:r>
          </a:p>
          <a:p>
            <a:pPr marL="0" indent="0">
              <a:spcBef>
                <a:spcPts val="0"/>
              </a:spcBef>
              <a:buNone/>
            </a:pPr>
            <a:r>
              <a:rPr lang="en-US" sz="2000" dirty="0" err="1"/>
              <a:t>summary_sd</a:t>
            </a:r>
            <a:r>
              <a:rPr lang="en-US" sz="2000" dirty="0"/>
              <a:t> = </a:t>
            </a:r>
            <a:r>
              <a:rPr lang="en-US" sz="2000" dirty="0" err="1"/>
              <a:t>sd</a:t>
            </a:r>
            <a:r>
              <a:rPr lang="en-US" sz="2000" dirty="0"/>
              <a:t>(result[,"mean"])</a:t>
            </a:r>
          </a:p>
          <a:p>
            <a:pPr marL="0" indent="0">
              <a:spcBef>
                <a:spcPts val="0"/>
              </a:spcBef>
              <a:buNone/>
            </a:pPr>
            <a:endParaRPr lang="en-US" sz="1300" dirty="0"/>
          </a:p>
        </p:txBody>
      </p:sp>
      <p:sp>
        <p:nvSpPr>
          <p:cNvPr id="8" name="TextBox 7">
            <a:extLst>
              <a:ext uri="{FF2B5EF4-FFF2-40B4-BE49-F238E27FC236}">
                <a16:creationId xmlns:a16="http://schemas.microsoft.com/office/drawing/2014/main" id="{68BA38C6-2BBA-E121-3076-4FB5555D4F92}"/>
              </a:ext>
            </a:extLst>
          </p:cNvPr>
          <p:cNvSpPr txBox="1"/>
          <p:nvPr/>
        </p:nvSpPr>
        <p:spPr>
          <a:xfrm>
            <a:off x="7008812" y="113054"/>
            <a:ext cx="5079404" cy="323165"/>
          </a:xfrm>
          <a:prstGeom prst="rect">
            <a:avLst/>
          </a:prstGeom>
          <a:noFill/>
        </p:spPr>
        <p:txBody>
          <a:bodyPr wrap="none" rtlCol="0">
            <a:spAutoFit/>
          </a:bodyPr>
          <a:lstStyle/>
          <a:p>
            <a:r>
              <a:rPr lang="en-US" sz="1500" dirty="0"/>
              <a:t>General good coding practice: Always vectorize when possible</a:t>
            </a:r>
          </a:p>
        </p:txBody>
      </p:sp>
    </p:spTree>
    <p:extLst>
      <p:ext uri="{BB962C8B-B14F-4D97-AF65-F5344CB8AC3E}">
        <p14:creationId xmlns:p14="http://schemas.microsoft.com/office/powerpoint/2010/main" val="108106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Useful Tools: UNC Cluster, </a:t>
            </a:r>
            <a:r>
              <a:rPr lang="en-US" dirty="0" err="1"/>
              <a:t>Github</a:t>
            </a:r>
            <a:endParaRPr lang="en-US" dirty="0"/>
          </a:p>
        </p:txBody>
      </p:sp>
      <p:sp>
        <p:nvSpPr>
          <p:cNvPr id="4" name="TextBox 3">
            <a:extLst>
              <a:ext uri="{FF2B5EF4-FFF2-40B4-BE49-F238E27FC236}">
                <a16:creationId xmlns:a16="http://schemas.microsoft.com/office/drawing/2014/main" id="{D913532E-1486-53E0-3B57-8C7C18788590}"/>
              </a:ext>
            </a:extLst>
          </p:cNvPr>
          <p:cNvSpPr txBox="1"/>
          <p:nvPr/>
        </p:nvSpPr>
        <p:spPr>
          <a:xfrm>
            <a:off x="819944" y="1676400"/>
            <a:ext cx="11158378" cy="4324261"/>
          </a:xfrm>
          <a:prstGeom prst="rect">
            <a:avLst/>
          </a:prstGeom>
          <a:noFill/>
        </p:spPr>
        <p:txBody>
          <a:bodyPr wrap="square" rtlCol="0">
            <a:spAutoFit/>
          </a:bodyPr>
          <a:lstStyle/>
          <a:p>
            <a:pPr marL="457200" indent="-457200">
              <a:buFont typeface="Arial" panose="020B0604020202020204" pitchFamily="34" charset="0"/>
              <a:buChar char="•"/>
            </a:pPr>
            <a:r>
              <a:rPr lang="en-US" sz="2500" dirty="0"/>
              <a:t> UNC Cluster (Longleaf/Dogwood)</a:t>
            </a:r>
          </a:p>
          <a:p>
            <a:pPr marL="1066693" lvl="1" indent="-457200">
              <a:buFont typeface="Arial" panose="020B0604020202020204" pitchFamily="34" charset="0"/>
              <a:buChar char="•"/>
            </a:pPr>
            <a:r>
              <a:rPr lang="en-US" sz="2500" dirty="0"/>
              <a:t>Computing resource</a:t>
            </a:r>
          </a:p>
          <a:p>
            <a:pPr marL="1066693" lvl="1" indent="-457200">
              <a:buFont typeface="Arial" panose="020B0604020202020204" pitchFamily="34" charset="0"/>
              <a:buChar char="•"/>
            </a:pPr>
            <a:r>
              <a:rPr lang="en-US" sz="2500" dirty="0"/>
              <a:t>Automatic submission using bash scripts or </a:t>
            </a:r>
            <a:r>
              <a:rPr lang="en-US" sz="2500" dirty="0" err="1"/>
              <a:t>R.sys</a:t>
            </a:r>
            <a:r>
              <a:rPr lang="en-US" sz="2500" dirty="0"/>
              <a:t>() with </a:t>
            </a:r>
            <a:r>
              <a:rPr lang="en-US" sz="2500" dirty="0" err="1"/>
              <a:t>sprintf</a:t>
            </a:r>
            <a:r>
              <a:rPr lang="en-US" sz="2500" dirty="0"/>
              <a:t>()</a:t>
            </a:r>
          </a:p>
          <a:p>
            <a:pPr marL="1066693" lvl="1" indent="-457200">
              <a:buFont typeface="Arial" panose="020B0604020202020204" pitchFamily="34" charset="0"/>
              <a:buChar char="•"/>
            </a:pPr>
            <a:r>
              <a:rPr lang="en-US" sz="2500" dirty="0"/>
              <a:t>UNC has some resources explaining this if you don’t know how to use</a:t>
            </a:r>
          </a:p>
          <a:p>
            <a:pPr marL="457200" indent="-457200">
              <a:buFont typeface="Arial" panose="020B0604020202020204" pitchFamily="34" charset="0"/>
              <a:buChar char="•"/>
            </a:pPr>
            <a:r>
              <a:rPr lang="en-US" sz="2500" dirty="0" err="1"/>
              <a:t>Github</a:t>
            </a:r>
            <a:endParaRPr lang="en-US" sz="2500" dirty="0"/>
          </a:p>
          <a:p>
            <a:pPr marL="1066693" lvl="1" indent="-457200">
              <a:buFont typeface="Arial" panose="020B0604020202020204" pitchFamily="34" charset="0"/>
              <a:buChar char="•"/>
            </a:pPr>
            <a:r>
              <a:rPr lang="en-US" sz="2500" dirty="0"/>
              <a:t>Script version control</a:t>
            </a:r>
          </a:p>
          <a:p>
            <a:pPr marL="1066693" lvl="1" indent="-457200">
              <a:buFont typeface="Arial" panose="020B0604020202020204" pitchFamily="34" charset="0"/>
              <a:buChar char="•"/>
            </a:pPr>
            <a:r>
              <a:rPr lang="en-US" sz="2500" dirty="0"/>
              <a:t>Git pull/git add ./git commit –m “description”/git push</a:t>
            </a:r>
          </a:p>
          <a:p>
            <a:pPr marL="1066693" lvl="1" indent="-457200">
              <a:buFont typeface="Arial" panose="020B0604020202020204" pitchFamily="34" charset="0"/>
              <a:buChar char="•"/>
            </a:pPr>
            <a:r>
              <a:rPr lang="en-US" sz="2500" dirty="0"/>
              <a:t>Set up </a:t>
            </a:r>
            <a:r>
              <a:rPr lang="en-US" sz="2500" dirty="0" err="1"/>
              <a:t>github</a:t>
            </a:r>
            <a:r>
              <a:rPr lang="en-US" sz="2500" dirty="0"/>
              <a:t> repo on both your own machine and the cluster </a:t>
            </a:r>
            <a:r>
              <a:rPr lang="en-US" sz="2500" dirty="0">
                <a:sym typeface="Wingdings" pitchFamily="2" charset="2"/>
              </a:rPr>
              <a:t></a:t>
            </a:r>
            <a:r>
              <a:rPr lang="en-US" sz="2500" dirty="0"/>
              <a:t> work on your own R/python </a:t>
            </a:r>
            <a:r>
              <a:rPr lang="en-US" sz="2500" dirty="0">
                <a:sym typeface="Wingdings" pitchFamily="2" charset="2"/>
              </a:rPr>
              <a:t> </a:t>
            </a:r>
            <a:r>
              <a:rPr lang="en-US" sz="2500" dirty="0"/>
              <a:t>push to the </a:t>
            </a:r>
            <a:r>
              <a:rPr lang="en-US" sz="2500" dirty="0" err="1"/>
              <a:t>github</a:t>
            </a:r>
            <a:r>
              <a:rPr lang="en-US" sz="2500" dirty="0"/>
              <a:t> </a:t>
            </a:r>
            <a:r>
              <a:rPr lang="en-US" sz="2500" dirty="0">
                <a:sym typeface="Wingdings" pitchFamily="2" charset="2"/>
              </a:rPr>
              <a:t> pull on the cluster  run the scripts  push to </a:t>
            </a:r>
            <a:r>
              <a:rPr lang="en-US" sz="2500" dirty="0" err="1">
                <a:sym typeface="Wingdings" pitchFamily="2" charset="2"/>
              </a:rPr>
              <a:t>github</a:t>
            </a:r>
            <a:r>
              <a:rPr lang="en-US" sz="2500" dirty="0">
                <a:sym typeface="Wingdings" pitchFamily="2" charset="2"/>
              </a:rPr>
              <a:t>  pull on local machine  create plots (you could do this on cluster too but I like to do it where its easier to maneuver)</a:t>
            </a:r>
            <a:endParaRPr lang="en-US" sz="25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16x9</Template>
  <TotalTime>1282</TotalTime>
  <Words>1493</Words>
  <Application>Microsoft Macintosh PowerPoint</Application>
  <PresentationFormat>Custom</PresentationFormat>
  <Paragraphs>124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Research skills: INTRODUCTION TO Simulations</vt:lpstr>
      <vt:lpstr>Contents</vt:lpstr>
      <vt:lpstr>The Purpose</vt:lpstr>
      <vt:lpstr>Excerpt From Ghosh &amp; Lin (2000)</vt:lpstr>
      <vt:lpstr>Excerpt From Ghosh &amp; Lin (2000)</vt:lpstr>
      <vt:lpstr>PowerPoint Presentation</vt:lpstr>
      <vt:lpstr>Organization Ideas</vt:lpstr>
      <vt:lpstr>Simple Example (made-up)</vt:lpstr>
      <vt:lpstr>Useful Tools: UNC Cluster, Github</vt:lpstr>
      <vt:lpstr>Example Organization</vt:lpstr>
      <vt:lpstr>Summary Plots/Tables + Organization</vt:lpstr>
      <vt:lpstr>Some Misc Thoughts to Keep in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Simulations</dc:title>
  <dc:creator>Zhou, Christina</dc:creator>
  <cp:lastModifiedBy>Zhou, Christina</cp:lastModifiedBy>
  <cp:revision>85</cp:revision>
  <dcterms:created xsi:type="dcterms:W3CDTF">2024-01-21T01:03:20Z</dcterms:created>
  <dcterms:modified xsi:type="dcterms:W3CDTF">2024-01-26T04:06:55Z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