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70" r:id="rId4"/>
    <p:sldId id="258" r:id="rId5"/>
    <p:sldId id="259" r:id="rId6"/>
    <p:sldId id="260" r:id="rId7"/>
    <p:sldId id="261" r:id="rId8"/>
    <p:sldId id="262" r:id="rId9"/>
    <p:sldId id="263" r:id="rId10"/>
    <p:sldId id="264" r:id="rId11"/>
    <p:sldId id="26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467C46-307D-4FF6-B921-8271586E5C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8AAF99-677D-4B94-864B-F21979CF0590}">
      <dgm:prSet/>
      <dgm:spPr/>
      <dgm:t>
        <a:bodyPr/>
        <a:lstStyle/>
        <a:p>
          <a:pPr>
            <a:lnSpc>
              <a:spcPct val="100000"/>
            </a:lnSpc>
          </a:pPr>
          <a:r>
            <a:rPr lang="en-US" b="1" dirty="0"/>
            <a:t>Goal</a:t>
          </a:r>
          <a:r>
            <a:rPr lang="en-US" dirty="0"/>
            <a:t>: The goal was to accurately predict the demand for products in the warehouse.</a:t>
          </a:r>
        </a:p>
      </dgm:t>
    </dgm:pt>
    <dgm:pt modelId="{44403653-249B-43DE-95C9-A56D9FC9703D}" type="parTrans" cxnId="{996464EF-A876-409B-9C7E-CE1DF53017B4}">
      <dgm:prSet/>
      <dgm:spPr/>
      <dgm:t>
        <a:bodyPr/>
        <a:lstStyle/>
        <a:p>
          <a:endParaRPr lang="en-US"/>
        </a:p>
      </dgm:t>
    </dgm:pt>
    <dgm:pt modelId="{68AF1FC4-893F-48E7-978B-9A90322A80C7}" type="sibTrans" cxnId="{996464EF-A876-409B-9C7E-CE1DF53017B4}">
      <dgm:prSet/>
      <dgm:spPr/>
      <dgm:t>
        <a:bodyPr/>
        <a:lstStyle/>
        <a:p>
          <a:endParaRPr lang="en-US"/>
        </a:p>
      </dgm:t>
    </dgm:pt>
    <dgm:pt modelId="{819015AC-7CD8-483B-8115-7C2511C0EB6C}">
      <dgm:prSet/>
      <dgm:spPr/>
      <dgm:t>
        <a:bodyPr/>
        <a:lstStyle/>
        <a:p>
          <a:pPr>
            <a:lnSpc>
              <a:spcPct val="100000"/>
            </a:lnSpc>
          </a:pPr>
          <a:r>
            <a:rPr lang="en-US" b="1" dirty="0"/>
            <a:t>Relevance</a:t>
          </a:r>
          <a:r>
            <a:rPr lang="en-US" dirty="0"/>
            <a:t>: Accurate demand prediction can help us optimize inventory, reduce holding costs, and enhance customer satisfaction.</a:t>
          </a:r>
        </a:p>
      </dgm:t>
    </dgm:pt>
    <dgm:pt modelId="{12E6DD7B-7DEF-489E-99FF-3EC5C9FE7223}" type="parTrans" cxnId="{AFA32DCD-3364-4659-965F-BBD2C45AF4CB}">
      <dgm:prSet/>
      <dgm:spPr/>
      <dgm:t>
        <a:bodyPr/>
        <a:lstStyle/>
        <a:p>
          <a:endParaRPr lang="en-US"/>
        </a:p>
      </dgm:t>
    </dgm:pt>
    <dgm:pt modelId="{A73728F5-6B8A-44BF-A872-3A1D6D6684E1}" type="sibTrans" cxnId="{AFA32DCD-3364-4659-965F-BBD2C45AF4CB}">
      <dgm:prSet/>
      <dgm:spPr/>
      <dgm:t>
        <a:bodyPr/>
        <a:lstStyle/>
        <a:p>
          <a:endParaRPr lang="en-US"/>
        </a:p>
      </dgm:t>
    </dgm:pt>
    <dgm:pt modelId="{A8AF47FF-7A8E-4E8A-B8F3-C787DC1146FB}" type="pres">
      <dgm:prSet presAssocID="{ED467C46-307D-4FF6-B921-8271586E5CD9}" presName="root" presStyleCnt="0">
        <dgm:presLayoutVars>
          <dgm:dir/>
          <dgm:resizeHandles val="exact"/>
        </dgm:presLayoutVars>
      </dgm:prSet>
      <dgm:spPr/>
    </dgm:pt>
    <dgm:pt modelId="{BBAA5E40-3524-43E5-8D63-28F3119F2AC8}" type="pres">
      <dgm:prSet presAssocID="{938AAF99-677D-4B94-864B-F21979CF0590}" presName="compNode" presStyleCnt="0"/>
      <dgm:spPr/>
    </dgm:pt>
    <dgm:pt modelId="{A8078FEC-F5D2-4337-AA2B-02E5F1133E18}" type="pres">
      <dgm:prSet presAssocID="{938AAF99-677D-4B94-864B-F21979CF0590}" presName="bgRect" presStyleLbl="bgShp" presStyleIdx="0" presStyleCnt="2"/>
      <dgm:spPr/>
    </dgm:pt>
    <dgm:pt modelId="{7C0A9735-B247-442D-8F40-7C398BA7B3BA}" type="pres">
      <dgm:prSet presAssocID="{938AAF99-677D-4B94-864B-F21979CF05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1277A472-2667-452C-BD1A-60A264159AF1}" type="pres">
      <dgm:prSet presAssocID="{938AAF99-677D-4B94-864B-F21979CF0590}" presName="spaceRect" presStyleCnt="0"/>
      <dgm:spPr/>
    </dgm:pt>
    <dgm:pt modelId="{ABC34121-620C-4516-98B5-C940309BB364}" type="pres">
      <dgm:prSet presAssocID="{938AAF99-677D-4B94-864B-F21979CF0590}" presName="parTx" presStyleLbl="revTx" presStyleIdx="0" presStyleCnt="2">
        <dgm:presLayoutVars>
          <dgm:chMax val="0"/>
          <dgm:chPref val="0"/>
        </dgm:presLayoutVars>
      </dgm:prSet>
      <dgm:spPr/>
    </dgm:pt>
    <dgm:pt modelId="{E7E2CDE8-5E77-4C94-9E4F-376772B15915}" type="pres">
      <dgm:prSet presAssocID="{68AF1FC4-893F-48E7-978B-9A90322A80C7}" presName="sibTrans" presStyleCnt="0"/>
      <dgm:spPr/>
    </dgm:pt>
    <dgm:pt modelId="{743EAE12-3586-4C6B-B7CB-7F026CDEB187}" type="pres">
      <dgm:prSet presAssocID="{819015AC-7CD8-483B-8115-7C2511C0EB6C}" presName="compNode" presStyleCnt="0"/>
      <dgm:spPr/>
    </dgm:pt>
    <dgm:pt modelId="{4FD41B94-5FAF-4B0C-9842-483099A8A15B}" type="pres">
      <dgm:prSet presAssocID="{819015AC-7CD8-483B-8115-7C2511C0EB6C}" presName="bgRect" presStyleLbl="bgShp" presStyleIdx="1" presStyleCnt="2"/>
      <dgm:spPr/>
    </dgm:pt>
    <dgm:pt modelId="{437D8A12-30BB-46DA-99F1-88E2424A9ECC}" type="pres">
      <dgm:prSet presAssocID="{819015AC-7CD8-483B-8115-7C2511C0EB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48DF1E4-4341-4DCE-BC5F-38C0C289FDAB}" type="pres">
      <dgm:prSet presAssocID="{819015AC-7CD8-483B-8115-7C2511C0EB6C}" presName="spaceRect" presStyleCnt="0"/>
      <dgm:spPr/>
    </dgm:pt>
    <dgm:pt modelId="{32B7F770-9D35-4F76-98DD-423E828FF033}" type="pres">
      <dgm:prSet presAssocID="{819015AC-7CD8-483B-8115-7C2511C0EB6C}" presName="parTx" presStyleLbl="revTx" presStyleIdx="1" presStyleCnt="2">
        <dgm:presLayoutVars>
          <dgm:chMax val="0"/>
          <dgm:chPref val="0"/>
        </dgm:presLayoutVars>
      </dgm:prSet>
      <dgm:spPr/>
    </dgm:pt>
  </dgm:ptLst>
  <dgm:cxnLst>
    <dgm:cxn modelId="{882FC43C-77FB-4E3F-968D-F306ABA42D35}" type="presOf" srcId="{819015AC-7CD8-483B-8115-7C2511C0EB6C}" destId="{32B7F770-9D35-4F76-98DD-423E828FF033}" srcOrd="0" destOrd="0" presId="urn:microsoft.com/office/officeart/2018/2/layout/IconVerticalSolidList"/>
    <dgm:cxn modelId="{B37560B6-4BEE-4DC7-BE79-B7698DDB1D21}" type="presOf" srcId="{938AAF99-677D-4B94-864B-F21979CF0590}" destId="{ABC34121-620C-4516-98B5-C940309BB364}" srcOrd="0" destOrd="0" presId="urn:microsoft.com/office/officeart/2018/2/layout/IconVerticalSolidList"/>
    <dgm:cxn modelId="{AFA32DCD-3364-4659-965F-BBD2C45AF4CB}" srcId="{ED467C46-307D-4FF6-B921-8271586E5CD9}" destId="{819015AC-7CD8-483B-8115-7C2511C0EB6C}" srcOrd="1" destOrd="0" parTransId="{12E6DD7B-7DEF-489E-99FF-3EC5C9FE7223}" sibTransId="{A73728F5-6B8A-44BF-A872-3A1D6D6684E1}"/>
    <dgm:cxn modelId="{96920EEF-B5F9-4C0A-B1D8-5F82AAC94177}" type="presOf" srcId="{ED467C46-307D-4FF6-B921-8271586E5CD9}" destId="{A8AF47FF-7A8E-4E8A-B8F3-C787DC1146FB}" srcOrd="0" destOrd="0" presId="urn:microsoft.com/office/officeart/2018/2/layout/IconVerticalSolidList"/>
    <dgm:cxn modelId="{996464EF-A876-409B-9C7E-CE1DF53017B4}" srcId="{ED467C46-307D-4FF6-B921-8271586E5CD9}" destId="{938AAF99-677D-4B94-864B-F21979CF0590}" srcOrd="0" destOrd="0" parTransId="{44403653-249B-43DE-95C9-A56D9FC9703D}" sibTransId="{68AF1FC4-893F-48E7-978B-9A90322A80C7}"/>
    <dgm:cxn modelId="{7A326427-8CBA-4EEB-8999-189C407FEFEB}" type="presParOf" srcId="{A8AF47FF-7A8E-4E8A-B8F3-C787DC1146FB}" destId="{BBAA5E40-3524-43E5-8D63-28F3119F2AC8}" srcOrd="0" destOrd="0" presId="urn:microsoft.com/office/officeart/2018/2/layout/IconVerticalSolidList"/>
    <dgm:cxn modelId="{64DE1861-82E3-4E9E-AC39-0CF8F731CD0B}" type="presParOf" srcId="{BBAA5E40-3524-43E5-8D63-28F3119F2AC8}" destId="{A8078FEC-F5D2-4337-AA2B-02E5F1133E18}" srcOrd="0" destOrd="0" presId="urn:microsoft.com/office/officeart/2018/2/layout/IconVerticalSolidList"/>
    <dgm:cxn modelId="{ED0BB09A-B947-4CB4-8F18-4768A72E5CA6}" type="presParOf" srcId="{BBAA5E40-3524-43E5-8D63-28F3119F2AC8}" destId="{7C0A9735-B247-442D-8F40-7C398BA7B3BA}" srcOrd="1" destOrd="0" presId="urn:microsoft.com/office/officeart/2018/2/layout/IconVerticalSolidList"/>
    <dgm:cxn modelId="{626BC5EC-78D0-4CCD-8874-138AF92B7550}" type="presParOf" srcId="{BBAA5E40-3524-43E5-8D63-28F3119F2AC8}" destId="{1277A472-2667-452C-BD1A-60A264159AF1}" srcOrd="2" destOrd="0" presId="urn:microsoft.com/office/officeart/2018/2/layout/IconVerticalSolidList"/>
    <dgm:cxn modelId="{4371DDBF-EBDC-4BB7-BF9B-69C86A4C1FCB}" type="presParOf" srcId="{BBAA5E40-3524-43E5-8D63-28F3119F2AC8}" destId="{ABC34121-620C-4516-98B5-C940309BB364}" srcOrd="3" destOrd="0" presId="urn:microsoft.com/office/officeart/2018/2/layout/IconVerticalSolidList"/>
    <dgm:cxn modelId="{9238C700-29F2-4187-9BC8-3128213575D6}" type="presParOf" srcId="{A8AF47FF-7A8E-4E8A-B8F3-C787DC1146FB}" destId="{E7E2CDE8-5E77-4C94-9E4F-376772B15915}" srcOrd="1" destOrd="0" presId="urn:microsoft.com/office/officeart/2018/2/layout/IconVerticalSolidList"/>
    <dgm:cxn modelId="{0C677EC7-3734-42AA-95B9-EA068E758923}" type="presParOf" srcId="{A8AF47FF-7A8E-4E8A-B8F3-C787DC1146FB}" destId="{743EAE12-3586-4C6B-B7CB-7F026CDEB187}" srcOrd="2" destOrd="0" presId="urn:microsoft.com/office/officeart/2018/2/layout/IconVerticalSolidList"/>
    <dgm:cxn modelId="{13E5512C-E0F0-44F5-AB7C-0ACF80EA22C2}" type="presParOf" srcId="{743EAE12-3586-4C6B-B7CB-7F026CDEB187}" destId="{4FD41B94-5FAF-4B0C-9842-483099A8A15B}" srcOrd="0" destOrd="0" presId="urn:microsoft.com/office/officeart/2018/2/layout/IconVerticalSolidList"/>
    <dgm:cxn modelId="{84409CAA-597F-4599-8B6E-693C2F225001}" type="presParOf" srcId="{743EAE12-3586-4C6B-B7CB-7F026CDEB187}" destId="{437D8A12-30BB-46DA-99F1-88E2424A9ECC}" srcOrd="1" destOrd="0" presId="urn:microsoft.com/office/officeart/2018/2/layout/IconVerticalSolidList"/>
    <dgm:cxn modelId="{F6429F54-B1CE-4F9A-9594-8AED0BDF722D}" type="presParOf" srcId="{743EAE12-3586-4C6B-B7CB-7F026CDEB187}" destId="{948DF1E4-4341-4DCE-BC5F-38C0C289FDAB}" srcOrd="2" destOrd="0" presId="urn:microsoft.com/office/officeart/2018/2/layout/IconVerticalSolidList"/>
    <dgm:cxn modelId="{85771FE8-C380-4DB4-BEF0-6A13A83841DA}" type="presParOf" srcId="{743EAE12-3586-4C6B-B7CB-7F026CDEB187}" destId="{32B7F770-9D35-4F76-98DD-423E828FF0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66AB3-BF59-467C-962C-7A7488BADD51}"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F1032829-A290-422D-AAC9-F61EF1EF5D63}">
      <dgm:prSet/>
      <dgm:spPr/>
      <dgm:t>
        <a:bodyPr/>
        <a:lstStyle/>
        <a:p>
          <a:r>
            <a:rPr lang="en-US" b="1"/>
            <a:t>S</a:t>
          </a:r>
          <a:r>
            <a:rPr lang="en-US"/>
            <a:t> Seasonality</a:t>
          </a:r>
        </a:p>
      </dgm:t>
    </dgm:pt>
    <dgm:pt modelId="{7CFD7D00-7449-4131-8CD9-33DB698F8BDC}" type="parTrans" cxnId="{8907D196-4005-427F-80D9-120BCC8C3D62}">
      <dgm:prSet/>
      <dgm:spPr/>
      <dgm:t>
        <a:bodyPr/>
        <a:lstStyle/>
        <a:p>
          <a:endParaRPr lang="en-US"/>
        </a:p>
      </dgm:t>
    </dgm:pt>
    <dgm:pt modelId="{27BD6110-77EB-46B9-94F5-E1B043500777}" type="sibTrans" cxnId="{8907D196-4005-427F-80D9-120BCC8C3D62}">
      <dgm:prSet/>
      <dgm:spPr/>
      <dgm:t>
        <a:bodyPr/>
        <a:lstStyle/>
        <a:p>
          <a:endParaRPr lang="en-US"/>
        </a:p>
      </dgm:t>
    </dgm:pt>
    <dgm:pt modelId="{F645DC3B-AC15-4283-8280-043FD7147F9E}">
      <dgm:prSet/>
      <dgm:spPr/>
      <dgm:t>
        <a:bodyPr/>
        <a:lstStyle/>
        <a:p>
          <a:r>
            <a:rPr lang="en-US" b="1"/>
            <a:t>AR</a:t>
          </a:r>
          <a:r>
            <a:rPr lang="en-US"/>
            <a:t> Auto-regression</a:t>
          </a:r>
        </a:p>
      </dgm:t>
    </dgm:pt>
    <dgm:pt modelId="{15CCA353-D5DC-4061-B24C-966420DD9457}" type="parTrans" cxnId="{651F7E71-0329-4A8F-8138-9F7AEFA39A8C}">
      <dgm:prSet/>
      <dgm:spPr/>
      <dgm:t>
        <a:bodyPr/>
        <a:lstStyle/>
        <a:p>
          <a:endParaRPr lang="en-US"/>
        </a:p>
      </dgm:t>
    </dgm:pt>
    <dgm:pt modelId="{D11EA5FC-C4CB-447D-83D3-D4B191590457}" type="sibTrans" cxnId="{651F7E71-0329-4A8F-8138-9F7AEFA39A8C}">
      <dgm:prSet/>
      <dgm:spPr/>
      <dgm:t>
        <a:bodyPr/>
        <a:lstStyle/>
        <a:p>
          <a:endParaRPr lang="en-US"/>
        </a:p>
      </dgm:t>
    </dgm:pt>
    <dgm:pt modelId="{500D22B5-ECEA-43DA-ADB3-663765A96A74}">
      <dgm:prSet/>
      <dgm:spPr/>
      <dgm:t>
        <a:bodyPr/>
        <a:lstStyle/>
        <a:p>
          <a:r>
            <a:rPr lang="en-US" b="1"/>
            <a:t>I</a:t>
          </a:r>
          <a:r>
            <a:rPr lang="en-US"/>
            <a:t> Integrity</a:t>
          </a:r>
        </a:p>
      </dgm:t>
    </dgm:pt>
    <dgm:pt modelId="{BB4F8368-E8CA-4711-A5A5-CB12763199A3}" type="parTrans" cxnId="{7D248478-C936-43CE-932C-DD6BC9C1D2B0}">
      <dgm:prSet/>
      <dgm:spPr/>
      <dgm:t>
        <a:bodyPr/>
        <a:lstStyle/>
        <a:p>
          <a:endParaRPr lang="en-US"/>
        </a:p>
      </dgm:t>
    </dgm:pt>
    <dgm:pt modelId="{9FBA39C5-E5A4-40AC-ABD4-3E0D1BBFD827}" type="sibTrans" cxnId="{7D248478-C936-43CE-932C-DD6BC9C1D2B0}">
      <dgm:prSet/>
      <dgm:spPr/>
      <dgm:t>
        <a:bodyPr/>
        <a:lstStyle/>
        <a:p>
          <a:endParaRPr lang="en-US"/>
        </a:p>
      </dgm:t>
    </dgm:pt>
    <dgm:pt modelId="{B6BE51EB-F0DF-414A-BEE7-E4554D501539}">
      <dgm:prSet/>
      <dgm:spPr/>
      <dgm:t>
        <a:bodyPr/>
        <a:lstStyle/>
        <a:p>
          <a:r>
            <a:rPr lang="en-US" b="1"/>
            <a:t>MA</a:t>
          </a:r>
          <a:r>
            <a:rPr lang="en-US"/>
            <a:t> Moving Average</a:t>
          </a:r>
        </a:p>
      </dgm:t>
    </dgm:pt>
    <dgm:pt modelId="{9D39A984-548A-41AC-A2BB-688A1FDCD493}" type="parTrans" cxnId="{C0FBBEAE-CA60-457F-B2C8-67B6ADD03D5D}">
      <dgm:prSet/>
      <dgm:spPr/>
      <dgm:t>
        <a:bodyPr/>
        <a:lstStyle/>
        <a:p>
          <a:endParaRPr lang="en-US"/>
        </a:p>
      </dgm:t>
    </dgm:pt>
    <dgm:pt modelId="{D04BD9B3-C555-408C-B1B9-10F1A1CB3A0B}" type="sibTrans" cxnId="{C0FBBEAE-CA60-457F-B2C8-67B6ADD03D5D}">
      <dgm:prSet/>
      <dgm:spPr/>
      <dgm:t>
        <a:bodyPr/>
        <a:lstStyle/>
        <a:p>
          <a:endParaRPr lang="en-US"/>
        </a:p>
      </dgm:t>
    </dgm:pt>
    <dgm:pt modelId="{CD94DF97-C6C7-4C86-8532-F83099756322}" type="pres">
      <dgm:prSet presAssocID="{4F766AB3-BF59-467C-962C-7A7488BADD51}" presName="matrix" presStyleCnt="0">
        <dgm:presLayoutVars>
          <dgm:chMax val="1"/>
          <dgm:dir/>
          <dgm:resizeHandles val="exact"/>
        </dgm:presLayoutVars>
      </dgm:prSet>
      <dgm:spPr/>
    </dgm:pt>
    <dgm:pt modelId="{96684FC2-00D9-4B8C-8425-0CF95C6859A4}" type="pres">
      <dgm:prSet presAssocID="{4F766AB3-BF59-467C-962C-7A7488BADD51}" presName="diamond" presStyleLbl="bgShp" presStyleIdx="0" presStyleCnt="1"/>
      <dgm:spPr/>
    </dgm:pt>
    <dgm:pt modelId="{A62FEA3E-C545-4846-AE1B-32D2BAF01DE6}" type="pres">
      <dgm:prSet presAssocID="{4F766AB3-BF59-467C-962C-7A7488BADD51}" presName="quad1" presStyleLbl="node1" presStyleIdx="0" presStyleCnt="4">
        <dgm:presLayoutVars>
          <dgm:chMax val="0"/>
          <dgm:chPref val="0"/>
          <dgm:bulletEnabled val="1"/>
        </dgm:presLayoutVars>
      </dgm:prSet>
      <dgm:spPr/>
    </dgm:pt>
    <dgm:pt modelId="{4FA4C98C-AD43-448A-9D11-C246ADE6B702}" type="pres">
      <dgm:prSet presAssocID="{4F766AB3-BF59-467C-962C-7A7488BADD51}" presName="quad2" presStyleLbl="node1" presStyleIdx="1" presStyleCnt="4">
        <dgm:presLayoutVars>
          <dgm:chMax val="0"/>
          <dgm:chPref val="0"/>
          <dgm:bulletEnabled val="1"/>
        </dgm:presLayoutVars>
      </dgm:prSet>
      <dgm:spPr/>
    </dgm:pt>
    <dgm:pt modelId="{435FD3CF-532C-4DDB-B55F-20149143B337}" type="pres">
      <dgm:prSet presAssocID="{4F766AB3-BF59-467C-962C-7A7488BADD51}" presName="quad3" presStyleLbl="node1" presStyleIdx="2" presStyleCnt="4">
        <dgm:presLayoutVars>
          <dgm:chMax val="0"/>
          <dgm:chPref val="0"/>
          <dgm:bulletEnabled val="1"/>
        </dgm:presLayoutVars>
      </dgm:prSet>
      <dgm:spPr/>
    </dgm:pt>
    <dgm:pt modelId="{C3209932-6B2E-480C-9E0B-88EE0971C943}" type="pres">
      <dgm:prSet presAssocID="{4F766AB3-BF59-467C-962C-7A7488BADD51}" presName="quad4" presStyleLbl="node1" presStyleIdx="3" presStyleCnt="4">
        <dgm:presLayoutVars>
          <dgm:chMax val="0"/>
          <dgm:chPref val="0"/>
          <dgm:bulletEnabled val="1"/>
        </dgm:presLayoutVars>
      </dgm:prSet>
      <dgm:spPr/>
    </dgm:pt>
  </dgm:ptLst>
  <dgm:cxnLst>
    <dgm:cxn modelId="{00837025-DF1B-47AB-8578-1F8532C1BD21}" type="presOf" srcId="{4F766AB3-BF59-467C-962C-7A7488BADD51}" destId="{CD94DF97-C6C7-4C86-8532-F83099756322}" srcOrd="0" destOrd="0" presId="urn:microsoft.com/office/officeart/2005/8/layout/matrix3"/>
    <dgm:cxn modelId="{5938F362-7CEB-41D6-B25B-9880516B6018}" type="presOf" srcId="{F645DC3B-AC15-4283-8280-043FD7147F9E}" destId="{4FA4C98C-AD43-448A-9D11-C246ADE6B702}" srcOrd="0" destOrd="0" presId="urn:microsoft.com/office/officeart/2005/8/layout/matrix3"/>
    <dgm:cxn modelId="{651F7E71-0329-4A8F-8138-9F7AEFA39A8C}" srcId="{4F766AB3-BF59-467C-962C-7A7488BADD51}" destId="{F645DC3B-AC15-4283-8280-043FD7147F9E}" srcOrd="1" destOrd="0" parTransId="{15CCA353-D5DC-4061-B24C-966420DD9457}" sibTransId="{D11EA5FC-C4CB-447D-83D3-D4B191590457}"/>
    <dgm:cxn modelId="{7D248478-C936-43CE-932C-DD6BC9C1D2B0}" srcId="{4F766AB3-BF59-467C-962C-7A7488BADD51}" destId="{500D22B5-ECEA-43DA-ADB3-663765A96A74}" srcOrd="2" destOrd="0" parTransId="{BB4F8368-E8CA-4711-A5A5-CB12763199A3}" sibTransId="{9FBA39C5-E5A4-40AC-ABD4-3E0D1BBFD827}"/>
    <dgm:cxn modelId="{EC65A785-BB25-414A-8371-36C540CE37C2}" type="presOf" srcId="{F1032829-A290-422D-AAC9-F61EF1EF5D63}" destId="{A62FEA3E-C545-4846-AE1B-32D2BAF01DE6}" srcOrd="0" destOrd="0" presId="urn:microsoft.com/office/officeart/2005/8/layout/matrix3"/>
    <dgm:cxn modelId="{8907D196-4005-427F-80D9-120BCC8C3D62}" srcId="{4F766AB3-BF59-467C-962C-7A7488BADD51}" destId="{F1032829-A290-422D-AAC9-F61EF1EF5D63}" srcOrd="0" destOrd="0" parTransId="{7CFD7D00-7449-4131-8CD9-33DB698F8BDC}" sibTransId="{27BD6110-77EB-46B9-94F5-E1B043500777}"/>
    <dgm:cxn modelId="{C0FBBEAE-CA60-457F-B2C8-67B6ADD03D5D}" srcId="{4F766AB3-BF59-467C-962C-7A7488BADD51}" destId="{B6BE51EB-F0DF-414A-BEE7-E4554D501539}" srcOrd="3" destOrd="0" parTransId="{9D39A984-548A-41AC-A2BB-688A1FDCD493}" sibTransId="{D04BD9B3-C555-408C-B1B9-10F1A1CB3A0B}"/>
    <dgm:cxn modelId="{2C4B1CB3-901D-465B-AC73-AF1ECC348C4C}" type="presOf" srcId="{B6BE51EB-F0DF-414A-BEE7-E4554D501539}" destId="{C3209932-6B2E-480C-9E0B-88EE0971C943}" srcOrd="0" destOrd="0" presId="urn:microsoft.com/office/officeart/2005/8/layout/matrix3"/>
    <dgm:cxn modelId="{CFDFA0E5-8281-4731-835E-92DEF25DDECD}" type="presOf" srcId="{500D22B5-ECEA-43DA-ADB3-663765A96A74}" destId="{435FD3CF-532C-4DDB-B55F-20149143B337}" srcOrd="0" destOrd="0" presId="urn:microsoft.com/office/officeart/2005/8/layout/matrix3"/>
    <dgm:cxn modelId="{01FEE69A-E009-4C50-8E42-0AB6FE92BB24}" type="presParOf" srcId="{CD94DF97-C6C7-4C86-8532-F83099756322}" destId="{96684FC2-00D9-4B8C-8425-0CF95C6859A4}" srcOrd="0" destOrd="0" presId="urn:microsoft.com/office/officeart/2005/8/layout/matrix3"/>
    <dgm:cxn modelId="{C9A5D195-0528-48C2-AB30-957A1ECD9E21}" type="presParOf" srcId="{CD94DF97-C6C7-4C86-8532-F83099756322}" destId="{A62FEA3E-C545-4846-AE1B-32D2BAF01DE6}" srcOrd="1" destOrd="0" presId="urn:microsoft.com/office/officeart/2005/8/layout/matrix3"/>
    <dgm:cxn modelId="{DCF4E5BC-B9BB-4294-8DDB-357CF949953C}" type="presParOf" srcId="{CD94DF97-C6C7-4C86-8532-F83099756322}" destId="{4FA4C98C-AD43-448A-9D11-C246ADE6B702}" srcOrd="2" destOrd="0" presId="urn:microsoft.com/office/officeart/2005/8/layout/matrix3"/>
    <dgm:cxn modelId="{A75B109C-425C-4BDE-A7E8-99B274B5764A}" type="presParOf" srcId="{CD94DF97-C6C7-4C86-8532-F83099756322}" destId="{435FD3CF-532C-4DDB-B55F-20149143B337}" srcOrd="3" destOrd="0" presId="urn:microsoft.com/office/officeart/2005/8/layout/matrix3"/>
    <dgm:cxn modelId="{0B3B29D5-0F37-46E6-B72B-D2FDA34323B6}" type="presParOf" srcId="{CD94DF97-C6C7-4C86-8532-F83099756322}" destId="{C3209932-6B2E-480C-9E0B-88EE0971C94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8FEC-F5D2-4337-AA2B-02E5F1133E18}">
      <dsp:nvSpPr>
        <dsp:cNvPr id="0" name=""/>
        <dsp:cNvSpPr/>
      </dsp:nvSpPr>
      <dsp:spPr>
        <a:xfrm>
          <a:off x="0" y="707092"/>
          <a:ext cx="5721484"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A9735-B247-442D-8F40-7C398BA7B3B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C34121-620C-4516-98B5-C940309BB364}">
      <dsp:nvSpPr>
        <dsp:cNvPr id="0" name=""/>
        <dsp:cNvSpPr/>
      </dsp:nvSpPr>
      <dsp:spPr>
        <a:xfrm>
          <a:off x="1507738" y="707092"/>
          <a:ext cx="421374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Goal</a:t>
          </a:r>
          <a:r>
            <a:rPr lang="en-US" sz="1600" kern="1200" dirty="0"/>
            <a:t>: The goal was to accurately predict the demand for products in the warehouse.</a:t>
          </a:r>
        </a:p>
      </dsp:txBody>
      <dsp:txXfrm>
        <a:off x="1507738" y="707092"/>
        <a:ext cx="4213745" cy="1305401"/>
      </dsp:txXfrm>
    </dsp:sp>
    <dsp:sp modelId="{4FD41B94-5FAF-4B0C-9842-483099A8A15B}">
      <dsp:nvSpPr>
        <dsp:cNvPr id="0" name=""/>
        <dsp:cNvSpPr/>
      </dsp:nvSpPr>
      <dsp:spPr>
        <a:xfrm>
          <a:off x="0" y="2338844"/>
          <a:ext cx="5721484"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D8A12-30BB-46DA-99F1-88E2424A9EC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7F770-9D35-4F76-98DD-423E828FF033}">
      <dsp:nvSpPr>
        <dsp:cNvPr id="0" name=""/>
        <dsp:cNvSpPr/>
      </dsp:nvSpPr>
      <dsp:spPr>
        <a:xfrm>
          <a:off x="1507738" y="2338844"/>
          <a:ext cx="421374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Relevance</a:t>
          </a:r>
          <a:r>
            <a:rPr lang="en-US" sz="1600" kern="1200" dirty="0"/>
            <a:t>: Accurate demand prediction can help us optimize inventory, reduce holding costs, and enhance customer satisfaction.</a:t>
          </a:r>
        </a:p>
      </dsp:txBody>
      <dsp:txXfrm>
        <a:off x="1507738" y="2338844"/>
        <a:ext cx="4213745"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84FC2-00D9-4B8C-8425-0CF95C6859A4}">
      <dsp:nvSpPr>
        <dsp:cNvPr id="0" name=""/>
        <dsp:cNvSpPr/>
      </dsp:nvSpPr>
      <dsp:spPr>
        <a:xfrm>
          <a:off x="371445" y="0"/>
          <a:ext cx="5560839" cy="556083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FEA3E-C545-4846-AE1B-32D2BAF01DE6}">
      <dsp:nvSpPr>
        <dsp:cNvPr id="0" name=""/>
        <dsp:cNvSpPr/>
      </dsp:nvSpPr>
      <dsp:spPr>
        <a:xfrm>
          <a:off x="899724" y="528279"/>
          <a:ext cx="2168727" cy="21687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S</a:t>
          </a:r>
          <a:r>
            <a:rPr lang="en-US" sz="2600" kern="1200"/>
            <a:t> Seasonality</a:t>
          </a:r>
        </a:p>
      </dsp:txBody>
      <dsp:txXfrm>
        <a:off x="1005593" y="634148"/>
        <a:ext cx="1956989" cy="1956989"/>
      </dsp:txXfrm>
    </dsp:sp>
    <dsp:sp modelId="{4FA4C98C-AD43-448A-9D11-C246ADE6B702}">
      <dsp:nvSpPr>
        <dsp:cNvPr id="0" name=""/>
        <dsp:cNvSpPr/>
      </dsp:nvSpPr>
      <dsp:spPr>
        <a:xfrm>
          <a:off x="3235277" y="528279"/>
          <a:ext cx="2168727" cy="2168727"/>
        </a:xfrm>
        <a:prstGeom prst="roundRect">
          <a:avLst/>
        </a:prstGeom>
        <a:solidFill>
          <a:schemeClr val="accent2">
            <a:hueOff val="-294232"/>
            <a:satOff val="1406"/>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AR</a:t>
          </a:r>
          <a:r>
            <a:rPr lang="en-US" sz="2600" kern="1200"/>
            <a:t> Auto-regression</a:t>
          </a:r>
        </a:p>
      </dsp:txBody>
      <dsp:txXfrm>
        <a:off x="3341146" y="634148"/>
        <a:ext cx="1956989" cy="1956989"/>
      </dsp:txXfrm>
    </dsp:sp>
    <dsp:sp modelId="{435FD3CF-532C-4DDB-B55F-20149143B337}">
      <dsp:nvSpPr>
        <dsp:cNvPr id="0" name=""/>
        <dsp:cNvSpPr/>
      </dsp:nvSpPr>
      <dsp:spPr>
        <a:xfrm>
          <a:off x="899724" y="2863832"/>
          <a:ext cx="2168727" cy="2168727"/>
        </a:xfrm>
        <a:prstGeom prst="roundRect">
          <a:avLst/>
        </a:prstGeom>
        <a:solidFill>
          <a:schemeClr val="accent2">
            <a:hueOff val="-588464"/>
            <a:satOff val="2812"/>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I</a:t>
          </a:r>
          <a:r>
            <a:rPr lang="en-US" sz="2600" kern="1200"/>
            <a:t> Integrity</a:t>
          </a:r>
        </a:p>
      </dsp:txBody>
      <dsp:txXfrm>
        <a:off x="1005593" y="2969701"/>
        <a:ext cx="1956989" cy="1956989"/>
      </dsp:txXfrm>
    </dsp:sp>
    <dsp:sp modelId="{C3209932-6B2E-480C-9E0B-88EE0971C943}">
      <dsp:nvSpPr>
        <dsp:cNvPr id="0" name=""/>
        <dsp:cNvSpPr/>
      </dsp:nvSpPr>
      <dsp:spPr>
        <a:xfrm>
          <a:off x="3235277" y="2863832"/>
          <a:ext cx="2168727" cy="2168727"/>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MA</a:t>
          </a:r>
          <a:r>
            <a:rPr lang="en-US" sz="2600" kern="1200"/>
            <a:t> Moving Average</a:t>
          </a:r>
        </a:p>
      </dsp:txBody>
      <dsp:txXfrm>
        <a:off x="3341146" y="2969701"/>
        <a:ext cx="1956989" cy="19569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4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465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89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3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66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29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14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79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02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9/16/2023</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37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9/16/2023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28781440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ossi-Akplaka/Data607-data_acquisition_and_management/tree/e59b378701ea3147ed1fba03e43fb03f571e8e12/Data%20Science%20in%20Context%20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kaggle.com/datasets/felixzhao/productdemandforecast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a:extLst>
              <a:ext uri="{FF2B5EF4-FFF2-40B4-BE49-F238E27FC236}">
                <a16:creationId xmlns:a16="http://schemas.microsoft.com/office/drawing/2014/main" id="{3C2D9467-6464-7EB5-D348-8540DC8732C1}"/>
              </a:ext>
            </a:extLst>
          </p:cNvPr>
          <p:cNvPicPr>
            <a:picLocks noChangeAspect="1"/>
          </p:cNvPicPr>
          <p:nvPr/>
        </p:nvPicPr>
        <p:blipFill rotWithShape="1">
          <a:blip r:embed="rId2"/>
          <a:srcRect l="17243" r="-1" b="-1"/>
          <a:stretch/>
        </p:blipFill>
        <p:spPr>
          <a:xfrm>
            <a:off x="5101771" y="10"/>
            <a:ext cx="7094361" cy="6857989"/>
          </a:xfrm>
          <a:prstGeom prst="rect">
            <a:avLst/>
          </a:prstGeom>
        </p:spPr>
      </p:pic>
      <p:sp>
        <p:nvSpPr>
          <p:cNvPr id="25" name="Rectangle 24">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9BC93-C8F2-CFC7-7312-0B6F4C922D58}"/>
              </a:ext>
            </a:extLst>
          </p:cNvPr>
          <p:cNvSpPr>
            <a:spLocks noGrp="1"/>
          </p:cNvSpPr>
          <p:nvPr>
            <p:ph type="ctrTitle"/>
          </p:nvPr>
        </p:nvSpPr>
        <p:spPr>
          <a:xfrm>
            <a:off x="643467" y="795509"/>
            <a:ext cx="4092525" cy="2798604"/>
          </a:xfrm>
        </p:spPr>
        <p:txBody>
          <a:bodyPr>
            <a:normAutofit/>
          </a:bodyPr>
          <a:lstStyle/>
          <a:p>
            <a:r>
              <a:rPr lang="en-US" sz="3800" dirty="0">
                <a:solidFill>
                  <a:srgbClr val="FFFFFF"/>
                </a:solidFill>
              </a:rPr>
              <a:t>Unlocking Insights with Time Series Analysis in Data Science</a:t>
            </a:r>
          </a:p>
        </p:txBody>
      </p:sp>
      <p:sp>
        <p:nvSpPr>
          <p:cNvPr id="3" name="Subtitle 2">
            <a:extLst>
              <a:ext uri="{FF2B5EF4-FFF2-40B4-BE49-F238E27FC236}">
                <a16:creationId xmlns:a16="http://schemas.microsoft.com/office/drawing/2014/main" id="{3E468B03-EB7F-3A87-721F-B281FE28CF11}"/>
              </a:ext>
            </a:extLst>
          </p:cNvPr>
          <p:cNvSpPr>
            <a:spLocks noGrp="1"/>
          </p:cNvSpPr>
          <p:nvPr>
            <p:ph type="subTitle" idx="1"/>
          </p:nvPr>
        </p:nvSpPr>
        <p:spPr>
          <a:xfrm>
            <a:off x="643467" y="3686187"/>
            <a:ext cx="4092525" cy="2292581"/>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Kossi Akplaka</a:t>
            </a:r>
          </a:p>
          <a:p>
            <a:r>
              <a:rPr lang="en-US" dirty="0">
                <a:solidFill>
                  <a:srgbClr val="FFFFFF"/>
                </a:solidFill>
              </a:rPr>
              <a:t>Population Health Analyst</a:t>
            </a:r>
          </a:p>
        </p:txBody>
      </p:sp>
      <p:sp>
        <p:nvSpPr>
          <p:cNvPr id="29" name="Oval 28">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755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F99061-82CE-E90A-F7F0-74D4932A03D4}"/>
              </a:ext>
            </a:extLst>
          </p:cNvPr>
          <p:cNvSpPr>
            <a:spLocks noGrp="1"/>
          </p:cNvSpPr>
          <p:nvPr>
            <p:ph type="title"/>
          </p:nvPr>
        </p:nvSpPr>
        <p:spPr>
          <a:xfrm>
            <a:off x="838200" y="643467"/>
            <a:ext cx="2951205" cy="5571066"/>
          </a:xfrm>
        </p:spPr>
        <p:txBody>
          <a:bodyPr>
            <a:normAutofit/>
          </a:bodyPr>
          <a:lstStyle/>
          <a:p>
            <a:r>
              <a:rPr lang="en-US">
                <a:solidFill>
                  <a:srgbClr val="FFFFFF"/>
                </a:solidFill>
              </a:rPr>
              <a:t>SARIMA Model</a:t>
            </a:r>
          </a:p>
        </p:txBody>
      </p:sp>
      <p:graphicFrame>
        <p:nvGraphicFramePr>
          <p:cNvPr id="5" name="Content Placeholder 2">
            <a:extLst>
              <a:ext uri="{FF2B5EF4-FFF2-40B4-BE49-F238E27FC236}">
                <a16:creationId xmlns:a16="http://schemas.microsoft.com/office/drawing/2014/main" id="{20F58337-1901-C5B7-3DBC-F5EC38BAA575}"/>
              </a:ext>
            </a:extLst>
          </p:cNvPr>
          <p:cNvGraphicFramePr>
            <a:graphicFrameLocks noGrp="1"/>
          </p:cNvGraphicFramePr>
          <p:nvPr>
            <p:ph idx="1"/>
            <p:extLst>
              <p:ext uri="{D42A27DB-BD31-4B8C-83A1-F6EECF244321}">
                <p14:modId xmlns:p14="http://schemas.microsoft.com/office/powerpoint/2010/main" val="245332004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16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4072ED-A563-F946-43CB-E4BAC3E9F80A}"/>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Real-World Impact</a:t>
            </a:r>
          </a:p>
        </p:txBody>
      </p:sp>
      <p:sp>
        <p:nvSpPr>
          <p:cNvPr id="18" name="Oval 1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table with text on it&#10;&#10;Description automatically generated">
            <a:extLst>
              <a:ext uri="{FF2B5EF4-FFF2-40B4-BE49-F238E27FC236}">
                <a16:creationId xmlns:a16="http://schemas.microsoft.com/office/drawing/2014/main" id="{8EF55741-B961-1C46-0C67-A1851AE25A97}"/>
              </a:ext>
            </a:extLst>
          </p:cNvPr>
          <p:cNvPicPr>
            <a:picLocks noGrp="1" noChangeAspect="1"/>
          </p:cNvPicPr>
          <p:nvPr>
            <p:ph idx="1"/>
          </p:nvPr>
        </p:nvPicPr>
        <p:blipFill>
          <a:blip r:embed="rId2"/>
          <a:stretch>
            <a:fillRect/>
          </a:stretch>
        </p:blipFill>
        <p:spPr>
          <a:xfrm>
            <a:off x="5588483" y="2022358"/>
            <a:ext cx="5298274" cy="273942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04631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65BABB-B92C-BE83-485A-A3DEF094CDCE}"/>
              </a:ext>
            </a:extLst>
          </p:cNvPr>
          <p:cNvSpPr>
            <a:spLocks noGrp="1"/>
          </p:cNvSpPr>
          <p:nvPr>
            <p:ph type="title"/>
          </p:nvPr>
        </p:nvSpPr>
        <p:spPr>
          <a:xfrm>
            <a:off x="1923167" y="1672742"/>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3A2B7239-34AB-3EB6-2761-B4EA2B4C7F0E}"/>
              </a:ext>
            </a:extLst>
          </p:cNvPr>
          <p:cNvSpPr>
            <a:spLocks noGrp="1"/>
          </p:cNvSpPr>
          <p:nvPr>
            <p:ph idx="1"/>
          </p:nvPr>
        </p:nvSpPr>
        <p:spPr>
          <a:xfrm>
            <a:off x="4299888" y="5242056"/>
            <a:ext cx="7644627" cy="1329443"/>
          </a:xfrm>
        </p:spPr>
        <p:txBody>
          <a:bodyPr vert="horz" lIns="91440" tIns="45720" rIns="91440" bIns="45720" rtlCol="0">
            <a:normAutofit/>
          </a:bodyPr>
          <a:lstStyle/>
          <a:p>
            <a:pPr marL="0" indent="0" algn="r">
              <a:buNone/>
            </a:pPr>
            <a:r>
              <a:rPr lang="en-US" sz="2400" kern="1200" dirty="0">
                <a:solidFill>
                  <a:schemeClr val="tx1"/>
                </a:solidFill>
                <a:latin typeface="+mn-lt"/>
                <a:ea typeface="+mn-ea"/>
                <a:cs typeface="+mn-cs"/>
              </a:rPr>
              <a:t>Find this presentation on </a:t>
            </a:r>
            <a:r>
              <a:rPr lang="en-US" sz="2400" kern="1200" dirty="0">
                <a:solidFill>
                  <a:schemeClr val="tx1"/>
                </a:solidFill>
                <a:latin typeface="+mn-lt"/>
                <a:ea typeface="+mn-ea"/>
                <a:cs typeface="+mn-cs"/>
                <a:hlinkClick r:id="rId2"/>
              </a:rPr>
              <a:t>GitHub</a:t>
            </a:r>
            <a:endParaRPr lang="en-US" sz="2400" kern="1200" dirty="0">
              <a:solidFill>
                <a:schemeClr val="tx1"/>
              </a:solidFill>
              <a:latin typeface="+mn-lt"/>
              <a:ea typeface="+mn-ea"/>
              <a:cs typeface="+mn-cs"/>
            </a:endParaRPr>
          </a:p>
        </p:txBody>
      </p:sp>
      <p:sp>
        <p:nvSpPr>
          <p:cNvPr id="27"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7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6D4EF3-3B22-22CF-80AA-8A45A85F11C3}"/>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What is time series analysis?</a:t>
            </a:r>
          </a:p>
        </p:txBody>
      </p:sp>
      <p:sp>
        <p:nvSpPr>
          <p:cNvPr id="3" name="Content Placeholder 2">
            <a:extLst>
              <a:ext uri="{FF2B5EF4-FFF2-40B4-BE49-F238E27FC236}">
                <a16:creationId xmlns:a16="http://schemas.microsoft.com/office/drawing/2014/main" id="{31A71D35-28CB-3966-6FD5-71DE44249AF2}"/>
              </a:ext>
            </a:extLst>
          </p:cNvPr>
          <p:cNvSpPr>
            <a:spLocks noGrp="1"/>
          </p:cNvSpPr>
          <p:nvPr>
            <p:ph idx="1"/>
          </p:nvPr>
        </p:nvSpPr>
        <p:spPr>
          <a:xfrm>
            <a:off x="4447308" y="591344"/>
            <a:ext cx="6906491" cy="5585619"/>
          </a:xfrm>
        </p:spPr>
        <p:txBody>
          <a:bodyPr anchor="ctr">
            <a:normAutofit/>
          </a:bodyPr>
          <a:lstStyle/>
          <a:p>
            <a:pPr marL="0" indent="0">
              <a:buNone/>
            </a:pPr>
            <a:r>
              <a:rPr lang="en-US" dirty="0"/>
              <a:t>Time series analysis is a specific way of analyzing a sequence of data points collected over an interval of time. (every min, hour, day, etc.…)</a:t>
            </a:r>
          </a:p>
          <a:p>
            <a:pPr marL="0" indent="0">
              <a:buNone/>
            </a:pPr>
            <a:endParaRPr lang="en-US" dirty="0"/>
          </a:p>
          <a:p>
            <a:pPr marL="0" indent="0">
              <a:buNone/>
            </a:pP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42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4EF3-3B22-22CF-80AA-8A45A85F11C3}"/>
              </a:ext>
            </a:extLst>
          </p:cNvPr>
          <p:cNvSpPr>
            <a:spLocks noGrp="1"/>
          </p:cNvSpPr>
          <p:nvPr>
            <p:ph type="title"/>
          </p:nvPr>
        </p:nvSpPr>
        <p:spPr/>
        <p:txBody>
          <a:bodyPr/>
          <a:lstStyle/>
          <a:p>
            <a:r>
              <a:rPr lang="en-US" dirty="0"/>
              <a:t>Why time series analysis?</a:t>
            </a:r>
          </a:p>
        </p:txBody>
      </p:sp>
      <p:sp>
        <p:nvSpPr>
          <p:cNvPr id="3" name="Content Placeholder 2">
            <a:extLst>
              <a:ext uri="{FF2B5EF4-FFF2-40B4-BE49-F238E27FC236}">
                <a16:creationId xmlns:a16="http://schemas.microsoft.com/office/drawing/2014/main" id="{31A71D35-28CB-3966-6FD5-71DE44249AF2}"/>
              </a:ext>
            </a:extLst>
          </p:cNvPr>
          <p:cNvSpPr>
            <a:spLocks noGrp="1"/>
          </p:cNvSpPr>
          <p:nvPr>
            <p:ph idx="1"/>
          </p:nvPr>
        </p:nvSpPr>
        <p:spPr/>
        <p:txBody>
          <a:bodyPr/>
          <a:lstStyle/>
          <a:p>
            <a:pPr marL="0" indent="0" algn="ctr">
              <a:buNone/>
            </a:pPr>
            <a:r>
              <a:rPr lang="en-US" dirty="0"/>
              <a:t>Many real-world applications</a:t>
            </a:r>
          </a:p>
          <a:p>
            <a:pPr marL="0" indent="0">
              <a:buNone/>
            </a:pPr>
            <a:endParaRPr lang="en-US" dirty="0"/>
          </a:p>
        </p:txBody>
      </p:sp>
      <p:graphicFrame>
        <p:nvGraphicFramePr>
          <p:cNvPr id="4" name="Table 4">
            <a:extLst>
              <a:ext uri="{FF2B5EF4-FFF2-40B4-BE49-F238E27FC236}">
                <a16:creationId xmlns:a16="http://schemas.microsoft.com/office/drawing/2014/main" id="{C6D09C15-1B71-2324-0EDC-88BB635B967B}"/>
              </a:ext>
            </a:extLst>
          </p:cNvPr>
          <p:cNvGraphicFramePr>
            <a:graphicFrameLocks noGrp="1"/>
          </p:cNvGraphicFramePr>
          <p:nvPr>
            <p:extLst>
              <p:ext uri="{D42A27DB-BD31-4B8C-83A1-F6EECF244321}">
                <p14:modId xmlns:p14="http://schemas.microsoft.com/office/powerpoint/2010/main" val="910094138"/>
              </p:ext>
            </p:extLst>
          </p:nvPr>
        </p:nvGraphicFramePr>
        <p:xfrm>
          <a:off x="2032000" y="2691442"/>
          <a:ext cx="8128000" cy="329529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3296395"/>
                    </a:ext>
                  </a:extLst>
                </a:gridCol>
                <a:gridCol w="4064000">
                  <a:extLst>
                    <a:ext uri="{9D8B030D-6E8A-4147-A177-3AD203B41FA5}">
                      <a16:colId xmlns:a16="http://schemas.microsoft.com/office/drawing/2014/main" val="1957348263"/>
                    </a:ext>
                  </a:extLst>
                </a:gridCol>
              </a:tblGrid>
              <a:tr h="426392">
                <a:tc>
                  <a:txBody>
                    <a:bodyPr/>
                    <a:lstStyle/>
                    <a:p>
                      <a:r>
                        <a:rPr lang="en-US" dirty="0"/>
                        <a:t>Industries</a:t>
                      </a:r>
                    </a:p>
                  </a:txBody>
                  <a:tcPr/>
                </a:tc>
                <a:tc>
                  <a:txBody>
                    <a:bodyPr/>
                    <a:lstStyle/>
                    <a:p>
                      <a:r>
                        <a:rPr lang="en-US" dirty="0"/>
                        <a:t>Time series analysis</a:t>
                      </a:r>
                    </a:p>
                  </a:txBody>
                  <a:tcPr/>
                </a:tc>
                <a:extLst>
                  <a:ext uri="{0D108BD9-81ED-4DB2-BD59-A6C34878D82A}">
                    <a16:rowId xmlns:a16="http://schemas.microsoft.com/office/drawing/2014/main" val="3852333822"/>
                  </a:ext>
                </a:extLst>
              </a:tr>
              <a:tr h="478150">
                <a:tc>
                  <a:txBody>
                    <a:bodyPr/>
                    <a:lstStyle/>
                    <a:p>
                      <a:r>
                        <a:rPr lang="en-US" sz="1800" b="1" i="0" kern="1200" dirty="0">
                          <a:solidFill>
                            <a:schemeClr val="dk1"/>
                          </a:solidFill>
                          <a:effectLst/>
                          <a:latin typeface="+mn-lt"/>
                          <a:ea typeface="+mn-ea"/>
                          <a:cs typeface="+mn-cs"/>
                        </a:rPr>
                        <a:t>Forecasting and Planning</a:t>
                      </a:r>
                      <a:endParaRPr lang="en-US" dirty="0"/>
                    </a:p>
                  </a:txBody>
                  <a:tcPr/>
                </a:tc>
                <a:tc>
                  <a:txBody>
                    <a:bodyPr/>
                    <a:lstStyle/>
                    <a:p>
                      <a:r>
                        <a:rPr lang="en-US" sz="1800" b="0" i="0" kern="1200" dirty="0">
                          <a:solidFill>
                            <a:schemeClr val="dk1"/>
                          </a:solidFill>
                          <a:effectLst/>
                          <a:latin typeface="+mn-lt"/>
                          <a:ea typeface="+mn-ea"/>
                          <a:cs typeface="+mn-cs"/>
                        </a:rPr>
                        <a:t>sales, demand, and inventory levels</a:t>
                      </a:r>
                      <a:endParaRPr lang="en-US" dirty="0"/>
                    </a:p>
                  </a:txBody>
                  <a:tcPr/>
                </a:tc>
                <a:extLst>
                  <a:ext uri="{0D108BD9-81ED-4DB2-BD59-A6C34878D82A}">
                    <a16:rowId xmlns:a16="http://schemas.microsoft.com/office/drawing/2014/main" val="809672226"/>
                  </a:ext>
                </a:extLst>
              </a:tr>
              <a:tr h="478150">
                <a:tc>
                  <a:txBody>
                    <a:bodyPr/>
                    <a:lstStyle/>
                    <a:p>
                      <a:r>
                        <a:rPr lang="en-US" sz="1800" b="1" i="0" kern="1200" dirty="0">
                          <a:solidFill>
                            <a:schemeClr val="dk1"/>
                          </a:solidFill>
                          <a:effectLst/>
                          <a:latin typeface="+mn-lt"/>
                          <a:ea typeface="+mn-ea"/>
                          <a:cs typeface="+mn-cs"/>
                        </a:rPr>
                        <a:t>Financial Markets</a:t>
                      </a:r>
                      <a:endParaRPr lang="en-US" dirty="0"/>
                    </a:p>
                  </a:txBody>
                  <a:tcPr/>
                </a:tc>
                <a:tc>
                  <a:txBody>
                    <a:bodyPr/>
                    <a:lstStyle/>
                    <a:p>
                      <a:r>
                        <a:rPr lang="en-US" sz="1800" b="0" i="0" kern="1200" dirty="0">
                          <a:solidFill>
                            <a:schemeClr val="dk1"/>
                          </a:solidFill>
                          <a:effectLst/>
                          <a:latin typeface="+mn-lt"/>
                          <a:ea typeface="+mn-ea"/>
                          <a:cs typeface="+mn-cs"/>
                        </a:rPr>
                        <a:t>stock price prediction, …</a:t>
                      </a:r>
                      <a:endParaRPr lang="en-US" dirty="0"/>
                    </a:p>
                  </a:txBody>
                  <a:tcPr/>
                </a:tc>
                <a:extLst>
                  <a:ext uri="{0D108BD9-81ED-4DB2-BD59-A6C34878D82A}">
                    <a16:rowId xmlns:a16="http://schemas.microsoft.com/office/drawing/2014/main" val="954431326"/>
                  </a:ext>
                </a:extLst>
              </a:tr>
              <a:tr h="478150">
                <a:tc>
                  <a:txBody>
                    <a:bodyPr/>
                    <a:lstStyle/>
                    <a:p>
                      <a:r>
                        <a:rPr lang="en-US" sz="1800" b="1" i="0" kern="1200" dirty="0">
                          <a:solidFill>
                            <a:schemeClr val="dk1"/>
                          </a:solidFill>
                          <a:effectLst/>
                          <a:latin typeface="+mn-lt"/>
                          <a:ea typeface="+mn-ea"/>
                          <a:cs typeface="+mn-cs"/>
                        </a:rPr>
                        <a:t>Energy Sector</a:t>
                      </a:r>
                      <a:endParaRPr lang="en-US" dirty="0"/>
                    </a:p>
                  </a:txBody>
                  <a:tcPr/>
                </a:tc>
                <a:tc>
                  <a:txBody>
                    <a:bodyPr/>
                    <a:lstStyle/>
                    <a:p>
                      <a:r>
                        <a:rPr lang="en-US" sz="1800" b="0" i="0" kern="1200" dirty="0">
                          <a:solidFill>
                            <a:schemeClr val="dk1"/>
                          </a:solidFill>
                          <a:effectLst/>
                          <a:latin typeface="+mn-lt"/>
                          <a:ea typeface="+mn-ea"/>
                          <a:cs typeface="+mn-cs"/>
                        </a:rPr>
                        <a:t>forecast energy demand, …</a:t>
                      </a:r>
                      <a:endParaRPr lang="en-US" dirty="0"/>
                    </a:p>
                  </a:txBody>
                  <a:tcPr/>
                </a:tc>
                <a:extLst>
                  <a:ext uri="{0D108BD9-81ED-4DB2-BD59-A6C34878D82A}">
                    <a16:rowId xmlns:a16="http://schemas.microsoft.com/office/drawing/2014/main" val="2899108289"/>
                  </a:ext>
                </a:extLst>
              </a:tr>
              <a:tr h="478150">
                <a:tc>
                  <a:txBody>
                    <a:bodyPr/>
                    <a:lstStyle/>
                    <a:p>
                      <a:r>
                        <a:rPr lang="en-US" sz="1800" b="1" i="0" kern="1200" dirty="0">
                          <a:solidFill>
                            <a:schemeClr val="dk1"/>
                          </a:solidFill>
                          <a:effectLst/>
                          <a:latin typeface="+mn-lt"/>
                          <a:ea typeface="+mn-ea"/>
                          <a:cs typeface="+mn-cs"/>
                        </a:rPr>
                        <a:t>Healthcare</a:t>
                      </a:r>
                      <a:endParaRPr lang="en-US" dirty="0"/>
                    </a:p>
                  </a:txBody>
                  <a:tcPr/>
                </a:tc>
                <a:tc>
                  <a:txBody>
                    <a:bodyPr/>
                    <a:lstStyle/>
                    <a:p>
                      <a:r>
                        <a:rPr lang="en-US" sz="1800" b="0" i="0" kern="1200" dirty="0">
                          <a:solidFill>
                            <a:schemeClr val="dk1"/>
                          </a:solidFill>
                          <a:effectLst/>
                          <a:latin typeface="+mn-lt"/>
                          <a:ea typeface="+mn-ea"/>
                          <a:cs typeface="+mn-cs"/>
                        </a:rPr>
                        <a:t>monitoring patient vitals, …</a:t>
                      </a:r>
                      <a:endParaRPr lang="en-US" dirty="0"/>
                    </a:p>
                  </a:txBody>
                  <a:tcPr/>
                </a:tc>
                <a:extLst>
                  <a:ext uri="{0D108BD9-81ED-4DB2-BD59-A6C34878D82A}">
                    <a16:rowId xmlns:a16="http://schemas.microsoft.com/office/drawing/2014/main" val="1269122046"/>
                  </a:ext>
                </a:extLst>
              </a:tr>
              <a:tr h="478150">
                <a:tc>
                  <a:txBody>
                    <a:bodyPr/>
                    <a:lstStyle/>
                    <a:p>
                      <a:r>
                        <a:rPr lang="en-US" sz="1800" b="1" i="0" kern="1200" dirty="0">
                          <a:solidFill>
                            <a:schemeClr val="dk1"/>
                          </a:solidFill>
                          <a:effectLst/>
                          <a:latin typeface="+mn-lt"/>
                          <a:ea typeface="+mn-ea"/>
                          <a:cs typeface="+mn-cs"/>
                        </a:rPr>
                        <a:t>Weather Forecasting</a:t>
                      </a:r>
                      <a:endParaRPr lang="en-US" dirty="0"/>
                    </a:p>
                  </a:txBody>
                  <a:tcPr/>
                </a:tc>
                <a:tc>
                  <a:txBody>
                    <a:bodyPr/>
                    <a:lstStyle/>
                    <a:p>
                      <a:r>
                        <a:rPr lang="en-US" sz="1800" b="0" i="0" kern="1200" dirty="0">
                          <a:solidFill>
                            <a:schemeClr val="dk1"/>
                          </a:solidFill>
                          <a:effectLst/>
                          <a:latin typeface="+mn-lt"/>
                          <a:ea typeface="+mn-ea"/>
                          <a:cs typeface="+mn-cs"/>
                        </a:rPr>
                        <a:t>weather patterns and issue warnings</a:t>
                      </a:r>
                      <a:endParaRPr lang="en-US" dirty="0"/>
                    </a:p>
                  </a:txBody>
                  <a:tcPr/>
                </a:tc>
                <a:extLst>
                  <a:ext uri="{0D108BD9-81ED-4DB2-BD59-A6C34878D82A}">
                    <a16:rowId xmlns:a16="http://schemas.microsoft.com/office/drawing/2014/main" val="428490999"/>
                  </a:ext>
                </a:extLst>
              </a:tr>
              <a:tr h="478150">
                <a:tc>
                  <a:txBody>
                    <a:bodyPr/>
                    <a:lstStyle/>
                    <a:p>
                      <a:r>
                        <a:rPr lang="en-US" sz="1800" b="1" i="0" kern="1200" dirty="0">
                          <a:solidFill>
                            <a:schemeClr val="dk1"/>
                          </a:solidFill>
                          <a:effectLst/>
                          <a:latin typeface="+mn-lt"/>
                          <a:ea typeface="+mn-ea"/>
                          <a:cs typeface="+mn-cs"/>
                        </a:rPr>
                        <a:t>And</a:t>
                      </a:r>
                      <a:r>
                        <a:rPr lang="en-US" dirty="0"/>
                        <a:t> </a:t>
                      </a:r>
                      <a:r>
                        <a:rPr lang="en-US" sz="1800" b="1" i="0" kern="1200" dirty="0">
                          <a:solidFill>
                            <a:schemeClr val="dk1"/>
                          </a:solidFill>
                          <a:effectLst/>
                          <a:latin typeface="+mn-lt"/>
                          <a:ea typeface="+mn-ea"/>
                          <a:cs typeface="+mn-cs"/>
                        </a:rPr>
                        <a:t>More, etc. </a:t>
                      </a:r>
                    </a:p>
                  </a:txBody>
                  <a:tcPr/>
                </a:tc>
                <a:tc>
                  <a:txBody>
                    <a:bodyPr/>
                    <a:lstStyle/>
                    <a:p>
                      <a:endParaRPr lang="en-US" dirty="0"/>
                    </a:p>
                  </a:txBody>
                  <a:tcPr/>
                </a:tc>
                <a:extLst>
                  <a:ext uri="{0D108BD9-81ED-4DB2-BD59-A6C34878D82A}">
                    <a16:rowId xmlns:a16="http://schemas.microsoft.com/office/drawing/2014/main" val="1919060626"/>
                  </a:ext>
                </a:extLst>
              </a:tr>
            </a:tbl>
          </a:graphicData>
        </a:graphic>
      </p:graphicFrame>
    </p:spTree>
    <p:extLst>
      <p:ext uri="{BB962C8B-B14F-4D97-AF65-F5344CB8AC3E}">
        <p14:creationId xmlns:p14="http://schemas.microsoft.com/office/powerpoint/2010/main" val="310743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Boxes On Rack In Warehouse">
            <a:extLst>
              <a:ext uri="{FF2B5EF4-FFF2-40B4-BE49-F238E27FC236}">
                <a16:creationId xmlns:a16="http://schemas.microsoft.com/office/drawing/2014/main" id="{E805101C-FFED-3DEC-CC89-607A665FE9C9}"/>
              </a:ext>
            </a:extLst>
          </p:cNvPr>
          <p:cNvPicPr>
            <a:picLocks noChangeAspect="1"/>
          </p:cNvPicPr>
          <p:nvPr/>
        </p:nvPicPr>
        <p:blipFill rotWithShape="1">
          <a:blip r:embed="rId2"/>
          <a:srcRect l="31066" r="21673" b="-1"/>
          <a:stretch/>
        </p:blipFill>
        <p:spPr>
          <a:xfrm>
            <a:off x="0"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508971-6D5A-1E2C-9026-E7716D7B01F3}"/>
              </a:ext>
            </a:extLst>
          </p:cNvPr>
          <p:cNvSpPr>
            <a:spLocks noGrp="1"/>
          </p:cNvSpPr>
          <p:nvPr>
            <p:ph type="title"/>
          </p:nvPr>
        </p:nvSpPr>
        <p:spPr>
          <a:xfrm>
            <a:off x="5827048" y="407987"/>
            <a:ext cx="5721484" cy="1325563"/>
          </a:xfrm>
        </p:spPr>
        <p:txBody>
          <a:bodyPr>
            <a:normAutofit/>
          </a:bodyPr>
          <a:lstStyle/>
          <a:p>
            <a:r>
              <a:rPr lang="en-US" dirty="0"/>
              <a:t>Warehouse Demand Prediction Project</a:t>
            </a:r>
          </a:p>
        </p:txBody>
      </p:sp>
      <p:graphicFrame>
        <p:nvGraphicFramePr>
          <p:cNvPr id="13" name="Content Placeholder 2">
            <a:extLst>
              <a:ext uri="{FF2B5EF4-FFF2-40B4-BE49-F238E27FC236}">
                <a16:creationId xmlns:a16="http://schemas.microsoft.com/office/drawing/2014/main" id="{E4E19440-9BD1-EDD2-1939-04DB2ED1C3AC}"/>
              </a:ext>
            </a:extLst>
          </p:cNvPr>
          <p:cNvGraphicFramePr>
            <a:graphicFrameLocks noGrp="1"/>
          </p:cNvGraphicFramePr>
          <p:nvPr>
            <p:ph idx="1"/>
            <p:extLst>
              <p:ext uri="{D42A27DB-BD31-4B8C-83A1-F6EECF244321}">
                <p14:modId xmlns:p14="http://schemas.microsoft.com/office/powerpoint/2010/main" val="3557539786"/>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914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0F1D8A-F881-36A1-4BAF-1301CD9DC2BF}"/>
              </a:ext>
            </a:extLst>
          </p:cNvPr>
          <p:cNvSpPr>
            <a:spLocks noGrp="1"/>
          </p:cNvSpPr>
          <p:nvPr>
            <p:ph type="title"/>
          </p:nvPr>
        </p:nvSpPr>
        <p:spPr>
          <a:xfrm>
            <a:off x="5894962" y="479493"/>
            <a:ext cx="5458838" cy="1325563"/>
          </a:xfrm>
        </p:spPr>
        <p:txBody>
          <a:bodyPr>
            <a:normAutofit/>
          </a:bodyPr>
          <a:lstStyle/>
          <a:p>
            <a:r>
              <a:rPr lang="en-US" dirty="0"/>
              <a:t>Data source</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02487C9C-77F7-A1F3-2248-852BC1E42A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3A7CCDF-781F-6679-A700-2C0A24F56144}"/>
              </a:ext>
            </a:extLst>
          </p:cNvPr>
          <p:cNvSpPr>
            <a:spLocks noGrp="1"/>
          </p:cNvSpPr>
          <p:nvPr>
            <p:ph idx="1"/>
          </p:nvPr>
        </p:nvSpPr>
        <p:spPr>
          <a:xfrm>
            <a:off x="5894962" y="1984443"/>
            <a:ext cx="5458838" cy="4192520"/>
          </a:xfrm>
        </p:spPr>
        <p:txBody>
          <a:bodyPr>
            <a:normAutofit/>
          </a:bodyPr>
          <a:lstStyle/>
          <a:p>
            <a:pPr marL="0" indent="0">
              <a:buNone/>
            </a:pPr>
            <a:endParaRPr lang="en-US" sz="2400" dirty="0"/>
          </a:p>
          <a:p>
            <a:pPr marL="0" indent="0">
              <a:buNone/>
            </a:pPr>
            <a:endParaRPr lang="en-US" sz="2400" dirty="0"/>
          </a:p>
          <a:p>
            <a:pPr marL="0" indent="0">
              <a:buNone/>
            </a:pPr>
            <a:r>
              <a:rPr lang="en-US" sz="2400" dirty="0"/>
              <a:t>Data Source: You can find the data on Kaggle. </a:t>
            </a:r>
            <a:r>
              <a:rPr lang="en-US" sz="2400" dirty="0">
                <a:hlinkClick r:id="rId4"/>
              </a:rPr>
              <a:t>https://www.kaggle.com/datasets/felixzhao/productdemandforecasting</a:t>
            </a:r>
            <a:r>
              <a:rPr lang="en-US" sz="2400" dirty="0"/>
              <a: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99399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DD6E6-9012-4196-1495-461A03ABEDF8}"/>
              </a:ext>
            </a:extLst>
          </p:cNvPr>
          <p:cNvSpPr>
            <a:spLocks noGrp="1"/>
          </p:cNvSpPr>
          <p:nvPr>
            <p:ph type="title"/>
          </p:nvPr>
        </p:nvSpPr>
        <p:spPr>
          <a:xfrm>
            <a:off x="6769570" y="530578"/>
            <a:ext cx="4771178" cy="1160110"/>
          </a:xfrm>
        </p:spPr>
        <p:txBody>
          <a:bodyPr>
            <a:normAutofit/>
          </a:bodyPr>
          <a:lstStyle/>
          <a:p>
            <a:r>
              <a:rPr lang="en-US" dirty="0"/>
              <a:t>Challenges</a:t>
            </a:r>
          </a:p>
        </p:txBody>
      </p:sp>
      <p:pic>
        <p:nvPicPr>
          <p:cNvPr id="7" name="Graphic 6" descr="Statistics">
            <a:extLst>
              <a:ext uri="{FF2B5EF4-FFF2-40B4-BE49-F238E27FC236}">
                <a16:creationId xmlns:a16="http://schemas.microsoft.com/office/drawing/2014/main" id="{F98D3D0C-878F-7D98-1E4E-77CD7F39E4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652458"/>
            <a:ext cx="5440195" cy="54401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7"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 name="Content Placeholder 2">
            <a:extLst>
              <a:ext uri="{FF2B5EF4-FFF2-40B4-BE49-F238E27FC236}">
                <a16:creationId xmlns:a16="http://schemas.microsoft.com/office/drawing/2014/main" id="{491300E0-91F6-5D5E-3E57-C20CBB021F46}"/>
              </a:ext>
            </a:extLst>
          </p:cNvPr>
          <p:cNvSpPr>
            <a:spLocks noGrp="1"/>
          </p:cNvSpPr>
          <p:nvPr>
            <p:ph idx="1"/>
          </p:nvPr>
        </p:nvSpPr>
        <p:spPr>
          <a:xfrm>
            <a:off x="6769570" y="1825625"/>
            <a:ext cx="4771178" cy="4388908"/>
          </a:xfrm>
        </p:spPr>
        <p:txBody>
          <a:bodyPr>
            <a:normAutofit/>
          </a:bodyPr>
          <a:lstStyle/>
          <a:p>
            <a:pPr marL="514350" indent="-514350">
              <a:buFont typeface="+mj-lt"/>
              <a:buAutoNum type="arabicPeriod"/>
            </a:pPr>
            <a:r>
              <a:rPr lang="en-US" sz="2400" dirty="0"/>
              <a:t>Irregularly in the sampled dataset</a:t>
            </a:r>
          </a:p>
          <a:p>
            <a:pPr marL="514350" indent="-514350">
              <a:buFont typeface="+mj-lt"/>
              <a:buAutoNum type="arabicPeriod"/>
            </a:pPr>
            <a:r>
              <a:rPr lang="en-US" sz="2400" dirty="0"/>
              <a:t>Seasonality, trends, and residuals </a:t>
            </a:r>
          </a:p>
          <a:p>
            <a:pPr marL="514350" indent="-514350">
              <a:buFont typeface="+mj-lt"/>
              <a:buAutoNum type="arabicPeriod"/>
            </a:pPr>
            <a:r>
              <a:rPr lang="en-US" sz="2400" dirty="0"/>
              <a:t>Make Series Stationary</a:t>
            </a:r>
          </a:p>
          <a:p>
            <a:pPr marL="514350" indent="-514350">
              <a:buFont typeface="+mj-lt"/>
              <a:buAutoNum type="arabicPeriod"/>
            </a:pPr>
            <a:r>
              <a:rPr lang="en-US" sz="2400" dirty="0"/>
              <a:t>Models and accurate forecasting</a:t>
            </a:r>
          </a:p>
        </p:txBody>
      </p:sp>
    </p:spTree>
    <p:extLst>
      <p:ext uri="{BB962C8B-B14F-4D97-AF65-F5344CB8AC3E}">
        <p14:creationId xmlns:p14="http://schemas.microsoft.com/office/powerpoint/2010/main" val="417432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0F09A2-E513-9B54-AE8D-B0C50E71AB3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Irregularly in the sampled datasets</a:t>
            </a:r>
          </a:p>
        </p:txBody>
      </p:sp>
      <p:sp>
        <p:nvSpPr>
          <p:cNvPr id="3" name="Content Placeholder 2">
            <a:extLst>
              <a:ext uri="{FF2B5EF4-FFF2-40B4-BE49-F238E27FC236}">
                <a16:creationId xmlns:a16="http://schemas.microsoft.com/office/drawing/2014/main" id="{5859A9F0-3E96-C4EC-7A4D-EC92A726F1D3}"/>
              </a:ext>
            </a:extLst>
          </p:cNvPr>
          <p:cNvSpPr>
            <a:spLocks noGrp="1"/>
          </p:cNvSpPr>
          <p:nvPr>
            <p:ph idx="1"/>
          </p:nvPr>
        </p:nvSpPr>
        <p:spPr>
          <a:xfrm>
            <a:off x="4447308" y="591344"/>
            <a:ext cx="6906491" cy="5585619"/>
          </a:xfrm>
        </p:spPr>
        <p:txBody>
          <a:bodyPr anchor="ctr">
            <a:normAutofit/>
          </a:bodyPr>
          <a:lstStyle/>
          <a:p>
            <a:r>
              <a:rPr lang="en-US" b="1" dirty="0"/>
              <a:t>Interpolate</a:t>
            </a:r>
            <a:r>
              <a:rPr lang="en-US" dirty="0"/>
              <a:t> the time series data i.e., predict what those missing data by assuming that data samples behave monotonically at each interval. If this assumption doesn’t hold, it may lead to many artifacts or misleading results.</a:t>
            </a:r>
          </a:p>
          <a:p>
            <a:endParaRPr lang="en-US" dirty="0"/>
          </a:p>
          <a:p>
            <a:endParaRPr lang="en-US" dirty="0"/>
          </a:p>
          <a:p>
            <a:r>
              <a:rPr lang="en-US" b="1" dirty="0"/>
              <a:t>Resample</a:t>
            </a:r>
            <a:r>
              <a:rPr lang="en-US" dirty="0"/>
              <a:t> the data can help reveal underlying patterns and trends, but we may lose some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82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B03D0-F932-CCE6-939E-75D2A247A8F4}"/>
              </a:ext>
            </a:extLst>
          </p:cNvPr>
          <p:cNvSpPr>
            <a:spLocks noGrp="1"/>
          </p:cNvSpPr>
          <p:nvPr>
            <p:ph type="title"/>
          </p:nvPr>
        </p:nvSpPr>
        <p:spPr>
          <a:xfrm>
            <a:off x="686834" y="1153572"/>
            <a:ext cx="3200400" cy="4461163"/>
          </a:xfrm>
        </p:spPr>
        <p:txBody>
          <a:bodyPr>
            <a:normAutofit/>
          </a:bodyPr>
          <a:lstStyle/>
          <a:p>
            <a:r>
              <a:rPr lang="en-US">
                <a:solidFill>
                  <a:srgbClr val="FFFFFF"/>
                </a:solidFill>
              </a:rPr>
              <a:t>Seasonality, trends, and residuals</a:t>
            </a:r>
          </a:p>
        </p:txBody>
      </p:sp>
      <p:sp>
        <p:nvSpPr>
          <p:cNvPr id="3" name="Content Placeholder 2">
            <a:extLst>
              <a:ext uri="{FF2B5EF4-FFF2-40B4-BE49-F238E27FC236}">
                <a16:creationId xmlns:a16="http://schemas.microsoft.com/office/drawing/2014/main" id="{81D2E149-0409-8ACB-92D7-54E2968AF538}"/>
              </a:ext>
            </a:extLst>
          </p:cNvPr>
          <p:cNvSpPr>
            <a:spLocks noGrp="1"/>
          </p:cNvSpPr>
          <p:nvPr>
            <p:ph idx="1"/>
          </p:nvPr>
        </p:nvSpPr>
        <p:spPr>
          <a:xfrm>
            <a:off x="4447308" y="591344"/>
            <a:ext cx="6906491" cy="5585619"/>
          </a:xfrm>
        </p:spPr>
        <p:txBody>
          <a:bodyPr anchor="ctr">
            <a:normAutofit/>
          </a:bodyPr>
          <a:lstStyle/>
          <a:p>
            <a:r>
              <a:rPr lang="en-US" b="1" dirty="0"/>
              <a:t>Seasonality</a:t>
            </a:r>
            <a:r>
              <a:rPr lang="en-US" dirty="0"/>
              <a:t>: Recurring and predictable patterns or fluctuations in a time series that repeat at fixed intervals.</a:t>
            </a:r>
          </a:p>
          <a:p>
            <a:r>
              <a:rPr lang="en-US" b="1" dirty="0"/>
              <a:t>Trends</a:t>
            </a:r>
            <a:r>
              <a:rPr lang="en-US" dirty="0"/>
              <a:t>: Increasing pattern over time.</a:t>
            </a:r>
          </a:p>
          <a:p>
            <a:r>
              <a:rPr lang="en-US" b="1" dirty="0"/>
              <a:t>Residuals</a:t>
            </a:r>
            <a:r>
              <a:rPr lang="en-US" dirty="0"/>
              <a:t>: Random or unexplained fluctuations in a time series after accounting for seasonality and trend.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97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5FF080-AB77-B686-E8A6-0A6260F046CE}"/>
              </a:ext>
            </a:extLst>
          </p:cNvPr>
          <p:cNvSpPr>
            <a:spLocks noGrp="1"/>
          </p:cNvSpPr>
          <p:nvPr>
            <p:ph type="title"/>
          </p:nvPr>
        </p:nvSpPr>
        <p:spPr>
          <a:xfrm>
            <a:off x="686834" y="1153572"/>
            <a:ext cx="3200400" cy="4461163"/>
          </a:xfrm>
        </p:spPr>
        <p:txBody>
          <a:bodyPr>
            <a:normAutofit/>
          </a:bodyPr>
          <a:lstStyle/>
          <a:p>
            <a:r>
              <a:rPr lang="en-US">
                <a:solidFill>
                  <a:srgbClr val="FFFFFF"/>
                </a:solidFill>
              </a:rPr>
              <a:t>Why do we make time series stationary?</a:t>
            </a:r>
          </a:p>
        </p:txBody>
      </p:sp>
      <p:sp>
        <p:nvSpPr>
          <p:cNvPr id="3" name="Content Placeholder 2">
            <a:extLst>
              <a:ext uri="{FF2B5EF4-FFF2-40B4-BE49-F238E27FC236}">
                <a16:creationId xmlns:a16="http://schemas.microsoft.com/office/drawing/2014/main" id="{9DFF4A76-FEB2-141F-792F-4A3B7C45CF52}"/>
              </a:ext>
            </a:extLst>
          </p:cNvPr>
          <p:cNvSpPr>
            <a:spLocks noGrp="1"/>
          </p:cNvSpPr>
          <p:nvPr>
            <p:ph idx="1"/>
          </p:nvPr>
        </p:nvSpPr>
        <p:spPr>
          <a:xfrm>
            <a:off x="4447308" y="591344"/>
            <a:ext cx="6906491" cy="5585619"/>
          </a:xfrm>
        </p:spPr>
        <p:txBody>
          <a:bodyPr anchor="ctr">
            <a:normAutofit/>
          </a:bodyPr>
          <a:lstStyle/>
          <a:p>
            <a:r>
              <a:rPr lang="en-US" dirty="0"/>
              <a:t>Stationarity means that the statistical properties of a time series do not change over time.</a:t>
            </a:r>
          </a:p>
          <a:p>
            <a:r>
              <a:rPr lang="en-US" dirty="0"/>
              <a:t>It does not require that individual data points have the same value but that the overall behavior remains constant.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330208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149</TotalTime>
  <Words>366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Avenir Next LT Pro</vt:lpstr>
      <vt:lpstr>Calibri</vt:lpstr>
      <vt:lpstr>ShapesVTI</vt:lpstr>
      <vt:lpstr>Unlocking Insights with Time Series Analysis in Data Science</vt:lpstr>
      <vt:lpstr>What is time series analysis?</vt:lpstr>
      <vt:lpstr>Why time series analysis?</vt:lpstr>
      <vt:lpstr>Warehouse Demand Prediction Project</vt:lpstr>
      <vt:lpstr>Data source</vt:lpstr>
      <vt:lpstr>Challenges</vt:lpstr>
      <vt:lpstr>Irregularly in the sampled datasets</vt:lpstr>
      <vt:lpstr>Seasonality, trends, and residuals</vt:lpstr>
      <vt:lpstr>Why do we make time series stationary?</vt:lpstr>
      <vt:lpstr>SARIMA Model</vt:lpstr>
      <vt:lpstr>Real-World Impact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with Time Series Analysis in Data Science</dc:title>
  <dc:creator>Kossi Akplaka</dc:creator>
  <cp:lastModifiedBy>Kossi Akplaka</cp:lastModifiedBy>
  <cp:revision>8</cp:revision>
  <dcterms:created xsi:type="dcterms:W3CDTF">2023-09-16T01:26:42Z</dcterms:created>
  <dcterms:modified xsi:type="dcterms:W3CDTF">2023-09-16T14:28:19Z</dcterms:modified>
</cp:coreProperties>
</file>