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3.jpg" ContentType="image/p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4" r:id="rId1"/>
  </p:sldMasterIdLst>
  <p:notesMasterIdLst>
    <p:notesMasterId r:id="rId32"/>
  </p:notesMasterIdLst>
  <p:sldIdLst>
    <p:sldId id="256" r:id="rId2"/>
    <p:sldId id="257" r:id="rId3"/>
    <p:sldId id="258" r:id="rId4"/>
    <p:sldId id="264" r:id="rId5"/>
    <p:sldId id="265" r:id="rId6"/>
    <p:sldId id="286" r:id="rId7"/>
    <p:sldId id="295" r:id="rId8"/>
    <p:sldId id="273" r:id="rId9"/>
    <p:sldId id="274" r:id="rId10"/>
    <p:sldId id="268" r:id="rId11"/>
    <p:sldId id="294" r:id="rId12"/>
    <p:sldId id="270" r:id="rId13"/>
    <p:sldId id="303" r:id="rId14"/>
    <p:sldId id="271" r:id="rId15"/>
    <p:sldId id="272" r:id="rId16"/>
    <p:sldId id="289" r:id="rId17"/>
    <p:sldId id="290" r:id="rId18"/>
    <p:sldId id="304" r:id="rId19"/>
    <p:sldId id="278" r:id="rId20"/>
    <p:sldId id="291" r:id="rId21"/>
    <p:sldId id="302" r:id="rId22"/>
    <p:sldId id="301" r:id="rId23"/>
    <p:sldId id="300" r:id="rId24"/>
    <p:sldId id="299" r:id="rId25"/>
    <p:sldId id="305" r:id="rId26"/>
    <p:sldId id="298" r:id="rId27"/>
    <p:sldId id="296" r:id="rId28"/>
    <p:sldId id="297" r:id="rId29"/>
    <p:sldId id="292" r:id="rId30"/>
    <p:sldId id="285" r:id="rId3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3"/>
      <p:bold r:id="rId34"/>
      <p:italic r:id="rId35"/>
      <p:boldItalic r:id="rId36"/>
    </p:embeddedFont>
    <p:embeddedFont>
      <p:font typeface="Lato" panose="020B0604020202020204" charset="0"/>
      <p:regular r:id="rId37"/>
      <p:bold r:id="rId38"/>
      <p:italic r:id="rId39"/>
      <p:boldItalic r:id="rId40"/>
    </p:embeddedFont>
    <p:embeddedFont>
      <p:font typeface="Roboto" panose="020B0604020202020204" charset="0"/>
      <p:regular r:id="rId41"/>
      <p:bold r:id="rId42"/>
      <p:italic r:id="rId43"/>
      <p:boldItalic r:id="rId44"/>
    </p:embeddedFont>
    <p:embeddedFont>
      <p:font typeface="Wingdings 3" panose="05040102010807070707" pitchFamily="18" charset="2"/>
      <p:regular r:id="rId4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4629f53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4629f537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4629f53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4629f537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034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4629f537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4629f537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4629f537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4629f537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4629f537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4629f537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837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4629f537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4629f537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277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4629f537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4629f537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575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965474a9_3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965474a9_3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4629f537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4629f537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972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4629f537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4629f537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895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4629f537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4629f537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205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4629f537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4629f537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344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4629f537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4629f537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7380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4629f537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4629f537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2490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965474a9_3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965474a9_3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909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4629f537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4629f537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89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4629f537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4629f537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881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4629f537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4629f537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620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4629f545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94629f545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4629f537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4629f537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814cf7d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814cf7d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4629f537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4629f537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23630543_5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23630543_5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4629f537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4629f537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23630543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23630543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80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05642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79792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52878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90733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05254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957919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127980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211027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756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63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42142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45776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464569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85265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625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01-Oct-20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183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178283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47349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01-Oct-20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804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90275" y="616800"/>
            <a:ext cx="63315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Ε</a:t>
            </a:r>
            <a:r>
              <a:rPr lang="en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ΘΝΙΚΟ </a:t>
            </a:r>
            <a:r>
              <a:rPr lang="en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Μ</a:t>
            </a:r>
            <a:r>
              <a:rPr lang="en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ΕΤΣΟΒΙΟ </a:t>
            </a:r>
            <a:r>
              <a:rPr lang="en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Π</a:t>
            </a:r>
            <a:r>
              <a:rPr lang="en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ΟΛΥΤΕΧΝΙΟ</a:t>
            </a:r>
            <a:endParaRPr sz="1000" b="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400" b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000" b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ΧΟΛΗ</a:t>
            </a:r>
            <a:r>
              <a:rPr lang="en" sz="1400" b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Η</a:t>
            </a:r>
            <a:r>
              <a:rPr lang="en" sz="1000" b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ΛΕΚΤΡΟΛΟΓΩΝ </a:t>
            </a:r>
            <a:r>
              <a:rPr lang="en" sz="1400" b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Μ</a:t>
            </a:r>
            <a:r>
              <a:rPr lang="en" sz="1000" b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ΗΧΑΝΙΚΩΝ &amp; </a:t>
            </a:r>
            <a:r>
              <a:rPr lang="en" sz="1400" b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Μ</a:t>
            </a:r>
            <a:r>
              <a:rPr lang="en" sz="1000" b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ΗΧΑΝΙΚΩΝ </a:t>
            </a:r>
            <a:r>
              <a:rPr lang="en" sz="1400" b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Υ</a:t>
            </a:r>
            <a:r>
              <a:rPr lang="en" sz="1000" b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ΠΟΛΟΓΙΣΤΩΝ</a:t>
            </a:r>
            <a:endParaRPr sz="1000" b="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400" b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Τ</a:t>
            </a:r>
            <a:r>
              <a:rPr lang="en" sz="1000" b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ΟΜΕΑΣ </a:t>
            </a:r>
            <a:r>
              <a:rPr lang="en" sz="1400" b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Ε</a:t>
            </a:r>
            <a:r>
              <a:rPr lang="en" sz="1000" b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ΠΙΚΟΙΝΩΝΙΩΝ </a:t>
            </a:r>
            <a:r>
              <a:rPr lang="en" sz="1400" b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Η</a:t>
            </a:r>
            <a:r>
              <a:rPr lang="en" sz="1000" b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ΛΕΚΤΡΟΝΙΚΗΣ </a:t>
            </a:r>
            <a:r>
              <a:rPr lang="en" sz="1400" b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Κ</a:t>
            </a:r>
            <a:r>
              <a:rPr lang="en" sz="1000" b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ΑΙ </a:t>
            </a:r>
            <a:r>
              <a:rPr lang="en" sz="1400" b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000" b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ΥΣΤΗΜΑΤΩΝ </a:t>
            </a:r>
            <a:r>
              <a:rPr lang="en" sz="1400" b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Π</a:t>
            </a:r>
            <a:r>
              <a:rPr lang="en" sz="1000" b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ΛΗΡΟΦΟΡΙΚΗΣ</a:t>
            </a:r>
            <a:endParaRPr sz="1400" b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 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 u="sng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Διαδίκτυο και Εφαρμογές</a:t>
            </a:r>
            <a:endParaRPr sz="2000" i="1" u="sng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 u="sng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 u="sng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Appathon @NTUA 2020</a:t>
            </a:r>
            <a:endParaRPr sz="2200" i="1" u="sng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470850" y="3813975"/>
            <a:ext cx="63315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400" dirty="0"/>
              <a:t>Γιώργος Κωστόπουλος</a:t>
            </a:r>
            <a:br>
              <a:rPr lang="en" sz="2400" dirty="0"/>
            </a:br>
            <a:r>
              <a:rPr lang="en" sz="2400" dirty="0"/>
              <a:t>ΑΜ: 0311</a:t>
            </a:r>
            <a:r>
              <a:rPr lang="el-GR" sz="2400" dirty="0"/>
              <a:t>4</a:t>
            </a:r>
            <a:r>
              <a:rPr lang="en" sz="2400" dirty="0"/>
              <a:t>6</a:t>
            </a:r>
            <a:r>
              <a:rPr lang="el-GR" sz="2400" dirty="0"/>
              <a:t>02</a:t>
            </a:r>
            <a:endParaRPr sz="2400" b="1" dirty="0"/>
          </a:p>
        </p:txBody>
      </p:sp>
      <p:grpSp>
        <p:nvGrpSpPr>
          <p:cNvPr id="74" name="Google Shape;74;p13"/>
          <p:cNvGrpSpPr/>
          <p:nvPr/>
        </p:nvGrpSpPr>
        <p:grpSpPr>
          <a:xfrm>
            <a:off x="1027404" y="0"/>
            <a:ext cx="1119399" cy="1066487"/>
            <a:chOff x="0" y="0"/>
            <a:chExt cx="26670" cy="23907"/>
          </a:xfrm>
        </p:grpSpPr>
        <p:pic>
          <p:nvPicPr>
            <p:cNvPr id="75" name="Google Shape;75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84" y="1663"/>
              <a:ext cx="11208" cy="125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26670" cy="2390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147725" y="234775"/>
            <a:ext cx="8996400" cy="4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Παρουσίαση</a:t>
            </a:r>
            <a:br>
              <a:rPr lang="en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br>
              <a:rPr lang="en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l-G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στον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Browser</a:t>
            </a:r>
            <a:br>
              <a:rPr lang="en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br>
              <a:rPr lang="en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br>
              <a:rPr lang="en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br>
              <a:rPr lang="en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400" b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2041275" y="107450"/>
            <a:ext cx="54390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Lato"/>
                <a:ea typeface="Lato"/>
                <a:cs typeface="Lato"/>
                <a:sym typeface="Lato"/>
              </a:rPr>
              <a:t>Login Page</a:t>
            </a:r>
            <a:endParaRPr sz="3100" b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3751AF-1839-4061-8036-FC055AAF1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057" y="1086681"/>
            <a:ext cx="5646587" cy="29701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9954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/>
        </p:nvSpPr>
        <p:spPr>
          <a:xfrm>
            <a:off x="2041275" y="107450"/>
            <a:ext cx="54390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Lato"/>
                <a:ea typeface="Lato"/>
                <a:cs typeface="Lato"/>
                <a:sym typeface="Lato"/>
              </a:rPr>
              <a:t>Home Page</a:t>
            </a:r>
            <a:endParaRPr sz="3100" b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A245EC-9A33-4DBA-9BA7-1D851A327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709" y="842582"/>
            <a:ext cx="5337228" cy="34583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/>
        </p:nvSpPr>
        <p:spPr>
          <a:xfrm>
            <a:off x="1947833" y="100776"/>
            <a:ext cx="54390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Lato"/>
                <a:ea typeface="Lato"/>
                <a:cs typeface="Lato"/>
                <a:sym typeface="Lato"/>
              </a:rPr>
              <a:t>New User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b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C3A2F-54E8-496E-8684-81E9DC056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949" y="797054"/>
            <a:ext cx="5889277" cy="33901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2742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/>
        </p:nvSpPr>
        <p:spPr>
          <a:xfrm>
            <a:off x="2041275" y="107450"/>
            <a:ext cx="54390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Lato"/>
                <a:ea typeface="Lato"/>
                <a:cs typeface="Lato"/>
                <a:sym typeface="Lato"/>
              </a:rPr>
              <a:t>Update Profile Info Page</a:t>
            </a:r>
            <a:endParaRPr sz="3100" b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1E2658-A0E4-4D8F-AE47-C0A1BED48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976" y="1118743"/>
            <a:ext cx="4738861" cy="34886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/>
        </p:nvSpPr>
        <p:spPr>
          <a:xfrm>
            <a:off x="2041275" y="107450"/>
            <a:ext cx="54390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Lato"/>
                <a:ea typeface="Lato"/>
                <a:cs typeface="Lato"/>
                <a:sym typeface="Lato"/>
              </a:rPr>
              <a:t>Products Page</a:t>
            </a:r>
            <a:endParaRPr sz="3100" b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5783B-BBA2-47C0-96B5-3096F65A3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152" y="1013873"/>
            <a:ext cx="4892375" cy="33792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/>
        </p:nvSpPr>
        <p:spPr>
          <a:xfrm>
            <a:off x="2041275" y="107450"/>
            <a:ext cx="54390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Basket Page</a:t>
            </a:r>
            <a:endParaRPr kumimoji="0" sz="3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40C8A-F8F4-43F1-B649-B307284C4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886" y="1134442"/>
            <a:ext cx="4534389" cy="34987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993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/>
        </p:nvSpPr>
        <p:spPr>
          <a:xfrm>
            <a:off x="2041275" y="107450"/>
            <a:ext cx="54390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Order Completation Page</a:t>
            </a:r>
            <a:endParaRPr kumimoji="0" sz="3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307AE2-6166-4ED0-AAEC-6261A62FF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957" y="1183080"/>
            <a:ext cx="5834909" cy="36558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7573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/>
        </p:nvSpPr>
        <p:spPr>
          <a:xfrm>
            <a:off x="2041275" y="107450"/>
            <a:ext cx="54390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2700" b="1" dirty="0">
                <a:solidFill>
                  <a:prstClr val="black"/>
                </a:solidFill>
                <a:latin typeface="Lato"/>
                <a:ea typeface="Lato"/>
                <a:cs typeface="Lato"/>
                <a:sym typeface="Lato"/>
              </a:rPr>
              <a:t>Αποθήκευση της παραγγελίας τοπικά</a:t>
            </a:r>
            <a:endParaRPr kumimoji="0" sz="3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95973D-E6A5-4D58-A87B-0C55F358D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757" y="1218378"/>
            <a:ext cx="5350165" cy="38176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5111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>
            <a:off x="1576675" y="232012"/>
            <a:ext cx="6244200" cy="154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4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Παραδείγματα Λειτουργίας</a:t>
            </a:r>
            <a:br>
              <a:rPr lang="en" sz="42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br>
              <a:rPr lang="en" sz="42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br>
              <a:rPr lang="en" sz="42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br>
              <a:rPr lang="en" sz="42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br>
              <a:rPr lang="en" sz="42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endParaRPr sz="4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 u="sng" dirty="0">
              <a:solidFill>
                <a:schemeClr val="accent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14720C-E465-473A-9FD1-F7695A822BFC}"/>
              </a:ext>
            </a:extLst>
          </p:cNvPr>
          <p:cNvSpPr txBox="1"/>
          <p:nvPr/>
        </p:nvSpPr>
        <p:spPr>
          <a:xfrm>
            <a:off x="2060811" y="2571750"/>
            <a:ext cx="3289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l-G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Με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Login</a:t>
            </a:r>
          </a:p>
          <a:p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 idx="4294967295"/>
          </p:nvPr>
        </p:nvSpPr>
        <p:spPr>
          <a:xfrm>
            <a:off x="1765567" y="421661"/>
            <a:ext cx="5195887" cy="768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Θέμα Εργασίας</a:t>
            </a:r>
            <a:endParaRPr sz="24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4294967295"/>
          </p:nvPr>
        </p:nvSpPr>
        <p:spPr>
          <a:xfrm>
            <a:off x="1973262" y="1806714"/>
            <a:ext cx="5197475" cy="3068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Δημιουργία διαδικτυακής σελίδας για διαχείριση προϊόντων λάπτοπ και σταθερών υπολογιστών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/>
        </p:nvSpPr>
        <p:spPr>
          <a:xfrm>
            <a:off x="2041275" y="107450"/>
            <a:ext cx="54390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Παράδειγμα 1</a:t>
            </a:r>
            <a:endParaRPr kumimoji="0" sz="3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F189CF-FC39-4631-AECD-82B9D72A8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966" y="765952"/>
            <a:ext cx="5241437" cy="34097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5383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/>
        </p:nvSpPr>
        <p:spPr>
          <a:xfrm>
            <a:off x="2041275" y="107450"/>
            <a:ext cx="54390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Παράδειγμα 1</a:t>
            </a:r>
            <a:endParaRPr kumimoji="0" sz="3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B3B5C3-13A3-4BF0-B2C6-B16488FFB8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00" t="4919" r="8438" b="21318"/>
          <a:stretch/>
        </p:blipFill>
        <p:spPr>
          <a:xfrm>
            <a:off x="2041275" y="1531268"/>
            <a:ext cx="3688952" cy="29408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453F14-DB1F-4C13-BFC0-BE0BB398B4EB}"/>
              </a:ext>
            </a:extLst>
          </p:cNvPr>
          <p:cNvSpPr txBox="1"/>
          <p:nvPr/>
        </p:nvSpPr>
        <p:spPr>
          <a:xfrm>
            <a:off x="5796972" y="1768729"/>
            <a:ext cx="2943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Εφόσον υπάρχει ο χρήστης στη βάση δεδομένων</a:t>
            </a:r>
            <a:r>
              <a:rPr lang="en-US" dirty="0"/>
              <a:t>,</a:t>
            </a:r>
            <a:r>
              <a:rPr lang="el-GR" dirty="0"/>
              <a:t> περνάει στη σελίδα </a:t>
            </a:r>
            <a:r>
              <a:rPr lang="en-US" dirty="0"/>
              <a:t>My Homepage.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86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/>
        </p:nvSpPr>
        <p:spPr>
          <a:xfrm>
            <a:off x="2041275" y="107450"/>
            <a:ext cx="54390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Παράδειγμα 1</a:t>
            </a:r>
            <a:endParaRPr kumimoji="0" sz="3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E078FF-6873-40F3-BCA3-42F2F0D7E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629" y="1374408"/>
            <a:ext cx="4205101" cy="25571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971204-BC2D-45F1-B423-8A66DF9DFD17}"/>
              </a:ext>
            </a:extLst>
          </p:cNvPr>
          <p:cNvSpPr txBox="1"/>
          <p:nvPr/>
        </p:nvSpPr>
        <p:spPr>
          <a:xfrm>
            <a:off x="6340730" y="1688635"/>
            <a:ext cx="27231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Διαφορετικά, περνάει στη σελίδα </a:t>
            </a:r>
            <a:r>
              <a:rPr lang="en-US" dirty="0" err="1"/>
              <a:t>Νew</a:t>
            </a:r>
            <a:r>
              <a:rPr lang="en-US" dirty="0"/>
              <a:t> User,</a:t>
            </a:r>
            <a:r>
              <a:rPr lang="el-GR" dirty="0"/>
              <a:t> για να κάνει </a:t>
            </a:r>
            <a:r>
              <a:rPr lang="el-GR" dirty="0" err="1"/>
              <a:t>Register</a:t>
            </a:r>
            <a:r>
              <a:rPr lang="el-GR" dirty="0"/>
              <a:t>, </a:t>
            </a:r>
            <a:r>
              <a:rPr lang="en-US" dirty="0"/>
              <a:t>β</a:t>
            </a:r>
            <a:r>
              <a:rPr lang="en-US" dirty="0" err="1"/>
              <a:t>άζοντ</a:t>
            </a:r>
            <a:r>
              <a:rPr lang="en-US" dirty="0"/>
              <a:t>ας τα στοιχεία που ζητούνται.</a:t>
            </a:r>
          </a:p>
        </p:txBody>
      </p:sp>
    </p:spTree>
    <p:extLst>
      <p:ext uri="{BB962C8B-B14F-4D97-AF65-F5344CB8AC3E}">
        <p14:creationId xmlns:p14="http://schemas.microsoft.com/office/powerpoint/2010/main" val="2813824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/>
        </p:nvSpPr>
        <p:spPr>
          <a:xfrm>
            <a:off x="2041275" y="107450"/>
            <a:ext cx="54390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Παράδειγμα 1</a:t>
            </a:r>
            <a:endParaRPr kumimoji="0" sz="3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D72B56-D4CA-4836-9954-67484B19A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796" y="941096"/>
            <a:ext cx="6059569" cy="34959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0665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/>
        </p:nvSpPr>
        <p:spPr>
          <a:xfrm>
            <a:off x="2041275" y="107450"/>
            <a:ext cx="54390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Παράδειγμα 1</a:t>
            </a:r>
            <a:endParaRPr kumimoji="0" sz="3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0BE41A-10CC-4DB3-8182-9726457EA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716" y="978399"/>
            <a:ext cx="4504515" cy="37740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0A0F06-3654-4DAF-B1DB-316D594F24D9}"/>
              </a:ext>
            </a:extLst>
          </p:cNvPr>
          <p:cNvSpPr txBox="1"/>
          <p:nvPr/>
        </p:nvSpPr>
        <p:spPr>
          <a:xfrm>
            <a:off x="6352231" y="1059133"/>
            <a:ext cx="28299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Οι τιμές εμφανίζονται με κόκκινο όταν έχει υπολογιστεί και η έκπτωση λόγω του κουπονιού </a:t>
            </a:r>
            <a:r>
              <a:rPr lang="en-US" dirty="0" err="1"/>
              <a:t>studentdiscount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Δι</a:t>
            </a:r>
            <a:r>
              <a:rPr lang="en-US" dirty="0"/>
              <a:t>αφορετικά, εμφανίζονται οι τιμές κανονικά ανάλογα τη χώρα που έχουμε επιλέξει.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43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/>
        </p:nvSpPr>
        <p:spPr>
          <a:xfrm>
            <a:off x="2041275" y="107450"/>
            <a:ext cx="54390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Παράδειγμα 1</a:t>
            </a:r>
            <a:endParaRPr kumimoji="0" sz="3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E07A8A-A93C-4D37-B678-439197B1C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276" y="1108493"/>
            <a:ext cx="4294690" cy="29962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6B32B2-EE13-46A4-971F-9D1F4B246C11}"/>
              </a:ext>
            </a:extLst>
          </p:cNvPr>
          <p:cNvSpPr txBox="1"/>
          <p:nvPr/>
        </p:nvSpPr>
        <p:spPr>
          <a:xfrm>
            <a:off x="6440847" y="1694587"/>
            <a:ext cx="27031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Ολοκληρώνεται η παραγγελία και μας εμφανίζεται το ποσό πληρωμής και η χώρα που θα αποσταλεί (έχει τιμολογηθεί)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16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>
            <a:off x="1576675" y="232012"/>
            <a:ext cx="6244200" cy="154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4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Παραδείγματα Λειτουργίας</a:t>
            </a:r>
            <a:br>
              <a:rPr lang="en" sz="42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br>
              <a:rPr lang="en" sz="42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br>
              <a:rPr lang="en" sz="42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br>
              <a:rPr lang="en" sz="42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br>
              <a:rPr lang="en" sz="42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endParaRPr sz="4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 u="sng" dirty="0">
              <a:solidFill>
                <a:schemeClr val="accent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14720C-E465-473A-9FD1-F7695A822BFC}"/>
              </a:ext>
            </a:extLst>
          </p:cNvPr>
          <p:cNvSpPr txBox="1"/>
          <p:nvPr/>
        </p:nvSpPr>
        <p:spPr>
          <a:xfrm>
            <a:off x="2060811" y="2571750"/>
            <a:ext cx="3289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2. </a:t>
            </a:r>
            <a:r>
              <a:rPr lang="el-G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Χωρίς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login </a:t>
            </a:r>
          </a:p>
          <a:p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097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/>
        </p:nvSpPr>
        <p:spPr>
          <a:xfrm>
            <a:off x="2041275" y="107450"/>
            <a:ext cx="54390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2700" b="1" dirty="0">
                <a:solidFill>
                  <a:prstClr val="black"/>
                </a:solidFill>
                <a:latin typeface="Lato"/>
                <a:ea typeface="Lato"/>
                <a:cs typeface="Lato"/>
                <a:sym typeface="Lato"/>
              </a:rPr>
              <a:t>Παράδειγμα 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8F9131-40E7-48D5-B130-70C65F5D5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275" y="887702"/>
            <a:ext cx="6518236" cy="28232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4777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/>
        </p:nvSpPr>
        <p:spPr>
          <a:xfrm>
            <a:off x="2041275" y="107450"/>
            <a:ext cx="54390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2700" b="1" dirty="0">
                <a:solidFill>
                  <a:prstClr val="black"/>
                </a:solidFill>
                <a:latin typeface="Lato"/>
                <a:ea typeface="Lato"/>
                <a:cs typeface="Lato"/>
                <a:sym typeface="Lato"/>
              </a:rPr>
              <a:t>Παράδειγμα 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6736E9-5339-4B37-AA95-1D2210C4D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545" y="1074818"/>
            <a:ext cx="6093775" cy="299386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850A38-6866-4A94-BDE6-CECE23F1EDF5}"/>
              </a:ext>
            </a:extLst>
          </p:cNvPr>
          <p:cNvCxnSpPr/>
          <p:nvPr/>
        </p:nvCxnSpPr>
        <p:spPr>
          <a:xfrm flipH="1" flipV="1">
            <a:off x="2983480" y="1261472"/>
            <a:ext cx="520608" cy="667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995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/>
        </p:nvSpPr>
        <p:spPr>
          <a:xfrm>
            <a:off x="2041275" y="107450"/>
            <a:ext cx="54390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2700" b="1" dirty="0">
                <a:solidFill>
                  <a:prstClr val="black"/>
                </a:solidFill>
                <a:latin typeface="Lato"/>
                <a:ea typeface="Lato"/>
                <a:cs typeface="Lato"/>
                <a:sym typeface="Lato"/>
              </a:rPr>
              <a:t>Παράδειγμα 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5452D0-AB00-41A0-8B5F-7374922025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41" r="22939"/>
          <a:stretch/>
        </p:blipFill>
        <p:spPr>
          <a:xfrm>
            <a:off x="2478112" y="973582"/>
            <a:ext cx="2282663" cy="3746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818A-A39C-442A-A85C-18271DBE32D4}"/>
              </a:ext>
            </a:extLst>
          </p:cNvPr>
          <p:cNvSpPr txBox="1"/>
          <p:nvPr/>
        </p:nvSpPr>
        <p:spPr>
          <a:xfrm>
            <a:off x="5312865" y="1002089"/>
            <a:ext cx="35374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Συμπληρώνοντας τα αντίστοιχα κενά για την έκπτωση και για τη χώρα, πατώντας να ολοκληρωθεί η παραγγελία μας εμφανίζεται η διπλανή ειδοποίηση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Πατώντας το ΟΚ, γυρνάμε πίσω στη σελίδα για να κάνουμε </a:t>
            </a:r>
            <a:r>
              <a:rPr lang="en-US" dirty="0"/>
              <a:t>Login.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2611499" y="234775"/>
            <a:ext cx="4743747" cy="1527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Εγκατάστα</a:t>
            </a:r>
            <a:r>
              <a:rPr lang="el-G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η</a:t>
            </a:r>
            <a:r>
              <a:rPr lang="e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ση</a:t>
            </a:r>
            <a:r>
              <a:rPr lang="el-G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και Εκτέλεση</a:t>
            </a:r>
            <a:br>
              <a:rPr lang="el-GR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400" b="0" dirty="0"/>
          </a:p>
        </p:txBody>
      </p:sp>
      <p:sp>
        <p:nvSpPr>
          <p:cNvPr id="89" name="Google Shape;89;p15"/>
          <p:cNvSpPr txBox="1"/>
          <p:nvPr/>
        </p:nvSpPr>
        <p:spPr>
          <a:xfrm>
            <a:off x="2193810" y="1876337"/>
            <a:ext cx="6458871" cy="3193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+mj-lt"/>
              <a:buAutoNum type="arabicPeriod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Λήψη και Εγκατάσταση του 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Eclipse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63550" indent="-342900">
              <a:buClr>
                <a:srgbClr val="FFFFFF"/>
              </a:buClr>
              <a:buSzPts val="1700"/>
              <a:buFont typeface="+mj-lt"/>
              <a:buAutoNum type="arabicPeriod"/>
            </a:pPr>
            <a:r>
              <a:rPr lang="el-GR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Εγκατάσταση της 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Java 14</a:t>
            </a:r>
          </a:p>
          <a:p>
            <a:pPr marL="463550" indent="-342900">
              <a:buClr>
                <a:srgbClr val="FFFFFF"/>
              </a:buClr>
              <a:buSzPts val="1700"/>
              <a:buFont typeface="+mj-lt"/>
              <a:buAutoNum type="arabicPeriod"/>
            </a:pPr>
            <a:r>
              <a:rPr lang="el-GR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Εγκατάσταση 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Tomcat Server v9.0</a:t>
            </a:r>
          </a:p>
          <a:p>
            <a:pPr marL="463550" indent="-342900">
              <a:buClr>
                <a:srgbClr val="FFFFFF"/>
              </a:buClr>
              <a:buSzPts val="1700"/>
              <a:buFont typeface="+mj-lt"/>
              <a:buAutoNum type="arabicPeriod"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l-GR" sz="17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γκατάσταση</a:t>
            </a:r>
            <a:r>
              <a:rPr lang="el-GR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Xampp</a:t>
            </a: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6355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+mj-lt"/>
              <a:buAutoNum type="arabicPeriod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Κατέβασμα του κώδικα της εφαρμογής στον υπολογιστή μας, από το αντίστοιχο Git Repository.</a:t>
            </a:r>
          </a:p>
          <a:p>
            <a:pPr marL="46355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+mj-lt"/>
              <a:buAutoNum type="arabicPeriod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Import σε μια βάση δεδομένων το αρχειάκι products.sql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6355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+mj-lt"/>
              <a:buAutoNum type="arabicPeriod"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Import </a:t>
            </a:r>
            <a:r>
              <a:rPr lang="el-GR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το 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Project </a:t>
            </a:r>
            <a:r>
              <a:rPr lang="el-GR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στο 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Eclipse.</a:t>
            </a:r>
            <a:endParaRPr lang="el-GR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6355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+mj-lt"/>
              <a:buAutoNum type="arabicPeriod"/>
            </a:pPr>
            <a:r>
              <a:rPr lang="el-GR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Ξεκινάμε τον 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Apache </a:t>
            </a:r>
            <a:r>
              <a:rPr lang="el-GR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και το 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MySQL Module </a:t>
            </a:r>
            <a:r>
              <a:rPr lang="el-GR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μέσω του </a:t>
            </a:r>
            <a:r>
              <a:rPr lang="en-US" sz="17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Xampp</a:t>
            </a: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6355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+mj-lt"/>
              <a:buAutoNum type="arabicPeriod"/>
            </a:pPr>
            <a:r>
              <a:rPr lang="el-GR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Ξεκινάμε τον 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Tomcat </a:t>
            </a:r>
            <a:r>
              <a:rPr lang="el-GR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στο 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Eclipse</a:t>
            </a:r>
            <a:endParaRPr lang="el-GR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6355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+mj-lt"/>
              <a:buAutoNum type="arabicPeriod"/>
            </a:pPr>
            <a:r>
              <a:rPr lang="el-GR" sz="17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Σ’ένα</a:t>
            </a:r>
            <a:r>
              <a:rPr lang="el-GR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l-GR" sz="17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rowser</a:t>
            </a:r>
            <a:r>
              <a:rPr lang="el-GR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 δίνουμε την διεύθυνση 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http://localhost:8080/kosto2/</a:t>
            </a:r>
            <a:r>
              <a:rPr lang="el-GR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/>
        </p:nvSpPr>
        <p:spPr>
          <a:xfrm>
            <a:off x="832625" y="389450"/>
            <a:ext cx="7493700" cy="9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42"/>
          <p:cNvSpPr txBox="1"/>
          <p:nvPr/>
        </p:nvSpPr>
        <p:spPr>
          <a:xfrm>
            <a:off x="832625" y="578606"/>
            <a:ext cx="7117500" cy="9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Σας ευχαριστώ </a:t>
            </a:r>
            <a:r>
              <a:rPr lang="el-GR" sz="23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πολύ</a:t>
            </a:r>
            <a:endParaRPr sz="23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42"/>
          <p:cNvSpPr txBox="1"/>
          <p:nvPr/>
        </p:nvSpPr>
        <p:spPr>
          <a:xfrm>
            <a:off x="1088594" y="3384300"/>
            <a:ext cx="3908100" cy="1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i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Γιώργος Κωστόπουλος</a:t>
            </a:r>
            <a:endParaRPr sz="1800" i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ΑΜ: 0311</a:t>
            </a:r>
            <a:r>
              <a:rPr lang="el-GR" sz="1800" i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4602</a:t>
            </a:r>
            <a:endParaRPr sz="1800" i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Email: el1</a:t>
            </a:r>
            <a:r>
              <a:rPr lang="el-GR" sz="1800" i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en" sz="1800" i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r>
              <a:rPr lang="el-GR" sz="1800" i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02</a:t>
            </a:r>
            <a:r>
              <a:rPr lang="en" sz="1800" i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@</a:t>
            </a:r>
            <a:r>
              <a:rPr lang="en-US" i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central.ntua</a:t>
            </a:r>
            <a:r>
              <a:rPr lang="en" sz="1800" i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.gr</a:t>
            </a:r>
            <a:endParaRPr sz="1800" i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2161950" y="1743950"/>
            <a:ext cx="4820100" cy="12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Languages</a:t>
            </a:r>
            <a:br>
              <a:rPr lang="en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br>
              <a:rPr lang="en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4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F43D80-A7C5-4584-85A0-0F2A8DC76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693" y="1030534"/>
            <a:ext cx="3399757" cy="22665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FED1CF-85E6-4E75-9E66-17231CF613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" r="170"/>
          <a:stretch/>
        </p:blipFill>
        <p:spPr>
          <a:xfrm>
            <a:off x="3502262" y="1254797"/>
            <a:ext cx="2139476" cy="214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7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B7D0C5-DF01-4890-9D9B-16E40530F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7" y="150018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0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>
            <a:spLocks noGrp="1"/>
          </p:cNvSpPr>
          <p:nvPr>
            <p:ph type="title"/>
          </p:nvPr>
        </p:nvSpPr>
        <p:spPr>
          <a:xfrm>
            <a:off x="1561759" y="840981"/>
            <a:ext cx="6020481" cy="3674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Παρουσίαση</a:t>
            </a:r>
            <a:br>
              <a:rPr lang="en" dirty="0">
                <a:solidFill>
                  <a:schemeClr val="accent5"/>
                </a:solidFill>
              </a:rPr>
            </a:br>
            <a:br>
              <a:rPr lang="en" dirty="0">
                <a:solidFill>
                  <a:schemeClr val="accent5"/>
                </a:solidFill>
              </a:rPr>
            </a:br>
            <a:r>
              <a:rPr lang="el-GR" dirty="0">
                <a:solidFill>
                  <a:schemeClr val="accent5"/>
                </a:solidFill>
              </a:rPr>
              <a:t>Δομής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400" b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FB7B1F-1ECB-4E21-813C-2BB9D443A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051" y="160185"/>
            <a:ext cx="3328739" cy="45961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267</TotalTime>
  <Words>339</Words>
  <Application>Microsoft Office PowerPoint</Application>
  <PresentationFormat>On-screen Show (16:9)</PresentationFormat>
  <Paragraphs>58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Times New Roman</vt:lpstr>
      <vt:lpstr>Lato</vt:lpstr>
      <vt:lpstr>Wingdings 3</vt:lpstr>
      <vt:lpstr>Arial</vt:lpstr>
      <vt:lpstr>Century Gothic</vt:lpstr>
      <vt:lpstr>Roboto</vt:lpstr>
      <vt:lpstr>Wisp</vt:lpstr>
      <vt:lpstr>ΕΘΝΙΚΟ ΜΕΤΣΟΒΙΟ ΠΟΛΥΤΕΧΝΙΟ ΣΧΟΛΗ ΗΛΕΚΤΡΟΛΟΓΩΝ ΜΗΧΑΝΙΚΩΝ &amp; ΜΗΧΑΝΙΚΩΝ ΥΠΟΛΟΓΙΣΤΩΝ ΤΟΜΕΑΣ ΕΠΙΚΟΙΝΩΝΙΩΝ ΗΛΕΚΤΡΟΝΙΚΗΣ ΚΑΙ ΣΥΣΤΗΜΑΤΩΝ ΠΛΗΡΟΦΟΡΙΚΗΣ   Διαδίκτυο και Εφαρμογές  Appathon @NTUA 2020 </vt:lpstr>
      <vt:lpstr>Θέμα Εργασίας</vt:lpstr>
      <vt:lpstr>Εγκατάσταηση και Εκτέλεση  </vt:lpstr>
      <vt:lpstr>Languages   </vt:lpstr>
      <vt:lpstr>PowerPoint Presentation</vt:lpstr>
      <vt:lpstr>PowerPoint Presentation</vt:lpstr>
      <vt:lpstr>PowerPoint Presentation</vt:lpstr>
      <vt:lpstr>Παρουσίαση  Δομής  </vt:lpstr>
      <vt:lpstr>PowerPoint Presentation</vt:lpstr>
      <vt:lpstr>Παρουσίαση  στον Browser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Παραδείγματα Λειτουργίας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Παραδείγματα Λειτουργίας    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ΕΘΝΙΚΟ ΜΕΤΣΟΒΙΟ ΠΟΛΥΤΕΧΝΙΟ ΣΧΟΛΗ ΗΛΕΚΤΡΟΛΟΓΩΝ ΜΗΧΑΝΙΚΩΝ &amp; ΜΗΧΑΝΙΚΩΝ ΥΠΟΛΟΓΙΣΤΩΝ ΤΟΜΕΑΣ ΕΠΙΚΟΙΝΩΝΙΩΝ ΗΛΕΚΤΡΟΝΙΚΗΣ ΚΑΙ ΣΥΣΤΗΜΑΤΩΝ ΠΛΗΡΟΦΟΡΙΚΗΣ   Διαδίκτυο και Εφαρμογές  Appathon @NTUA 2020</dc:title>
  <dc:creator>George Kostopoulos</dc:creator>
  <cp:lastModifiedBy>george kostopoulos</cp:lastModifiedBy>
  <cp:revision>27</cp:revision>
  <dcterms:modified xsi:type="dcterms:W3CDTF">2020-10-01T02:51:42Z</dcterms:modified>
</cp:coreProperties>
</file>