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0"/>
  </p:notesMasterIdLst>
  <p:sldIdLst>
    <p:sldId id="256" r:id="rId2"/>
    <p:sldId id="258" r:id="rId3"/>
    <p:sldId id="257" r:id="rId4"/>
    <p:sldId id="284" r:id="rId5"/>
    <p:sldId id="285" r:id="rId6"/>
    <p:sldId id="259" r:id="rId7"/>
    <p:sldId id="260" r:id="rId8"/>
    <p:sldId id="261" r:id="rId9"/>
    <p:sldId id="262" r:id="rId10"/>
    <p:sldId id="286" r:id="rId11"/>
    <p:sldId id="263" r:id="rId12"/>
    <p:sldId id="264" r:id="rId13"/>
    <p:sldId id="265" r:id="rId14"/>
    <p:sldId id="266" r:id="rId15"/>
    <p:sldId id="268" r:id="rId16"/>
    <p:sldId id="269" r:id="rId17"/>
    <p:sldId id="287" r:id="rId18"/>
    <p:sldId id="283" r:id="rId19"/>
    <p:sldId id="270" r:id="rId20"/>
    <p:sldId id="271" r:id="rId21"/>
    <p:sldId id="272" r:id="rId22"/>
    <p:sldId id="289" r:id="rId23"/>
    <p:sldId id="288" r:id="rId24"/>
    <p:sldId id="273" r:id="rId25"/>
    <p:sldId id="274" r:id="rId26"/>
    <p:sldId id="275" r:id="rId27"/>
    <p:sldId id="276" r:id="rId28"/>
    <p:sldId id="277" r:id="rId29"/>
    <p:sldId id="278" r:id="rId30"/>
    <p:sldId id="295" r:id="rId31"/>
    <p:sldId id="279" r:id="rId32"/>
    <p:sldId id="280" r:id="rId33"/>
    <p:sldId id="281" r:id="rId34"/>
    <p:sldId id="282" r:id="rId35"/>
    <p:sldId id="291" r:id="rId36"/>
    <p:sldId id="290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2815" autoAdjust="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25D214-B922-4CBE-BDC5-4B8F798C2B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7A794D-1813-4116-B7EB-B8FC1E70AE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E542A54-8045-4AC6-86AB-A866481880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A2622B9-44A4-4F2F-9A5C-E1B764BF93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A599AC7-517F-4CA1-85E1-51AD01E779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C81DC02-B39F-4EE9-8A09-6DFFBEAD8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6640A0-7E5D-4AE6-9266-8D0ED46572C8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640A0-7E5D-4AE6-9266-8D0ED46572C8}" type="slidenum">
              <a:rPr lang="en-US" altLang="bg-BG" smtClean="0"/>
              <a:pPr/>
              <a:t>25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136388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3F0CBD8-1106-4616-A5B4-3FBAC0C1CB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C13C303-8B0D-4B42-8482-EB3C9756A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bg-BG" altLang="bg-BG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DBF4AD87-4EEB-4EE4-9B69-A0EBFFF1793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bg-BG" altLang="bg-BG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1794BF7C-9A78-4703-8CBA-771503AF173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23F65F68-8349-4442-89B2-E91302BE34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D8D67CC8-FC0F-4AED-95B6-4ED49A54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sp>
        <p:nvSpPr>
          <p:cNvPr id="1239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Click to edit Master subtitle style</a:t>
            </a:r>
          </a:p>
        </p:txBody>
      </p:sp>
      <p:sp>
        <p:nvSpPr>
          <p:cNvPr id="12391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bg-BG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B2D225D-D80D-44AF-84B5-981CC66F31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A173DF-7454-4B63-898E-B4FBA76CF324}" type="datetime1">
              <a:rPr lang="en-US" smtClean="0"/>
              <a:t>2/15/2020</a:t>
            </a:fld>
            <a:endParaRPr lang="bg-B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0C5B724-8F0E-4DAC-B118-49D54B3AED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0A5172-519F-4522-AE5B-761929DCF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1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78B62570-6FC5-466C-A647-34BF545313D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6017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7E8F468-77CB-4EAE-A049-B9DF7E87F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40368-8729-4627-81F0-FBC82C672D12}" type="datetime1">
              <a:rPr lang="en-US" smtClean="0"/>
              <a:t>2/15/2020</a:t>
            </a:fld>
            <a:endParaRPr lang="bg-BG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B8FF7A-DC4D-4FCE-BE15-FAB0E5CB0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92312-EE13-430E-AD63-16F2902BD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33185-401A-49F7-8652-B9AFA9F5CAC1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6295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4E7E565-7EBD-4A1A-85EB-5623BFE43F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546F1-064F-4E94-A26B-330B40ABEE38}" type="datetime1">
              <a:rPr lang="en-US" smtClean="0"/>
              <a:t>2/15/2020</a:t>
            </a:fld>
            <a:endParaRPr lang="bg-BG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914337-9AB2-4F6A-877F-10CE4FA40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35A5EC-8CBC-492B-829C-48D8D5091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806A7-3DF7-4A9D-A0D9-FD069361F3CE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93849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CAF213-D34F-46F9-97B7-69A90E47E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85F1A-069B-4CD7-A1B2-57D4765DC4BE}" type="datetime1">
              <a:rPr lang="en-US" smtClean="0"/>
              <a:t>2/15/2020</a:t>
            </a:fld>
            <a:endParaRPr lang="bg-BG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56E9278-D2B1-460F-9A8C-EA6ACD13F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4BCF7A2-D177-47CB-9366-6BFE9BF6C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486CA-9E27-47B0-A97F-AB48A81F4BFB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6636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E59125-55FA-415B-85A9-49C6294AB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6BC5-4EFC-4480-904D-18F7117176DE}" type="datetime1">
              <a:rPr lang="en-US" smtClean="0"/>
              <a:t>2/15/2020</a:t>
            </a:fld>
            <a:endParaRPr lang="bg-BG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A9A466-90D5-4F16-83C6-2A39FB00A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C60886B-B4B6-4FA6-97E3-68129FA31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C965D-978A-4332-8D31-92DF6352BAC3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5450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EB1BCB5-B39B-4492-9607-3EF94D8C3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6E07B-4F07-41A1-BA70-ADE64FA49408}" type="datetime1">
              <a:rPr lang="en-US" smtClean="0"/>
              <a:t>2/15/2020</a:t>
            </a:fld>
            <a:endParaRPr lang="bg-BG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53FF03E-9CE2-4D2E-9B1E-4306BEE5A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BF1324-2CB8-43F0-9245-3C94C8360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CB6CC-4CD5-4D29-8B7C-D08A5072A783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5459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B02B443-57E7-4253-BC28-9025F05F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2222-7264-43DE-B304-114781EEF9C3}" type="datetime1">
              <a:rPr lang="en-US" smtClean="0"/>
              <a:t>2/15/2020</a:t>
            </a:fld>
            <a:endParaRPr lang="bg-BG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0D8E7-23AC-4A57-8EF8-04C027352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EAC8FB2-37EC-4924-9485-5BD0619E5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24219-4213-4EEF-BBCD-F62DA950AEDF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4120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428443D-FF22-44EE-B1B1-2DDDBD4E1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889D-737A-41F6-B4EC-43F312ABC570}" type="datetime1">
              <a:rPr lang="en-US" smtClean="0"/>
              <a:t>2/15/2020</a:t>
            </a:fld>
            <a:endParaRPr lang="bg-BG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99B767-06B9-4D06-908B-3B7B90B8F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1FF3836-15D5-4F7A-B68D-608A223CB1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68D-4F2C-47EB-85CB-1DD2C7B2BB03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3936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10935A4-F5E2-4F89-B8CD-6F1C0910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DCB36-6978-4934-9F35-FEF3C427CF5E}" type="datetime1">
              <a:rPr lang="en-US" smtClean="0"/>
              <a:t>2/15/2020</a:t>
            </a:fld>
            <a:endParaRPr lang="bg-BG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08305C3-37F7-41F7-9AC7-E2CC2ADE9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40082C-CD88-4C40-A2D2-AA0E037AE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E2AD0-0E61-4911-8E97-AA3BE309595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16587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6E78FD2-9AAC-47D5-B076-EDD6CE80C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F106-C6A9-4622-9BE5-48CFF1ABE785}" type="datetime1">
              <a:rPr lang="en-US" smtClean="0"/>
              <a:t>2/15/2020</a:t>
            </a:fld>
            <a:endParaRPr lang="bg-BG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A8E0A5B-4F8E-4609-91F1-B85A1E55B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7F95761-C754-4632-98E2-5F90C5281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A64C2-1818-4640-A791-7992EDE1CC89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5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1A2075E-7FDC-4734-BACA-3AA84B481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AB956-544D-4417-8982-64B6E0C70738}" type="datetime1">
              <a:rPr lang="en-US" smtClean="0"/>
              <a:t>2/15/2020</a:t>
            </a:fld>
            <a:endParaRPr lang="bg-BG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566AFA7-8FED-4A1D-9AC9-03C0325A4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6850471-A23D-4A98-98A0-98514CFD4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1EF07-E7E4-4E2F-8F8F-F789896EBBE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9238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4ADD19-BC36-494F-9B3B-D8F38CCE6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AF17-3679-4E47-A403-84CB5FB94073}" type="datetime1">
              <a:rPr lang="en-US" smtClean="0"/>
              <a:t>2/15/2020</a:t>
            </a:fld>
            <a:endParaRPr lang="bg-BG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5F271ED-E75D-481F-9C25-18AEBE10B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6EA33B3-FF29-4F9A-909F-210812356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5A70D-08CF-4813-8BFA-DB09BB785F1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8319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FDA5338-352C-455A-BC61-BF105ED8EC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C959F9EF-DB48-41D9-BD36-2BC7035352E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E05FF4A1-BB61-4743-BC98-D9D8BFC85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B26D1420-3A3A-4891-9C63-7BD70D7870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bg-BG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EB1ABCDD-B79F-4CB4-9699-BE7DE2B90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8AF99578-6AF7-49C0-8946-07825C552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FFDBC9F8-555B-4159-A8FE-A450D8A6B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520F12AB-08F6-4CD9-8607-7A15C4CA3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7D2196DF-3C71-49CD-9A21-9ECCC25A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text styles</a:t>
            </a:r>
          </a:p>
          <a:p>
            <a:pPr lvl="1"/>
            <a:r>
              <a:rPr lang="bg-BG" altLang="en-US"/>
              <a:t>Second level</a:t>
            </a:r>
          </a:p>
          <a:p>
            <a:pPr lvl="2"/>
            <a:r>
              <a:rPr lang="bg-BG" altLang="en-US"/>
              <a:t>Third level</a:t>
            </a:r>
          </a:p>
          <a:p>
            <a:pPr lvl="3"/>
            <a:r>
              <a:rPr lang="bg-BG" altLang="en-US"/>
              <a:t>Fourth level</a:t>
            </a:r>
          </a:p>
          <a:p>
            <a:pPr lvl="4"/>
            <a:r>
              <a:rPr lang="bg-BG" altLang="en-US"/>
              <a:t>Fifth level</a:t>
            </a:r>
          </a:p>
        </p:txBody>
      </p:sp>
      <p:sp>
        <p:nvSpPr>
          <p:cNvPr id="122891" name="Rectangle 11">
            <a:extLst>
              <a:ext uri="{FF2B5EF4-FFF2-40B4-BE49-F238E27FC236}">
                <a16:creationId xmlns:a16="http://schemas.microsoft.com/office/drawing/2014/main" id="{047BFC07-5E07-4541-BBF1-A6D4F8E3E8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CA4C44E-0B49-4273-97C9-4ABAA2A60E54}" type="datetime1">
              <a:rPr lang="en-US" smtClean="0"/>
              <a:t>2/15/2020</a:t>
            </a:fld>
            <a:endParaRPr lang="bg-BG"/>
          </a:p>
        </p:txBody>
      </p:sp>
      <p:sp>
        <p:nvSpPr>
          <p:cNvPr id="122892" name="Rectangle 12">
            <a:extLst>
              <a:ext uri="{FF2B5EF4-FFF2-40B4-BE49-F238E27FC236}">
                <a16:creationId xmlns:a16="http://schemas.microsoft.com/office/drawing/2014/main" id="{6428A7E9-D9AC-41AE-8764-EDCD2E6BD3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2893" name="Rectangle 13">
            <a:extLst>
              <a:ext uri="{FF2B5EF4-FFF2-40B4-BE49-F238E27FC236}">
                <a16:creationId xmlns:a16="http://schemas.microsoft.com/office/drawing/2014/main" id="{1FD914E6-4AB8-4F6C-A832-C1131A86C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3F90CA-E192-4517-84E8-AA6633094231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itwise.as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AAC1F40A-7E44-4F10-B41F-6DBEA639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98600" y="5715000"/>
            <a:ext cx="783167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13E58E-C3EF-4AD0-B5B3-DA3D7ADA0762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EBAB70B-7EB6-47F8-8834-CEBA802C600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638300"/>
            <a:ext cx="7315200" cy="2209800"/>
          </a:xfrm>
        </p:spPr>
        <p:txBody>
          <a:bodyPr anchor="ctr"/>
          <a:lstStyle/>
          <a:p>
            <a:pPr algn="ctr" eaLnBrk="1" hangingPunct="1"/>
            <a:r>
              <a:rPr lang="bg-BG" altLang="en-US" b="0" dirty="0">
                <a:solidFill>
                  <a:schemeClr val="tx1"/>
                </a:solidFill>
              </a:rPr>
              <a:t>Променливи, типове </a:t>
            </a:r>
            <a:r>
              <a:rPr lang="bg-BG" altLang="en-US" b="0" dirty="0" err="1">
                <a:solidFill>
                  <a:schemeClr val="tx1"/>
                </a:solidFill>
              </a:rPr>
              <a:t>даннни</a:t>
            </a:r>
            <a:r>
              <a:rPr lang="bg-BG" altLang="en-US" b="0" dirty="0">
                <a:solidFill>
                  <a:schemeClr val="tx1"/>
                </a:solidFill>
              </a:rPr>
              <a:t>, оператори в </a:t>
            </a:r>
            <a:r>
              <a:rPr lang="bg-BG" altLang="en-US" b="0" dirty="0" err="1">
                <a:solidFill>
                  <a:schemeClr val="tx1"/>
                </a:solidFill>
              </a:rPr>
              <a:t>JavaScript</a:t>
            </a:r>
            <a:r>
              <a:rPr lang="bg-BG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628795E-A15D-41F2-A2E0-F040E56B2C0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971800" y="4114800"/>
            <a:ext cx="3470275" cy="965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altLang="ja-JP" sz="3000" b="1" dirty="0">
                <a:solidFill>
                  <a:schemeClr val="tx2"/>
                </a:solidFill>
              </a:rPr>
              <a:t>Тема втора</a:t>
            </a:r>
            <a:endParaRPr lang="en-US" altLang="en-US" sz="3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DE1B-BED8-4D7B-87FA-85170384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965D-978A-4332-8D31-92DF6352BAC3}" type="slidenum">
              <a:rPr lang="bg-BG" altLang="bg-BG" smtClean="0"/>
              <a:pPr/>
              <a:t>10</a:t>
            </a:fld>
            <a:endParaRPr lang="bg-BG" alt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6EC42-BA7C-441A-AD2A-12BA62DFE71E}"/>
              </a:ext>
            </a:extLst>
          </p:cNvPr>
          <p:cNvSpPr/>
          <p:nvPr/>
        </p:nvSpPr>
        <p:spPr>
          <a:xfrm>
            <a:off x="228600" y="14271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rgbClr val="0000FF"/>
                </a:solidFill>
                <a:latin typeface="Verdana" panose="020B0604030504040204" pitchFamily="34" charset="0"/>
              </a:rPr>
              <a:t>В програмирането типовете данни са важни защото компютърът няма да знае как да съхрани следния израз.</a:t>
            </a:r>
            <a:endParaRPr lang="en-US" sz="24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54B33-FE9E-4829-A253-589892247D26}"/>
              </a:ext>
            </a:extLst>
          </p:cNvPr>
          <p:cNvSpPr/>
          <p:nvPr/>
        </p:nvSpPr>
        <p:spPr>
          <a:xfrm>
            <a:off x="640843" y="1240039"/>
            <a:ext cx="5508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r>
              <a:rPr lang="bg-BG" sz="2800" dirty="0">
                <a:latin typeface="Consolas" panose="020B0609020204030204" pitchFamily="49" charset="0"/>
              </a:rPr>
              <a:t>  или </a:t>
            </a:r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558FE-DC35-40C0-8996-E0AAF65413C5}"/>
              </a:ext>
            </a:extLst>
          </p:cNvPr>
          <p:cNvSpPr/>
          <p:nvPr/>
        </p:nvSpPr>
        <p:spPr>
          <a:xfrm>
            <a:off x="4030100" y="1956100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DBEA7-0EC2-4E2C-9999-10A3846217A1}"/>
              </a:ext>
            </a:extLst>
          </p:cNvPr>
          <p:cNvSpPr/>
          <p:nvPr/>
        </p:nvSpPr>
        <p:spPr>
          <a:xfrm>
            <a:off x="527901" y="3456326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 =</a:t>
            </a:r>
            <a:endParaRPr lang="bg-BG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11DDA4-149C-4BB8-B9C0-D3838F73F2B9}"/>
              </a:ext>
            </a:extLst>
          </p:cNvPr>
          <p:cNvSpPr/>
          <p:nvPr/>
        </p:nvSpPr>
        <p:spPr>
          <a:xfrm>
            <a:off x="5640198" y="3480117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20Volvo</a:t>
            </a:r>
            <a:endParaRPr lang="bg-BG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2C64B-B819-4870-B25D-82A1E3679BA6}"/>
              </a:ext>
            </a:extLst>
          </p:cNvPr>
          <p:cNvSpPr/>
          <p:nvPr/>
        </p:nvSpPr>
        <p:spPr>
          <a:xfrm>
            <a:off x="533400" y="4139623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 =</a:t>
            </a:r>
            <a:endParaRPr lang="bg-BG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EF974-DAD5-407A-9040-041FFDAF7F78}"/>
              </a:ext>
            </a:extLst>
          </p:cNvPr>
          <p:cNvSpPr/>
          <p:nvPr/>
        </p:nvSpPr>
        <p:spPr>
          <a:xfrm>
            <a:off x="5640198" y="417238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Volvo164</a:t>
            </a:r>
            <a:endParaRPr lang="bg-BG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15B1E-CD04-4F22-9B08-BB6F53687A38}"/>
              </a:ext>
            </a:extLst>
          </p:cNvPr>
          <p:cNvSpPr/>
          <p:nvPr/>
        </p:nvSpPr>
        <p:spPr>
          <a:xfrm>
            <a:off x="527901" y="4775338"/>
            <a:ext cx="8531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rgbClr val="0000FF"/>
                </a:solidFill>
                <a:latin typeface="Verdana" panose="020B0604030504040204" pitchFamily="34" charset="0"/>
              </a:rPr>
              <a:t>Изразите се изпълняват от ляво надясно. </a:t>
            </a:r>
          </a:p>
          <a:p>
            <a:r>
              <a:rPr lang="bg-BG" sz="2400" dirty="0">
                <a:solidFill>
                  <a:srgbClr val="0000FF"/>
                </a:solidFill>
                <a:latin typeface="Verdana" panose="020B0604030504040204" pitchFamily="34" charset="0"/>
              </a:rPr>
              <a:t>При първия, 16 и 4 се интерпретират като числа докато срещнат стринга.</a:t>
            </a:r>
          </a:p>
          <a:p>
            <a:r>
              <a:rPr lang="bg-BG" sz="2400" dirty="0">
                <a:solidFill>
                  <a:srgbClr val="0000FF"/>
                </a:solidFill>
                <a:latin typeface="Verdana" panose="020B0604030504040204" pitchFamily="34" charset="0"/>
              </a:rPr>
              <a:t>При втория всичко след стринга се счита за стринг.</a:t>
            </a:r>
            <a:endParaRPr lang="bg-B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13BC2300-31BF-466A-B49E-C43C0AD2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9" y="5791200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9A1B08-DE73-4B50-8023-7983605934A3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10243" name="AutoShape 2">
            <a:extLst>
              <a:ext uri="{FF2B5EF4-FFF2-40B4-BE49-F238E27FC236}">
                <a16:creationId xmlns:a16="http://schemas.microsoft.com/office/drawing/2014/main" id="{6165F95C-82CA-4FB4-8F31-D976E24D3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4" y="76200"/>
            <a:ext cx="7924800" cy="48895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String</a:t>
            </a:r>
            <a:r>
              <a:rPr lang="bg-BG" altLang="en-US" dirty="0"/>
              <a:t> (низ)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7F4A6B3-A69E-4C13-925D-111C416F2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1" y="819150"/>
            <a:ext cx="8153400" cy="5886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Низът в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представлява последователност от символи, оградени от кавички (двойни или единични) при инициализиране на променлива.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400" i="1" dirty="0" err="1"/>
              <a:t>var</a:t>
            </a:r>
            <a:r>
              <a:rPr lang="bg-BG" altLang="en-US" sz="2400" i="1" dirty="0"/>
              <a:t> a="Това е </a:t>
            </a:r>
            <a:r>
              <a:rPr lang="bg-BG" altLang="en-US" sz="2400" i="1" dirty="0" err="1"/>
              <a:t>string</a:t>
            </a:r>
            <a:r>
              <a:rPr lang="bg-BG" altLang="en-US" sz="2400" i="1" dirty="0"/>
              <a:t>";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400" i="1" dirty="0" err="1"/>
              <a:t>var</a:t>
            </a:r>
            <a:r>
              <a:rPr lang="bg-BG" altLang="en-US" sz="2400" i="1" dirty="0"/>
              <a:t> b='Това също е string+2345';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400" i="1" dirty="0" err="1"/>
              <a:t>var</a:t>
            </a:r>
            <a:r>
              <a:rPr lang="bg-BG" altLang="en-US" sz="2400" i="1" dirty="0"/>
              <a:t> c='Аз казах “довиждане” ';</a:t>
            </a:r>
            <a:endParaRPr lang="bg-BG" altLang="en-US" sz="32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Когато в низ трябва да се включат кавички се използват единични, ако за дефинирането му са използвани двойни и обратното.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В един символен низ могат да се вмъкват и контролни символи: 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\a  - </a:t>
            </a:r>
            <a:r>
              <a:rPr lang="bg-BG" altLang="en-US" i="1" dirty="0" err="1"/>
              <a:t>Alert</a:t>
            </a:r>
            <a:r>
              <a:rPr lang="bg-BG" altLang="en-US" i="1" dirty="0"/>
              <a:t> (звуков сигнал)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\b - </a:t>
            </a:r>
            <a:r>
              <a:rPr lang="bg-BG" altLang="en-US" i="1" dirty="0" err="1"/>
              <a:t>Backspace</a:t>
            </a:r>
            <a:r>
              <a:rPr lang="bg-BG" altLang="en-US" i="1" dirty="0"/>
              <a:t> (връща курсора с един символ)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\f - </a:t>
            </a:r>
            <a:r>
              <a:rPr lang="bg-BG" altLang="en-US" i="1" dirty="0" err="1"/>
              <a:t>Form-feed</a:t>
            </a:r>
            <a:r>
              <a:rPr lang="bg-BG" altLang="en-US" i="1" dirty="0"/>
              <a:t> (преминава на нова страница)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\n - New </a:t>
            </a:r>
            <a:r>
              <a:rPr lang="bg-BG" altLang="en-US" i="1" dirty="0" err="1"/>
              <a:t>line</a:t>
            </a:r>
            <a:r>
              <a:rPr lang="bg-BG" altLang="en-US" i="1" dirty="0"/>
              <a:t> (преминава на нов ред)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\r - </a:t>
            </a:r>
            <a:r>
              <a:rPr lang="bg-BG" altLang="en-US" i="1" dirty="0" err="1"/>
              <a:t>Carrage</a:t>
            </a:r>
            <a:r>
              <a:rPr lang="bg-BG" altLang="en-US" i="1" dirty="0"/>
              <a:t> </a:t>
            </a:r>
            <a:r>
              <a:rPr lang="bg-BG" altLang="en-US" i="1" dirty="0" err="1"/>
              <a:t>return</a:t>
            </a:r>
            <a:r>
              <a:rPr lang="bg-BG" altLang="en-US" i="1" dirty="0"/>
              <a:t> (премества курсора в началото на реда)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/>
              <a:t>\t - </a:t>
            </a:r>
            <a:r>
              <a:rPr lang="bg-BG" altLang="en-US" i="1" dirty="0" err="1"/>
              <a:t>Tab</a:t>
            </a:r>
            <a:r>
              <a:rPr lang="bg-BG" altLang="en-US" i="1" dirty="0"/>
              <a:t> (символ за табулация)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796EF68-33F8-4CC2-8840-803DBC52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F51961-F390-40BC-9E5F-B591C02FDF7F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11267" name="AutoShape 2">
            <a:extLst>
              <a:ext uri="{FF2B5EF4-FFF2-40B4-BE49-F238E27FC236}">
                <a16:creationId xmlns:a16="http://schemas.microsoft.com/office/drawing/2014/main" id="{C1D03931-EA63-425D-B865-A400999B1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4" y="92788"/>
            <a:ext cx="7924800" cy="68580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Number</a:t>
            </a:r>
            <a:r>
              <a:rPr lang="bg-BG" altLang="en-US" dirty="0"/>
              <a:t> (число)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F9D0BC3-F942-4C64-9759-697AA50E3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4" y="778588"/>
            <a:ext cx="8143875" cy="6079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има само един тип за числови данни. Числата могат да се пишат с или без десетина запетая.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не е език, който е предвиден за интензивна работа с математически данни, но все пак при необходимост типът </a:t>
            </a:r>
            <a:r>
              <a:rPr lang="bg-BG" altLang="en-US" sz="2400" dirty="0" err="1"/>
              <a:t>Number</a:t>
            </a:r>
            <a:r>
              <a:rPr lang="bg-BG" altLang="en-US" sz="2400" dirty="0"/>
              <a:t> и </a:t>
            </a:r>
            <a:r>
              <a:rPr lang="bg-BG" altLang="en-US" sz="2400" dirty="0" err="1"/>
              <a:t>обекът</a:t>
            </a:r>
            <a:r>
              <a:rPr lang="bg-BG" altLang="en-US" sz="2400" dirty="0"/>
              <a:t> </a:t>
            </a:r>
            <a:r>
              <a:rPr lang="bg-BG" altLang="en-US" sz="2400" dirty="0" err="1"/>
              <a:t>math</a:t>
            </a:r>
            <a:r>
              <a:rPr lang="bg-BG" altLang="en-US" sz="2400" dirty="0"/>
              <a:t> (който ще разгледаме по-късно) предоставят нужната база.</a:t>
            </a:r>
          </a:p>
          <a:p>
            <a:pPr eaLnBrk="1" hangingPunct="1">
              <a:lnSpc>
                <a:spcPct val="90000"/>
              </a:lnSpc>
            </a:pPr>
            <a:r>
              <a:rPr lang="bg-BG" altLang="en-US" sz="2400" dirty="0"/>
              <a:t>Много големите или много малки числа могат да се изписват с използването на експонента (е). 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a=46.00; 	Числото е в десетична бройна система.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b=46;   	Числото е цяло.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c=056; 	Числото е в </a:t>
            </a:r>
            <a:r>
              <a:rPr lang="bg-BG" altLang="en-US" i="1" dirty="0" err="1"/>
              <a:t>осмична</a:t>
            </a:r>
            <a:r>
              <a:rPr lang="bg-BG" altLang="en-US" i="1" dirty="0"/>
              <a:t> бройна система.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d= 0xFF;	Числото е в шестнайсетична </a:t>
            </a:r>
            <a:r>
              <a:rPr lang="bg-BG" altLang="en-US" i="1" dirty="0" err="1"/>
              <a:t>бр</a:t>
            </a:r>
            <a:r>
              <a:rPr lang="en-US" altLang="en-US" i="1" dirty="0"/>
              <a:t>.</a:t>
            </a:r>
            <a:r>
              <a:rPr lang="bg-BG" altLang="en-US" i="1" dirty="0" err="1"/>
              <a:t>сис</a:t>
            </a:r>
            <a:r>
              <a:rPr lang="en-US" altLang="en-US" i="1" dirty="0"/>
              <a:t>.</a:t>
            </a:r>
            <a:endParaRPr lang="bg-BG" altLang="en-US" i="1" dirty="0"/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y=123e5;    // 12300000  големи числа в експоненциална ф.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z=123e-5;   // 0.00123    малки</a:t>
            </a:r>
            <a:endParaRPr lang="bg-BG" altLang="en-US" sz="18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7ED61EBC-CA28-4947-9501-9CFB78BC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EEE8B5-1361-4CA5-829B-0AAB81BCFDF6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D24C2CF-5C38-431F-89D6-2939A65C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762000" y="685800"/>
            <a:ext cx="7924800" cy="76200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EA27FA4-795F-4FAA-B254-11B18B300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eaLnBrk="1" hangingPunct="1"/>
            <a:r>
              <a:rPr lang="bg-BG" altLang="en-US" dirty="0"/>
              <a:t>Освен стандартните числови стойности променливите от тип </a:t>
            </a:r>
            <a:r>
              <a:rPr lang="bg-BG" altLang="en-US" dirty="0" err="1"/>
              <a:t>Number</a:t>
            </a:r>
            <a:r>
              <a:rPr lang="bg-BG" altLang="en-US" dirty="0"/>
              <a:t> могат да съдържат и някои специални:</a:t>
            </a:r>
          </a:p>
          <a:p>
            <a:pPr lvl="2" eaLnBrk="1" hangingPunct="1"/>
            <a:r>
              <a:rPr lang="bg-BG" altLang="en-US" sz="2400" i="1" dirty="0" err="1">
                <a:solidFill>
                  <a:srgbClr val="0000FF"/>
                </a:solidFill>
              </a:rPr>
              <a:t>Infinity</a:t>
            </a:r>
            <a:r>
              <a:rPr lang="bg-BG" altLang="en-US" sz="2400" i="1" dirty="0"/>
              <a:t>	 	Безкрайност</a:t>
            </a:r>
          </a:p>
          <a:p>
            <a:pPr lvl="2" eaLnBrk="1" hangingPunct="1"/>
            <a:r>
              <a:rPr lang="bg-BG" altLang="en-US" sz="2400" i="1" dirty="0">
                <a:solidFill>
                  <a:srgbClr val="0000FF"/>
                </a:solidFill>
              </a:rPr>
              <a:t>+</a:t>
            </a:r>
            <a:r>
              <a:rPr lang="bg-BG" altLang="en-US" sz="2400" i="1" dirty="0" err="1">
                <a:solidFill>
                  <a:srgbClr val="0000FF"/>
                </a:solidFill>
              </a:rPr>
              <a:t>Infinity</a:t>
            </a:r>
            <a:r>
              <a:rPr lang="bg-BG" altLang="en-US" sz="2400" i="1" dirty="0"/>
              <a:t>	 	Плюс безкрайност</a:t>
            </a:r>
          </a:p>
          <a:p>
            <a:pPr lvl="2" eaLnBrk="1" hangingPunct="1"/>
            <a:r>
              <a:rPr lang="bg-BG" altLang="en-US" sz="2400" i="1" dirty="0">
                <a:solidFill>
                  <a:srgbClr val="0000FF"/>
                </a:solidFill>
              </a:rPr>
              <a:t>-</a:t>
            </a:r>
            <a:r>
              <a:rPr lang="bg-BG" altLang="en-US" sz="2400" i="1" dirty="0" err="1">
                <a:solidFill>
                  <a:srgbClr val="0000FF"/>
                </a:solidFill>
              </a:rPr>
              <a:t>Infinity</a:t>
            </a:r>
            <a:r>
              <a:rPr lang="bg-BG" altLang="en-US" sz="2400" i="1" dirty="0"/>
              <a:t>	 	Минус безкрайност</a:t>
            </a:r>
          </a:p>
          <a:p>
            <a:pPr lvl="2" eaLnBrk="1" hangingPunct="1"/>
            <a:r>
              <a:rPr lang="bg-BG" altLang="en-US" sz="2400" i="1" dirty="0" err="1">
                <a:solidFill>
                  <a:srgbClr val="0000FF"/>
                </a:solidFill>
              </a:rPr>
              <a:t>NaN</a:t>
            </a:r>
            <a:r>
              <a:rPr lang="bg-BG" altLang="en-US" sz="2400" i="1" dirty="0">
                <a:solidFill>
                  <a:srgbClr val="0000FF"/>
                </a:solidFill>
              </a:rPr>
              <a:t>	 </a:t>
            </a:r>
            <a:r>
              <a:rPr lang="bg-BG" altLang="en-US" sz="2400" i="1" dirty="0"/>
              <a:t>		Неопределеност: </a:t>
            </a:r>
            <a:r>
              <a:rPr lang="bg-BG" altLang="en-US" sz="2400" i="1" dirty="0" err="1"/>
              <a:t>Not</a:t>
            </a:r>
            <a:r>
              <a:rPr lang="bg-BG" altLang="en-US" sz="2400" i="1" dirty="0"/>
              <a:t> a </a:t>
            </a:r>
            <a:r>
              <a:rPr lang="bg-BG" altLang="en-US" sz="2400" i="1" dirty="0" err="1"/>
              <a:t>Number</a:t>
            </a:r>
            <a:r>
              <a:rPr lang="bg-BG" altLang="en-US" sz="2400" i="1" dirty="0"/>
              <a:t> 		- може да е резултат от</a:t>
            </a:r>
            <a:r>
              <a:rPr lang="en-US" altLang="en-US" sz="2400" i="1" dirty="0"/>
              <a:t> </a:t>
            </a:r>
            <a:r>
              <a:rPr lang="bg-BG" altLang="en-US" sz="2400" i="1" dirty="0"/>
              <a:t>математически</a:t>
            </a:r>
            <a:r>
              <a:rPr lang="en-US" altLang="en-US" sz="2400" i="1" dirty="0"/>
              <a:t> </a:t>
            </a:r>
            <a:r>
              <a:rPr lang="bg-BG" altLang="en-US" sz="2400" i="1" dirty="0"/>
              <a:t>операции.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197E563-F9B5-43A5-A1E2-F0BE1C7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2783C4-05B4-4C7A-972D-721C739876C2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13315" name="AutoShape 2">
            <a:extLst>
              <a:ext uri="{FF2B5EF4-FFF2-40B4-BE49-F238E27FC236}">
                <a16:creationId xmlns:a16="http://schemas.microsoft.com/office/drawing/2014/main" id="{16A50E4E-6EE2-4FC2-B349-C012E7A6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3938800" cy="114300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Boolean</a:t>
            </a:r>
            <a:r>
              <a:rPr lang="bg-BG" altLang="en-US" dirty="0"/>
              <a:t> (булев)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33093B-7EE8-4ED1-A4B0-7DBED410C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dirty="0"/>
              <a:t>Стандартен логически тип с две стойности: </a:t>
            </a:r>
            <a:r>
              <a:rPr lang="bg-BG" altLang="en-US" b="1" dirty="0" err="1"/>
              <a:t>true</a:t>
            </a:r>
            <a:r>
              <a:rPr lang="bg-BG" altLang="en-US" b="1" dirty="0"/>
              <a:t> и </a:t>
            </a:r>
            <a:r>
              <a:rPr lang="bg-BG" altLang="en-US" b="1" dirty="0" err="1"/>
              <a:t>false</a:t>
            </a:r>
            <a:r>
              <a:rPr lang="bg-BG" altLang="en-US" dirty="0"/>
              <a:t>. </a:t>
            </a:r>
          </a:p>
          <a:p>
            <a:pPr eaLnBrk="1" hangingPunct="1"/>
            <a:r>
              <a:rPr lang="bg-BG" altLang="en-US" dirty="0"/>
              <a:t>Може да се използва в конструкции с условен оператор (</a:t>
            </a:r>
            <a:r>
              <a:rPr lang="bg-BG" altLang="en-US" b="1" dirty="0" err="1"/>
              <a:t>if</a:t>
            </a:r>
            <a:r>
              <a:rPr lang="bg-BG" altLang="en-US" b="1" dirty="0"/>
              <a:t>…</a:t>
            </a:r>
            <a:r>
              <a:rPr lang="bg-BG" altLang="en-US" b="1" dirty="0" err="1"/>
              <a:t>else</a:t>
            </a:r>
            <a:r>
              <a:rPr lang="bg-BG" altLang="en-US" dirty="0"/>
              <a:t>) или оператор за многовариантен избор (</a:t>
            </a:r>
            <a:r>
              <a:rPr lang="bg-BG" altLang="en-US" dirty="0" err="1"/>
              <a:t>switch</a:t>
            </a:r>
            <a:r>
              <a:rPr lang="bg-BG" altLang="en-US" dirty="0"/>
              <a:t>).</a:t>
            </a:r>
          </a:p>
          <a:p>
            <a:pPr lvl="2" eaLnBrk="1" hangingPunct="1"/>
            <a:r>
              <a:rPr lang="bg-BG" altLang="en-US" sz="2400" i="1" dirty="0" err="1"/>
              <a:t>var</a:t>
            </a:r>
            <a:r>
              <a:rPr lang="bg-BG" altLang="en-US" sz="2400" i="1" dirty="0"/>
              <a:t> a</a:t>
            </a:r>
            <a:r>
              <a:rPr lang="en-US" altLang="en-US" sz="2400" i="1" dirty="0"/>
              <a:t> </a:t>
            </a:r>
            <a:r>
              <a:rPr lang="bg-BG" altLang="en-US" sz="2400" i="1" dirty="0"/>
              <a:t>=</a:t>
            </a:r>
            <a:r>
              <a:rPr lang="en-US" altLang="en-US" sz="2400" i="1" dirty="0"/>
              <a:t> </a:t>
            </a:r>
            <a:r>
              <a:rPr lang="bg-BG" altLang="en-US" sz="2400" i="1" dirty="0" err="1"/>
              <a:t>true</a:t>
            </a:r>
            <a:r>
              <a:rPr lang="bg-BG" altLang="en-US" sz="2400" i="1" dirty="0"/>
              <a:t>;</a:t>
            </a:r>
          </a:p>
          <a:p>
            <a:pPr lvl="2" eaLnBrk="1" hangingPunct="1"/>
            <a:r>
              <a:rPr lang="bg-BG" altLang="en-US" sz="2400" i="1" dirty="0" err="1"/>
              <a:t>var</a:t>
            </a:r>
            <a:r>
              <a:rPr lang="bg-BG" altLang="en-US" sz="2400" i="1" dirty="0"/>
              <a:t> b</a:t>
            </a:r>
            <a:r>
              <a:rPr lang="en-US" altLang="en-US" sz="2400" i="1" dirty="0"/>
              <a:t> </a:t>
            </a:r>
            <a:r>
              <a:rPr lang="bg-BG" altLang="en-US" sz="2400" i="1" dirty="0"/>
              <a:t>=</a:t>
            </a:r>
            <a:r>
              <a:rPr lang="en-US" altLang="en-US" sz="2400" i="1" dirty="0"/>
              <a:t> </a:t>
            </a:r>
            <a:r>
              <a:rPr lang="bg-BG" altLang="en-US" sz="2400" i="1" dirty="0" err="1"/>
              <a:t>false</a:t>
            </a:r>
            <a:r>
              <a:rPr lang="bg-BG" altLang="en-US" sz="2400" i="1" dirty="0"/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D2FD3-355F-4144-91C2-3A486E243C57}"/>
              </a:ext>
            </a:extLst>
          </p:cNvPr>
          <p:cNvSpPr/>
          <p:nvPr/>
        </p:nvSpPr>
        <p:spPr>
          <a:xfrm>
            <a:off x="3938800" y="0"/>
            <a:ext cx="520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sz="2400" dirty="0"/>
            </a:br>
            <a:r>
              <a:rPr lang="da-DK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sz="2400" dirty="0"/>
            </a:br>
            <a:r>
              <a:rPr lang="da-DK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 z = </a:t>
            </a:r>
            <a:r>
              <a:rPr lang="da-DK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sz="2400" dirty="0"/>
            </a:b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(x == y)     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(x == z)     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false</a:t>
            </a:r>
            <a:endParaRPr lang="bg-BG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35E5916-30D5-47AF-9E98-BB2F8C3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77A177-6061-498F-9EE7-60D14D09C13F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15363" name="AutoShape 2">
            <a:extLst>
              <a:ext uri="{FF2B5EF4-FFF2-40B4-BE49-F238E27FC236}">
                <a16:creationId xmlns:a16="http://schemas.microsoft.com/office/drawing/2014/main" id="{525E63CF-332C-4EB0-9732-73ACC270A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dirty="0" err="1"/>
              <a:t>Undefined</a:t>
            </a:r>
            <a:r>
              <a:rPr lang="bg-BG" altLang="en-US" dirty="0"/>
              <a:t> (недефиниран)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FBD3996-EDF7-4C33-B0D9-20B5FEBF8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dirty="0"/>
              <a:t>Една променлива е от този тип, ако няма присвоена стойност или е декларирана, но не е декларирана от никой друг тип.</a:t>
            </a:r>
          </a:p>
          <a:p>
            <a:pPr lvl="2" eaLnBrk="1" hangingPunct="1"/>
            <a:r>
              <a:rPr lang="bg-BG" altLang="en-US" sz="2800" i="1" dirty="0" err="1"/>
              <a:t>var</a:t>
            </a:r>
            <a:r>
              <a:rPr lang="bg-BG" altLang="en-US" sz="2800" i="1" dirty="0"/>
              <a:t> a;</a:t>
            </a:r>
          </a:p>
          <a:p>
            <a:pPr lvl="2" eaLnBrk="1" hangingPunct="1"/>
            <a:r>
              <a:rPr lang="bg-BG" altLang="en-US" sz="2800" i="1" dirty="0" err="1"/>
              <a:t>var</a:t>
            </a:r>
            <a:r>
              <a:rPr lang="bg-BG" altLang="en-US" sz="2800" i="1" dirty="0"/>
              <a:t> </a:t>
            </a:r>
            <a:r>
              <a:rPr lang="bg-BG" altLang="en-US" sz="2800" i="1" dirty="0" err="1"/>
              <a:t>person</a:t>
            </a:r>
            <a:r>
              <a:rPr lang="bg-BG" altLang="en-US" sz="2800" i="1" dirty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AFAB33E-1EB8-46FA-B978-37AB644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D2FD92-DCB3-42F7-8713-C296204E87C3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16387" name="AutoShape 2">
            <a:extLst>
              <a:ext uri="{FF2B5EF4-FFF2-40B4-BE49-F238E27FC236}">
                <a16:creationId xmlns:a16="http://schemas.microsoft.com/office/drawing/2014/main" id="{E987E341-9CD7-4C34-858A-D3D435288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4" y="127000"/>
            <a:ext cx="7924800" cy="71120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Array</a:t>
            </a:r>
            <a:r>
              <a:rPr lang="bg-BG" altLang="en-US" dirty="0"/>
              <a:t> (масив)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607DEB-979C-4991-8597-20B28323D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8" y="1066800"/>
            <a:ext cx="9059861" cy="6061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dirty="0"/>
              <a:t>Масивът може да се разглежда като специална променлива, която има повече от една стойност или като контейнер, който съдържа индексирани променливи с едно и също име. Декларирането на масив може да се извърши по следните начини: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var</a:t>
            </a:r>
            <a:r>
              <a:rPr lang="bg-BG" altLang="en-US" sz="2800" i="1" dirty="0"/>
              <a:t> </a:t>
            </a:r>
            <a:r>
              <a:rPr lang="bg-BG" altLang="en-US" sz="2800" i="1" dirty="0" err="1"/>
              <a:t>carname</a:t>
            </a:r>
            <a:r>
              <a:rPr lang="bg-BG" altLang="en-US" sz="2800" i="1" dirty="0"/>
              <a:t>=</a:t>
            </a:r>
            <a:r>
              <a:rPr lang="bg-BG" altLang="en-US" sz="2800" i="1" dirty="0" err="1">
                <a:solidFill>
                  <a:srgbClr val="0000FF"/>
                </a:solidFill>
              </a:rPr>
              <a:t>new</a:t>
            </a:r>
            <a:r>
              <a:rPr lang="bg-BG" altLang="en-US" sz="2800" i="1" dirty="0"/>
              <a:t> </a:t>
            </a:r>
            <a:r>
              <a:rPr lang="bg-BG" altLang="en-US" sz="2800" i="1" dirty="0" err="1">
                <a:solidFill>
                  <a:srgbClr val="0000FF"/>
                </a:solidFill>
              </a:rPr>
              <a:t>Array</a:t>
            </a:r>
            <a:r>
              <a:rPr lang="bg-BG" altLang="en-US" sz="2800" i="1" dirty="0">
                <a:solidFill>
                  <a:srgbClr val="0000FF"/>
                </a:solidFill>
              </a:rPr>
              <a:t>()</a:t>
            </a:r>
            <a:r>
              <a:rPr lang="bg-BG" altLang="en-US" sz="2800" i="1" dirty="0"/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carname</a:t>
            </a:r>
            <a:r>
              <a:rPr lang="bg-BG" altLang="en-US" sz="2800" i="1" dirty="0"/>
              <a:t> [0]="</a:t>
            </a:r>
            <a:r>
              <a:rPr lang="bg-BG" altLang="en-US" sz="2800" i="1" dirty="0" err="1"/>
              <a:t>Fiat</a:t>
            </a:r>
            <a:r>
              <a:rPr lang="bg-BG" altLang="en-US" sz="2800" i="1" dirty="0"/>
              <a:t>";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carname</a:t>
            </a:r>
            <a:r>
              <a:rPr lang="bg-BG" altLang="en-US" sz="2800" i="1" dirty="0"/>
              <a:t> [1]="Volvo";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carname</a:t>
            </a:r>
            <a:r>
              <a:rPr lang="bg-BG" altLang="en-US" sz="2800" i="1" dirty="0"/>
              <a:t> [2]="BMW";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/>
              <a:t>или </a:t>
            </a:r>
            <a:r>
              <a:rPr lang="bg-BG" altLang="en-US" sz="2800" i="1" dirty="0" err="1"/>
              <a:t>var</a:t>
            </a:r>
            <a:r>
              <a:rPr lang="bg-BG" altLang="en-US" sz="2800" i="1" dirty="0"/>
              <a:t> </a:t>
            </a:r>
            <a:r>
              <a:rPr lang="bg-BG" altLang="en-US" sz="2800" i="1" dirty="0" err="1"/>
              <a:t>carname</a:t>
            </a:r>
            <a:r>
              <a:rPr lang="bg-BG" altLang="en-US" sz="2800" i="1" dirty="0"/>
              <a:t>=</a:t>
            </a:r>
            <a:r>
              <a:rPr lang="bg-BG" altLang="en-US" sz="2800" i="1" dirty="0" err="1">
                <a:solidFill>
                  <a:srgbClr val="0000FF"/>
                </a:solidFill>
              </a:rPr>
              <a:t>new</a:t>
            </a:r>
            <a:r>
              <a:rPr lang="en-US" altLang="en-US" sz="2800" i="1" dirty="0"/>
              <a:t>        				</a:t>
            </a:r>
            <a:r>
              <a:rPr lang="bg-BG" altLang="en-US" sz="2800" i="1" dirty="0" err="1">
                <a:solidFill>
                  <a:srgbClr val="0000FF"/>
                </a:solidFill>
              </a:rPr>
              <a:t>Array</a:t>
            </a:r>
            <a:r>
              <a:rPr lang="bg-BG" altLang="en-US" sz="2800" i="1" dirty="0"/>
              <a:t>("</a:t>
            </a:r>
            <a:r>
              <a:rPr lang="bg-BG" altLang="en-US" sz="2800" i="1" dirty="0" err="1"/>
              <a:t>Fiat</a:t>
            </a:r>
            <a:r>
              <a:rPr lang="bg-BG" altLang="en-US" sz="2800" i="1" dirty="0"/>
              <a:t>","</a:t>
            </a:r>
            <a:r>
              <a:rPr lang="bg-BG" altLang="en-US" sz="2800" i="1" dirty="0" err="1"/>
              <a:t>Volvo","BMW</a:t>
            </a:r>
            <a:r>
              <a:rPr lang="bg-BG" altLang="en-US" sz="2800" i="1" dirty="0"/>
              <a:t>");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/>
              <a:t>или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var</a:t>
            </a:r>
            <a:r>
              <a:rPr lang="bg-BG" altLang="en-US" sz="2800" i="1" dirty="0"/>
              <a:t> </a:t>
            </a:r>
            <a:r>
              <a:rPr lang="bg-BG" altLang="en-US" sz="2800" i="1" dirty="0" err="1"/>
              <a:t>carname</a:t>
            </a:r>
            <a:r>
              <a:rPr lang="bg-BG" altLang="en-US" sz="2800" i="1" dirty="0"/>
              <a:t>=["</a:t>
            </a:r>
            <a:r>
              <a:rPr lang="bg-BG" altLang="en-US" sz="2800" i="1" dirty="0" err="1"/>
              <a:t>Fiat</a:t>
            </a:r>
            <a:r>
              <a:rPr lang="bg-BG" altLang="en-US" sz="2800" i="1" dirty="0"/>
              <a:t>","</a:t>
            </a:r>
            <a:r>
              <a:rPr lang="bg-BG" altLang="en-US" sz="2800" i="1" dirty="0" err="1"/>
              <a:t>Volvo","BMW</a:t>
            </a:r>
            <a:r>
              <a:rPr lang="bg-BG" altLang="en-US" sz="2800" i="1" dirty="0"/>
              <a:t>"];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1084-7821-47A0-8790-AAB3BAFC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62000" y="685800"/>
            <a:ext cx="7924800" cy="7620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EFCB-8163-44B7-89C5-6540E86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3000"/>
            <a:ext cx="7693025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dirty="0"/>
              <a:t>Индексирането на членовете на масива започва от нула. Достъпът до членовете на масива се извършва с неговия индекс. Следващият код заменя първия член на масива с нов.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carname</a:t>
            </a:r>
            <a:r>
              <a:rPr lang="bg-BG" altLang="en-US" sz="2800" i="1" dirty="0"/>
              <a:t> [0]="</a:t>
            </a:r>
            <a:r>
              <a:rPr lang="bg-BG" altLang="en-US" sz="2800" i="1" dirty="0" err="1"/>
              <a:t>Opel</a:t>
            </a:r>
            <a:r>
              <a:rPr lang="bg-BG" altLang="en-US" sz="2800" i="1" dirty="0"/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dirty="0"/>
              <a:t>Тъй като </a:t>
            </a:r>
            <a:r>
              <a:rPr lang="bg-BG" altLang="en-US" dirty="0" err="1"/>
              <a:t>JavaScript</a:t>
            </a:r>
            <a:r>
              <a:rPr lang="bg-BG" altLang="en-US" dirty="0"/>
              <a:t> е обектно ориентиран език (</a:t>
            </a:r>
            <a:r>
              <a:rPr lang="bg-BG" altLang="en-US" b="1" u="sng" dirty="0"/>
              <a:t>променливите са обекти, елементите на масив са обекти, функциите са обекти</a:t>
            </a:r>
            <a:r>
              <a:rPr lang="bg-BG" altLang="en-US" dirty="0"/>
              <a:t>), елементите на масива може да са от различен тип</a:t>
            </a:r>
            <a:r>
              <a:rPr lang="bg-BG" altLang="en-US" sz="2400" dirty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myArray</a:t>
            </a:r>
            <a:r>
              <a:rPr lang="bg-BG" altLang="en-US" sz="2800" i="1" dirty="0"/>
              <a:t>[0]=</a:t>
            </a:r>
            <a:r>
              <a:rPr lang="bg-BG" altLang="en-US" sz="2800" i="1" dirty="0" err="1"/>
              <a:t>Date.now</a:t>
            </a:r>
            <a:r>
              <a:rPr lang="bg-BG" altLang="en-US" sz="2800" i="1" dirty="0"/>
              <a:t>;      //дата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myArray</a:t>
            </a:r>
            <a:r>
              <a:rPr lang="bg-BG" altLang="en-US" sz="2800" i="1" dirty="0"/>
              <a:t>[1]=</a:t>
            </a:r>
            <a:r>
              <a:rPr lang="bg-BG" altLang="en-US" sz="2800" i="1" dirty="0" err="1"/>
              <a:t>Function</a:t>
            </a:r>
            <a:r>
              <a:rPr lang="bg-BG" altLang="en-US" sz="2800" i="1" dirty="0"/>
              <a:t>;      //функция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sz="2800" i="1" dirty="0" err="1"/>
              <a:t>myArray</a:t>
            </a:r>
            <a:r>
              <a:rPr lang="bg-BG" altLang="en-US" sz="2800" i="1" dirty="0"/>
              <a:t>[2]=</a:t>
            </a:r>
            <a:r>
              <a:rPr lang="bg-BG" altLang="en-US" sz="2800" i="1" dirty="0" err="1"/>
              <a:t>carname</a:t>
            </a:r>
            <a:r>
              <a:rPr lang="bg-BG" altLang="en-US" sz="2800" i="1" dirty="0"/>
              <a:t>;       //масив</a:t>
            </a:r>
          </a:p>
          <a:p>
            <a:endParaRPr lang="bg-BG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4AC15-BDAF-4EEC-95F0-638C80D3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965D-978A-4332-8D31-92DF6352BAC3}" type="slidenum">
              <a:rPr lang="bg-BG" altLang="bg-BG" smtClean="0"/>
              <a:pPr/>
              <a:t>17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36484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62D9B9F-A516-4AEB-B637-266B90E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Многомерен масив</a:t>
            </a:r>
            <a:endParaRPr lang="en-US" altLang="bg-BG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C0255F4-E618-423E-80A5-E6C5FDC2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62202"/>
            <a:ext cx="8839200" cy="3724275"/>
          </a:xfrm>
        </p:spPr>
        <p:txBody>
          <a:bodyPr/>
          <a:lstStyle/>
          <a:p>
            <a:r>
              <a:rPr lang="en-US" altLang="bg-BG" dirty="0" err="1"/>
              <a:t>var</a:t>
            </a:r>
            <a:r>
              <a:rPr lang="en-US" altLang="bg-BG" dirty="0"/>
              <a:t> numeric = [ ['input1','input2'], ['input3','input4'] ]; </a:t>
            </a:r>
          </a:p>
          <a:p>
            <a:endParaRPr lang="en-US" altLang="bg-BG" dirty="0"/>
          </a:p>
          <a:p>
            <a:r>
              <a:rPr lang="en-US" altLang="bg-BG" dirty="0"/>
              <a:t>numeric[0][0] == 'input1'; </a:t>
            </a:r>
          </a:p>
          <a:p>
            <a:r>
              <a:rPr lang="en-US" altLang="bg-BG" dirty="0"/>
              <a:t>numeric[0][1] == 'input2'; </a:t>
            </a:r>
          </a:p>
          <a:p>
            <a:r>
              <a:rPr lang="en-US" altLang="bg-BG" dirty="0"/>
              <a:t>numeric[1][0] == 'input3'; </a:t>
            </a:r>
          </a:p>
          <a:p>
            <a:r>
              <a:rPr lang="en-US" altLang="bg-BG" dirty="0"/>
              <a:t>numeric[1][1] == 'input4'; </a:t>
            </a:r>
            <a:br>
              <a:rPr lang="en-US" altLang="bg-BG" dirty="0"/>
            </a:br>
            <a:endParaRPr lang="en-US" altLang="bg-BG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81B9F63-5CE8-4721-8D22-CB84FE32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7CCACB-4351-4C64-9429-A2CCEE8859C3}" type="slidenum">
              <a:rPr lang="bg-BG" altLang="bg-BG">
                <a:solidFill>
                  <a:srgbClr val="0000FF"/>
                </a:solidFill>
              </a:rPr>
              <a:pPr eaLnBrk="1" hangingPunct="1"/>
              <a:t>18</a:t>
            </a:fld>
            <a:endParaRPr lang="bg-BG" altLang="bg-BG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F8C9C50-C822-4137-8042-EC8A2795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F8C2D6-6B9B-4DC5-8D95-A5E38E25FAFA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68CC292D-D0C9-4179-95E5-10A42BF1A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7000"/>
            <a:ext cx="7924800" cy="55880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Object</a:t>
            </a:r>
            <a:r>
              <a:rPr lang="bg-BG" altLang="en-US" dirty="0"/>
              <a:t> (обект) 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7BA526E-D8DA-4ADE-B1B9-5317E572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2" y="650032"/>
            <a:ext cx="8345487" cy="582696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dirty="0"/>
              <a:t>Езикът </a:t>
            </a:r>
            <a:r>
              <a:rPr lang="bg-BG" altLang="en-US" dirty="0" err="1"/>
              <a:t>JavaScript</a:t>
            </a:r>
            <a:r>
              <a:rPr lang="bg-BG" altLang="en-US" dirty="0"/>
              <a:t> е обектно ориентиран, което означава, че може да използва предварително дефинирани обекти. Всеки обект има различни методи, които изпълняват някакви действия.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dirty="0"/>
              <a:t>Типът обект е широка и разнообразна категория.</a:t>
            </a:r>
            <a:r>
              <a:rPr lang="bg-BG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dirty="0"/>
              <a:t>Например има обект масив (</a:t>
            </a:r>
            <a:r>
              <a:rPr lang="bg-BG" altLang="en-US" sz="2000" dirty="0" err="1"/>
              <a:t>array</a:t>
            </a:r>
            <a:r>
              <a:rPr lang="bg-BG" altLang="en-US" sz="2000" dirty="0"/>
              <a:t>), който позволява да се групират данни от различен тип или обект дата (</a:t>
            </a:r>
            <a:r>
              <a:rPr lang="bg-BG" altLang="en-US" sz="2000" dirty="0" err="1"/>
              <a:t>date</a:t>
            </a:r>
            <a:r>
              <a:rPr lang="bg-BG" altLang="en-US" sz="2000" dirty="0"/>
              <a:t>), който се използва за съхранение на дата и време, обект </a:t>
            </a:r>
            <a:r>
              <a:rPr lang="bg-BG" altLang="en-US" sz="2000" dirty="0" err="1"/>
              <a:t>math</a:t>
            </a:r>
            <a:r>
              <a:rPr lang="bg-BG" altLang="en-US" sz="2000" dirty="0"/>
              <a:t>, поддържащ методи, които извършват математически операции върху числа и т.н.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Като беше отбелязано в Тема 1, един от най-важните обекти е </a:t>
            </a:r>
            <a:r>
              <a:rPr lang="bg-BG" altLang="en-US" sz="2400" b="1" dirty="0" err="1"/>
              <a:t>document</a:t>
            </a:r>
            <a:r>
              <a:rPr lang="bg-BG" altLang="en-US" sz="2400" dirty="0"/>
              <a:t>, чрез който може да се управляват всички елементи на текущия HTML документ.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Всъщност, всички елементи на </a:t>
            </a:r>
            <a:r>
              <a:rPr lang="bg-BG" altLang="en-US" sz="2400" dirty="0" err="1"/>
              <a:t>Web</a:t>
            </a:r>
            <a:r>
              <a:rPr lang="bg-BG" altLang="en-US" sz="2400" dirty="0"/>
              <a:t> страницата са обекти и помежду им съществува строго определена йерархия.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BC2845AD-8C22-4B6E-8D8E-B3C61DA6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81668" y="5791200"/>
            <a:ext cx="783167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43B06C-DF3D-432E-A287-A1EFE0F55320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CC7C30F-34B6-450C-9297-758ADEA1C0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bg-BG" altLang="en-US"/>
              <a:t>Съдържание</a:t>
            </a:r>
            <a:endParaRPr lang="en-US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12BF8F3-0D2C-4198-9E46-89C661894A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/>
            <a:r>
              <a:rPr lang="bg-BG" altLang="en-US" b="1"/>
              <a:t>Променливи в JavaScript</a:t>
            </a:r>
          </a:p>
          <a:p>
            <a:pPr marL="609600" indent="-609600" eaLnBrk="1" hangingPunct="1"/>
            <a:r>
              <a:rPr lang="bg-BG" altLang="en-US" b="1"/>
              <a:t>Типове данни в JavaScript</a:t>
            </a:r>
          </a:p>
          <a:p>
            <a:pPr marL="609600" indent="-609600" eaLnBrk="1" hangingPunct="1"/>
            <a:r>
              <a:rPr lang="bg-BG" altLang="en-US" b="1"/>
              <a:t>Оператори в JavaScript</a:t>
            </a:r>
          </a:p>
          <a:p>
            <a:pPr marL="609600" indent="-609600" eaLnBrk="1" hangingPunct="1"/>
            <a:r>
              <a:rPr lang="bg-BG" altLang="en-US" b="1"/>
              <a:t>Коментари в JavaScript</a:t>
            </a:r>
          </a:p>
          <a:p>
            <a:pPr marL="609600" indent="-609600" eaLnBrk="1" hangingPunct="1"/>
            <a:r>
              <a:rPr lang="bg-BG" altLang="en-US" b="1"/>
              <a:t>Команди в JavaScript</a:t>
            </a:r>
            <a:endParaRPr lang="en-US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84AC42D-21A6-4D25-AE2B-73DFE44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9AE4614-4676-4F79-A231-A334A90BBD81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11873DC-B292-4A64-BD9D-A32955EF1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9" y="152400"/>
            <a:ext cx="7924800" cy="152400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330F788-2875-43B1-B449-21D652633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599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dirty="0"/>
              <a:t>Също така е възможно създаването на собствен тип обекти, като дефинирането се извършва </a:t>
            </a:r>
            <a:r>
              <a:rPr lang="bg-BG" altLang="en-US" b="1" dirty="0"/>
              <a:t>като променлива</a:t>
            </a:r>
            <a:r>
              <a:rPr lang="bg-BG" altLang="en-US" dirty="0"/>
              <a:t>, но в големи скоби, а характеристиките на обекта и стойностите им се дефинират като двойки, (</a:t>
            </a:r>
            <a:r>
              <a:rPr lang="bg-BG" altLang="en-US" dirty="0" err="1"/>
              <a:t>name:value</a:t>
            </a:r>
            <a:r>
              <a:rPr lang="bg-BG" altLang="en-US" dirty="0"/>
              <a:t>) разделени с две точки: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sz="2800" dirty="0" err="1">
                <a:latin typeface="Consolas" panose="020B0609020204030204" pitchFamily="49" charset="0"/>
              </a:rPr>
              <a:t>var</a:t>
            </a:r>
            <a:r>
              <a:rPr lang="bg-BG" altLang="en-US" sz="2800" dirty="0">
                <a:latin typeface="Consolas" panose="020B0609020204030204" pitchFamily="49" charset="0"/>
              </a:rPr>
              <a:t> </a:t>
            </a:r>
            <a:r>
              <a:rPr lang="bg-BG" altLang="en-US" sz="2800" dirty="0" err="1">
                <a:latin typeface="Consolas" panose="020B0609020204030204" pitchFamily="49" charset="0"/>
              </a:rPr>
              <a:t>person</a:t>
            </a:r>
            <a:r>
              <a:rPr lang="bg-BG" altLang="en-US" sz="2800" dirty="0">
                <a:latin typeface="Consolas" panose="020B0609020204030204" pitchFamily="49" charset="0"/>
              </a:rPr>
              <a:t> = {</a:t>
            </a:r>
            <a:r>
              <a:rPr lang="bg-BG" altLang="en-US" sz="2800" dirty="0" err="1">
                <a:latin typeface="Consolas" panose="020B0609020204030204" pitchFamily="49" charset="0"/>
              </a:rPr>
              <a:t>firstname</a:t>
            </a:r>
            <a:r>
              <a:rPr lang="bg-BG" altLang="en-US" sz="2800" dirty="0">
                <a:latin typeface="Consolas" panose="020B0609020204030204" pitchFamily="49" charset="0"/>
              </a:rPr>
              <a:t>:"Иван", </a:t>
            </a:r>
            <a:r>
              <a:rPr lang="bg-BG" altLang="en-US" sz="2800" dirty="0" err="1">
                <a:latin typeface="Consolas" panose="020B0609020204030204" pitchFamily="49" charset="0"/>
              </a:rPr>
              <a:t>lastname</a:t>
            </a:r>
            <a:r>
              <a:rPr lang="bg-BG" altLang="en-US" sz="2800" dirty="0">
                <a:latin typeface="Consolas" panose="020B0609020204030204" pitchFamily="49" charset="0"/>
              </a:rPr>
              <a:t>:"Иванов", id:1234};</a:t>
            </a:r>
          </a:p>
          <a:p>
            <a:pPr lvl="2" eaLnBrk="1" hangingPunct="1">
              <a:lnSpc>
                <a:spcPct val="90000"/>
              </a:lnSpc>
            </a:pPr>
            <a:r>
              <a:rPr lang="bg-BG" altLang="en-US" sz="2400" b="1" dirty="0">
                <a:latin typeface="Consolas" panose="020B0609020204030204" pitchFamily="49" charset="0"/>
              </a:rPr>
              <a:t>или </a:t>
            </a:r>
            <a:r>
              <a:rPr lang="bg-BG" altLang="en-US" sz="2400" b="1" u="sng" dirty="0" err="1">
                <a:latin typeface="Consolas" panose="020B0609020204030204" pitchFamily="49" charset="0"/>
              </a:rPr>
              <a:t>многоредово</a:t>
            </a:r>
            <a:r>
              <a:rPr lang="en-US" altLang="en-US" sz="2400" dirty="0">
                <a:latin typeface="Consolas" panose="020B0609020204030204" pitchFamily="49" charset="0"/>
              </a:rPr>
              <a:t>:</a:t>
            </a:r>
            <a:endParaRPr lang="bg-BG" altLang="en-US" sz="2400" dirty="0">
              <a:latin typeface="Consolas" panose="020B0609020204030204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>
                <a:latin typeface="Consolas" panose="020B0609020204030204" pitchFamily="49" charset="0"/>
              </a:rPr>
              <a:t>var</a:t>
            </a:r>
            <a:r>
              <a:rPr lang="bg-BG" altLang="en-US" sz="2400" dirty="0">
                <a:latin typeface="Consolas" panose="020B0609020204030204" pitchFamily="49" charset="0"/>
              </a:rPr>
              <a:t> </a:t>
            </a:r>
            <a:r>
              <a:rPr lang="bg-BG" altLang="en-US" sz="2400" dirty="0" err="1">
                <a:latin typeface="Consolas" panose="020B0609020204030204" pitchFamily="49" charset="0"/>
              </a:rPr>
              <a:t>person</a:t>
            </a:r>
            <a:r>
              <a:rPr lang="bg-BG" altLang="en-US" sz="2400" dirty="0">
                <a:latin typeface="Consolas" panose="020B0609020204030204" pitchFamily="49" charset="0"/>
              </a:rPr>
              <a:t> =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>
                <a:latin typeface="Consolas" panose="020B0609020204030204" pitchFamily="49" charset="0"/>
              </a:rPr>
              <a:t>firstname</a:t>
            </a:r>
            <a:r>
              <a:rPr lang="bg-BG" altLang="en-US" sz="2400" dirty="0">
                <a:latin typeface="Consolas" panose="020B0609020204030204" pitchFamily="49" charset="0"/>
              </a:rPr>
              <a:t>:"Иван",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>
                <a:latin typeface="Consolas" panose="020B0609020204030204" pitchFamily="49" charset="0"/>
              </a:rPr>
              <a:t>lastname</a:t>
            </a:r>
            <a:r>
              <a:rPr lang="bg-BG" altLang="en-US" sz="2400" dirty="0">
                <a:latin typeface="Consolas" panose="020B0609020204030204" pitchFamily="49" charset="0"/>
              </a:rPr>
              <a:t>:"Иванов",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>
                <a:latin typeface="Consolas" panose="020B0609020204030204" pitchFamily="49" charset="0"/>
              </a:rPr>
              <a:t>id:1234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>
                <a:latin typeface="Consolas" panose="020B0609020204030204" pitchFamily="49" charset="0"/>
              </a:rPr>
              <a:t>};</a:t>
            </a:r>
            <a:r>
              <a:rPr lang="en-US" altLang="en-US" sz="2400" dirty="0">
                <a:latin typeface="Consolas" panose="020B0609020204030204" pitchFamily="49" charset="0"/>
              </a:rPr>
              <a:t>      </a:t>
            </a:r>
            <a:r>
              <a:rPr lang="bg-BG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Забележете при свойствата липсва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endParaRPr lang="bg-BG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79A53-04B5-436F-9D33-89FB9B66123B}"/>
              </a:ext>
            </a:extLst>
          </p:cNvPr>
          <p:cNvSpPr/>
          <p:nvPr/>
        </p:nvSpPr>
        <p:spPr>
          <a:xfrm>
            <a:off x="84139" y="0"/>
            <a:ext cx="902765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						age: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B46F102-316C-467E-926C-9D0D405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61042A-C23D-4B63-8A15-5623D142467A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8AFA6E-A418-4425-97B0-FBEFB5E90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050"/>
            <a:ext cx="7924800" cy="361950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87D93FC-1086-4AE0-AD62-DBF0AC645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90" y="485774"/>
            <a:ext cx="8534400" cy="614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dirty="0"/>
              <a:t>Веднъж създаден, обектът може да се използва като всеки съществуващ в езика обект: да се обръщат към него, да се променят или присвояват свойствата му на променливи и т.н. С други думи да се извършват всички действия, които може да се извършват с или върху обекти.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dirty="0"/>
              <a:t>Може да се обръщате/да извиквате характеристиките на обекта по два начина: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/>
              <a:t>// </a:t>
            </a:r>
            <a:r>
              <a:rPr lang="bg-BG" altLang="en-US" sz="2400" i="1" dirty="0" err="1"/>
              <a:t>JavaScript</a:t>
            </a:r>
            <a:r>
              <a:rPr lang="bg-BG" altLang="en-US" sz="2400" i="1" dirty="0"/>
              <a:t> </a:t>
            </a:r>
            <a:r>
              <a:rPr lang="bg-BG" altLang="en-US" sz="2400" i="1" dirty="0" err="1"/>
              <a:t>Document</a:t>
            </a:r>
            <a:r>
              <a:rPr lang="bg-BG" altLang="en-US" sz="2400" i="1" dirty="0"/>
              <a:t>                   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 err="1"/>
              <a:t>var</a:t>
            </a:r>
            <a:r>
              <a:rPr lang="bg-BG" altLang="en-US" sz="2400" i="1" dirty="0"/>
              <a:t> </a:t>
            </a:r>
            <a:r>
              <a:rPr lang="bg-BG" altLang="en-US" sz="2400" i="1" dirty="0" err="1"/>
              <a:t>person</a:t>
            </a:r>
            <a:r>
              <a:rPr lang="bg-BG" altLang="en-US" sz="2400" i="1" dirty="0"/>
              <a:t>={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 err="1"/>
              <a:t>firstname</a:t>
            </a:r>
            <a:r>
              <a:rPr lang="bg-BG" altLang="en-US" sz="2400" i="1" dirty="0"/>
              <a:t> : "Иван",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 err="1"/>
              <a:t>lastname</a:t>
            </a:r>
            <a:r>
              <a:rPr lang="bg-BG" altLang="en-US" sz="2400" i="1" dirty="0"/>
              <a:t>  : "Иванов",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 err="1"/>
              <a:t>id</a:t>
            </a:r>
            <a:r>
              <a:rPr lang="bg-BG" altLang="en-US" sz="2400" i="1" dirty="0"/>
              <a:t>        :  1234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i="1" dirty="0"/>
              <a:t>};</a:t>
            </a:r>
            <a:endParaRPr lang="bg-BG" altLang="en-US" b="1" i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i="1" dirty="0" err="1"/>
              <a:t>document.write</a:t>
            </a:r>
            <a:r>
              <a:rPr lang="bg-BG" altLang="en-US" sz="2400" b="1" i="1" dirty="0"/>
              <a:t>(</a:t>
            </a:r>
            <a:r>
              <a:rPr lang="bg-BG" altLang="en-US" sz="2400" b="1" i="1" dirty="0" err="1"/>
              <a:t>person.firstname</a:t>
            </a:r>
            <a:r>
              <a:rPr lang="bg-BG" altLang="en-US" sz="2400" b="1" i="1" dirty="0"/>
              <a:t> + "&lt;</a:t>
            </a:r>
            <a:r>
              <a:rPr lang="bg-BG" altLang="en-US" sz="2400" b="1" i="1" dirty="0" err="1"/>
              <a:t>br</a:t>
            </a:r>
            <a:r>
              <a:rPr lang="bg-BG" altLang="en-US" sz="2400" b="1" i="1" dirty="0"/>
              <a:t>&gt;");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i="1" dirty="0" err="1"/>
              <a:t>document.write</a:t>
            </a:r>
            <a:r>
              <a:rPr lang="bg-BG" altLang="en-US" sz="2400" b="1" i="1" dirty="0"/>
              <a:t>(</a:t>
            </a:r>
            <a:r>
              <a:rPr lang="bg-BG" altLang="en-US" sz="2400" b="1" i="1" dirty="0" err="1"/>
              <a:t>person</a:t>
            </a:r>
            <a:r>
              <a:rPr lang="bg-BG" altLang="en-US" sz="2400" b="1" i="1" dirty="0"/>
              <a:t>["</a:t>
            </a:r>
            <a:r>
              <a:rPr lang="bg-BG" altLang="en-US" sz="2400" b="1" i="1" dirty="0" err="1"/>
              <a:t>lastname</a:t>
            </a:r>
            <a:r>
              <a:rPr lang="bg-BG" altLang="en-US" sz="2400" b="1" i="1" dirty="0"/>
              <a:t>"] + "&lt;</a:t>
            </a:r>
            <a:r>
              <a:rPr lang="bg-BG" altLang="en-US" sz="2400" b="1" i="1" dirty="0" err="1"/>
              <a:t>br</a:t>
            </a:r>
            <a:r>
              <a:rPr lang="bg-BG" altLang="en-US" sz="2400" b="1" i="1" dirty="0"/>
              <a:t>&gt;");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EF778335-20E9-4B2F-B945-483A144C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B778AF-A875-4091-B914-EBA23B08CD1E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14339" name="AutoShape 2">
            <a:extLst>
              <a:ext uri="{FF2B5EF4-FFF2-40B4-BE49-F238E27FC236}">
                <a16:creationId xmlns:a16="http://schemas.microsoft.com/office/drawing/2014/main" id="{4FA678F0-5029-4075-A149-FE125F178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93" y="1758099"/>
            <a:ext cx="7924800" cy="1143000"/>
          </a:xfrm>
        </p:spPr>
        <p:txBody>
          <a:bodyPr/>
          <a:lstStyle/>
          <a:p>
            <a:pPr eaLnBrk="1" hangingPunct="1"/>
            <a:r>
              <a:rPr lang="bg-BG" altLang="en-US" dirty="0" err="1"/>
              <a:t>Null</a:t>
            </a:r>
            <a:r>
              <a:rPr lang="bg-BG" altLang="en-US" dirty="0"/>
              <a:t> (нулев)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4413185-A28C-4EBA-B880-B549A76E5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7693025" cy="3724275"/>
          </a:xfrm>
        </p:spPr>
        <p:txBody>
          <a:bodyPr/>
          <a:lstStyle/>
          <a:p>
            <a:pPr eaLnBrk="1" hangingPunct="1"/>
            <a:r>
              <a:rPr lang="bg-BG" altLang="en-US" dirty="0"/>
              <a:t>Следващата инициализация показва, че променливата не само няма никаква стойност (</a:t>
            </a:r>
            <a:r>
              <a:rPr lang="bg-BG" altLang="en-US" dirty="0" err="1"/>
              <a:t>empty</a:t>
            </a:r>
            <a:r>
              <a:rPr lang="bg-BG" altLang="en-US" dirty="0"/>
              <a:t>), но не е и от никой от другите типове данни.</a:t>
            </a:r>
          </a:p>
          <a:p>
            <a:pPr lvl="2" eaLnBrk="1" hangingPunct="1"/>
            <a:r>
              <a:rPr lang="bg-BG" altLang="en-US" sz="2800" i="1" dirty="0" err="1"/>
              <a:t>var</a:t>
            </a:r>
            <a:r>
              <a:rPr lang="bg-BG" altLang="en-US" sz="2800" i="1" dirty="0"/>
              <a:t> a=</a:t>
            </a:r>
            <a:r>
              <a:rPr lang="bg-BG" altLang="en-US" sz="2800" i="1" dirty="0" err="1"/>
              <a:t>null</a:t>
            </a:r>
            <a:r>
              <a:rPr lang="bg-BG" altLang="en-US" sz="2800" i="1" dirty="0"/>
              <a:t>;</a:t>
            </a:r>
            <a:endParaRPr lang="bg-BG" altLang="en-US" sz="2400" i="1" dirty="0"/>
          </a:p>
          <a:p>
            <a:pPr lvl="2" eaLnBrk="1" hangingPunct="1"/>
            <a:r>
              <a:rPr lang="bg-BG" altLang="en-US" sz="2800" i="1" dirty="0" err="1"/>
              <a:t>person</a:t>
            </a:r>
            <a:r>
              <a:rPr lang="bg-BG" altLang="en-US" sz="2800" i="1" dirty="0"/>
              <a:t>=</a:t>
            </a:r>
            <a:r>
              <a:rPr lang="bg-BG" altLang="en-US" sz="2800" i="1" dirty="0" err="1"/>
              <a:t>null</a:t>
            </a:r>
            <a:r>
              <a:rPr lang="bg-BG" altLang="en-US" sz="2800" i="1" dirty="0"/>
              <a:t>;</a:t>
            </a:r>
            <a:r>
              <a:rPr lang="en-US" altLang="en-US" sz="2800" i="1" dirty="0"/>
              <a:t>   //</a:t>
            </a:r>
            <a:r>
              <a:rPr lang="bg-BG" altLang="en-US" sz="2800" i="1" dirty="0"/>
              <a:t>Празен обект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FA945-1E69-446B-A493-4E11112D1A53}"/>
              </a:ext>
            </a:extLst>
          </p:cNvPr>
          <p:cNvSpPr/>
          <p:nvPr/>
        </p:nvSpPr>
        <p:spPr>
          <a:xfrm>
            <a:off x="0" y="-19524"/>
            <a:ext cx="8983661" cy="236988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Now value is null, but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still an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</a:p>
          <a:p>
            <a:r>
              <a:rPr lang="en-US" sz="2400" dirty="0"/>
              <a:t>person = undefined;   // Now both value and type is undefined</a:t>
            </a:r>
            <a:endParaRPr lang="bg-BG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12205-7550-434A-99BC-D8ABD1C72694}"/>
              </a:ext>
            </a:extLst>
          </p:cNvPr>
          <p:cNvSpPr/>
          <p:nvPr/>
        </p:nvSpPr>
        <p:spPr>
          <a:xfrm>
            <a:off x="844895" y="5780385"/>
            <a:ext cx="8138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В </a:t>
            </a:r>
            <a:r>
              <a:rPr lang="en-US" sz="2400" dirty="0"/>
              <a:t>JavaScript</a:t>
            </a:r>
            <a:r>
              <a:rPr lang="bg-BG" sz="2400" dirty="0"/>
              <a:t> - </a:t>
            </a:r>
            <a:r>
              <a:rPr lang="bg-BG" sz="2400" dirty="0">
                <a:solidFill>
                  <a:srgbClr val="C00000"/>
                </a:solidFill>
                <a:latin typeface="Verdana" panose="020B0604030504040204" pitchFamily="34" charset="0"/>
              </a:rPr>
              <a:t>Данните от тип 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null </a:t>
            </a:r>
            <a:r>
              <a:rPr lang="bg-BG" sz="2400" dirty="0">
                <a:solidFill>
                  <a:srgbClr val="C00000"/>
                </a:solidFill>
                <a:latin typeface="Verdana" panose="020B0604030504040204" pitchFamily="34" charset="0"/>
              </a:rPr>
              <a:t>означават обект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.</a:t>
            </a:r>
            <a:endParaRPr lang="bg-B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2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10123-E285-4350-AF69-88A1EEC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965D-978A-4332-8D31-92DF6352BAC3}" type="slidenum">
              <a:rPr lang="bg-BG" altLang="bg-BG" smtClean="0"/>
              <a:pPr/>
              <a:t>23</a:t>
            </a:fld>
            <a:endParaRPr lang="bg-BG" alt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6CFEE-1033-4593-95FB-906784E982B8}"/>
              </a:ext>
            </a:extLst>
          </p:cNvPr>
          <p:cNvSpPr/>
          <p:nvPr/>
        </p:nvSpPr>
        <p:spPr>
          <a:xfrm>
            <a:off x="457199" y="1233694"/>
            <a:ext cx="8602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endParaRPr lang="bg-BG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365E-D25E-469E-83DF-93FC5EA3D85A}"/>
              </a:ext>
            </a:extLst>
          </p:cNvPr>
          <p:cNvSpPr/>
          <p:nvPr/>
        </p:nvSpPr>
        <p:spPr>
          <a:xfrm>
            <a:off x="838200" y="533400"/>
            <a:ext cx="2520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typeof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 Operator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1F8E1-0C0B-4153-822C-D05B9FC6AF57}"/>
              </a:ext>
            </a:extLst>
          </p:cNvPr>
          <p:cNvSpPr/>
          <p:nvPr/>
        </p:nvSpPr>
        <p:spPr>
          <a:xfrm>
            <a:off x="228601" y="3196557"/>
            <a:ext cx="8831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3988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A9A2A2E9-F410-480F-8DAB-9E5BA98D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4659D6-557C-46E7-93D1-D752917BD4F5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21507" name="AutoShape 2">
            <a:extLst>
              <a:ext uri="{FF2B5EF4-FFF2-40B4-BE49-F238E27FC236}">
                <a16:creationId xmlns:a16="http://schemas.microsoft.com/office/drawing/2014/main" id="{738245F1-E631-49BF-9376-7B49C2925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9" y="4763"/>
            <a:ext cx="7924800" cy="757238"/>
          </a:xfrm>
        </p:spPr>
        <p:txBody>
          <a:bodyPr/>
          <a:lstStyle/>
          <a:p>
            <a:pPr eaLnBrk="1" hangingPunct="1"/>
            <a:r>
              <a:rPr lang="bg-BG" altLang="en-US" sz="3200" dirty="0"/>
              <a:t>2.3.</a:t>
            </a:r>
            <a:r>
              <a:rPr lang="bg-BG" altLang="en-US" sz="3200" i="1" dirty="0"/>
              <a:t> </a:t>
            </a:r>
            <a:r>
              <a:rPr lang="bg-BG" altLang="en-US" sz="3200" dirty="0"/>
              <a:t>Оператори в </a:t>
            </a:r>
            <a:r>
              <a:rPr lang="bg-BG" altLang="en-US" sz="3200" dirty="0" err="1"/>
              <a:t>JavaScript</a:t>
            </a:r>
            <a:endParaRPr lang="bg-BG" altLang="en-US" sz="3200" i="1" dirty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85DCA86-8AE4-43CA-A568-97C2022286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8216" y="752670"/>
            <a:ext cx="7667623" cy="25241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b="1" dirty="0"/>
              <a:t>Оператори за присвояване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(=)</a:t>
            </a:r>
            <a:endParaRPr lang="bg-BG" altLang="en-US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bg-BG" altLang="en-US" dirty="0"/>
              <a:t>Операторите за присвояване се използват за присвояване на стойности на променливите в </a:t>
            </a:r>
            <a:r>
              <a:rPr lang="bg-BG" altLang="en-US" dirty="0" err="1"/>
              <a:t>JavaScript</a:t>
            </a:r>
            <a:r>
              <a:rPr lang="bg-BG" alt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bg-BG" altLang="en-US" dirty="0"/>
              <a:t>Следната таблица обяснява операторите за присвояване като променливата </a:t>
            </a:r>
            <a:r>
              <a:rPr lang="bg-BG" altLang="en-US" b="1" dirty="0">
                <a:solidFill>
                  <a:srgbClr val="0000FF"/>
                </a:solidFill>
              </a:rPr>
              <a:t>x=100 и y=50</a:t>
            </a:r>
            <a:r>
              <a:rPr lang="bg-BG" altLang="en-US" dirty="0"/>
              <a:t>: </a:t>
            </a:r>
          </a:p>
          <a:p>
            <a:pPr eaLnBrk="1" hangingPunct="1">
              <a:lnSpc>
                <a:spcPct val="90000"/>
              </a:lnSpc>
            </a:pPr>
            <a:endParaRPr lang="bg-BG" altLang="en-US" b="1" dirty="0"/>
          </a:p>
        </p:txBody>
      </p:sp>
      <p:graphicFrame>
        <p:nvGraphicFramePr>
          <p:cNvPr id="145565" name="Group 157">
            <a:extLst>
              <a:ext uri="{FF2B5EF4-FFF2-40B4-BE49-F238E27FC236}">
                <a16:creationId xmlns:a16="http://schemas.microsoft.com/office/drawing/2014/main" id="{AF2BC845-8E4E-4978-8EED-B886F870EA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7560510"/>
              </p:ext>
            </p:extLst>
          </p:nvPr>
        </p:nvGraphicFramePr>
        <p:xfrm>
          <a:off x="377826" y="3200400"/>
          <a:ext cx="8755061" cy="3081365"/>
        </p:xfrm>
        <a:graphic>
          <a:graphicData uri="http://schemas.openxmlformats.org/drawingml/2006/table">
            <a:tbl>
              <a:tblPr/>
              <a:tblGrid>
                <a:gridCol w="200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01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оператор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пример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действие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резултат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0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=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x=50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+=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x+=y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</a:t>
                      </a:r>
                      <a:r>
                        <a:rPr kumimoji="0" lang="bg-BG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x+y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x=150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8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-=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x-=y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x=x-y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x=50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*=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x*=y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x=x*y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x=5000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/=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x/=y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x=x/y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x=2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6C637A24-CE8E-4784-A53A-F65390BA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11125" y="6211921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8B1FC9-87EA-4D2D-8922-2B65A1079DE2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22531" name="AutoShape 208">
            <a:extLst>
              <a:ext uri="{FF2B5EF4-FFF2-40B4-BE49-F238E27FC236}">
                <a16:creationId xmlns:a16="http://schemas.microsoft.com/office/drawing/2014/main" id="{1AEFD691-93E7-410A-9EB9-2D4271B18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4" y="127000"/>
            <a:ext cx="7924800" cy="1143000"/>
          </a:xfrm>
        </p:spPr>
        <p:txBody>
          <a:bodyPr/>
          <a:lstStyle/>
          <a:p>
            <a:pPr eaLnBrk="1" hangingPunct="1"/>
            <a:r>
              <a:rPr lang="bg-BG" altLang="en-US" sz="3200" b="0" dirty="0"/>
              <a:t>Аритметични оператори</a:t>
            </a:r>
            <a:br>
              <a:rPr lang="bg-BG" altLang="en-US" sz="3200" dirty="0"/>
            </a:br>
            <a:endParaRPr lang="bg-BG" altLang="en-US" sz="3200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3833F64-EEEE-417D-8F34-C29F5F543E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7686" y="609600"/>
            <a:ext cx="8243886" cy="213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bg-BG" altLang="en-US" dirty="0"/>
              <a:t>Аритметичните оператори се използват за осъществяване на аритметични действия между променливи и/или стойности. Следната таблица обяснява аритметичните оператори като променливата </a:t>
            </a:r>
            <a:r>
              <a:rPr lang="bg-BG" altLang="en-US" b="1" dirty="0">
                <a:solidFill>
                  <a:srgbClr val="0000FF"/>
                </a:solidFill>
              </a:rPr>
              <a:t>y=50</a:t>
            </a:r>
            <a:r>
              <a:rPr lang="bg-BG" altLang="en-US" dirty="0"/>
              <a:t>:</a:t>
            </a:r>
          </a:p>
        </p:txBody>
      </p:sp>
      <p:graphicFrame>
        <p:nvGraphicFramePr>
          <p:cNvPr id="147669" name="Group 213">
            <a:extLst>
              <a:ext uri="{FF2B5EF4-FFF2-40B4-BE49-F238E27FC236}">
                <a16:creationId xmlns:a16="http://schemas.microsoft.com/office/drawing/2014/main" id="{81858F9D-5CD9-457C-B3A5-DCA5D086E7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5129433"/>
              </p:ext>
            </p:extLst>
          </p:nvPr>
        </p:nvGraphicFramePr>
        <p:xfrm>
          <a:off x="290514" y="2819400"/>
          <a:ext cx="8853486" cy="3844291"/>
        </p:xfrm>
        <a:graphic>
          <a:graphicData uri="http://schemas.openxmlformats.org/drawingml/2006/table">
            <a:tbl>
              <a:tblPr/>
              <a:tblGrid>
                <a:gridCol w="153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7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оператор</a:t>
                      </a:r>
                      <a:endParaRPr kumimoji="0" lang="bg-B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действие</a:t>
                      </a:r>
                      <a:endParaRPr kumimoji="0" lang="bg-B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пример</a:t>
                      </a:r>
                      <a:endParaRPr kumimoji="0" lang="bg-B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резултат</a:t>
                      </a:r>
                      <a:endParaRPr kumimoji="0" lang="bg-BG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+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събиране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x=y+2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x=52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-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изваждане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x=y-2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x=48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*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умножение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x=y*2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x=100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/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деление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x=y/2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x=25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42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%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Връща остатъка от делението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x=y%2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x=0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++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Увеличаване с 1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x=y++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х=51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--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Намаляване с 1</a:t>
                      </a:r>
                      <a:endParaRPr kumimoji="0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x=y--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У=49</a:t>
                      </a:r>
                      <a:endParaRPr kumimoji="0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421C943-620B-4198-9529-9EF238637CC7}"/>
              </a:ext>
            </a:extLst>
          </p:cNvPr>
          <p:cNvSpPr/>
          <p:nvPr/>
        </p:nvSpPr>
        <p:spPr>
          <a:xfrm>
            <a:off x="476250" y="799974"/>
            <a:ext cx="6003567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Exponentiation (</a:t>
            </a:r>
            <a:r>
              <a:rPr lang="en-US" sz="3600" dirty="0">
                <a:latin typeface="Verdana" panose="020B0604030504040204" pitchFamily="34" charset="0"/>
                <a:hlinkClick r:id="rId3"/>
              </a:rPr>
              <a:t>ES2016</a:t>
            </a: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bg-BG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CCEDD-22C2-4861-9207-E565F19D5D6E}"/>
              </a:ext>
            </a:extLst>
          </p:cNvPr>
          <p:cNvSpPr/>
          <p:nvPr/>
        </p:nvSpPr>
        <p:spPr>
          <a:xfrm>
            <a:off x="476250" y="1479494"/>
            <a:ext cx="640080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z =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**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result is 25</a:t>
            </a:r>
            <a:endParaRPr lang="bg-BG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3D10A-C23C-4E6D-A99C-30BFD372AF07}"/>
              </a:ext>
            </a:extLst>
          </p:cNvPr>
          <p:cNvSpPr/>
          <p:nvPr/>
        </p:nvSpPr>
        <p:spPr>
          <a:xfrm>
            <a:off x="541466" y="2776389"/>
            <a:ext cx="790575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z =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(x,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result is 25</a:t>
            </a:r>
            <a:endParaRPr lang="bg-BG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51E74E-D59D-4664-84DB-326324E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395668"/>
            <a:ext cx="74566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** y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produces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result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Math.pow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bg-BG" altLang="bg-BG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bg-BG" altLang="bg-BG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CB3ACD9-72B4-4188-A5C9-B43560F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38C8DF-2B33-4805-B01F-9247E17C935A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bg-BG" altLang="en-US" sz="2600">
              <a:solidFill>
                <a:srgbClr val="0000FF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8F6DC86-4479-4EDE-A0D6-5D70733D4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614" y="152400"/>
            <a:ext cx="7924800" cy="304800"/>
          </a:xfrm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3A43701-57FA-40BA-B4A3-69679CDEF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526461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Операторът за събиране (+)може да се използва за събиране на променливи от тип </a:t>
            </a:r>
            <a:r>
              <a:rPr lang="bg-BG" altLang="en-US" sz="2400" dirty="0" err="1"/>
              <a:t>String</a:t>
            </a:r>
            <a:r>
              <a:rPr lang="bg-BG" altLang="en-US" sz="2400" dirty="0"/>
              <a:t>. За да добавите интервал между имената, поставете интервал след стойността на първата променлива: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firstname</a:t>
            </a:r>
            <a:r>
              <a:rPr lang="bg-BG" altLang="en-US" sz="2400" dirty="0"/>
              <a:t>=</a:t>
            </a:r>
            <a:r>
              <a:rPr lang="bg-BG" altLang="en-US" sz="2400" dirty="0">
                <a:solidFill>
                  <a:srgbClr val="C00000"/>
                </a:solidFill>
              </a:rPr>
              <a:t>"Иван ";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lastname</a:t>
            </a:r>
            <a:r>
              <a:rPr lang="bg-BG" altLang="en-US" sz="2400" dirty="0">
                <a:solidFill>
                  <a:srgbClr val="002060"/>
                </a:solidFill>
              </a:rPr>
              <a:t>=</a:t>
            </a:r>
            <a:r>
              <a:rPr lang="bg-BG" altLang="en-US" sz="2400" dirty="0">
                <a:solidFill>
                  <a:srgbClr val="C00000"/>
                </a:solidFill>
              </a:rPr>
              <a:t>"Иванов"</a:t>
            </a:r>
            <a:r>
              <a:rPr lang="bg-BG" altLang="en-US" sz="2400" dirty="0"/>
              <a:t>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fullname</a:t>
            </a:r>
            <a:r>
              <a:rPr lang="bg-BG" altLang="en-US" sz="2400" dirty="0"/>
              <a:t>= </a:t>
            </a:r>
            <a:r>
              <a:rPr lang="bg-BG" altLang="en-US" sz="2400" dirty="0" err="1"/>
              <a:t>firstname</a:t>
            </a:r>
            <a:r>
              <a:rPr lang="bg-BG" altLang="en-US" sz="2400" dirty="0"/>
              <a:t> + </a:t>
            </a:r>
            <a:r>
              <a:rPr lang="bg-BG" altLang="en-US" sz="2400" dirty="0" err="1"/>
              <a:t>lastname</a:t>
            </a:r>
            <a:r>
              <a:rPr lang="bg-BG" altLang="en-US" sz="2400" dirty="0"/>
              <a:t>;</a:t>
            </a:r>
            <a:endParaRPr lang="bg-BG" altLang="en-US" sz="2400" b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/>
              <a:t>Резултат</a:t>
            </a:r>
            <a:r>
              <a:rPr lang="bg-BG" altLang="en-US" sz="1800" dirty="0"/>
              <a:t>:</a:t>
            </a:r>
            <a:r>
              <a:rPr lang="en-US" altLang="en-US" sz="1800" dirty="0"/>
              <a:t> </a:t>
            </a:r>
            <a:r>
              <a:rPr lang="bg-BG" altLang="en-US" sz="1800" dirty="0"/>
              <a:t>Иван Иванов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b="1" dirty="0"/>
              <a:t>или поставете интервал  по следния начин</a:t>
            </a:r>
            <a:r>
              <a:rPr lang="bg-BG" altLang="en-US" dirty="0"/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firstname</a:t>
            </a:r>
            <a:r>
              <a:rPr lang="bg-BG" altLang="en-US" sz="2400" dirty="0"/>
              <a:t>=</a:t>
            </a:r>
            <a:r>
              <a:rPr lang="bg-BG" altLang="en-US" sz="2400" dirty="0">
                <a:solidFill>
                  <a:srgbClr val="C00000"/>
                </a:solidFill>
              </a:rPr>
              <a:t>"Иван";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lastname</a:t>
            </a:r>
            <a:r>
              <a:rPr lang="bg-BG" altLang="en-US" sz="2400" dirty="0"/>
              <a:t>=</a:t>
            </a:r>
            <a:r>
              <a:rPr lang="bg-BG" altLang="en-US" sz="2400" dirty="0">
                <a:solidFill>
                  <a:srgbClr val="C00000"/>
                </a:solidFill>
              </a:rPr>
              <a:t>"Иванов";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/>
              <a:t>fullname</a:t>
            </a:r>
            <a:r>
              <a:rPr lang="bg-BG" altLang="en-US" sz="2400" dirty="0"/>
              <a:t>= </a:t>
            </a:r>
            <a:r>
              <a:rPr lang="bg-BG" altLang="en-US" sz="2400" dirty="0" err="1"/>
              <a:t>firstname</a:t>
            </a:r>
            <a:r>
              <a:rPr lang="bg-BG" altLang="en-US" sz="2400" dirty="0"/>
              <a:t> +" "+ </a:t>
            </a:r>
            <a:r>
              <a:rPr lang="bg-BG" altLang="en-US" sz="2400" dirty="0" err="1"/>
              <a:t>lastname</a:t>
            </a:r>
            <a:r>
              <a:rPr lang="bg-BG" altLang="en-US" sz="2400" dirty="0"/>
              <a:t>;</a:t>
            </a:r>
            <a:endParaRPr lang="bg-BG" altLang="en-US" sz="2400" b="1" dirty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bg-BG" altLang="en-US" sz="1800" b="1" dirty="0" err="1"/>
              <a:t>Резултат</a:t>
            </a:r>
            <a:r>
              <a:rPr lang="bg-BG" altLang="en-US" sz="1800" dirty="0" err="1"/>
              <a:t>:Иван</a:t>
            </a:r>
            <a:r>
              <a:rPr lang="bg-BG" altLang="en-US" sz="1800" dirty="0"/>
              <a:t> Иванов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При събиране на две числа, резултатът е число, докато при събиране на променлива от тип </a:t>
            </a:r>
            <a:r>
              <a:rPr lang="bg-BG" altLang="en-US" sz="2400" dirty="0" err="1"/>
              <a:t>String</a:t>
            </a:r>
            <a:r>
              <a:rPr lang="bg-BG" altLang="en-US" sz="2400" dirty="0"/>
              <a:t> и число, резултатът винаги е </a:t>
            </a:r>
            <a:r>
              <a:rPr lang="bg-BG" altLang="en-US" sz="2400" dirty="0" err="1"/>
              <a:t>String</a:t>
            </a:r>
            <a:r>
              <a:rPr lang="bg-BG" altLang="en-US" sz="2400" dirty="0"/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x=50+5;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y="50"+5;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z="Поздрави"+5;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F99A39-87CA-4E69-B1A9-0DAC394FE5F2}"/>
              </a:ext>
            </a:extLst>
          </p:cNvPr>
          <p:cNvSpPr/>
          <p:nvPr/>
        </p:nvSpPr>
        <p:spPr>
          <a:xfrm>
            <a:off x="4419600" y="5486400"/>
            <a:ext cx="358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bg-BG" altLang="en-US" sz="2000" b="1" dirty="0"/>
              <a:t>Резултат: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bg-BG" altLang="en-US" sz="2000" dirty="0"/>
              <a:t>55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bg-BG" altLang="en-US" sz="2000" dirty="0"/>
              <a:t>505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bg-BG" altLang="en-US" sz="2000" dirty="0"/>
              <a:t>Hello5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>
            <a:extLst>
              <a:ext uri="{FF2B5EF4-FFF2-40B4-BE49-F238E27FC236}">
                <a16:creationId xmlns:a16="http://schemas.microsoft.com/office/drawing/2014/main" id="{3A0BA350-D6DA-4886-99FD-B0F19D8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CAC8EE-6E48-4170-92CA-20F083D46CE9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24579" name="AutoShape 234">
            <a:extLst>
              <a:ext uri="{FF2B5EF4-FFF2-40B4-BE49-F238E27FC236}">
                <a16:creationId xmlns:a16="http://schemas.microsoft.com/office/drawing/2014/main" id="{B4C7E6EB-7FD2-4D36-A07E-3B6CE8D1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138110"/>
            <a:ext cx="7924800" cy="547690"/>
          </a:xfrm>
        </p:spPr>
        <p:txBody>
          <a:bodyPr/>
          <a:lstStyle/>
          <a:p>
            <a:pPr eaLnBrk="1" hangingPunct="1"/>
            <a:r>
              <a:rPr lang="bg-BG" altLang="en-US" sz="3200" b="0" dirty="0"/>
              <a:t>Оператори за сравнение</a:t>
            </a:r>
            <a:endParaRPr lang="bg-BG" altLang="en-US" sz="3200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AB63974-FD10-495B-81A9-12BF4E2D3F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5950" y="762000"/>
            <a:ext cx="8001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Операторите за сравнение се използват в логически изрази, за да се определи еквивалентността или различието между променливи или стойности. Резултатът е </a:t>
            </a:r>
            <a:r>
              <a:rPr lang="bg-BG" altLang="en-US" sz="2400" dirty="0" err="1"/>
              <a:t>true</a:t>
            </a:r>
            <a:r>
              <a:rPr lang="bg-BG" altLang="en-US" sz="2400" dirty="0"/>
              <a:t> или </a:t>
            </a:r>
            <a:r>
              <a:rPr lang="bg-BG" altLang="en-US" sz="2400" dirty="0" err="1"/>
              <a:t>false</a:t>
            </a:r>
            <a:r>
              <a:rPr lang="bg-BG" altLang="en-US" sz="2400" dirty="0"/>
              <a:t>. Следната таблица обяснява операторите като променливата х=5: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bg-BG" altLang="en-US" sz="2400" dirty="0"/>
          </a:p>
        </p:txBody>
      </p:sp>
      <p:graphicFrame>
        <p:nvGraphicFramePr>
          <p:cNvPr id="150768" name="Group 240">
            <a:extLst>
              <a:ext uri="{FF2B5EF4-FFF2-40B4-BE49-F238E27FC236}">
                <a16:creationId xmlns:a16="http://schemas.microsoft.com/office/drawing/2014/main" id="{7041F13D-0C47-4983-B262-439DF8DA62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876384"/>
              </p:ext>
            </p:extLst>
          </p:nvPr>
        </p:nvGraphicFramePr>
        <p:xfrm>
          <a:off x="492838" y="2440230"/>
          <a:ext cx="8448675" cy="4358676"/>
        </p:xfrm>
        <a:graphic>
          <a:graphicData uri="http://schemas.openxmlformats.org/drawingml/2006/table">
            <a:tbl>
              <a:tblPr/>
              <a:tblGrid>
                <a:gridCol w="105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1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оператор</a:t>
                      </a:r>
                      <a:endParaRPr kumimoji="0" lang="bg-B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описание</a:t>
                      </a:r>
                      <a:endParaRPr kumimoji="0" lang="bg-B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сравнение</a:t>
                      </a:r>
                      <a:endParaRPr kumimoji="0" lang="bg-B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резултат</a:t>
                      </a:r>
                      <a:endParaRPr kumimoji="0" lang="bg-B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==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еквивалентно на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Calibri" pitchFamily="34" charset="0"/>
                          <a:cs typeface="Times New Roman" pitchFamily="18" charset="0"/>
                        </a:rPr>
                        <a:t>x==9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false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6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===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еквивалентно по стойност и по тип на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x==="5"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x===5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false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!=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нееквивалентно на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Calibri" pitchFamily="34" charset="0"/>
                          <a:cs typeface="Times New Roman" pitchFamily="18" charset="0"/>
                        </a:rPr>
                        <a:t>х!==9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6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!==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нееквивалентно по стойност и по тип на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х!==="5"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х!===5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 </a:t>
                      </a:r>
                      <a:r>
                        <a:rPr kumimoji="0" lang="bg-BG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false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&gt;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по-голямо от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x&gt;9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false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&lt;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по-малко от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х&lt;9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7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&gt;=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по-голямо или равно на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x&gt;=9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false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&lt;=</a:t>
                      </a:r>
                      <a:endParaRPr kumimoji="0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по-малко или равно на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х&lt;=9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B3136F3-D630-464C-B7D8-40F936D6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CEAD44-F77E-4E19-BF2A-5F8124839987}" type="slidenum">
              <a:rPr lang="bg-BG" altLang="en-US" sz="26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bg-BG" altLang="en-US" sz="2600">
              <a:solidFill>
                <a:schemeClr val="bg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BA11D3-8393-45B3-BD07-90648E4BE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722313" y="152400"/>
            <a:ext cx="7924800" cy="47623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F023DBD-4D7C-4C37-A56B-793044DF5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4472"/>
            <a:ext cx="8839200" cy="6673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dirty="0"/>
              <a:t>Операторите за сравнение се използват най-често в условни изрази за сравняване на стойности с цел да се вземе решение според резултата. </a:t>
            </a:r>
          </a:p>
          <a:p>
            <a:pPr eaLnBrk="1" hangingPunct="1">
              <a:lnSpc>
                <a:spcPct val="90000"/>
              </a:lnSpc>
            </a:pPr>
            <a:r>
              <a:rPr lang="bg-BG" altLang="en-US" dirty="0" err="1"/>
              <a:t>JavaScript</a:t>
            </a:r>
            <a:r>
              <a:rPr lang="bg-BG" altLang="en-US" dirty="0"/>
              <a:t> притежава и условен оператор</a:t>
            </a:r>
            <a:r>
              <a:rPr lang="en-US" altLang="en-US" dirty="0"/>
              <a:t> -</a:t>
            </a:r>
            <a:r>
              <a:rPr lang="bg-BG" altLang="en-US" b="1" dirty="0" err="1"/>
              <a:t>тернарен</a:t>
            </a:r>
            <a:r>
              <a:rPr lang="bg-BG" altLang="en-US" dirty="0"/>
              <a:t>, който присвоява стойност на променлива в зависимост от резултата от сравнението.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800" i="1" dirty="0">
                <a:solidFill>
                  <a:schemeClr val="accent4"/>
                </a:solidFill>
              </a:rPr>
              <a:t>Синтаксис:  </a:t>
            </a:r>
            <a:r>
              <a:rPr lang="bg-BG" altLang="en-US" sz="2800" i="1" dirty="0" err="1">
                <a:solidFill>
                  <a:schemeClr val="accent4"/>
                </a:solidFill>
              </a:rPr>
              <a:t>variablename</a:t>
            </a:r>
            <a:r>
              <a:rPr lang="bg-BG" altLang="en-US" sz="2800" i="1" dirty="0">
                <a:solidFill>
                  <a:schemeClr val="accent4"/>
                </a:solidFill>
              </a:rPr>
              <a:t>=(</a:t>
            </a:r>
            <a:r>
              <a:rPr lang="bg-BG" altLang="en-US" sz="2800" i="1" dirty="0" err="1">
                <a:solidFill>
                  <a:schemeClr val="accent4"/>
                </a:solidFill>
              </a:rPr>
              <a:t>condition</a:t>
            </a:r>
            <a:r>
              <a:rPr lang="bg-BG" altLang="en-US" sz="2800" i="1" dirty="0">
                <a:solidFill>
                  <a:schemeClr val="accent4"/>
                </a:solidFill>
              </a:rPr>
              <a:t>)?value1:value2</a:t>
            </a:r>
            <a:r>
              <a:rPr lang="bg-BG" altLang="en-US" sz="2800" dirty="0">
                <a:solidFill>
                  <a:schemeClr val="accent4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bg-BG" altLang="en-US" dirty="0"/>
              <a:t>В следващия пример, ако променливата </a:t>
            </a:r>
            <a:r>
              <a:rPr lang="bg-BG" altLang="en-US" dirty="0" err="1"/>
              <a:t>age</a:t>
            </a:r>
            <a:r>
              <a:rPr lang="bg-BG" altLang="en-US" dirty="0"/>
              <a:t> има стойност по-малка от 18, то променливата </a:t>
            </a:r>
            <a:r>
              <a:rPr lang="bg-BG" altLang="en-US" dirty="0" err="1"/>
              <a:t>firstname</a:t>
            </a:r>
            <a:r>
              <a:rPr lang="bg-BG" altLang="en-US" dirty="0"/>
              <a:t> ще приеме стойност Иван, а ако е равна или по-голяма от 18, ще приеме стойност Това не е Иван.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800" i="1" dirty="0" err="1">
                <a:solidFill>
                  <a:schemeClr val="accent4"/>
                </a:solidFill>
              </a:rPr>
              <a:t>firstname</a:t>
            </a:r>
            <a:r>
              <a:rPr lang="bg-BG" altLang="en-US" sz="2800" i="1" dirty="0">
                <a:solidFill>
                  <a:schemeClr val="accent4"/>
                </a:solidFill>
              </a:rPr>
              <a:t>=(</a:t>
            </a:r>
            <a:r>
              <a:rPr lang="bg-BG" altLang="en-US" sz="2800" i="1" dirty="0" err="1">
                <a:solidFill>
                  <a:schemeClr val="accent4"/>
                </a:solidFill>
              </a:rPr>
              <a:t>age</a:t>
            </a:r>
            <a:r>
              <a:rPr lang="bg-BG" altLang="en-US" sz="2800" i="1" dirty="0">
                <a:solidFill>
                  <a:schemeClr val="accent4"/>
                </a:solidFill>
              </a:rPr>
              <a:t>&lt;18)?"</a:t>
            </a:r>
            <a:r>
              <a:rPr lang="bg-BG" altLang="en-US" sz="2800" i="1" dirty="0" err="1">
                <a:solidFill>
                  <a:schemeClr val="accent4"/>
                </a:solidFill>
              </a:rPr>
              <a:t>Иван":"Това</a:t>
            </a:r>
            <a:r>
              <a:rPr lang="bg-BG" altLang="en-US" sz="2800" i="1" dirty="0">
                <a:solidFill>
                  <a:schemeClr val="accent4"/>
                </a:solidFill>
              </a:rPr>
              <a:t> не е Иван";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>
            <a:extLst>
              <a:ext uri="{FF2B5EF4-FFF2-40B4-BE49-F238E27FC236}">
                <a16:creationId xmlns:a16="http://schemas.microsoft.com/office/drawing/2014/main" id="{562E42C2-045E-4C6E-B836-11E1E0E7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E7626B-A42B-4002-B63A-0DA2017BF4FB}" type="slidenum">
              <a:rPr lang="bg-BG" altLang="en-US" sz="2600">
                <a:solidFill>
                  <a:schemeClr val="accent4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bg-BG" altLang="en-US" sz="2600" dirty="0">
              <a:solidFill>
                <a:schemeClr val="accent4"/>
              </a:solidFill>
            </a:endParaRPr>
          </a:p>
        </p:txBody>
      </p:sp>
      <p:sp>
        <p:nvSpPr>
          <p:cNvPr id="26627" name="AutoShape 2">
            <a:extLst>
              <a:ext uri="{FF2B5EF4-FFF2-40B4-BE49-F238E27FC236}">
                <a16:creationId xmlns:a16="http://schemas.microsoft.com/office/drawing/2014/main" id="{885D36C9-DBA3-4AA7-955C-1BF676AF6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4" y="136525"/>
            <a:ext cx="7924800" cy="1143000"/>
          </a:xfrm>
        </p:spPr>
        <p:txBody>
          <a:bodyPr/>
          <a:lstStyle/>
          <a:p>
            <a:pPr eaLnBrk="1" hangingPunct="1"/>
            <a:r>
              <a:rPr lang="bg-BG" altLang="en-US" sz="3200" b="0" dirty="0"/>
              <a:t>Логически оператори</a:t>
            </a:r>
            <a:br>
              <a:rPr lang="bg-BG" altLang="en-US" sz="3200" dirty="0"/>
            </a:br>
            <a:endParaRPr lang="bg-BG" altLang="en-US" sz="32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D866D5A-B675-41B6-A8E9-655EFE2EEC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4813" y="959658"/>
            <a:ext cx="8001000" cy="204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dirty="0"/>
              <a:t>Логическите оператори се използват за определяне на логиката между променливи или стойности. Следващата таблица обяснява логическите оператори като променливата </a:t>
            </a:r>
            <a:r>
              <a:rPr lang="bg-BG" altLang="en-US" dirty="0">
                <a:solidFill>
                  <a:srgbClr val="FF0000"/>
                </a:solidFill>
              </a:rPr>
              <a:t>х=6 и y=3:</a:t>
            </a:r>
          </a:p>
        </p:txBody>
      </p:sp>
      <p:graphicFrame>
        <p:nvGraphicFramePr>
          <p:cNvPr id="153705" name="Group 105">
            <a:extLst>
              <a:ext uri="{FF2B5EF4-FFF2-40B4-BE49-F238E27FC236}">
                <a16:creationId xmlns:a16="http://schemas.microsoft.com/office/drawing/2014/main" id="{AD3B8AAD-717B-426C-8E28-453EFC3EEC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5924903"/>
              </p:ext>
            </p:extLst>
          </p:nvPr>
        </p:nvGraphicFramePr>
        <p:xfrm>
          <a:off x="377826" y="3200400"/>
          <a:ext cx="8610599" cy="2264092"/>
        </p:xfrm>
        <a:graphic>
          <a:graphicData uri="http://schemas.openxmlformats.org/drawingml/2006/table">
            <a:tbl>
              <a:tblPr/>
              <a:tblGrid>
                <a:gridCol w="157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61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оператор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описание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логика</a:t>
                      </a:r>
                      <a:endParaRPr kumimoji="0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резултат</a:t>
                      </a:r>
                      <a:endParaRPr kumimoji="0" lang="bg-BG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&amp;&amp;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AND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(x&lt;10 &amp;&amp; y&gt;1)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||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OR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(x==6||y==5)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!</a:t>
                      </a:r>
                      <a:endParaRPr kumimoji="0" lang="bg-BG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NOT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!(x==y)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 pitchFamily="34" charset="0"/>
                          <a:cs typeface="Courier New" pitchFamily="49" charset="0"/>
                        </a:rPr>
                        <a:t>true</a:t>
                      </a:r>
                      <a:endParaRPr kumimoji="0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FEA96545-6F87-4737-8E79-2BBE4BE1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6933" y="6248400"/>
            <a:ext cx="1012825" cy="4834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EB7A0B-B1E8-4E79-9805-93F1E2D45E6B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318EF0E7-E9BC-40DD-A009-385E1640C2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924800" cy="685800"/>
          </a:xfrm>
        </p:spPr>
        <p:txBody>
          <a:bodyPr anchor="ctr"/>
          <a:lstStyle/>
          <a:p>
            <a:pPr eaLnBrk="1" hangingPunct="1"/>
            <a:r>
              <a:rPr lang="bg-BG" altLang="en-US" dirty="0"/>
              <a:t>Цел</a:t>
            </a:r>
            <a:endParaRPr lang="en-US" altLang="en-US" dirty="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FD32AC34-CFAB-4378-9C12-DAA0471E6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093053"/>
            <a:ext cx="7391400" cy="50791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В тази тема се представят фундаменталните характеристики на езика както и основни правила от неговия синтаксис.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Променливите могат да се разглеждат като контейнери, които имат имена. С името на променливата се извършва обръщение към нейната стойност. Те са в основата на всеки език за програмиране, но при </a:t>
            </a:r>
            <a:r>
              <a:rPr lang="bg-BG" altLang="en-US" sz="2000" dirty="0" err="1"/>
              <a:t>JavaScript</a:t>
            </a:r>
            <a:r>
              <a:rPr lang="bg-BG" altLang="en-US" sz="2000" dirty="0"/>
              <a:t> те притежават свои особености.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Типовете данни също са част от фундамента на всеки език за програмиране. </a:t>
            </a:r>
            <a:r>
              <a:rPr lang="bg-BG" altLang="en-US" sz="2000" dirty="0" err="1"/>
              <a:t>JavaScript</a:t>
            </a:r>
            <a:r>
              <a:rPr lang="bg-BG" altLang="en-US" sz="2000" dirty="0"/>
              <a:t> притежава в тази си част редица особености, свързани със силните и слаби страни на типовете данни, които поддържа.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Другата фундаментална част са операторите, използвани в </a:t>
            </a:r>
            <a:r>
              <a:rPr lang="bg-BG" altLang="en-US" sz="2000" dirty="0" err="1"/>
              <a:t>JavaScript</a:t>
            </a:r>
            <a:r>
              <a:rPr lang="bg-BG" altLang="en-US" sz="2000" dirty="0"/>
              <a:t>. </a:t>
            </a:r>
            <a:r>
              <a:rPr lang="bg-BG" altLang="en-US" sz="2000" dirty="0" err="1"/>
              <a:t>Te</a:t>
            </a:r>
            <a:r>
              <a:rPr lang="bg-BG" altLang="en-US" sz="2000" dirty="0"/>
              <a:t> създават възможности за гъвкаво използване на езика и манипулиране на променливите.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000" dirty="0" err="1"/>
              <a:t>JavaScript</a:t>
            </a:r>
            <a:r>
              <a:rPr lang="bg-BG" altLang="en-US" sz="2000" dirty="0"/>
              <a:t> кодът е поредица от команди за изпълнение. Това са изрази, които се изпълняват от браузъра. Те казват какво трябва да се изпълни.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440D0-4A94-4381-9D1F-D29A0C3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64C2-1818-4640-A791-7992EDE1CC89}" type="slidenum">
              <a:rPr lang="bg-BG" altLang="bg-BG" smtClean="0"/>
              <a:pPr/>
              <a:t>30</a:t>
            </a:fld>
            <a:endParaRPr lang="bg-BG" altLang="bg-BG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DBF7B-1531-481E-8F1A-1A3575CC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45326"/>
              </p:ext>
            </p:extLst>
          </p:nvPr>
        </p:nvGraphicFramePr>
        <p:xfrm>
          <a:off x="63923" y="2450000"/>
          <a:ext cx="8991601" cy="4092327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2982107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91607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4238641"/>
                    </a:ext>
                  </a:extLst>
                </a:gridCol>
                <a:gridCol w="1891715">
                  <a:extLst>
                    <a:ext uri="{9D8B030D-6E8A-4147-A177-3AD203B41FA5}">
                      <a16:colId xmlns:a16="http://schemas.microsoft.com/office/drawing/2014/main" val="2348569563"/>
                    </a:ext>
                  </a:extLst>
                </a:gridCol>
                <a:gridCol w="1462019">
                  <a:extLst>
                    <a:ext uri="{9D8B030D-6E8A-4147-A177-3AD203B41FA5}">
                      <a16:colId xmlns:a16="http://schemas.microsoft.com/office/drawing/2014/main" val="1254161722"/>
                    </a:ext>
                  </a:extLst>
                </a:gridCol>
                <a:gridCol w="1370667">
                  <a:extLst>
                    <a:ext uri="{9D8B030D-6E8A-4147-A177-3AD203B41FA5}">
                      <a16:colId xmlns:a16="http://schemas.microsoft.com/office/drawing/2014/main" val="1640175656"/>
                    </a:ext>
                  </a:extLst>
                </a:gridCol>
              </a:tblGrid>
              <a:tr h="4906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</a:rPr>
                        <a:t>Same as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08634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&amp;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5 &amp;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 &amp; 0001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0001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9002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|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OR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5 |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 | 0001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5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42722"/>
                  </a:ext>
                </a:extLst>
              </a:tr>
              <a:tr h="289914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~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~ 5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~0101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71352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^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XOR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5 ^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0101 ^ 0001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4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72890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&lt;&lt;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fill left shift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5 &lt;&lt;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 &lt;&lt;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6490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&gt;&gt;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Signed right shift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5 &gt;&gt;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 &gt;&gt;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0010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  2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91809"/>
                  </a:ext>
                </a:extLst>
              </a:tr>
              <a:tr h="490623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&gt;&gt;&gt;</a:t>
                      </a:r>
                    </a:p>
                  </a:txBody>
                  <a:tcPr marL="89204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fill right shift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5 &gt;&gt;&gt;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0101 &gt;&gt;&gt; 1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0010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  2</a:t>
                      </a:r>
                    </a:p>
                  </a:txBody>
                  <a:tcPr marL="44602" marR="44602" marT="44602" marB="446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839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56ACF-6F82-4EA5-B539-C8ADEF1D3CE1}"/>
              </a:ext>
            </a:extLst>
          </p:cNvPr>
          <p:cNvSpPr/>
          <p:nvPr/>
        </p:nvSpPr>
        <p:spPr>
          <a:xfrm>
            <a:off x="84139" y="0"/>
            <a:ext cx="89074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</a:rPr>
              <a:t>JavaScript Bitwise Operators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Bit operators work on 32 bits numbers.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Any numeric operand in the operation is converted into a 32 bit number. The result is converted back to a JavaScript number.</a:t>
            </a:r>
            <a:endParaRPr lang="bg-B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58C9C-D65C-4056-9326-7CD371C0093A}"/>
              </a:ext>
            </a:extLst>
          </p:cNvPr>
          <p:cNvSpPr/>
          <p:nvPr/>
        </p:nvSpPr>
        <p:spPr>
          <a:xfrm>
            <a:off x="228600" y="-76200"/>
            <a:ext cx="8382000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examples uses 4 bits unsigned examples. But JavaScript uses 32-bit signed numbers.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Because of this, in JavaScript, ~ 5 will not return 10. It will return -6.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~00000000000000000000000000000101 will return 11111111111111111111111111111010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Bitwise operators are fully described in the 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JS Bitwise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chapter.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CFED9F7-E8EF-47AF-A3BA-F404A841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93F9C8-AC15-45D8-B0B1-01707D2A5064}" type="slidenum">
              <a:rPr lang="bg-BG" altLang="en-US" sz="26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bg-BG" altLang="en-US" sz="2600">
              <a:solidFill>
                <a:schemeClr val="bg1"/>
              </a:solidFill>
            </a:endParaRPr>
          </a:p>
        </p:txBody>
      </p:sp>
      <p:sp>
        <p:nvSpPr>
          <p:cNvPr id="27651" name="AutoShape 2">
            <a:extLst>
              <a:ext uri="{FF2B5EF4-FFF2-40B4-BE49-F238E27FC236}">
                <a16:creationId xmlns:a16="http://schemas.microsoft.com/office/drawing/2014/main" id="{72B4A6E2-7EB6-45CC-9B90-C8D27C90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725" y="152400"/>
            <a:ext cx="7924800" cy="533400"/>
          </a:xfrm>
        </p:spPr>
        <p:txBody>
          <a:bodyPr/>
          <a:lstStyle/>
          <a:p>
            <a:pPr eaLnBrk="1" hangingPunct="1"/>
            <a:r>
              <a:rPr lang="bg-BG" altLang="en-US" sz="3200" dirty="0"/>
              <a:t>2.4.</a:t>
            </a:r>
            <a:r>
              <a:rPr lang="bg-BG" altLang="en-US" sz="3200" i="1" dirty="0"/>
              <a:t> </a:t>
            </a:r>
            <a:r>
              <a:rPr lang="bg-BG" altLang="en-US" sz="3200" dirty="0"/>
              <a:t>Коментари в </a:t>
            </a:r>
            <a:r>
              <a:rPr lang="bg-BG" altLang="en-US" sz="3200" dirty="0" err="1"/>
              <a:t>JavaScript</a:t>
            </a:r>
            <a:endParaRPr lang="bg-BG" altLang="en-US" sz="3200" i="1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764940E-A26A-4DD1-8782-9A5C6F42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491283"/>
            <a:ext cx="8953500" cy="623971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function</a:t>
            </a:r>
            <a:r>
              <a:rPr lang="bg-BG" altLang="en-US" sz="1800" dirty="0"/>
              <a:t> </a:t>
            </a:r>
            <a:r>
              <a:rPr lang="bg-BG" altLang="en-US" sz="1800" dirty="0" err="1"/>
              <a:t>myFunction</a:t>
            </a:r>
            <a:r>
              <a:rPr lang="bg-BG" altLang="en-US" sz="1800" dirty="0"/>
              <a:t>()</a:t>
            </a:r>
            <a:r>
              <a:rPr lang="en-US" altLang="en-US" sz="1800" dirty="0"/>
              <a:t> </a:t>
            </a:r>
            <a:r>
              <a:rPr lang="bg-BG" altLang="en-US" sz="1800" dirty="0"/>
              <a:t>{</a:t>
            </a:r>
            <a:endParaRPr lang="bg-BG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//Намира елемент с </a:t>
            </a:r>
            <a:r>
              <a:rPr lang="bg-BG" altLang="en-US" sz="2400" b="1" dirty="0" err="1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bg-BG" altLang="en-US" sz="2400" b="1" dirty="0" err="1">
                <a:solidFill>
                  <a:schemeClr val="accent6">
                    <a:lumMod val="75000"/>
                  </a:schemeClr>
                </a:solidFill>
              </a:rPr>
              <a:t>dem</a:t>
            </a: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” променя съдържанието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//му</a:t>
            </a:r>
            <a:endParaRPr lang="bg-BG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document.getElementById</a:t>
            </a:r>
            <a:r>
              <a:rPr lang="bg-BG" altLang="en-US" sz="1800" dirty="0"/>
              <a:t>("</a:t>
            </a:r>
            <a:r>
              <a:rPr lang="bg-BG" altLang="en-US" sz="1800" dirty="0" err="1"/>
              <a:t>dem</a:t>
            </a:r>
            <a:r>
              <a:rPr lang="bg-BG" altLang="en-US" sz="1800" dirty="0"/>
              <a:t>").</a:t>
            </a:r>
            <a:r>
              <a:rPr lang="bg-BG" altLang="en-US" sz="1800" dirty="0" err="1"/>
              <a:t>innerHTML</a:t>
            </a:r>
            <a:r>
              <a:rPr lang="bg-BG" altLang="en-US" sz="1800" dirty="0"/>
              <a:t>="Този текст е вмъкнат, чрез </a:t>
            </a:r>
            <a:r>
              <a:rPr lang="bg-BG" altLang="en-US" sz="1800" dirty="0" err="1"/>
              <a:t>JavaScript</a:t>
            </a:r>
            <a:r>
              <a:rPr lang="bg-BG" altLang="en-US" sz="1800" dirty="0"/>
              <a:t> функция";</a:t>
            </a:r>
            <a:endParaRPr lang="bg-BG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>
                <a:solidFill>
                  <a:schemeClr val="accent6">
                    <a:lumMod val="75000"/>
                  </a:schemeClr>
                </a:solidFill>
              </a:rPr>
              <a:t>//Намира елемент с </a:t>
            </a:r>
            <a:r>
              <a:rPr lang="bg-BG" altLang="en-US" sz="1800" b="1" dirty="0" err="1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bg-BG" altLang="en-US" sz="1800" b="1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bg-BG" altLang="en-US" sz="1800" b="1" dirty="0" err="1">
                <a:solidFill>
                  <a:schemeClr val="accent6">
                    <a:lumMod val="75000"/>
                  </a:schemeClr>
                </a:solidFill>
              </a:rPr>
              <a:t>demo</a:t>
            </a:r>
            <a:r>
              <a:rPr lang="bg-BG" altLang="en-US" sz="1800" b="1" dirty="0">
                <a:solidFill>
                  <a:schemeClr val="accent6">
                    <a:lumMod val="75000"/>
                  </a:schemeClr>
                </a:solidFill>
              </a:rPr>
              <a:t>” променя съдържанието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>
                <a:solidFill>
                  <a:schemeClr val="accent6">
                    <a:lumMod val="75000"/>
                  </a:schemeClr>
                </a:solidFill>
              </a:rPr>
              <a:t>// му</a:t>
            </a:r>
            <a:endParaRPr lang="bg-BG" alt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document.getElementById</a:t>
            </a:r>
            <a:r>
              <a:rPr lang="bg-BG" altLang="en-US" sz="1800" dirty="0"/>
              <a:t>("</a:t>
            </a:r>
            <a:r>
              <a:rPr lang="bg-BG" altLang="en-US" sz="1800" dirty="0" err="1"/>
              <a:t>demo</a:t>
            </a:r>
            <a:r>
              <a:rPr lang="bg-BG" altLang="en-US" sz="1800" dirty="0"/>
              <a:t>").</a:t>
            </a:r>
            <a:r>
              <a:rPr lang="bg-BG" altLang="en-US" sz="1800" dirty="0" err="1"/>
              <a:t>innerHTML</a:t>
            </a:r>
            <a:r>
              <a:rPr lang="bg-BG" altLang="en-US" sz="1800" dirty="0"/>
              <a:t>="Този текст също, чрез </a:t>
            </a:r>
            <a:r>
              <a:rPr lang="bg-BG" altLang="en-US" sz="1800" dirty="0" err="1"/>
              <a:t>JavaScript</a:t>
            </a:r>
            <a:r>
              <a:rPr lang="bg-BG" altLang="en-US" sz="1800" dirty="0"/>
              <a:t> функция";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bg-BG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function</a:t>
            </a:r>
            <a:r>
              <a:rPr lang="bg-BG" altLang="en-US" sz="1800" dirty="0"/>
              <a:t> </a:t>
            </a:r>
            <a:r>
              <a:rPr lang="bg-BG" altLang="en-US" sz="1800" dirty="0" err="1"/>
              <a:t>myFunction</a:t>
            </a:r>
            <a:r>
              <a:rPr lang="bg-BG" altLang="en-US" sz="1800" dirty="0"/>
              <a:t>()</a:t>
            </a:r>
            <a:r>
              <a:rPr lang="en-US" altLang="en-US" sz="1800" dirty="0"/>
              <a:t> </a:t>
            </a:r>
            <a:r>
              <a:rPr lang="bg-BG" altLang="en-US" sz="1800" dirty="0"/>
              <a:t>{</a:t>
            </a:r>
            <a:endParaRPr lang="bg-BG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/*Следващият код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променя съдържанието на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два елемента в HTML документ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b="1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bg-BG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document.getElementById</a:t>
            </a:r>
            <a:r>
              <a:rPr lang="bg-BG" altLang="en-US" sz="1800" dirty="0"/>
              <a:t>("</a:t>
            </a:r>
            <a:r>
              <a:rPr lang="bg-BG" altLang="en-US" sz="1800" dirty="0" err="1"/>
              <a:t>dem</a:t>
            </a:r>
            <a:r>
              <a:rPr lang="bg-BG" altLang="en-US" sz="1800" dirty="0"/>
              <a:t>").</a:t>
            </a:r>
            <a:r>
              <a:rPr lang="bg-BG" altLang="en-US" sz="1800" dirty="0" err="1"/>
              <a:t>innerHTML</a:t>
            </a:r>
            <a:r>
              <a:rPr lang="bg-BG" altLang="en-US" sz="1800" dirty="0"/>
              <a:t>="Този текст е вмъкнат, чрез </a:t>
            </a:r>
            <a:r>
              <a:rPr lang="bg-BG" altLang="en-US" sz="1800" dirty="0" err="1"/>
              <a:t>JavaScript</a:t>
            </a:r>
            <a:r>
              <a:rPr lang="bg-BG" altLang="en-US" sz="1800" dirty="0"/>
              <a:t> функция";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 err="1"/>
              <a:t>document.getElementById</a:t>
            </a:r>
            <a:r>
              <a:rPr lang="bg-BG" altLang="en-US" sz="1800" dirty="0"/>
              <a:t>("</a:t>
            </a:r>
            <a:r>
              <a:rPr lang="bg-BG" altLang="en-US" sz="1800" dirty="0" err="1"/>
              <a:t>demo</a:t>
            </a:r>
            <a:r>
              <a:rPr lang="bg-BG" altLang="en-US" sz="1800" dirty="0"/>
              <a:t>").</a:t>
            </a:r>
            <a:r>
              <a:rPr lang="bg-BG" altLang="en-US" sz="1800" dirty="0" err="1"/>
              <a:t>innerHTML</a:t>
            </a:r>
            <a:r>
              <a:rPr lang="bg-BG" altLang="en-US" sz="1800" dirty="0"/>
              <a:t>="Този текст също, чрез </a:t>
            </a:r>
            <a:r>
              <a:rPr lang="bg-BG" altLang="en-US" sz="1800" dirty="0" err="1"/>
              <a:t>JavaScript</a:t>
            </a:r>
            <a:r>
              <a:rPr lang="bg-BG" altLang="en-US" sz="1800" dirty="0"/>
              <a:t> функция";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4003ED6C-71A5-4E77-9CB6-A0771B56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AE8C4F-4765-460B-98EB-F8466EFCE616}" type="slidenum">
              <a:rPr lang="bg-BG" altLang="en-US" sz="26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bg-BG" altLang="en-US" sz="2600">
              <a:solidFill>
                <a:schemeClr val="bg1"/>
              </a:solidFill>
            </a:endParaRPr>
          </a:p>
        </p:txBody>
      </p:sp>
      <p:sp>
        <p:nvSpPr>
          <p:cNvPr id="28675" name="AutoShape 2">
            <a:extLst>
              <a:ext uri="{FF2B5EF4-FFF2-40B4-BE49-F238E27FC236}">
                <a16:creationId xmlns:a16="http://schemas.microsoft.com/office/drawing/2014/main" id="{4C8CB74D-91E1-4B26-9003-0C3AF5813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2" y="152400"/>
            <a:ext cx="7924800" cy="533400"/>
          </a:xfrm>
        </p:spPr>
        <p:txBody>
          <a:bodyPr/>
          <a:lstStyle/>
          <a:p>
            <a:pPr eaLnBrk="1" hangingPunct="1"/>
            <a:r>
              <a:rPr lang="bg-BG" altLang="en-US" sz="2800" dirty="0"/>
              <a:t>2.5.</a:t>
            </a:r>
            <a:r>
              <a:rPr lang="bg-BG" altLang="en-US" sz="2800" i="1" dirty="0"/>
              <a:t> </a:t>
            </a:r>
            <a:r>
              <a:rPr lang="bg-BG" altLang="en-US" sz="2800" dirty="0"/>
              <a:t>Команди</a:t>
            </a:r>
            <a:r>
              <a:rPr lang="en-US" altLang="en-US" sz="2800" dirty="0"/>
              <a:t> (</a:t>
            </a:r>
            <a:r>
              <a:rPr lang="en-US" altLang="en-US" sz="2800" dirty="0">
                <a:solidFill>
                  <a:srgbClr val="0000FF"/>
                </a:solidFill>
              </a:rPr>
              <a:t>instructions</a:t>
            </a:r>
            <a:r>
              <a:rPr lang="en-US" altLang="en-US" sz="2800" dirty="0"/>
              <a:t>)</a:t>
            </a:r>
            <a:r>
              <a:rPr lang="bg-BG" altLang="en-US" sz="2800" dirty="0"/>
              <a:t> в </a:t>
            </a:r>
            <a:r>
              <a:rPr lang="bg-BG" altLang="en-US" sz="2800" dirty="0" err="1"/>
              <a:t>JavaScript</a:t>
            </a:r>
            <a:endParaRPr lang="bg-BG" altLang="en-US" sz="2800" i="1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1500A7-0EB0-4CD6-A36B-D8B957F8B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399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кодът или просто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е последователност от команди, които се изпълняват от браузъра. Смисълът на командите е да кажат на браузъра какво да прави.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Следващата команда кара браузъра да изпише - Този текст е вмъкнат, чрез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функция - в съдържанието на HTML елемент с </a:t>
            </a:r>
            <a:r>
              <a:rPr lang="bg-BG" altLang="en-US" sz="2400" dirty="0" err="1">
                <a:solidFill>
                  <a:srgbClr val="0000FF"/>
                </a:solidFill>
              </a:rPr>
              <a:t>id</a:t>
            </a:r>
            <a:r>
              <a:rPr lang="bg-BG" altLang="en-US" sz="2400" dirty="0">
                <a:solidFill>
                  <a:srgbClr val="0000FF"/>
                </a:solidFill>
              </a:rPr>
              <a:t>=“</a:t>
            </a:r>
            <a:r>
              <a:rPr lang="bg-BG" altLang="en-US" sz="2400" dirty="0" err="1">
                <a:solidFill>
                  <a:srgbClr val="0000FF"/>
                </a:solidFill>
              </a:rPr>
              <a:t>dem</a:t>
            </a:r>
            <a:r>
              <a:rPr lang="bg-BG" altLang="en-US" sz="2400" dirty="0">
                <a:solidFill>
                  <a:srgbClr val="0000FF"/>
                </a:solidFill>
              </a:rPr>
              <a:t>”</a:t>
            </a:r>
            <a:r>
              <a:rPr lang="bg-BG" altLang="en-US" sz="2400" dirty="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bg-BG" alt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i="1" dirty="0" err="1">
                <a:solidFill>
                  <a:srgbClr val="7030A0"/>
                </a:solidFill>
              </a:rPr>
              <a:t>document.getElementById</a:t>
            </a:r>
            <a:r>
              <a:rPr lang="bg-BG" altLang="en-US" i="1" dirty="0">
                <a:solidFill>
                  <a:srgbClr val="7030A0"/>
                </a:solidFill>
              </a:rPr>
              <a:t>("</a:t>
            </a:r>
            <a:r>
              <a:rPr lang="bg-BG" altLang="en-US" i="1" dirty="0" err="1">
                <a:solidFill>
                  <a:srgbClr val="7030A0"/>
                </a:solidFill>
              </a:rPr>
              <a:t>dem</a:t>
            </a:r>
            <a:r>
              <a:rPr lang="bg-BG" altLang="en-US" i="1" dirty="0">
                <a:solidFill>
                  <a:srgbClr val="7030A0"/>
                </a:solidFill>
              </a:rPr>
              <a:t>").</a:t>
            </a:r>
            <a:r>
              <a:rPr lang="bg-BG" altLang="en-US" i="1" dirty="0" err="1">
                <a:solidFill>
                  <a:srgbClr val="7030A0"/>
                </a:solidFill>
              </a:rPr>
              <a:t>innerHTML</a:t>
            </a:r>
            <a:r>
              <a:rPr lang="bg-BG" altLang="en-US" i="1" dirty="0">
                <a:solidFill>
                  <a:srgbClr val="7030A0"/>
                </a:solidFill>
              </a:rPr>
              <a:t>="Този текст е вмъкнат, чрез </a:t>
            </a:r>
            <a:r>
              <a:rPr lang="bg-BG" altLang="en-US" i="1" dirty="0" err="1">
                <a:solidFill>
                  <a:srgbClr val="7030A0"/>
                </a:solidFill>
              </a:rPr>
              <a:t>JavaScript</a:t>
            </a:r>
            <a:r>
              <a:rPr lang="bg-BG" altLang="en-US" i="1" dirty="0">
                <a:solidFill>
                  <a:srgbClr val="7030A0"/>
                </a:solidFill>
              </a:rPr>
              <a:t> функция";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bg-BG" altLang="en-US" sz="20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Точката и запетаята (;) разделят командите в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кода и се поставят в края на всяка команда. Използването на точка и запетая прави възможно изписването на няколко команди на един ред.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Командите в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кода се изпълняват от браузъра в последователността, в която са написани.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0BD0281E-669C-45F4-B045-982B8BB5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A76008-14D1-42A8-8CB4-CEFB3002632E}" type="slidenum">
              <a:rPr lang="bg-BG" altLang="en-US" sz="26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bg-BG" altLang="en-US" sz="2600">
              <a:solidFill>
                <a:schemeClr val="bg1"/>
              </a:solidFill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295A6AC4-CE96-4821-912B-C4C2B2DF9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838200" y="76201"/>
            <a:ext cx="7924800" cy="76200"/>
          </a:xfrm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11DA4701-3458-47E5-B32B-A6597C94F3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3276600" cy="642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Командите в </a:t>
            </a:r>
            <a:r>
              <a:rPr lang="bg-BG" altLang="en-US" sz="2000" dirty="0" err="1"/>
              <a:t>JavaScript</a:t>
            </a:r>
            <a:r>
              <a:rPr lang="bg-BG" altLang="en-US" sz="2000" dirty="0"/>
              <a:t> могат да се групират заедно в блокове, като всеки блок започва и завършва с големи скоби. </a:t>
            </a:r>
          </a:p>
          <a:p>
            <a:pPr eaLnBrk="1" hangingPunct="1">
              <a:lnSpc>
                <a:spcPct val="80000"/>
              </a:lnSpc>
            </a:pPr>
            <a:endParaRPr lang="bg-BG" altLang="en-US" sz="20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000" dirty="0"/>
              <a:t>Целта е последователността на командите да се изпълни заедно. Функцията е типичен представител на подобен блок от команди и ще бъде разгледана подробно в следващата глава. В примерите в Тема 1 бяха използвани примери на функции като следния: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C681EE2C-BB19-48D7-9D29-6DD2407C500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304800"/>
            <a:ext cx="5638800" cy="655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&lt;!DOCTYPE </a:t>
            </a:r>
            <a:r>
              <a:rPr lang="bg-BG" altLang="en-US" sz="1800" dirty="0" err="1"/>
              <a:t>html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</a:t>
            </a:r>
            <a:r>
              <a:rPr lang="bg-BG" altLang="en-US" sz="1800" dirty="0" err="1"/>
              <a:t>html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</a:t>
            </a:r>
            <a:r>
              <a:rPr lang="bg-BG" altLang="en-US" sz="1800" dirty="0" err="1"/>
              <a:t>head</a:t>
            </a:r>
            <a:r>
              <a:rPr lang="bg-BG" altLang="en-US" sz="1800" dirty="0"/>
              <a:t>&gt;</a:t>
            </a:r>
            <a:endParaRPr lang="bg-BG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/>
              <a:t>&lt;</a:t>
            </a:r>
            <a:r>
              <a:rPr lang="bg-BG" altLang="en-US" sz="1800" b="1" dirty="0" err="1"/>
              <a:t>script</a:t>
            </a:r>
            <a:r>
              <a:rPr lang="bg-BG" altLang="en-US" sz="18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 err="1"/>
              <a:t>function</a:t>
            </a:r>
            <a:r>
              <a:rPr lang="bg-BG" altLang="en-US" sz="1800" b="1" dirty="0"/>
              <a:t> </a:t>
            </a:r>
            <a:r>
              <a:rPr lang="bg-BG" altLang="en-US" sz="1800" b="1" dirty="0" err="1"/>
              <a:t>myFunction</a:t>
            </a:r>
            <a:r>
              <a:rPr lang="bg-BG" altLang="en-US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 err="1"/>
              <a:t>document.getElementById</a:t>
            </a:r>
            <a:r>
              <a:rPr lang="bg-BG" altLang="en-US" sz="1800" b="1" dirty="0"/>
              <a:t>("</a:t>
            </a:r>
            <a:r>
              <a:rPr lang="bg-BG" altLang="en-US" sz="1800" b="1" dirty="0" err="1"/>
              <a:t>dem</a:t>
            </a:r>
            <a:r>
              <a:rPr lang="bg-BG" altLang="en-US" sz="1800" b="1" dirty="0"/>
              <a:t>").</a:t>
            </a:r>
            <a:r>
              <a:rPr lang="bg-BG" altLang="en-US" sz="1800" b="1" dirty="0" err="1"/>
              <a:t>innerHTML</a:t>
            </a:r>
            <a:r>
              <a:rPr lang="bg-BG" altLang="en-US" sz="1800" b="1" dirty="0"/>
              <a:t>="Този текст е вмъкнат, чрез </a:t>
            </a:r>
            <a:r>
              <a:rPr lang="bg-BG" altLang="en-US" sz="1800" b="1" dirty="0" err="1"/>
              <a:t>JavaScript</a:t>
            </a:r>
            <a:r>
              <a:rPr lang="bg-BG" altLang="en-US" sz="1800" b="1" dirty="0"/>
              <a:t> функция";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 err="1"/>
              <a:t>document.getElementById</a:t>
            </a:r>
            <a:r>
              <a:rPr lang="bg-BG" altLang="en-US" sz="1800" b="1" dirty="0"/>
              <a:t>("</a:t>
            </a:r>
            <a:r>
              <a:rPr lang="bg-BG" altLang="en-US" sz="1800" b="1" dirty="0" err="1"/>
              <a:t>demo</a:t>
            </a:r>
            <a:r>
              <a:rPr lang="bg-BG" altLang="en-US" sz="1800" b="1" dirty="0"/>
              <a:t>").</a:t>
            </a:r>
            <a:r>
              <a:rPr lang="bg-BG" altLang="en-US" sz="1800" b="1" dirty="0" err="1"/>
              <a:t>innerHTML</a:t>
            </a:r>
            <a:r>
              <a:rPr lang="bg-BG" altLang="en-US" sz="1800" b="1" dirty="0"/>
              <a:t>="Този текст също, чрез </a:t>
            </a:r>
            <a:r>
              <a:rPr lang="bg-BG" altLang="en-US" sz="1800" b="1" dirty="0" err="1"/>
              <a:t>JavaScript</a:t>
            </a:r>
            <a:r>
              <a:rPr lang="bg-BG" altLang="en-US" sz="1800" b="1" dirty="0"/>
              <a:t> функция";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b="1" dirty="0"/>
              <a:t>&lt;/</a:t>
            </a:r>
            <a:r>
              <a:rPr lang="bg-BG" altLang="en-US" sz="1800" b="1" dirty="0" err="1"/>
              <a:t>script</a:t>
            </a:r>
            <a:r>
              <a:rPr lang="bg-BG" altLang="en-US" sz="1800" b="1" dirty="0"/>
              <a:t>&gt;</a:t>
            </a:r>
            <a:endParaRPr lang="bg-BG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&lt;/</a:t>
            </a:r>
            <a:r>
              <a:rPr lang="bg-BG" altLang="en-US" sz="1800" dirty="0" err="1"/>
              <a:t>head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</a:t>
            </a:r>
            <a:r>
              <a:rPr lang="bg-BG" altLang="en-US" sz="1800" dirty="0" err="1"/>
              <a:t>body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&lt;p&gt;Това е текст, изписан с HTML между тагове за параграф&lt;/p&gt;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&lt;h1 </a:t>
            </a:r>
            <a:r>
              <a:rPr lang="bg-BG" altLang="en-US" sz="1800" b="1" dirty="0" err="1"/>
              <a:t>id</a:t>
            </a:r>
            <a:r>
              <a:rPr lang="bg-BG" altLang="en-US" sz="1800" b="1" dirty="0"/>
              <a:t>="</a:t>
            </a:r>
            <a:r>
              <a:rPr lang="bg-BG" altLang="en-US" sz="1800" b="1" dirty="0" err="1"/>
              <a:t>dem</a:t>
            </a:r>
            <a:r>
              <a:rPr lang="bg-BG" altLang="en-US" sz="1800" b="1" dirty="0"/>
              <a:t>"</a:t>
            </a:r>
            <a:r>
              <a:rPr lang="bg-BG" altLang="en-US" sz="1800" dirty="0"/>
              <a:t>&gt;</a:t>
            </a:r>
            <a:r>
              <a:rPr lang="bg-BG" altLang="en-US" sz="1800" dirty="0" err="1"/>
              <a:t>My</a:t>
            </a:r>
            <a:r>
              <a:rPr lang="bg-BG" altLang="en-US" sz="1800" dirty="0"/>
              <a:t> </a:t>
            </a:r>
            <a:r>
              <a:rPr lang="bg-BG" altLang="en-US" sz="1800" dirty="0" err="1"/>
              <a:t>Web</a:t>
            </a:r>
            <a:r>
              <a:rPr lang="bg-BG" altLang="en-US" sz="1800" dirty="0"/>
              <a:t> </a:t>
            </a:r>
            <a:r>
              <a:rPr lang="bg-BG" altLang="en-US" sz="1800" dirty="0" err="1"/>
              <a:t>Page</a:t>
            </a:r>
            <a:r>
              <a:rPr lang="bg-BG" altLang="en-US" sz="1800" dirty="0"/>
              <a:t>-c HTML &lt;/h1&gt;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&lt;p </a:t>
            </a:r>
            <a:r>
              <a:rPr lang="bg-BG" altLang="en-US" sz="1800" b="1" dirty="0" err="1"/>
              <a:t>id</a:t>
            </a:r>
            <a:r>
              <a:rPr lang="bg-BG" altLang="en-US" sz="1800" b="1" dirty="0"/>
              <a:t>="</a:t>
            </a:r>
            <a:r>
              <a:rPr lang="bg-BG" altLang="en-US" sz="1800" b="1" dirty="0" err="1"/>
              <a:t>demo</a:t>
            </a:r>
            <a:r>
              <a:rPr lang="bg-BG" altLang="en-US" sz="1800" b="1" dirty="0"/>
              <a:t>"</a:t>
            </a:r>
            <a:r>
              <a:rPr lang="bg-BG" altLang="en-US" sz="1800" dirty="0"/>
              <a:t>&gt;A </a:t>
            </a:r>
            <a:r>
              <a:rPr lang="bg-BG" altLang="en-US" sz="1800" dirty="0" err="1"/>
              <a:t>Paragraph</a:t>
            </a:r>
            <a:r>
              <a:rPr lang="bg-BG" altLang="en-US" sz="1800" dirty="0"/>
              <a:t>-c HTML &lt;/p&gt;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&lt;p&gt;Това е текст също, изписан с HTML между тагове за параграф&lt;/p&gt;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</a:t>
            </a:r>
            <a:r>
              <a:rPr lang="bg-BG" altLang="en-US" sz="1800" dirty="0" err="1"/>
              <a:t>button</a:t>
            </a:r>
            <a:r>
              <a:rPr lang="bg-BG" altLang="en-US" sz="1800" dirty="0"/>
              <a:t> </a:t>
            </a:r>
            <a:r>
              <a:rPr lang="bg-BG" altLang="en-US" sz="1800" dirty="0" err="1"/>
              <a:t>type</a:t>
            </a:r>
            <a:r>
              <a:rPr lang="bg-BG" altLang="en-US" sz="1800" dirty="0"/>
              <a:t>="</a:t>
            </a:r>
            <a:r>
              <a:rPr lang="bg-BG" altLang="en-US" sz="1800" dirty="0" err="1"/>
              <a:t>button</a:t>
            </a:r>
            <a:r>
              <a:rPr lang="bg-BG" altLang="en-US" sz="1800" dirty="0"/>
              <a:t>" </a:t>
            </a:r>
            <a:r>
              <a:rPr lang="bg-BG" altLang="en-US" sz="1800" dirty="0" err="1"/>
              <a:t>onclick</a:t>
            </a:r>
            <a:r>
              <a:rPr lang="bg-BG" altLang="en-US" sz="1800" dirty="0"/>
              <a:t>="</a:t>
            </a:r>
            <a:r>
              <a:rPr lang="bg-BG" altLang="en-US" sz="1800" b="1" dirty="0" err="1"/>
              <a:t>myFunction</a:t>
            </a:r>
            <a:r>
              <a:rPr lang="bg-BG" altLang="en-US" sz="1800" b="1" dirty="0"/>
              <a:t>()</a:t>
            </a:r>
            <a:r>
              <a:rPr lang="bg-BG" altLang="en-US" sz="1800" dirty="0"/>
              <a:t>"&gt;</a:t>
            </a:r>
            <a:r>
              <a:rPr lang="bg-BG" altLang="en-US" sz="1800" dirty="0" err="1"/>
              <a:t>Run</a:t>
            </a:r>
            <a:r>
              <a:rPr lang="bg-BG" altLang="en-US" sz="1800" dirty="0"/>
              <a:t> </a:t>
            </a:r>
            <a:r>
              <a:rPr lang="bg-BG" altLang="en-US" sz="1800" dirty="0" err="1"/>
              <a:t>it</a:t>
            </a:r>
            <a:r>
              <a:rPr lang="bg-BG" altLang="en-US" sz="1800" dirty="0"/>
              <a:t>&lt;/</a:t>
            </a:r>
            <a:r>
              <a:rPr lang="bg-BG" altLang="en-US" sz="1800" dirty="0" err="1"/>
              <a:t>button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&lt;/</a:t>
            </a:r>
            <a:r>
              <a:rPr lang="bg-BG" altLang="en-US" sz="1800" dirty="0" err="1"/>
              <a:t>body</a:t>
            </a:r>
            <a:r>
              <a:rPr lang="bg-BG" altLang="en-US" sz="1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dirty="0"/>
              <a:t>&lt;/</a:t>
            </a:r>
            <a:r>
              <a:rPr lang="bg-BG" altLang="en-US" sz="1800" dirty="0" err="1"/>
              <a:t>html</a:t>
            </a:r>
            <a:r>
              <a:rPr lang="bg-BG" altLang="en-US" sz="1800" dirty="0"/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5F1AD487-0E02-44B9-865C-EFD7DF3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3355DB-0003-498A-9541-BE39C90EB4AE}" type="slidenum">
              <a:rPr lang="bg-BG" altLang="en-US" sz="26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bg-BG" altLang="en-US" sz="2600">
              <a:solidFill>
                <a:schemeClr val="bg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B8CDEAF-08B7-4118-A1BE-F2338483B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90564" y="-26669"/>
            <a:ext cx="7924800" cy="45719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9B5047A-E349-4D7E-9DEA-64A6DFA9F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4" y="685800"/>
            <a:ext cx="8153400" cy="608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е </a:t>
            </a:r>
            <a:r>
              <a:rPr lang="bg-BG" altLang="en-US" sz="2400" dirty="0" err="1"/>
              <a:t>case</a:t>
            </a:r>
            <a:r>
              <a:rPr lang="bg-BG" altLang="en-US" sz="2400" dirty="0"/>
              <a:t> </a:t>
            </a:r>
            <a:r>
              <a:rPr lang="bg-BG" altLang="en-US" sz="2400" dirty="0" err="1"/>
              <a:t>sensitive</a:t>
            </a:r>
            <a:r>
              <a:rPr lang="bg-BG" altLang="en-US" sz="2400" dirty="0"/>
              <a:t> – чувствителен към това дали се пишат/използват в командите малки или големи букви. 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Така например: </a:t>
            </a:r>
            <a:r>
              <a:rPr lang="bg-BG" altLang="en-US" sz="2400" b="1" dirty="0" err="1"/>
              <a:t>document.getElementById</a:t>
            </a:r>
            <a:r>
              <a:rPr lang="bg-BG" altLang="en-US" sz="2400" b="1" dirty="0"/>
              <a:t> </a:t>
            </a:r>
            <a:r>
              <a:rPr lang="bg-BG" altLang="en-US" sz="2400" dirty="0"/>
              <a:t>не е същото като </a:t>
            </a:r>
            <a:r>
              <a:rPr lang="bg-BG" altLang="en-US" sz="2400" b="1" dirty="0" err="1"/>
              <a:t>document.getelementByid</a:t>
            </a:r>
            <a:r>
              <a:rPr lang="bg-BG" altLang="en-US" sz="2400" dirty="0"/>
              <a:t>, което е предпоставка за грешки при изпълнението на кода.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не обръща внимание на празни интервали в кода. Игнорира ги. Обикновено празните интервали правят кода по четлив.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i="1" dirty="0" err="1">
                <a:solidFill>
                  <a:srgbClr val="0000FF"/>
                </a:solidFill>
              </a:rPr>
              <a:t>var</a:t>
            </a:r>
            <a:r>
              <a:rPr lang="bg-BG" altLang="en-US" i="1" dirty="0">
                <a:solidFill>
                  <a:srgbClr val="0000FF"/>
                </a:solidFill>
              </a:rPr>
              <a:t> </a:t>
            </a:r>
            <a:r>
              <a:rPr lang="bg-BG" altLang="en-US" i="1" dirty="0" err="1">
                <a:solidFill>
                  <a:srgbClr val="0000FF"/>
                </a:solidFill>
              </a:rPr>
              <a:t>firstname</a:t>
            </a:r>
            <a:r>
              <a:rPr lang="bg-BG" altLang="en-US" i="1" dirty="0">
                <a:solidFill>
                  <a:srgbClr val="0000FF"/>
                </a:solidFill>
              </a:rPr>
              <a:t>="Иван";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i="1" dirty="0">
                <a:solidFill>
                  <a:srgbClr val="0000FF"/>
                </a:solidFill>
              </a:rPr>
              <a:t> или   </a:t>
            </a:r>
            <a:r>
              <a:rPr lang="bg-BG" altLang="en-US" i="1" dirty="0" err="1">
                <a:solidFill>
                  <a:srgbClr val="0000FF"/>
                </a:solidFill>
              </a:rPr>
              <a:t>var</a:t>
            </a:r>
            <a:r>
              <a:rPr lang="bg-BG" altLang="en-US" i="1" dirty="0">
                <a:solidFill>
                  <a:srgbClr val="0000FF"/>
                </a:solidFill>
              </a:rPr>
              <a:t> </a:t>
            </a:r>
            <a:r>
              <a:rPr lang="bg-BG" altLang="en-US" i="1" dirty="0" err="1">
                <a:solidFill>
                  <a:srgbClr val="0000FF"/>
                </a:solidFill>
              </a:rPr>
              <a:t>firstname</a:t>
            </a:r>
            <a:r>
              <a:rPr lang="bg-BG" altLang="en-US" i="1" dirty="0">
                <a:solidFill>
                  <a:srgbClr val="0000FF"/>
                </a:solidFill>
              </a:rPr>
              <a:t> = "Иван";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 err="1"/>
              <a:t>JavaScript</a:t>
            </a:r>
            <a:r>
              <a:rPr lang="bg-BG" altLang="en-US" sz="2400" dirty="0"/>
              <a:t> позволява да се прекъсва командата с обратна наклонена черта, но само в текста: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sz="2000" i="1" dirty="0" err="1">
                <a:solidFill>
                  <a:srgbClr val="0000FF"/>
                </a:solidFill>
              </a:rPr>
              <a:t>document.write</a:t>
            </a:r>
            <a:r>
              <a:rPr lang="bg-BG" altLang="en-US" sz="2000" i="1" dirty="0">
                <a:solidFill>
                  <a:srgbClr val="0000FF"/>
                </a:solidFill>
              </a:rPr>
              <a:t>("</a:t>
            </a:r>
            <a:r>
              <a:rPr lang="bg-BG" altLang="en-US" sz="2000" i="1" dirty="0" err="1">
                <a:solidFill>
                  <a:srgbClr val="0000FF"/>
                </a:solidFill>
              </a:rPr>
              <a:t>Hello</a:t>
            </a:r>
            <a:r>
              <a:rPr lang="bg-BG" altLang="en-US" sz="2000" i="1" dirty="0">
                <a:solidFill>
                  <a:srgbClr val="0000FF"/>
                </a:solidFill>
              </a:rPr>
              <a:t> 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sz="2000" i="1" dirty="0">
                <a:solidFill>
                  <a:srgbClr val="0000FF"/>
                </a:solidFill>
              </a:rPr>
              <a:t>World!");                         </a:t>
            </a:r>
            <a:r>
              <a:rPr lang="bg-BG" altLang="en-US" sz="2000" b="1" i="1" dirty="0">
                <a:solidFill>
                  <a:srgbClr val="0000FF"/>
                </a:solidFill>
              </a:rPr>
              <a:t>//възможно</a:t>
            </a:r>
            <a:endParaRPr lang="bg-BG" altLang="en-US" sz="2000" i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sz="2000" i="1" dirty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sz="2000" i="1" dirty="0" err="1">
                <a:solidFill>
                  <a:srgbClr val="0000FF"/>
                </a:solidFill>
              </a:rPr>
              <a:t>document.write</a:t>
            </a:r>
            <a:r>
              <a:rPr lang="bg-BG" altLang="en-US" sz="2000" i="1" dirty="0">
                <a:solidFill>
                  <a:srgbClr val="0000FF"/>
                </a:solidFill>
              </a:rPr>
              <a:t>\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bg-BG" altLang="en-US" sz="2000" i="1" dirty="0">
                <a:solidFill>
                  <a:srgbClr val="0000FF"/>
                </a:solidFill>
              </a:rPr>
              <a:t>("</a:t>
            </a:r>
            <a:r>
              <a:rPr lang="bg-BG" altLang="en-US" sz="2000" i="1" dirty="0" err="1">
                <a:solidFill>
                  <a:srgbClr val="0000FF"/>
                </a:solidFill>
              </a:rPr>
              <a:t>Hello</a:t>
            </a:r>
            <a:r>
              <a:rPr lang="bg-BG" altLang="en-US" sz="2000" i="1" dirty="0">
                <a:solidFill>
                  <a:srgbClr val="0000FF"/>
                </a:solidFill>
              </a:rPr>
              <a:t> World!");                 </a:t>
            </a:r>
            <a:r>
              <a:rPr lang="bg-BG" altLang="en-US" sz="2000" b="1" i="1" dirty="0">
                <a:solidFill>
                  <a:srgbClr val="0000FF"/>
                </a:solidFill>
              </a:rPr>
              <a:t>//не е възможно</a:t>
            </a:r>
            <a:r>
              <a:rPr lang="bg-BG" altLang="en-US" sz="2000" i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170C-33CD-4A3B-B42D-6BAE29FD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 - конвертиране на типове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E9-BB3E-4C93-BE51-5B2C8883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106CC-AC75-456C-939F-4706403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965D-978A-4332-8D31-92DF6352BAC3}" type="slidenum">
              <a:rPr lang="bg-BG" altLang="bg-BG" smtClean="0"/>
              <a:pPr/>
              <a:t>35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110980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5EC64-3823-4D83-B1A6-88C06998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965D-978A-4332-8D31-92DF6352BAC3}" type="slidenum">
              <a:rPr lang="bg-BG" altLang="bg-BG" smtClean="0"/>
              <a:pPr/>
              <a:t>36</a:t>
            </a:fld>
            <a:endParaRPr lang="bg-BG" alt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D155C-7A56-43BD-B114-4E3088876D49}"/>
              </a:ext>
            </a:extLst>
          </p:cNvPr>
          <p:cNvSpPr/>
          <p:nvPr/>
        </p:nvSpPr>
        <p:spPr>
          <a:xfrm>
            <a:off x="377826" y="127000"/>
            <a:ext cx="479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JavaScript Type Conversion</a:t>
            </a: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EFD58-E8DD-428B-86B1-E5FBF5164D8D}"/>
              </a:ext>
            </a:extLst>
          </p:cNvPr>
          <p:cNvSpPr/>
          <p:nvPr/>
        </p:nvSpPr>
        <p:spPr>
          <a:xfrm>
            <a:off x="228600" y="750332"/>
            <a:ext cx="8145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JavaScript variables can be converted to a new variable and another data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the use of a JavaScript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Automatically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by JavaScript itself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BCEFC-7C67-40CA-AFA8-2164AFA3E861}"/>
              </a:ext>
            </a:extLst>
          </p:cNvPr>
          <p:cNvSpPr/>
          <p:nvPr/>
        </p:nvSpPr>
        <p:spPr>
          <a:xfrm>
            <a:off x="121461" y="2658621"/>
            <a:ext cx="9059861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String(x)  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a string from a number variable x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 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a string from a number literal 123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a string from a number from an expression</a:t>
            </a:r>
            <a:endParaRPr lang="bg-BG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722C55-6DFF-42A2-9400-BB7CF718B319}"/>
              </a:ext>
            </a:extLst>
          </p:cNvPr>
          <p:cNvSpPr/>
          <p:nvPr/>
        </p:nvSpPr>
        <p:spPr>
          <a:xfrm>
            <a:off x="228600" y="4387907"/>
            <a:ext cx="4572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latin typeface="Consolas" panose="020B0609020204030204" pitchFamily="49" charset="0"/>
              </a:rPr>
              <a:t>//Същото действие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bg-BG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42408-B3C6-4A56-9F6D-49F0FD5EE54D}"/>
              </a:ext>
            </a:extLst>
          </p:cNvPr>
          <p:cNvSpPr/>
          <p:nvPr/>
        </p:nvSpPr>
        <p:spPr>
          <a:xfrm>
            <a:off x="228600" y="2017853"/>
            <a:ext cx="281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</a:rPr>
              <a:t>Numbers to Strings</a:t>
            </a:r>
            <a:endParaRPr lang="en-US" sz="2400" b="0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8CE13-D2A0-42EC-9A66-5D52792E5D0F}"/>
              </a:ext>
            </a:extLst>
          </p:cNvPr>
          <p:cNvSpPr/>
          <p:nvPr/>
        </p:nvSpPr>
        <p:spPr>
          <a:xfrm>
            <a:off x="2850339" y="111449"/>
            <a:ext cx="6172200" cy="563231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JavaScript String() 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String() method can convert a number to a string.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123;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String(x)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String(123)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String(100 + 23);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59EF3-F0A1-400C-B53C-CDBC87090961}"/>
              </a:ext>
            </a:extLst>
          </p:cNvPr>
          <p:cNvSpPr/>
          <p:nvPr/>
        </p:nvSpPr>
        <p:spPr>
          <a:xfrm>
            <a:off x="2900615" y="3282727"/>
            <a:ext cx="607164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123;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(123).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(100 + 23).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5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D0388-FEB2-4F70-9670-E1F78683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64C2-1818-4640-A791-7992EDE1CC89}" type="slidenum">
              <a:rPr lang="bg-BG" altLang="bg-BG" smtClean="0"/>
              <a:pPr/>
              <a:t>37</a:t>
            </a:fld>
            <a:endParaRPr lang="bg-BG" alt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F2B8C2-4F29-4DB7-82BC-13ACCD4177FC}"/>
              </a:ext>
            </a:extLst>
          </p:cNvPr>
          <p:cNvSpPr/>
          <p:nvPr/>
        </p:nvSpPr>
        <p:spPr>
          <a:xfrm>
            <a:off x="304800" y="304800"/>
            <a:ext cx="213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Segoe UI" panose="020B0502040204020203" pitchFamily="34" charset="0"/>
              </a:rPr>
              <a:t>Booleans to Strings</a:t>
            </a:r>
            <a:endParaRPr lang="en-US" b="0" i="0" u="sng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50CF7-DA09-4670-88AD-F4788534828C}"/>
              </a:ext>
            </a:extLst>
          </p:cNvPr>
          <p:cNvSpPr/>
          <p:nvPr/>
        </p:nvSpPr>
        <p:spPr>
          <a:xfrm>
            <a:off x="671514" y="807729"/>
            <a:ext cx="758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 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"false"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    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"true"</a:t>
            </a:r>
            <a:endParaRPr lang="bg-B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89591-D731-4A95-9A04-072FE67C5F3B}"/>
              </a:ext>
            </a:extLst>
          </p:cNvPr>
          <p:cNvSpPr/>
          <p:nvPr/>
        </p:nvSpPr>
        <p:spPr>
          <a:xfrm>
            <a:off x="671514" y="1694901"/>
            <a:ext cx="7898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"false"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 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"true"</a:t>
            </a:r>
            <a:endParaRPr lang="bg-BG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26DE7-2676-4B68-B0E7-3867A925B237}"/>
              </a:ext>
            </a:extLst>
          </p:cNvPr>
          <p:cNvSpPr/>
          <p:nvPr/>
        </p:nvSpPr>
        <p:spPr>
          <a:xfrm>
            <a:off x="377826" y="2904093"/>
            <a:ext cx="2329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Segoe UI" panose="020B0502040204020203" pitchFamily="34" charset="0"/>
              </a:rPr>
              <a:t>Dates to Strings</a:t>
            </a:r>
            <a:endParaRPr lang="en-US" sz="2400" b="0" i="0" u="sng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E0CFF-9830-456F-90AF-24E1A6430103}"/>
              </a:ext>
            </a:extLst>
          </p:cNvPr>
          <p:cNvSpPr/>
          <p:nvPr/>
        </p:nvSpPr>
        <p:spPr>
          <a:xfrm>
            <a:off x="304800" y="3477905"/>
            <a:ext cx="8459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String(Date())    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"Thu Jul 17 2014 15:38:19 </a:t>
            </a:r>
            <a:endParaRPr lang="bg-BG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bg-BG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GMT+0200 (W. Europe Daylight Time)"</a:t>
            </a:r>
            <a:endParaRPr lang="bg-BG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4FA09-A7E5-4252-B660-5FAA37E24818}"/>
              </a:ext>
            </a:extLst>
          </p:cNvPr>
          <p:cNvSpPr/>
          <p:nvPr/>
        </p:nvSpPr>
        <p:spPr>
          <a:xfrm>
            <a:off x="304800" y="3880579"/>
            <a:ext cx="2746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bg-BG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FDD5F-CEEF-4F29-9FA6-0ADC7494F495}"/>
              </a:ext>
            </a:extLst>
          </p:cNvPr>
          <p:cNvSpPr/>
          <p:nvPr/>
        </p:nvSpPr>
        <p:spPr>
          <a:xfrm>
            <a:off x="304800" y="4422916"/>
            <a:ext cx="281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Segoe UI" panose="020B0502040204020203" pitchFamily="34" charset="0"/>
              </a:rPr>
              <a:t>Strings to Numbers</a:t>
            </a:r>
            <a:endParaRPr lang="en-US" sz="2400" b="0" i="0" u="sng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56B2E-2D82-4FB7-9080-02F8FC8F0B25}"/>
              </a:ext>
            </a:extLst>
          </p:cNvPr>
          <p:cNvSpPr/>
          <p:nvPr/>
        </p:nvSpPr>
        <p:spPr>
          <a:xfrm>
            <a:off x="2190660" y="4934476"/>
            <a:ext cx="6191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"3.14"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3.14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0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0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"99 88"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71576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290B9-3910-4571-999C-1204F4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64C2-1818-4640-A791-7992EDE1CC89}" type="slidenum">
              <a:rPr lang="bg-BG" altLang="bg-BG" smtClean="0"/>
              <a:pPr/>
              <a:t>38</a:t>
            </a:fld>
            <a:endParaRPr lang="bg-BG" alt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64C71-915B-4419-8BBC-46F183D46BBB}"/>
              </a:ext>
            </a:extLst>
          </p:cNvPr>
          <p:cNvSpPr/>
          <p:nvPr/>
        </p:nvSpPr>
        <p:spPr>
          <a:xfrm>
            <a:off x="457200" y="381000"/>
            <a:ext cx="203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Segoe UI" panose="020B0502040204020203" pitchFamily="34" charset="0"/>
              </a:rPr>
              <a:t>Dates to Numbers</a:t>
            </a:r>
            <a:endParaRPr lang="en-US" b="0" i="0" u="sng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2440E-8DF0-4DF8-9866-514E0A1F84E4}"/>
              </a:ext>
            </a:extLst>
          </p:cNvPr>
          <p:cNvSpPr/>
          <p:nvPr/>
        </p:nvSpPr>
        <p:spPr>
          <a:xfrm>
            <a:off x="304800" y="773415"/>
            <a:ext cx="838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Number(d)    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returns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1404568027739</a:t>
            </a:r>
            <a:endParaRPr lang="bg-B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0003E-DC0D-408F-A938-F1B1B9140883}"/>
              </a:ext>
            </a:extLst>
          </p:cNvPr>
          <p:cNvSpPr/>
          <p:nvPr/>
        </p:nvSpPr>
        <p:spPr>
          <a:xfrm>
            <a:off x="326571" y="1645122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sz="2400" dirty="0"/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     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1404568027739</a:t>
            </a:r>
            <a:endParaRPr lang="bg-BG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1BA01-8398-43E0-8B7D-B03D80B28152}"/>
              </a:ext>
            </a:extLst>
          </p:cNvPr>
          <p:cNvSpPr/>
          <p:nvPr/>
        </p:nvSpPr>
        <p:spPr>
          <a:xfrm>
            <a:off x="461112" y="2514600"/>
            <a:ext cx="297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Segoe UI" panose="020B0502040204020203" pitchFamily="34" charset="0"/>
              </a:rPr>
              <a:t>Automatic Type Conversion</a:t>
            </a:r>
            <a:endParaRPr lang="en-US" b="0" i="0" u="sng" dirty="0">
              <a:solidFill>
                <a:srgbClr val="C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46EE0-04CD-4DC3-B183-96909D4E9555}"/>
              </a:ext>
            </a:extLst>
          </p:cNvPr>
          <p:cNvSpPr/>
          <p:nvPr/>
        </p:nvSpPr>
        <p:spPr>
          <a:xfrm>
            <a:off x="228600" y="2922413"/>
            <a:ext cx="90598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5   because null is 							//converted to 0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"5null"   because null is 					//converted to "null"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"52"      because 2 is 						//converted to "2"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3         because "5" is 						//converted to 5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returns 10        because "5" and "2" 			are converted to 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 and 2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122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12CBC-B994-40E0-A5D2-E8A6501C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64C2-1818-4640-A791-7992EDE1CC89}" type="slidenum">
              <a:rPr lang="bg-BG" altLang="bg-BG" smtClean="0"/>
              <a:pPr/>
              <a:t>4</a:t>
            </a:fld>
            <a:endParaRPr lang="bg-BG" alt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A2361-C888-483A-947E-E6ACA9122CBD}"/>
              </a:ext>
            </a:extLst>
          </p:cNvPr>
          <p:cNvSpPr/>
          <p:nvPr/>
        </p:nvSpPr>
        <p:spPr>
          <a:xfrm>
            <a:off x="325225" y="207202"/>
            <a:ext cx="8686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>
                <a:solidFill>
                  <a:srgbClr val="0000FF"/>
                </a:solidFill>
                <a:latin typeface="Verdana" panose="020B0604030504040204" pitchFamily="34" charset="0"/>
              </a:rPr>
              <a:t>Препоръки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endParaRPr lang="bg-BG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При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HTML, JavaScript 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инструкциите („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instructions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“)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трябва да бъдат изпълнени от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web 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браузъра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bg-BG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451E0-C4D1-456F-AC65-C0B54F3B59A2}"/>
              </a:ext>
            </a:extLst>
          </p:cNvPr>
          <p:cNvSpPr/>
          <p:nvPr/>
        </p:nvSpPr>
        <p:spPr>
          <a:xfrm>
            <a:off x="325225" y="2750329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"Hello World."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910B6-FF4F-4F3E-9262-77A4E9D263FB}"/>
              </a:ext>
            </a:extLst>
          </p:cNvPr>
          <p:cNvSpPr/>
          <p:nvPr/>
        </p:nvSpPr>
        <p:spPr>
          <a:xfrm>
            <a:off x="325225" y="1959071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1. Инструкцията казва на браузъра да изпише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 "Hello World.“ 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 в елемент с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id=“demo”</a:t>
            </a:r>
            <a:endParaRPr lang="bg-BG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F6F03-DE49-4A26-9832-960C40CB0008}"/>
              </a:ext>
            </a:extLst>
          </p:cNvPr>
          <p:cNvSpPr/>
          <p:nvPr/>
        </p:nvSpPr>
        <p:spPr>
          <a:xfrm>
            <a:off x="420278" y="3526782"/>
            <a:ext cx="7813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2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.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JS 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програмите имат много инструкции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 Те се изпълняват последователно по реда си. Често се наричат код.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B9804-D231-4902-8A30-22F4239E48F0}"/>
              </a:ext>
            </a:extLst>
          </p:cNvPr>
          <p:cNvSpPr/>
          <p:nvPr/>
        </p:nvSpPr>
        <p:spPr>
          <a:xfrm>
            <a:off x="457200" y="4267200"/>
            <a:ext cx="70104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x, y, z;</a:t>
            </a:r>
          </a:p>
          <a:p>
            <a:br>
              <a:rPr lang="es-ES" sz="2000" dirty="0"/>
            </a:b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s-ES" sz="2000" dirty="0"/>
            </a:b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sz="2000" dirty="0"/>
            </a:b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x + y;</a:t>
            </a:r>
            <a:br>
              <a:rPr lang="es-ES" sz="2000" dirty="0"/>
            </a:b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z;</a:t>
            </a:r>
            <a:endParaRPr lang="bg-BG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F9B04-8266-4E76-9B1D-C03465C63C78}"/>
              </a:ext>
            </a:extLst>
          </p:cNvPr>
          <p:cNvSpPr/>
          <p:nvPr/>
        </p:nvSpPr>
        <p:spPr>
          <a:xfrm>
            <a:off x="2209800" y="4133459"/>
            <a:ext cx="7010401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y 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z = x +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8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FC8DDA-DF55-4EE7-96FF-F4120AAF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64C2-1818-4640-A791-7992EDE1CC89}" type="slidenum">
              <a:rPr lang="bg-BG" altLang="bg-BG" smtClean="0"/>
              <a:pPr/>
              <a:t>5</a:t>
            </a:fld>
            <a:endParaRPr lang="bg-BG" alt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8FD424-D601-44C4-A30D-8B6A192E6874}"/>
              </a:ext>
            </a:extLst>
          </p:cNvPr>
          <p:cNvSpPr/>
          <p:nvPr/>
        </p:nvSpPr>
        <p:spPr>
          <a:xfrm>
            <a:off x="914400" y="976339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= 1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bg-BG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//може без 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 = 2; c = a + b;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bg-BG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// може без ;</a:t>
            </a:r>
            <a:endParaRPr lang="en-US" strike="sngStrik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B6543-BB89-47FD-90CF-0451FB043F64}"/>
              </a:ext>
            </a:extLst>
          </p:cNvPr>
          <p:cNvSpPr/>
          <p:nvPr/>
        </p:nvSpPr>
        <p:spPr>
          <a:xfrm>
            <a:off x="533400" y="32994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3. Добавяйте точка и запетая в края – означава изпълни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 </a:t>
            </a:r>
            <a:endParaRPr lang="bg-BG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При </a:t>
            </a:r>
            <a:r>
              <a:rPr 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web </a:t>
            </a:r>
            <a:r>
              <a:rPr lang="bg-BG" b="1" dirty="0">
                <a:solidFill>
                  <a:srgbClr val="0000FF"/>
                </a:solidFill>
                <a:latin typeface="Verdana" panose="020B0604030504040204" pitchFamily="34" charset="0"/>
              </a:rPr>
              <a:t>не са задължителни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, но се препоръчват строго, особено при изрази написани на един ред.</a:t>
            </a:r>
            <a:endParaRPr lang="bg-BG" dirty="0">
              <a:solidFill>
                <a:srgbClr val="0000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9C9E0-0B05-477C-B76C-6ECA9ACA5F4A}"/>
              </a:ext>
            </a:extLst>
          </p:cNvPr>
          <p:cNvSpPr/>
          <p:nvPr/>
        </p:nvSpPr>
        <p:spPr>
          <a:xfrm>
            <a:off x="533400" y="2781317"/>
            <a:ext cx="7666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4.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JavaScript 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игнорира празните места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 Те правят кода четим.</a:t>
            </a:r>
            <a:endParaRPr lang="bg-BG" dirty="0">
              <a:solidFill>
                <a:srgbClr val="00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AF4A-FB68-4217-BAB1-960E2F6F764E}"/>
              </a:ext>
            </a:extLst>
          </p:cNvPr>
          <p:cNvSpPr/>
          <p:nvPr/>
        </p:nvSpPr>
        <p:spPr>
          <a:xfrm>
            <a:off x="947394" y="32013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381E9-87C9-4D42-B600-4E0A2A8858E1}"/>
              </a:ext>
            </a:extLst>
          </p:cNvPr>
          <p:cNvSpPr/>
          <p:nvPr/>
        </p:nvSpPr>
        <p:spPr>
          <a:xfrm>
            <a:off x="533400" y="396929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5. Избягвайте ред с дължина по-голяма от 80 символа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 Добрата практика е да се прекъсва кода.</a:t>
            </a:r>
            <a:endParaRPr lang="bg-BG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1DD0A-F021-48A6-8B14-9FB1CD8CADE1}"/>
              </a:ext>
            </a:extLst>
          </p:cNvPr>
          <p:cNvSpPr/>
          <p:nvPr/>
        </p:nvSpPr>
        <p:spPr>
          <a:xfrm>
            <a:off x="671514" y="4666273"/>
            <a:ext cx="8396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Dolly!"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1DC82-A2AB-4C22-A7A2-C3AA109A2F4F}"/>
              </a:ext>
            </a:extLst>
          </p:cNvPr>
          <p:cNvSpPr/>
          <p:nvPr/>
        </p:nvSpPr>
        <p:spPr>
          <a:xfrm>
            <a:off x="740396" y="5881661"/>
            <a:ext cx="8022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6.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JavaScript 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изразите може да се групират заедно в блок от код за да се изпълнят заедно, поставени във фигурни скоби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{...}.</a:t>
            </a:r>
            <a:endParaRPr lang="bg-BG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r>
              <a:rPr lang="bg-BG" b="1" dirty="0">
                <a:solidFill>
                  <a:srgbClr val="0000FF"/>
                </a:solidFill>
                <a:latin typeface="Verdana" panose="020B0604030504040204" pitchFamily="34" charset="0"/>
              </a:rPr>
              <a:t>Функциите</a:t>
            </a:r>
            <a:r>
              <a:rPr lang="bg-BG" dirty="0">
                <a:solidFill>
                  <a:srgbClr val="0000FF"/>
                </a:solidFill>
                <a:latin typeface="Verdana" panose="020B0604030504040204" pitchFamily="34" charset="0"/>
              </a:rPr>
              <a:t> са другият начин за това.</a:t>
            </a:r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3AF8D15-3281-4E91-A1BD-F026D77D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2" y="5867400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0F065F-1EE4-44FC-BAB4-8479F24114FD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6147" name="AutoShape 2">
            <a:extLst>
              <a:ext uri="{FF2B5EF4-FFF2-40B4-BE49-F238E27FC236}">
                <a16:creationId xmlns:a16="http://schemas.microsoft.com/office/drawing/2014/main" id="{DF7118E3-5DCF-4F30-82D3-FF2DB7C9C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1318"/>
            <a:ext cx="7924800" cy="475553"/>
          </a:xfrm>
        </p:spPr>
        <p:txBody>
          <a:bodyPr/>
          <a:lstStyle/>
          <a:p>
            <a:pPr eaLnBrk="1" hangingPunct="1"/>
            <a:r>
              <a:rPr lang="bg-BG" altLang="en-US" dirty="0"/>
              <a:t>2.1. Променливи в </a:t>
            </a:r>
            <a:r>
              <a:rPr lang="bg-BG" altLang="en-US" dirty="0" err="1"/>
              <a:t>JavaScript</a:t>
            </a:r>
            <a:endParaRPr lang="bg-BG" altLang="en-US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BDFBD23-5B07-47C7-B30F-EA79E38C7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2" y="838200"/>
            <a:ext cx="8074025" cy="5403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Променливите в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и въобще могат да се разглеждат като "контейнери", в които се съхраняват данни/информация. 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Променливата се състои от име и стойност (</a:t>
            </a:r>
            <a:r>
              <a:rPr lang="bg-BG" altLang="en-US" sz="2400" b="1" dirty="0" err="1"/>
              <a:t>age</a:t>
            </a:r>
            <a:r>
              <a:rPr lang="bg-BG" altLang="en-US" sz="2400" b="1" dirty="0"/>
              <a:t>=33</a:t>
            </a:r>
            <a:r>
              <a:rPr lang="bg-BG" altLang="en-US" sz="2400" dirty="0"/>
              <a:t>) или е израз (</a:t>
            </a:r>
            <a:r>
              <a:rPr lang="bg-BG" altLang="en-US" sz="2400" b="1" dirty="0"/>
              <a:t>z=</a:t>
            </a:r>
            <a:r>
              <a:rPr lang="bg-BG" altLang="en-US" sz="2400" b="1" dirty="0" err="1"/>
              <a:t>x+y</a:t>
            </a:r>
            <a:r>
              <a:rPr lang="bg-BG" altLang="en-US" sz="2400" dirty="0"/>
              <a:t>). </a:t>
            </a:r>
            <a:r>
              <a:rPr lang="en-US" altLang="en-US" sz="2400" dirty="0"/>
              <a:t> </a:t>
            </a:r>
            <a:r>
              <a:rPr lang="bg-BG" altLang="en-US" sz="2400" dirty="0"/>
              <a:t>Използвайте </a:t>
            </a:r>
            <a:r>
              <a:rPr lang="en-US" b="1" dirty="0"/>
              <a:t>camelCase.</a:t>
            </a:r>
            <a:endParaRPr lang="en-US" altLang="en-US" sz="2400" b="1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Имената на променливите трябва да са кратки (</a:t>
            </a:r>
            <a:r>
              <a:rPr lang="bg-BG" altLang="en-US" sz="2400" b="1" dirty="0" err="1"/>
              <a:t>z,x,y</a:t>
            </a:r>
            <a:r>
              <a:rPr lang="bg-BG" altLang="en-US" sz="2400" dirty="0"/>
              <a:t>) или описателни (</a:t>
            </a:r>
            <a:r>
              <a:rPr lang="bg-BG" altLang="en-US" sz="2400" b="1" dirty="0" err="1"/>
              <a:t>age</a:t>
            </a:r>
            <a:r>
              <a:rPr lang="bg-BG" altLang="en-US" sz="2400" b="1" dirty="0"/>
              <a:t>, </a:t>
            </a:r>
            <a:r>
              <a:rPr lang="bg-BG" altLang="en-US" sz="2400" b="1" dirty="0" err="1"/>
              <a:t>total</a:t>
            </a:r>
            <a:r>
              <a:rPr lang="bg-BG" altLang="en-US" sz="2400" b="1" dirty="0"/>
              <a:t>, </a:t>
            </a:r>
            <a:r>
              <a:rPr lang="bg-BG" altLang="en-US" sz="2400" b="1" dirty="0" err="1"/>
              <a:t>totalValue</a:t>
            </a:r>
            <a:r>
              <a:rPr lang="bg-BG" alt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Имената/идентификаторите на променливите трябва да отговарят на следните изисквания: </a:t>
            </a:r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i="1" dirty="0"/>
              <a:t>Името на променливата може да бъде произволна комбинация от букви, цифри и символи за подчертаване. Няма ограничение за броя на символите, но името трябва да бъде изписано на един ред.</a:t>
            </a:r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i="1" dirty="0"/>
              <a:t>Прави се разлика между малки и големи букви (</a:t>
            </a:r>
            <a:r>
              <a:rPr lang="bg-BG" altLang="en-US" sz="2000" i="1" dirty="0" err="1"/>
              <a:t>age</a:t>
            </a:r>
            <a:r>
              <a:rPr lang="bg-BG" altLang="en-US" sz="2000" i="1" dirty="0"/>
              <a:t> и </a:t>
            </a:r>
            <a:r>
              <a:rPr lang="bg-BG" altLang="en-US" sz="2000" i="1" dirty="0" err="1"/>
              <a:t>Аge</a:t>
            </a:r>
            <a:r>
              <a:rPr lang="bg-BG" altLang="en-US" sz="2000" i="1" dirty="0"/>
              <a:t> са различни променливи).</a:t>
            </a:r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i="1" dirty="0"/>
              <a:t>В името не могат да се съдържат интервали и символи за пунктуация.</a:t>
            </a:r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i="1" dirty="0"/>
              <a:t>Името на променливата трябва да започва с буква.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0DA3A02-BDC4-419F-BA25-8D3CDE1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37819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748C17-A751-4C1C-A37A-4BBBF3B47EC9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A80C25-DD82-46AC-A95B-0A2FE1A37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71513" y="127002"/>
            <a:ext cx="7924800" cy="73025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1AED90E-604B-4AD0-8C6C-5B6A23374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685800"/>
            <a:ext cx="8458200" cy="48799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Променливите в </a:t>
            </a:r>
            <a:r>
              <a:rPr lang="bg-BG" altLang="en-US" sz="2400" dirty="0" err="1"/>
              <a:t>JavaScript</a:t>
            </a:r>
            <a:r>
              <a:rPr lang="bg-BG" altLang="en-US" sz="2400" dirty="0"/>
              <a:t> се декларират чрез ключовата дума </a:t>
            </a:r>
            <a:r>
              <a:rPr lang="bg-BG" altLang="en-US" sz="2400" b="1" dirty="0" err="1"/>
              <a:t>var</a:t>
            </a:r>
            <a:r>
              <a:rPr lang="en-US" altLang="en-US" sz="2400" b="1" dirty="0"/>
              <a:t> </a:t>
            </a:r>
            <a:r>
              <a:rPr lang="bg-BG" altLang="en-US" sz="2400" b="1" dirty="0"/>
              <a:t>или </a:t>
            </a:r>
            <a:r>
              <a:rPr lang="en-US" altLang="en-US" sz="2400" b="1" dirty="0"/>
              <a:t>let</a:t>
            </a:r>
            <a:r>
              <a:rPr lang="bg-BG" altLang="en-US" sz="2400" dirty="0"/>
              <a:t>. Те определят различен обхват на действие: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bg-BG" altLang="en-US" sz="2400" b="1" dirty="0"/>
              <a:t>Тя може да се пропусне</a:t>
            </a:r>
            <a:r>
              <a:rPr lang="bg-BG" altLang="en-US" sz="2400" dirty="0"/>
              <a:t>, ако в момента на декларирането на променливата й бъде присвоена стойност.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400" dirty="0"/>
              <a:t>Типът на променливата се определя автоматично или в момента на инициализирането й с някаква стойност или когато й бъде присвоена стойност в самата програма. (Типовете данни ще разгледаме по късно) 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х=3;        	    	//числова променлива - </a:t>
            </a:r>
            <a:r>
              <a:rPr lang="bg-BG" altLang="en-US" i="1" dirty="0" err="1"/>
              <a:t>Number</a:t>
            </a:r>
            <a:endParaRPr lang="bg-BG" altLang="en-US" i="1" dirty="0"/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</a:t>
            </a:r>
            <a:r>
              <a:rPr lang="bg-BG" altLang="en-US" i="1" dirty="0" err="1"/>
              <a:t>person</a:t>
            </a:r>
            <a:r>
              <a:rPr lang="bg-BG" altLang="en-US" i="1" dirty="0"/>
              <a:t>="Иван Иванов";	//от тип </a:t>
            </a:r>
            <a:r>
              <a:rPr lang="bg-BG" altLang="en-US" i="1" dirty="0" err="1"/>
              <a:t>String</a:t>
            </a:r>
            <a:r>
              <a:rPr lang="bg-BG" altLang="en-US" i="1" dirty="0"/>
              <a:t> (низ)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</a:t>
            </a:r>
            <a:r>
              <a:rPr lang="bg-BG" altLang="en-US" i="1" dirty="0" err="1"/>
              <a:t>answer</a:t>
            </a:r>
            <a:r>
              <a:rPr lang="bg-BG" altLang="en-US" i="1" dirty="0"/>
              <a:t>='Това е той!'; 	//от тип </a:t>
            </a:r>
            <a:r>
              <a:rPr lang="bg-BG" altLang="en-US" i="1" dirty="0" err="1"/>
              <a:t>String</a:t>
            </a:r>
            <a:r>
              <a:rPr lang="bg-BG" altLang="en-US" i="1" dirty="0"/>
              <a:t> (низ)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b="1" i="1" dirty="0" err="1"/>
              <a:t>car</a:t>
            </a:r>
            <a:r>
              <a:rPr lang="en-US" altLang="en-US" b="1" i="1" dirty="0"/>
              <a:t>N</a:t>
            </a:r>
            <a:r>
              <a:rPr lang="bg-BG" altLang="en-US" b="1" i="1" dirty="0" err="1"/>
              <a:t>ame</a:t>
            </a:r>
            <a:r>
              <a:rPr lang="bg-BG" altLang="en-US" i="1" dirty="0"/>
              <a:t>=”Volvo”;          	//от тип </a:t>
            </a:r>
            <a:r>
              <a:rPr lang="bg-BG" altLang="en-US" i="1" dirty="0" err="1"/>
              <a:t>String</a:t>
            </a:r>
            <a:r>
              <a:rPr lang="bg-BG" altLang="en-US" i="1" dirty="0"/>
              <a:t> (низ)    </a:t>
            </a:r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Y;               	//Няма стойност – </a:t>
            </a:r>
            <a:r>
              <a:rPr lang="bg-BG" altLang="en-US" i="1" dirty="0" err="1"/>
              <a:t>undefined</a:t>
            </a:r>
            <a:endParaRPr lang="bg-BG" altLang="en-US" i="1" dirty="0"/>
          </a:p>
          <a:p>
            <a:pPr lvl="2" eaLnBrk="1" hangingPunct="1">
              <a:lnSpc>
                <a:spcPct val="80000"/>
              </a:lnSpc>
            </a:pPr>
            <a:r>
              <a:rPr lang="bg-BG" altLang="en-US" i="1" dirty="0" err="1"/>
              <a:t>var</a:t>
            </a:r>
            <a:r>
              <a:rPr lang="bg-BG" altLang="en-US" i="1" dirty="0"/>
              <a:t> </a:t>
            </a:r>
            <a:r>
              <a:rPr lang="bg-BG" altLang="en-US" b="1" i="1" dirty="0" err="1"/>
              <a:t>car</a:t>
            </a:r>
            <a:r>
              <a:rPr lang="en-US" altLang="en-US" b="1" i="1" dirty="0"/>
              <a:t>N</a:t>
            </a:r>
            <a:r>
              <a:rPr lang="bg-BG" altLang="en-US" b="1" i="1" dirty="0" err="1"/>
              <a:t>ame</a:t>
            </a:r>
            <a:r>
              <a:rPr lang="bg-BG" altLang="en-US" i="1" dirty="0"/>
              <a:t>;             	// има стойност - Volvo</a:t>
            </a:r>
          </a:p>
          <a:p>
            <a:pPr eaLnBrk="1" hangingPunct="1">
              <a:lnSpc>
                <a:spcPct val="80000"/>
              </a:lnSpc>
            </a:pPr>
            <a:endParaRPr lang="bg-BG" altLang="en-US" sz="20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EB1B8-C157-472D-AEB8-B7E3A6076196}"/>
              </a:ext>
            </a:extLst>
          </p:cNvPr>
          <p:cNvSpPr/>
          <p:nvPr/>
        </p:nvSpPr>
        <p:spPr>
          <a:xfrm>
            <a:off x="2099" y="44196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camelCase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A760F-ECBA-4946-995A-3275C95899D7}"/>
              </a:ext>
            </a:extLst>
          </p:cNvPr>
          <p:cNvSpPr/>
          <p:nvPr/>
        </p:nvSpPr>
        <p:spPr>
          <a:xfrm>
            <a:off x="0" y="50586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camelCase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70C86-3A3E-4661-B746-6CB2AE75A0E1}"/>
              </a:ext>
            </a:extLst>
          </p:cNvPr>
          <p:cNvSpPr/>
          <p:nvPr/>
        </p:nvSpPr>
        <p:spPr>
          <a:xfrm>
            <a:off x="762001" y="5711106"/>
            <a:ext cx="8101012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 6;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6;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z = x + y;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  <a:endParaRPr lang="bg-BG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5AC15CA4-7151-4990-B2A0-BEE6A2CF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245" y="5791200"/>
            <a:ext cx="533400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D4AB87-4F56-4E05-A9BF-8FFF0637EF49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951C11A-E846-4306-A2FD-D769F0FC6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793595" y="228600"/>
            <a:ext cx="7924800" cy="76200"/>
          </a:xfrm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080B517-6C3D-4F52-AB30-BD0FF4D78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197" y="845608"/>
            <a:ext cx="769302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en-US" sz="2100" dirty="0"/>
              <a:t>Стойността на числовите променливи не се поставя в кавички, но това се изисква за стойността на променливите от тип </a:t>
            </a:r>
            <a:r>
              <a:rPr lang="bg-BG" altLang="en-US" sz="2100" i="1" dirty="0" err="1"/>
              <a:t>String</a:t>
            </a:r>
            <a:r>
              <a:rPr lang="bg-BG" altLang="en-US" sz="21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100" dirty="0"/>
              <a:t>В случай че стойността на числовата променлива се постави в кавички, тя ще се третира като </a:t>
            </a:r>
            <a:r>
              <a:rPr lang="bg-BG" altLang="en-US" sz="2100" b="1" dirty="0" err="1"/>
              <a:t>String</a:t>
            </a:r>
            <a:r>
              <a:rPr lang="bg-BG" altLang="en-US" sz="2100" dirty="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100" dirty="0"/>
              <a:t>В програмирането често променливите се декларират без стойност, което може да се случи на по-късен етап при изпълнението на програмата. </a:t>
            </a:r>
            <a:endParaRPr lang="en-US" altLang="en-US" sz="2100" dirty="0"/>
          </a:p>
          <a:p>
            <a:pPr lvl="1" eaLnBrk="1" hangingPunct="1">
              <a:lnSpc>
                <a:spcPct val="80000"/>
              </a:lnSpc>
            </a:pPr>
            <a:r>
              <a:rPr lang="bg-BG" altLang="en-US" sz="2000" dirty="0">
                <a:solidFill>
                  <a:srgbClr val="7030A0"/>
                </a:solidFill>
              </a:rPr>
              <a:t>В този случай променливата има стойност </a:t>
            </a:r>
            <a:r>
              <a:rPr lang="bg-BG" altLang="en-US" sz="2000" b="1" dirty="0" err="1">
                <a:solidFill>
                  <a:srgbClr val="7030A0"/>
                </a:solidFill>
              </a:rPr>
              <a:t>undefined</a:t>
            </a:r>
            <a:r>
              <a:rPr lang="bg-BG" altLang="en-US" sz="2000" b="1" dirty="0">
                <a:solidFill>
                  <a:srgbClr val="7030A0"/>
                </a:solidFill>
              </a:rPr>
              <a:t> </a:t>
            </a:r>
            <a:r>
              <a:rPr lang="bg-BG" altLang="en-US" sz="2000" dirty="0">
                <a:solidFill>
                  <a:srgbClr val="7030A0"/>
                </a:solidFill>
              </a:rPr>
              <a:t>(променливата </a:t>
            </a:r>
            <a:r>
              <a:rPr lang="bg-BG" altLang="en-US" sz="2000" b="1" dirty="0">
                <a:solidFill>
                  <a:srgbClr val="7030A0"/>
                </a:solidFill>
              </a:rPr>
              <a:t>Y</a:t>
            </a:r>
            <a:r>
              <a:rPr lang="bg-BG" altLang="en-US" sz="2000" dirty="0">
                <a:solidFill>
                  <a:srgbClr val="7030A0"/>
                </a:solidFill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100" dirty="0"/>
              <a:t>Когато се декларира повторно, променливата запазва стойността си (променливата </a:t>
            </a:r>
            <a:r>
              <a:rPr lang="bg-BG" altLang="en-US" sz="2100" b="1" dirty="0" err="1"/>
              <a:t>carname</a:t>
            </a:r>
            <a:r>
              <a:rPr lang="bg-BG" altLang="en-US" sz="21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100" dirty="0"/>
              <a:t>Добрата практика изисква всички променливи да се декларират в началото на разработвания код</a:t>
            </a:r>
          </a:p>
          <a:p>
            <a:pPr eaLnBrk="1" hangingPunct="1">
              <a:lnSpc>
                <a:spcPct val="80000"/>
              </a:lnSpc>
            </a:pPr>
            <a:r>
              <a:rPr lang="bg-BG" altLang="en-US" sz="2100" i="1" dirty="0"/>
              <a:t>В книгата са показани всички ключови имена, които не могат да бъдат използвани за имена на променливи, функции, етикети или на обекти</a:t>
            </a:r>
            <a:r>
              <a:rPr lang="bg-BG" altLang="en-US" sz="21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522E6A06-3B7C-427F-A38F-467C395A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096000"/>
            <a:ext cx="587375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2F11F9-E43B-4970-9D50-77303C8182B0}" type="slidenum">
              <a:rPr lang="bg-BG" altLang="en-US" sz="2600">
                <a:solidFill>
                  <a:srgbClr val="0000FF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bg-BG" altLang="en-US" sz="2600" dirty="0">
              <a:solidFill>
                <a:srgbClr val="0000FF"/>
              </a:solidFill>
            </a:endParaRPr>
          </a:p>
        </p:txBody>
      </p:sp>
      <p:sp>
        <p:nvSpPr>
          <p:cNvPr id="9219" name="AutoShape 2">
            <a:extLst>
              <a:ext uri="{FF2B5EF4-FFF2-40B4-BE49-F238E27FC236}">
                <a16:creationId xmlns:a16="http://schemas.microsoft.com/office/drawing/2014/main" id="{DB116E85-2952-4329-BCF1-8A4E11E80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911" y="136080"/>
            <a:ext cx="7924800" cy="533400"/>
          </a:xfrm>
        </p:spPr>
        <p:txBody>
          <a:bodyPr/>
          <a:lstStyle/>
          <a:p>
            <a:pPr eaLnBrk="1" hangingPunct="1"/>
            <a:r>
              <a:rPr lang="bg-BG" altLang="en-US" sz="3200" dirty="0"/>
              <a:t>2.2.</a:t>
            </a:r>
            <a:r>
              <a:rPr lang="bg-BG" altLang="en-US" sz="3200" i="1" dirty="0"/>
              <a:t> </a:t>
            </a:r>
            <a:r>
              <a:rPr lang="bg-BG" altLang="en-US" sz="3200" dirty="0"/>
              <a:t>Типове данни в </a:t>
            </a:r>
            <a:r>
              <a:rPr lang="bg-BG" altLang="en-US" sz="3200" dirty="0" err="1"/>
              <a:t>JavaScript</a:t>
            </a:r>
            <a:endParaRPr lang="bg-BG" altLang="en-US" sz="3200" i="1" dirty="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1E731D3-EEF7-42C4-8EED-C7817A8EA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911" y="1591564"/>
            <a:ext cx="7924799" cy="5256741"/>
          </a:xfrm>
        </p:spPr>
        <p:txBody>
          <a:bodyPr/>
          <a:lstStyle/>
          <a:p>
            <a:pPr eaLnBrk="1" hangingPunct="1"/>
            <a:r>
              <a:rPr lang="bg-BG" altLang="en-US" sz="2400" dirty="0"/>
              <a:t>Променливите може да са от различен тип.</a:t>
            </a:r>
            <a:endParaRPr lang="en-US" altLang="en-US" sz="2400" dirty="0"/>
          </a:p>
          <a:p>
            <a:pPr eaLnBrk="1" hangingPunct="1"/>
            <a:r>
              <a:rPr lang="bg-BG" altLang="en-US" sz="2400" b="1" dirty="0" err="1"/>
              <a:t>JavaScript</a:t>
            </a:r>
            <a:r>
              <a:rPr lang="bg-BG" altLang="en-US" sz="2400" dirty="0"/>
              <a:t> използва динамични типове данни. </a:t>
            </a:r>
          </a:p>
          <a:p>
            <a:pPr eaLnBrk="1" hangingPunct="1"/>
            <a:r>
              <a:rPr lang="bg-BG" altLang="en-US" sz="2400" dirty="0"/>
              <a:t>Това означава, че една и съща променлива може да променя типа си по време на изпълнението на програмата в зависимост от това каква стойност възприема.</a:t>
            </a:r>
          </a:p>
          <a:p>
            <a:pPr lvl="2" eaLnBrk="1" hangingPunct="1"/>
            <a:r>
              <a:rPr lang="bg-BG" altLang="en-US" sz="2200" i="1" dirty="0" err="1"/>
              <a:t>var</a:t>
            </a:r>
            <a:r>
              <a:rPr lang="bg-BG" altLang="en-US" sz="2200" i="1" dirty="0"/>
              <a:t> x;                   //няма стойност – </a:t>
            </a:r>
            <a:r>
              <a:rPr lang="bg-BG" altLang="en-US" sz="2200" i="1" dirty="0" err="1"/>
              <a:t>undefined</a:t>
            </a:r>
            <a:endParaRPr lang="bg-BG" altLang="en-US" sz="2200" i="1" dirty="0"/>
          </a:p>
          <a:p>
            <a:pPr lvl="2" eaLnBrk="1" hangingPunct="1"/>
            <a:r>
              <a:rPr lang="bg-BG" altLang="en-US" sz="2200" i="1" dirty="0" err="1"/>
              <a:t>var</a:t>
            </a:r>
            <a:r>
              <a:rPr lang="bg-BG" altLang="en-US" sz="2200" i="1" dirty="0"/>
              <a:t> х=3;                 //числова променлива - </a:t>
            </a:r>
            <a:r>
              <a:rPr lang="bg-BG" altLang="en-US" sz="2200" i="1" dirty="0" err="1"/>
              <a:t>Number</a:t>
            </a:r>
            <a:endParaRPr lang="bg-BG" altLang="en-US" sz="2200" i="1" dirty="0"/>
          </a:p>
          <a:p>
            <a:pPr lvl="2" eaLnBrk="1" hangingPunct="1"/>
            <a:r>
              <a:rPr lang="bg-BG" altLang="en-US" sz="2200" i="1" dirty="0" err="1"/>
              <a:t>var</a:t>
            </a:r>
            <a:r>
              <a:rPr lang="bg-BG" altLang="en-US" sz="2200" i="1" dirty="0"/>
              <a:t> x="Иван Иванов";     //от тип </a:t>
            </a:r>
            <a:r>
              <a:rPr lang="bg-BG" altLang="en-US" sz="2200" i="1" dirty="0" err="1"/>
              <a:t>String</a:t>
            </a:r>
            <a:r>
              <a:rPr lang="bg-BG" altLang="en-US" sz="2200" i="1" dirty="0"/>
              <a:t> (низ)</a:t>
            </a:r>
          </a:p>
          <a:p>
            <a:pPr lvl="2" eaLnBrk="1" hangingPunct="1"/>
            <a:r>
              <a:rPr lang="bg-BG" altLang="en-US" sz="2200" i="1" dirty="0"/>
              <a:t>Типовете данни в </a:t>
            </a:r>
            <a:r>
              <a:rPr lang="bg-BG" altLang="en-US" sz="2200" i="1" dirty="0" err="1"/>
              <a:t>JavaScript</a:t>
            </a:r>
            <a:r>
              <a:rPr lang="bg-BG" altLang="en-US" sz="2200" i="1" dirty="0"/>
              <a:t> са:</a:t>
            </a:r>
            <a:r>
              <a:rPr lang="bg-BG" altLang="en-US" sz="2200" b="1" i="1" dirty="0"/>
              <a:t> </a:t>
            </a:r>
            <a:endParaRPr lang="en-US" altLang="en-US" sz="2200" b="1" i="1" dirty="0"/>
          </a:p>
          <a:p>
            <a:pPr marL="914400" lvl="2" indent="0" eaLnBrk="1" hangingPunct="1">
              <a:buNone/>
            </a:pPr>
            <a:r>
              <a:rPr lang="bg-BG" altLang="en-US" sz="2200" b="1" i="1" dirty="0" err="1"/>
              <a:t>String</a:t>
            </a:r>
            <a:r>
              <a:rPr lang="bg-BG" altLang="en-US" sz="2200" b="1" i="1" dirty="0"/>
              <a:t>;</a:t>
            </a:r>
            <a:r>
              <a:rPr lang="bg-BG" altLang="en-US" sz="2200" i="1" dirty="0"/>
              <a:t> </a:t>
            </a:r>
            <a:r>
              <a:rPr lang="bg-BG" altLang="en-US" sz="2200" b="1" i="1" dirty="0" err="1"/>
              <a:t>Number</a:t>
            </a:r>
            <a:r>
              <a:rPr lang="bg-BG" altLang="en-US" sz="2200" b="1" i="1" dirty="0"/>
              <a:t>; </a:t>
            </a:r>
            <a:r>
              <a:rPr lang="bg-BG" altLang="en-US" sz="2200" b="1" i="1" dirty="0" err="1"/>
              <a:t>Boolean</a:t>
            </a:r>
            <a:r>
              <a:rPr lang="bg-BG" altLang="en-US" sz="2200" b="1" i="1" dirty="0"/>
              <a:t>; </a:t>
            </a:r>
            <a:r>
              <a:rPr lang="bg-BG" altLang="en-US" sz="2200" b="1" i="1" dirty="0" err="1"/>
              <a:t>Null</a:t>
            </a:r>
            <a:r>
              <a:rPr lang="bg-BG" altLang="en-US" sz="2200" b="1" i="1" dirty="0"/>
              <a:t>; </a:t>
            </a:r>
            <a:r>
              <a:rPr lang="bg-BG" altLang="en-US" sz="2200" b="1" i="1" dirty="0" err="1"/>
              <a:t>Undefined</a:t>
            </a:r>
            <a:r>
              <a:rPr lang="bg-BG" altLang="en-US" sz="2200" b="1" i="1" dirty="0"/>
              <a:t>; </a:t>
            </a:r>
            <a:r>
              <a:rPr lang="bg-BG" altLang="en-US" sz="2200" b="1" i="1" dirty="0" err="1"/>
              <a:t>Array</a:t>
            </a:r>
            <a:r>
              <a:rPr lang="bg-BG" altLang="en-US" sz="2200" b="1" i="1" dirty="0"/>
              <a:t>; </a:t>
            </a:r>
            <a:endParaRPr lang="en-US" altLang="en-US" sz="2200" b="1" i="1" dirty="0"/>
          </a:p>
          <a:p>
            <a:pPr marL="914400" lvl="2" indent="0" eaLnBrk="1" hangingPunct="1">
              <a:buNone/>
            </a:pPr>
            <a:r>
              <a:rPr lang="bg-BG" altLang="en-US" sz="2200" b="1" i="1" dirty="0" err="1"/>
              <a:t>Object</a:t>
            </a:r>
            <a:r>
              <a:rPr lang="bg-BG" altLang="en-US" sz="2200" b="1" i="1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64F0E8-ECE0-48A9-9365-2CBAFE0A2C0A}"/>
              </a:ext>
            </a:extLst>
          </p:cNvPr>
          <p:cNvSpPr/>
          <p:nvPr/>
        </p:nvSpPr>
        <p:spPr>
          <a:xfrm>
            <a:off x="342900" y="575901"/>
            <a:ext cx="84582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length=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Number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"Johnson"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String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 =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  <a:endParaRPr lang="bg-BG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1924</TotalTime>
  <Words>4376</Words>
  <Application>Microsoft Office PowerPoint</Application>
  <PresentationFormat>On-screen Show (4:3)</PresentationFormat>
  <Paragraphs>540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Segoe UI</vt:lpstr>
      <vt:lpstr>Times New Roman</vt:lpstr>
      <vt:lpstr>Verdana</vt:lpstr>
      <vt:lpstr>Wingdings</vt:lpstr>
      <vt:lpstr>Capsules</vt:lpstr>
      <vt:lpstr>Променливи, типове даннни, оператори в JavaScript </vt:lpstr>
      <vt:lpstr>Съдържание</vt:lpstr>
      <vt:lpstr>Цел</vt:lpstr>
      <vt:lpstr>PowerPoint Presentation</vt:lpstr>
      <vt:lpstr>PowerPoint Presentation</vt:lpstr>
      <vt:lpstr>2.1. Променливи в JavaScript</vt:lpstr>
      <vt:lpstr>PowerPoint Presentation</vt:lpstr>
      <vt:lpstr>PowerPoint Presentation</vt:lpstr>
      <vt:lpstr>2.2. Типове данни в JavaScript</vt:lpstr>
      <vt:lpstr>PowerPoint Presentation</vt:lpstr>
      <vt:lpstr>String (низ)</vt:lpstr>
      <vt:lpstr>Number (число)</vt:lpstr>
      <vt:lpstr>PowerPoint Presentation</vt:lpstr>
      <vt:lpstr>Boolean (булев)</vt:lpstr>
      <vt:lpstr>Undefined (недефиниран)</vt:lpstr>
      <vt:lpstr>Array (масив)</vt:lpstr>
      <vt:lpstr>PowerPoint Presentation</vt:lpstr>
      <vt:lpstr>Многомерен масив</vt:lpstr>
      <vt:lpstr>Object (обект) </vt:lpstr>
      <vt:lpstr>PowerPoint Presentation</vt:lpstr>
      <vt:lpstr>PowerPoint Presentation</vt:lpstr>
      <vt:lpstr>Null (нулев)</vt:lpstr>
      <vt:lpstr>PowerPoint Presentation</vt:lpstr>
      <vt:lpstr>2.3. Оператори в JavaScript</vt:lpstr>
      <vt:lpstr>Аритметични оператори </vt:lpstr>
      <vt:lpstr>PowerPoint Presentation</vt:lpstr>
      <vt:lpstr>Оператори за сравнение</vt:lpstr>
      <vt:lpstr>PowerPoint Presentation</vt:lpstr>
      <vt:lpstr>Логически оператори </vt:lpstr>
      <vt:lpstr>PowerPoint Presentation</vt:lpstr>
      <vt:lpstr>2.4. Коментари в JavaScript</vt:lpstr>
      <vt:lpstr>2.5. Команди (instructions) в JavaScript</vt:lpstr>
      <vt:lpstr>PowerPoint Presentation</vt:lpstr>
      <vt:lpstr>PowerPoint Presentation</vt:lpstr>
      <vt:lpstr>Примери  - конвертиране на типове данни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правила в JavaScript</dc:title>
  <dc:creator>basil</dc:creator>
  <cp:lastModifiedBy>Basil</cp:lastModifiedBy>
  <cp:revision>333</cp:revision>
  <dcterms:created xsi:type="dcterms:W3CDTF">2011-11-20T06:04:34Z</dcterms:created>
  <dcterms:modified xsi:type="dcterms:W3CDTF">2020-02-15T08:31:59Z</dcterms:modified>
</cp:coreProperties>
</file>