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4-15T15:53:38.40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26688 15152 0,'-600'-18'47,"547"18"-47,-106 0 16,106 0-16,-141 18 15,18-18-15,-89 17 16,-17 19 0,229-36-16,-53 17 31,53-17-31,-17 18 15,35-18 1,-1 18 0,19-18-1,-54 35 1,36 0 0,0-17-16,-18 17 15,17 0 1,19 1 62,17-19-78,-18 36 16,-17 18-1,0-1 1,17-17-1,-17 0 1,17-18 0,18-17-16,0 17 31,-35 18-15,17-35-1,18 0-15,0-1 31,-18 18 110,1 18-125,-1-35-16,18 0 0,-17 17 15,-1 18 1,0-36 15,18 1-15,0 0 46,0-1-46,0 1-16,0 0 0,-17-1 16,17 1-16,0 0 15,0-1 1,0 1 78,0 0-79,17-1-15,-17 18 16,18-35-16,-18 18 15,18 17 1,-1-35 140,18 0-140,18 18-16,212 35 16,-36-53-1,18 18 16,-88-1-31,-124-17 16,36 0 0,17 0-1,0 18 1,124-1 0,35-17-16,-18 0 31,71 0-16,-88 0 1,-89 0 0,1 0-1,-107 0 1,107-17-16,70 17 31,-106 0-15,-18 0-16,19-18 15,-1 18 1,-71 0 0,1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769AA-3AB6-4325-A265-A4D18D21BBEF}" type="datetimeFigureOut">
              <a:rPr lang="bg-BG" smtClean="0"/>
              <a:t>15.4.2019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90987-142B-4D6D-8058-9414D7A912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47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5986-CB2A-487F-81AE-5FCF0BEDE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D50EE-0E34-435E-9DD0-A603B8BC8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7A404-D637-41C5-BEF6-DEDF4840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0417-2966-4660-9D0A-406929CBBCC8}" type="datetime1">
              <a:rPr lang="bg-BG" smtClean="0"/>
              <a:t>15.4.2019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28F29-F784-457B-8DD4-110F0882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C67F2-2986-4C8A-BCF6-60EC69E9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935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AB2F-2DB6-4014-A8D7-6E5B3A3F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1A87B-2925-4BF6-AE25-2A8387647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2172-FF49-43BB-B024-936E2446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F68-9266-4BE6-9CC5-2AF7601DD9D6}" type="datetime1">
              <a:rPr lang="bg-BG" smtClean="0"/>
              <a:t>15.4.2019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A684-FA44-4A4E-BD44-C0BDDE3F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54B00-408C-4532-AC84-48D66AD6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477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37871-C271-4935-838C-DBCEE98CD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5D7F6-4BAD-4F87-847D-AC872C36D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9A98F-AE99-48C3-B2CD-6D2BF54A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ACA5-8E79-4117-AB15-3FDB91A1EAB0}" type="datetime1">
              <a:rPr lang="bg-BG" smtClean="0"/>
              <a:t>15.4.2019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6650-5972-44B3-B746-3CC76CB4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8173-4DF2-43B6-96FC-C093D6A0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66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92E4-8E70-4B12-A171-8E8E6204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16AB-EA62-4C7F-98F9-4BBDC1668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D081C-7DCE-40D9-9E88-0D70E240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4BFD-4F20-44B5-AC91-574AB7599044}" type="datetime1">
              <a:rPr lang="bg-BG" smtClean="0"/>
              <a:t>15.4.2019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7EF6-74EB-4C2E-BE9C-3A4B51B7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1066-53EA-406E-BC76-ADEE8C2D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412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D5F9-9275-4C75-A24D-2A603B36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B18B1-9565-4371-9177-7A5CF250C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E159-9E69-4675-B094-A975524D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8FC0-0E47-47BA-B809-D93E8B315E26}" type="datetime1">
              <a:rPr lang="bg-BG" smtClean="0"/>
              <a:t>15.4.2019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5FCC-9E96-4D6B-9DFD-34CA0535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B6F74-E09D-48C3-A0C8-E5465BD6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045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24E0-5E9C-42F6-99FC-57C1679A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1FB0-A097-4371-BE7C-EDBFAA643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5079D-82D0-4554-B3A5-F7A2EDE0E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9852D-7001-490F-8AA3-6EB6BAD2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FD22-4CC9-41E9-B724-8FCDAFDA27AF}" type="datetime1">
              <a:rPr lang="bg-BG" smtClean="0"/>
              <a:t>15.4.2019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A9548-4D63-4E22-BD0E-BFFEC45F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31614-4160-4FDE-A839-D2A58D50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100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CE2C-3A60-42B8-80C9-9EE68CAA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DE04-3D57-444E-B6A5-F744A1CA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6D7C5-8A08-4B12-B3D9-DA7FF2C86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676BC-8F4B-4FDA-ACFC-2D99A519C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FFC01-9010-408E-8DA3-F897102F7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D1676-F242-4C4C-8A2F-5DE69504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D4D3-51E7-4746-AC8E-C0AFDD176E6B}" type="datetime1">
              <a:rPr lang="bg-BG" smtClean="0"/>
              <a:t>15.4.2019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9E241-CFCB-4700-8CE8-12D7F7C3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38A76-24ED-49DC-B265-68635993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015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E3FA-5AF8-4AB1-9BD2-C3F20AD2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B352C-1663-46DA-80BF-82220B80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1830-F9AE-41F6-916F-E8D6C75B2FC8}" type="datetime1">
              <a:rPr lang="bg-BG" smtClean="0"/>
              <a:t>15.4.2019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13FDD-27E2-4F22-AFB4-B21FC5A5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19B99-2AC2-4D6D-9116-C066251E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629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2076F-551D-40AE-BEC2-646ED27C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3293-E74B-4555-87F8-95763F37C36C}" type="datetime1">
              <a:rPr lang="bg-BG" smtClean="0"/>
              <a:t>15.4.2019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D8CB9-0AAD-4B48-B2AB-2DEAFA97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6ECC0-2805-47F7-B290-1BB9B7C6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835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65C0-DE20-49B4-85D4-9F9E03B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D232-CEDC-4B7A-9FDB-395EEEF6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FA488-2B70-43C3-B42B-D7259B029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024B4-0F7B-48C1-B075-6AADF396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3FBF-83E3-44DC-8565-6C960AF23CFD}" type="datetime1">
              <a:rPr lang="bg-BG" smtClean="0"/>
              <a:t>15.4.2019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C623B-DEBE-4517-A9C8-627EA613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F96FE-761F-404A-9931-0AA47485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358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5967-765D-4F6C-AD1B-C3DC70A6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D3EF0-554A-4E80-9A37-EF9C61908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ECE3E-6CDD-4C6C-B845-FE50962A8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3DEB2-AF41-4A5B-8413-FC9A3163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29A6D-7EAB-4850-AEF2-7FEC6D5F2FF0}" type="datetime1">
              <a:rPr lang="bg-BG" smtClean="0"/>
              <a:t>15.4.2019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B59C7-F2F2-40CC-A2E3-3B46476E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FA804-01DE-4139-A70C-2905642E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963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0F916-771C-4D79-966B-7E182C39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E1FCD-1396-4EF3-A027-AE2E8A41B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3344-64CC-4E6D-8DF7-43D9EC40E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1AE30-624C-4024-8667-3A48F0B21878}" type="datetime1">
              <a:rPr lang="bg-BG" smtClean="0"/>
              <a:t>15.4.2019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6077-8D34-4FBA-A047-39EFA5B7C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6209D-29AF-452C-A255-D37410835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03FF8-6397-4DCB-BF76-FC148629E2D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325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BEDC-5D6C-4E5F-96C3-4302EC259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206" y="643391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JavaScript Scope</a:t>
            </a:r>
            <a:r>
              <a:rPr lang="bg-BG" b="1" dirty="0">
                <a:solidFill>
                  <a:srgbClr val="7030A0"/>
                </a:solidFill>
              </a:rPr>
              <a:t> (обхват</a:t>
            </a:r>
            <a:r>
              <a:rPr lang="en-US" b="1" dirty="0">
                <a:solidFill>
                  <a:srgbClr val="7030A0"/>
                </a:solidFill>
              </a:rPr>
              <a:t> -1</a:t>
            </a:r>
            <a:r>
              <a:rPr lang="bg-BG" b="1" dirty="0">
                <a:solidFill>
                  <a:srgbClr val="7030A0"/>
                </a:solidFill>
              </a:rPr>
              <a:t>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F98EB-83FE-4D83-8FCF-987730F8E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840686" cy="2241413"/>
          </a:xfrm>
        </p:spPr>
        <p:txBody>
          <a:bodyPr>
            <a:normAutofit/>
          </a:bodyPr>
          <a:lstStyle/>
          <a:p>
            <a:r>
              <a:rPr lang="en-US" sz="3200" dirty="0"/>
              <a:t>Scope determines the accessibility (visibility) of variables.</a:t>
            </a:r>
            <a:endParaRPr lang="bg-BG" sz="3200" dirty="0"/>
          </a:p>
          <a:p>
            <a:endParaRPr lang="en-US" sz="3200" dirty="0"/>
          </a:p>
          <a:p>
            <a:r>
              <a:rPr lang="bg-BG" sz="3200" dirty="0"/>
              <a:t>За справка: </a:t>
            </a:r>
            <a:r>
              <a:rPr lang="en-US" sz="3200" dirty="0">
                <a:hlinkClick r:id="rId2"/>
              </a:rPr>
              <a:t>https://www.w3schools.com/js/default.asp</a:t>
            </a:r>
            <a:endParaRPr lang="bg-BG" sz="3200" dirty="0"/>
          </a:p>
          <a:p>
            <a:endParaRPr lang="en-US" sz="3200" dirty="0"/>
          </a:p>
          <a:p>
            <a:endParaRPr lang="bg-BG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49F2D-CA59-4965-A79B-2350E2AB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394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4120-D84E-4F1B-AD9D-BB638BDA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3510"/>
            <a:ext cx="10515600" cy="51616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C4CF-76D8-4465-8938-BBD91588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3510"/>
            <a:ext cx="10515600" cy="636596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JavaScript Initializations are Not Hoisted</a:t>
            </a:r>
          </a:p>
          <a:p>
            <a:pPr lvl="1"/>
            <a:r>
              <a:rPr lang="en-US" sz="3200" dirty="0"/>
              <a:t>JavaScript only hoists declarations, not initializations.</a:t>
            </a:r>
          </a:p>
          <a:p>
            <a:pPr lvl="1"/>
            <a:r>
              <a:rPr lang="en-US" sz="3200" b="1" dirty="0"/>
              <a:t>Example 1</a:t>
            </a:r>
            <a:r>
              <a:rPr lang="en-US" sz="3200" dirty="0"/>
              <a:t> does </a:t>
            </a:r>
            <a:r>
              <a:rPr lang="en-US" sz="3200" b="1" dirty="0"/>
              <a:t>not</a:t>
            </a:r>
            <a:r>
              <a:rPr lang="en-US" sz="3200" dirty="0"/>
              <a:t> give the same result as </a:t>
            </a:r>
            <a:r>
              <a:rPr lang="en-US" sz="3200" b="1" dirty="0"/>
              <a:t>Example 2</a:t>
            </a:r>
            <a:r>
              <a:rPr lang="en-US" sz="3200" dirty="0"/>
              <a:t>: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r>
              <a:rPr lang="en-US" dirty="0"/>
              <a:t>Does it make sense that </a:t>
            </a:r>
            <a:r>
              <a:rPr lang="en-US" b="1" dirty="0">
                <a:solidFill>
                  <a:srgbClr val="000099"/>
                </a:solidFill>
              </a:rPr>
              <a:t>y</a:t>
            </a:r>
            <a:r>
              <a:rPr lang="en-US" dirty="0"/>
              <a:t> is undefined in the last example?</a:t>
            </a:r>
          </a:p>
          <a:p>
            <a:r>
              <a:rPr lang="en-US" dirty="0"/>
              <a:t>This is because only the declaration (</a:t>
            </a:r>
            <a:r>
              <a:rPr lang="en-US" b="1" dirty="0">
                <a:solidFill>
                  <a:srgbClr val="000099"/>
                </a:solidFill>
              </a:rPr>
              <a:t>var y</a:t>
            </a:r>
            <a:r>
              <a:rPr lang="en-US" dirty="0"/>
              <a:t>), not the initialization </a:t>
            </a:r>
            <a:r>
              <a:rPr lang="en-US" b="1" dirty="0">
                <a:solidFill>
                  <a:srgbClr val="000099"/>
                </a:solidFill>
              </a:rPr>
              <a:t>(=7</a:t>
            </a:r>
            <a:r>
              <a:rPr lang="en-US" dirty="0"/>
              <a:t>) is hoisted to the top.</a:t>
            </a:r>
          </a:p>
          <a:p>
            <a:r>
              <a:rPr lang="en-US" dirty="0"/>
              <a:t>Because of hoisting, </a:t>
            </a:r>
            <a:r>
              <a:rPr lang="en-US" b="1" dirty="0">
                <a:solidFill>
                  <a:srgbClr val="0000CC"/>
                </a:solidFill>
              </a:rPr>
              <a:t>y</a:t>
            </a:r>
            <a:r>
              <a:rPr lang="en-US" dirty="0"/>
              <a:t> has been declared before it is used, but because initializations are not hoisted, the value of </a:t>
            </a:r>
            <a:r>
              <a:rPr lang="en-US" b="1" dirty="0">
                <a:solidFill>
                  <a:srgbClr val="000099"/>
                </a:solidFill>
              </a:rPr>
              <a:t>y </a:t>
            </a:r>
            <a:r>
              <a:rPr lang="en-US" dirty="0"/>
              <a:t>is undefined.</a:t>
            </a:r>
          </a:p>
          <a:p>
            <a:r>
              <a:rPr lang="en-US" dirty="0"/>
              <a:t>Example 2 is the same as next writing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(1)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sz="3200" dirty="0"/>
          </a:p>
          <a:p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CA816-46AC-46F9-9CB6-C789376F74D7}"/>
              </a:ext>
            </a:extLst>
          </p:cNvPr>
          <p:cNvSpPr/>
          <p:nvPr/>
        </p:nvSpPr>
        <p:spPr>
          <a:xfrm>
            <a:off x="322217" y="1760195"/>
            <a:ext cx="5225143" cy="203132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x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y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Find an element 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elem.innerHTML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 x +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y;           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Display x and y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A88E72-820B-4DF4-AB2E-F114A36A345D}"/>
              </a:ext>
            </a:extLst>
          </p:cNvPr>
          <p:cNvSpPr/>
          <p:nvPr/>
        </p:nvSpPr>
        <p:spPr>
          <a:xfrm>
            <a:off x="6063343" y="1760195"/>
            <a:ext cx="580644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x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Find an element 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elem.innerHTML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 x +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y;           </a:t>
            </a:r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Display x and  y-&gt;</a:t>
            </a:r>
            <a:r>
              <a:rPr lang="bg-BG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undefined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y 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y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89E61-B2C2-4246-812B-AA4D489F968C}"/>
              </a:ext>
            </a:extLst>
          </p:cNvPr>
          <p:cNvSpPr/>
          <p:nvPr/>
        </p:nvSpPr>
        <p:spPr>
          <a:xfrm>
            <a:off x="4310743" y="313510"/>
            <a:ext cx="6670766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x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y;  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Declare y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sz="2000" dirty="0"/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Find an element 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elem.innerHTML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 x +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+ y;           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Display x and y-undefined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y =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Assign 7 to y</a:t>
            </a:r>
            <a:endParaRPr lang="bg-BG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628A5-7751-4E65-B4CB-B9844FBE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536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F35D-67A1-48CA-B882-75C5D630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8681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6FEA-7245-491A-96A1-99A9DE2A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4528457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000CC"/>
                </a:solidFill>
              </a:rPr>
              <a:t>Declare Your Variables At the Top </a:t>
            </a:r>
            <a:r>
              <a:rPr lang="en-US" dirty="0">
                <a:solidFill>
                  <a:srgbClr val="0000CC"/>
                </a:solidFill>
              </a:rPr>
              <a:t>! (</a:t>
            </a:r>
            <a:r>
              <a:rPr lang="bg-BG" dirty="0">
                <a:solidFill>
                  <a:srgbClr val="C00000"/>
                </a:solidFill>
              </a:rPr>
              <a:t>за да не пострада кода от </a:t>
            </a:r>
            <a:r>
              <a:rPr lang="en-US" dirty="0">
                <a:solidFill>
                  <a:srgbClr val="C00000"/>
                </a:solidFill>
              </a:rPr>
              <a:t>hoisting </a:t>
            </a:r>
            <a:r>
              <a:rPr lang="bg-BG" dirty="0">
                <a:solidFill>
                  <a:srgbClr val="C00000"/>
                </a:solidFill>
              </a:rPr>
              <a:t>поведението на </a:t>
            </a:r>
            <a:r>
              <a:rPr lang="en-US" dirty="0">
                <a:solidFill>
                  <a:srgbClr val="C00000"/>
                </a:solidFill>
              </a:rPr>
              <a:t> JS)</a:t>
            </a:r>
          </a:p>
          <a:p>
            <a:pPr lvl="1"/>
            <a:r>
              <a:rPr lang="en-US" sz="3200" dirty="0"/>
              <a:t>Hoisting is (to many developers) an unknown or overlooked behavior of JavaScript.</a:t>
            </a:r>
          </a:p>
          <a:p>
            <a:pPr lvl="1"/>
            <a:r>
              <a:rPr lang="en-US" sz="3200" dirty="0"/>
              <a:t>If a developer doesn't understand hoisting, programs may contain bugs (errors).</a:t>
            </a:r>
          </a:p>
          <a:p>
            <a:pPr lvl="1"/>
            <a:r>
              <a:rPr lang="en-US" sz="3200" dirty="0"/>
              <a:t>To avoid bugs, always declare all variables at the beginning of every scope.</a:t>
            </a:r>
          </a:p>
          <a:p>
            <a:pPr lvl="1"/>
            <a:r>
              <a:rPr lang="en-US" sz="3200" dirty="0">
                <a:solidFill>
                  <a:srgbClr val="0000CC"/>
                </a:solidFill>
              </a:rPr>
              <a:t>Since this is how JavaScript</a:t>
            </a:r>
            <a:r>
              <a:rPr lang="en-US" sz="3200" dirty="0"/>
              <a:t> interprets the code, it is </a:t>
            </a:r>
            <a:r>
              <a:rPr lang="en-US" sz="3200" b="1" dirty="0">
                <a:solidFill>
                  <a:srgbClr val="0000CC"/>
                </a:solidFill>
              </a:rPr>
              <a:t>always a good rule</a:t>
            </a:r>
            <a:r>
              <a:rPr lang="en-US" sz="3200" dirty="0"/>
              <a:t>.</a:t>
            </a:r>
          </a:p>
          <a:p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48AD2-CB0A-43F8-BB56-053E8560457B}"/>
              </a:ext>
            </a:extLst>
          </p:cNvPr>
          <p:cNvSpPr/>
          <p:nvPr/>
        </p:nvSpPr>
        <p:spPr>
          <a:xfrm>
            <a:off x="1288870" y="5325070"/>
            <a:ext cx="9222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Verdana" panose="020B0604030504040204" pitchFamily="34" charset="0"/>
              </a:rPr>
              <a:t>JavaScript in strict mode does not allow variables to be used if they are </a:t>
            </a:r>
            <a:r>
              <a:rPr lang="en-US" sz="2400">
                <a:solidFill>
                  <a:srgbClr val="C00000"/>
                </a:solidFill>
                <a:latin typeface="Verdana" panose="020B0604030504040204" pitchFamily="34" charset="0"/>
              </a:rPr>
              <a:t>not declared  -</a:t>
            </a:r>
            <a:r>
              <a:rPr lang="en-US" sz="2400" dirty="0">
                <a:solidFill>
                  <a:srgbClr val="C00000"/>
                </a:solidFill>
                <a:latin typeface="Verdana" panose="020B0604030504040204" pitchFamily="34" charset="0"/>
              </a:rPr>
              <a:t> </a:t>
            </a: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</a:rPr>
              <a:t>"use strict"</a:t>
            </a:r>
            <a:r>
              <a:rPr lang="en-US" sz="2400" dirty="0">
                <a:solidFill>
                  <a:srgbClr val="C00000"/>
                </a:solidFill>
                <a:latin typeface="Verdana" panose="020B0604030504040204" pitchFamily="34" charset="0"/>
              </a:rPr>
              <a:t> in the next chapter.</a:t>
            </a:r>
            <a:endParaRPr lang="bg-BG" sz="24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6FCDB-210D-4139-B953-3481691D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216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B92FC1-A829-4FE5-ACA4-ADB079799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 </a:t>
            </a:r>
            <a:r>
              <a:rPr lang="en-US" dirty="0">
                <a:solidFill>
                  <a:srgbClr val="7030A0"/>
                </a:solidFill>
              </a:rPr>
              <a:t>Use Strict</a:t>
            </a:r>
            <a:endParaRPr lang="bg-BG" dirty="0">
              <a:solidFill>
                <a:srgbClr val="7030A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A57839-BE4E-469C-B9EC-6A927E619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9EE8CA-DFB7-48C1-91F4-D8522F2D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152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0007-3F3A-45F9-81A3-A21F89DD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5" y="1212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"use strict"</a:t>
            </a:r>
            <a:r>
              <a:rPr lang="en-US" dirty="0"/>
              <a:t>; </a:t>
            </a:r>
            <a:br>
              <a:rPr lang="en-US" dirty="0"/>
            </a:br>
            <a:r>
              <a:rPr lang="en-US" sz="3600" dirty="0"/>
              <a:t>Defines that JavaScript code should be executed in </a:t>
            </a:r>
            <a:r>
              <a:rPr lang="en-US" sz="3600" b="1" dirty="0"/>
              <a:t>"strict mode"</a:t>
            </a:r>
            <a:r>
              <a:rPr lang="en-US" sz="3600" dirty="0"/>
              <a:t>.</a:t>
            </a:r>
            <a:endParaRPr lang="bg-B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7A5BD6-9F0A-4D16-A273-A8599CA61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30" y="1509463"/>
            <a:ext cx="10450285" cy="409342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strict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directive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was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ECMAScript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version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5.</a:t>
            </a:r>
            <a:endParaRPr kumimoji="0" lang="bg-BG" altLang="bg-BG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statement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literal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expression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ignored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earlier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versions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of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bg-BG" altLang="bg-BG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purpose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of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strict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indicate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code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should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executed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"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strict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mode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".</a:t>
            </a:r>
            <a:endParaRPr kumimoji="0" lang="bg-BG" altLang="bg-BG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strict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mode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undeclared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bg-BG" altLang="bg-BG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modern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browsers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support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"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strict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except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Internet Explorer 9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</a:t>
            </a:r>
            <a:r>
              <a:rPr kumimoji="0" lang="bg-BG" altLang="bg-BG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lower</a:t>
            </a:r>
            <a:r>
              <a:rPr lang="en-US" altLang="bg-BG" sz="26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kumimoji="0" lang="bg-BG" altLang="bg-BG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9A1987-8271-43FB-A455-1EFC79A23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" y="5602891"/>
            <a:ext cx="10450285" cy="123110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You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can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use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strict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mode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in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all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your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programs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It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helps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you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to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write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cleaner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code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like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preventing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you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from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using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undeclared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variables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bg-BG" altLang="bg-BG" sz="11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strict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just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IE 9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throw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error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even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does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understand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bg-BG" altLang="bg-BG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</a:t>
            </a:r>
            <a:r>
              <a:rPr kumimoji="0" lang="bg-BG" altLang="bg-B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bg-BG" altLang="bg-BG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41BC7-5B9F-48A2-AB2C-F9128A59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13</a:t>
            </a:fld>
            <a:endParaRPr lang="bg-B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DCFD2C-73A9-4837-B57F-550BDE4A1920}"/>
                  </a:ext>
                </a:extLst>
              </p14:cNvPr>
              <p14:cNvContentPartPr/>
              <p14:nvPr/>
            </p14:nvContentPartPr>
            <p14:xfrm>
              <a:off x="8623440" y="5448240"/>
              <a:ext cx="1257480" cy="54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DCFD2C-73A9-4837-B57F-550BDE4A19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4080" y="5438880"/>
                <a:ext cx="1276200" cy="5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403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1C29-8383-4154-84F7-5DE7D08D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2F4CD-EC87-4EA1-B606-8896562A3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984"/>
            <a:ext cx="10515600" cy="2481943"/>
          </a:xfrm>
        </p:spPr>
        <p:txBody>
          <a:bodyPr/>
          <a:lstStyle/>
          <a:p>
            <a:r>
              <a:rPr lang="en-US" b="1" dirty="0"/>
              <a:t>Declaring Strict Mode</a:t>
            </a:r>
          </a:p>
          <a:p>
            <a:pPr lvl="1"/>
            <a:r>
              <a:rPr lang="en-US" sz="3200" dirty="0"/>
              <a:t>Strict mode is declared by adding </a:t>
            </a:r>
            <a:r>
              <a:rPr lang="en-US" sz="3200" dirty="0">
                <a:solidFill>
                  <a:srgbClr val="C00000"/>
                </a:solidFill>
              </a:rPr>
              <a:t>"use strict"</a:t>
            </a:r>
            <a:r>
              <a:rPr lang="en-US" sz="3200" dirty="0"/>
              <a:t>; to the beginning of a script or a function.</a:t>
            </a:r>
          </a:p>
          <a:p>
            <a:pPr lvl="1"/>
            <a:r>
              <a:rPr lang="en-US" sz="3200" dirty="0"/>
              <a:t>Declared at the beginning of a script, it has global scope (all code in the script will execute in strict mode):</a:t>
            </a:r>
          </a:p>
          <a:p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01D239-8620-4E96-82DE-88D2518D4D24}"/>
              </a:ext>
            </a:extLst>
          </p:cNvPr>
          <p:cNvSpPr/>
          <p:nvPr/>
        </p:nvSpPr>
        <p:spPr>
          <a:xfrm>
            <a:off x="1053737" y="2736502"/>
            <a:ext cx="1081604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"use strict"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cause an error because x is not declared</a:t>
            </a:r>
            <a:endParaRPr lang="bg-BG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05B541-28E5-4F9F-B575-30C9A4130E97}"/>
              </a:ext>
            </a:extLst>
          </p:cNvPr>
          <p:cNvSpPr/>
          <p:nvPr/>
        </p:nvSpPr>
        <p:spPr>
          <a:xfrm>
            <a:off x="1053737" y="4095704"/>
            <a:ext cx="7881258" cy="267765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"use strict"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/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y =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also cause an error because y is not declared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g-BG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094AF-C5F3-4057-B1AA-65F300DF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995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F369-5124-498D-A895-01DD3284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8F5F-EEC1-4B18-9B92-9AB035E66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5124"/>
            <a:ext cx="11005457" cy="649287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Declared inside a function, it has local scope (only the code inside the function is in strict mode).</a:t>
            </a:r>
            <a:endParaRPr lang="en-US" dirty="0"/>
          </a:p>
          <a:p>
            <a:r>
              <a:rPr lang="en-US" b="1" dirty="0"/>
              <a:t>The </a:t>
            </a:r>
            <a:r>
              <a:rPr lang="en-US" b="1" dirty="0">
                <a:solidFill>
                  <a:srgbClr val="C00000"/>
                </a:solidFill>
              </a:rPr>
              <a:t>"use strict"; </a:t>
            </a:r>
            <a:r>
              <a:rPr lang="en-US" b="1" dirty="0"/>
              <a:t>Syntax</a:t>
            </a:r>
          </a:p>
          <a:p>
            <a:r>
              <a:rPr lang="en-US" dirty="0"/>
              <a:t>The syntax, for declaring strict mode, was designed to be compatible with older versions of JavaScript.</a:t>
            </a:r>
          </a:p>
          <a:p>
            <a:r>
              <a:rPr lang="en-US" dirty="0"/>
              <a:t>Compiling a numeric literal (4 + 5;) or a string literal ("John Doe";) in a JavaScript program has no side effects. It simply compiles to a </a:t>
            </a:r>
            <a:r>
              <a:rPr lang="en-US" dirty="0" err="1"/>
              <a:t>non existing</a:t>
            </a:r>
            <a:r>
              <a:rPr lang="en-US" dirty="0"/>
              <a:t> variable and dies.</a:t>
            </a:r>
          </a:p>
          <a:p>
            <a:r>
              <a:rPr lang="en-US" dirty="0"/>
              <a:t>So "use strict"; only matters to new compilers that "understand" the meaning of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09F0FD-2E1A-43A6-B933-17625754F50A}"/>
              </a:ext>
            </a:extLst>
          </p:cNvPr>
          <p:cNvSpPr/>
          <p:nvPr/>
        </p:nvSpPr>
        <p:spPr>
          <a:xfrm>
            <a:off x="1210490" y="29843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not cause an error. 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"use strict"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y =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cause an error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g-BG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476CB-F1D6-4B9A-9AAF-69780DC2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359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0E76-EA4F-4614-9E52-0FA71E75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6D1D-FDC6-43CC-919D-CA60ACB9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75360"/>
            <a:ext cx="10752909" cy="5684519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rgbClr val="0000CC"/>
                </a:solidFill>
              </a:rPr>
              <a:t>Why Strict Mode</a:t>
            </a:r>
            <a:r>
              <a:rPr lang="en-US" sz="3200" b="1" dirty="0"/>
              <a:t>?</a:t>
            </a:r>
          </a:p>
          <a:p>
            <a:pPr lvl="1"/>
            <a:r>
              <a:rPr lang="en-US" sz="3200" dirty="0"/>
              <a:t>Strict mode makes it easier to write </a:t>
            </a:r>
            <a:r>
              <a:rPr lang="en-US" sz="3200" dirty="0">
                <a:solidFill>
                  <a:srgbClr val="0000CC"/>
                </a:solidFill>
              </a:rPr>
              <a:t>"secure" </a:t>
            </a:r>
            <a:r>
              <a:rPr lang="en-US" sz="3200" dirty="0"/>
              <a:t>JavaScript.</a:t>
            </a:r>
          </a:p>
          <a:p>
            <a:pPr lvl="1"/>
            <a:r>
              <a:rPr lang="en-US" sz="3200" dirty="0"/>
              <a:t>Strict mode changes previously accepted </a:t>
            </a:r>
            <a:r>
              <a:rPr lang="en-US" sz="3200" dirty="0">
                <a:solidFill>
                  <a:srgbClr val="0000CC"/>
                </a:solidFill>
              </a:rPr>
              <a:t>"bad syntax" </a:t>
            </a:r>
            <a:r>
              <a:rPr lang="en-US" sz="3200" dirty="0"/>
              <a:t>into real errors.</a:t>
            </a:r>
          </a:p>
          <a:p>
            <a:pPr lvl="1"/>
            <a:r>
              <a:rPr lang="en-US" sz="3200" dirty="0"/>
              <a:t>As an example, in normal JavaScript, </a:t>
            </a:r>
            <a:r>
              <a:rPr lang="en-US" sz="3200" dirty="0">
                <a:solidFill>
                  <a:srgbClr val="0000CC"/>
                </a:solidFill>
              </a:rPr>
              <a:t>mistyping a variable name </a:t>
            </a:r>
            <a:r>
              <a:rPr lang="en-US" sz="3200" dirty="0"/>
              <a:t>creates a new global variable. In strict mode, this will throw an error, making it impossible to accidentally create a global variable.</a:t>
            </a:r>
          </a:p>
          <a:p>
            <a:pPr lvl="1"/>
            <a:r>
              <a:rPr lang="en-US" sz="3200" dirty="0"/>
              <a:t>In normal JavaScript, a developer will not receive any error feedback assigning values to non-writable properties.</a:t>
            </a:r>
          </a:p>
          <a:p>
            <a:pPr lvl="1"/>
            <a:r>
              <a:rPr lang="en-US" sz="3200" dirty="0"/>
              <a:t>In strict mode, any assignment to a non-writable property, a getter-only property, a non-existing property, a non-existing variable, or a non-existing object, will throw an error.</a:t>
            </a:r>
          </a:p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FE904-A4BC-4952-B910-24E9B6B4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953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147577-C3BD-4682-8EFB-38EED27BE605}"/>
              </a:ext>
            </a:extLst>
          </p:cNvPr>
          <p:cNvSpPr/>
          <p:nvPr/>
        </p:nvSpPr>
        <p:spPr>
          <a:xfrm>
            <a:off x="1639134" y="187625"/>
            <a:ext cx="54607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Segoe UI" panose="020B0502040204020203" pitchFamily="34" charset="0"/>
              </a:rPr>
              <a:t>Not Allowed in Strict Mode</a:t>
            </a:r>
            <a:endParaRPr lang="en-US" sz="32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3C7AB2-BF1C-4D84-8602-0623041D865D}"/>
              </a:ext>
            </a:extLst>
          </p:cNvPr>
          <p:cNvSpPr/>
          <p:nvPr/>
        </p:nvSpPr>
        <p:spPr>
          <a:xfrm>
            <a:off x="669850" y="1052352"/>
            <a:ext cx="103781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Using a variable, without declaring it, is not allowed:</a:t>
            </a:r>
          </a:p>
          <a:p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"use strict"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    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cause an error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90CDE4-6FD9-4107-894A-8A87828D3661}"/>
              </a:ext>
            </a:extLst>
          </p:cNvPr>
          <p:cNvSpPr/>
          <p:nvPr/>
        </p:nvSpPr>
        <p:spPr>
          <a:xfrm>
            <a:off x="733950" y="2717300"/>
            <a:ext cx="102499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</a:rPr>
              <a:t>Objects are variables too.</a:t>
            </a:r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Using an object, without declaring it, is not allowed:</a:t>
            </a:r>
          </a:p>
          <a:p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"use strict"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{p1: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p2: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};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cause an error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8E620-25C7-4BBE-AE6B-700009E35073}"/>
              </a:ext>
            </a:extLst>
          </p:cNvPr>
          <p:cNvSpPr/>
          <p:nvPr/>
        </p:nvSpPr>
        <p:spPr>
          <a:xfrm>
            <a:off x="822959" y="4945856"/>
            <a:ext cx="105460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Deleting a variable (or object) is not allowed.</a:t>
            </a:r>
          </a:p>
          <a:p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"use strict"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x;         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cause an error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86CB9-C9CA-43A4-B6E5-CDD49A2B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8713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384B23-52A7-46C4-85D5-99089FED2A0D}"/>
              </a:ext>
            </a:extLst>
          </p:cNvPr>
          <p:cNvSpPr/>
          <p:nvPr/>
        </p:nvSpPr>
        <p:spPr>
          <a:xfrm>
            <a:off x="1639134" y="187625"/>
            <a:ext cx="620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Segoe UI" panose="020B0502040204020203" pitchFamily="34" charset="0"/>
              </a:rPr>
              <a:t>Not Allowed in Strict Mode - 2</a:t>
            </a:r>
            <a:endParaRPr lang="en-US" sz="32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024DD-08F5-4F42-9624-7C07C0461E41}"/>
              </a:ext>
            </a:extLst>
          </p:cNvPr>
          <p:cNvSpPr/>
          <p:nvPr/>
        </p:nvSpPr>
        <p:spPr>
          <a:xfrm>
            <a:off x="705393" y="939914"/>
            <a:ext cx="97971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Deleting a function is not allowed.</a:t>
            </a:r>
          </a:p>
          <a:p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"use strict"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x(p1, p2) {}; 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delete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x;     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cause an error 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30496-56AE-4770-8CB5-BF1E490C3830}"/>
              </a:ext>
            </a:extLst>
          </p:cNvPr>
          <p:cNvSpPr/>
          <p:nvPr/>
        </p:nvSpPr>
        <p:spPr>
          <a:xfrm>
            <a:off x="705393" y="2923310"/>
            <a:ext cx="103719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Duplicating a parameter name is not allowed:</a:t>
            </a:r>
          </a:p>
          <a:p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"use strict"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x(p1, p1) {};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cause an error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C9248C-E66A-44E7-B015-A7243A0EDED8}"/>
              </a:ext>
            </a:extLst>
          </p:cNvPr>
          <p:cNvSpPr/>
          <p:nvPr/>
        </p:nvSpPr>
        <p:spPr>
          <a:xfrm>
            <a:off x="836022" y="4831807"/>
            <a:ext cx="106854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Octal numeric literals are not allowed:</a:t>
            </a:r>
          </a:p>
          <a:p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"use strict"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010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cause an error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0133F-25F0-4471-A9E8-F0141E59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351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4666F3-52B3-4641-8697-B7168C5BC294}"/>
              </a:ext>
            </a:extLst>
          </p:cNvPr>
          <p:cNvSpPr/>
          <p:nvPr/>
        </p:nvSpPr>
        <p:spPr>
          <a:xfrm>
            <a:off x="1880642" y="170208"/>
            <a:ext cx="60907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Segoe UI" panose="020B0502040204020203" pitchFamily="34" charset="0"/>
              </a:rPr>
              <a:t>Not Allowed in Strict Mode - 3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46192B-2F25-4DA2-9A37-97D06589B05E}"/>
              </a:ext>
            </a:extLst>
          </p:cNvPr>
          <p:cNvSpPr/>
          <p:nvPr/>
        </p:nvSpPr>
        <p:spPr>
          <a:xfrm>
            <a:off x="1149531" y="1087122"/>
            <a:ext cx="8856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Octal escape characters are not allowed:</a:t>
            </a:r>
          </a:p>
          <a:p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"use strict"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x = 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"\010"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cause an error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945C1-D60F-4029-9601-2ADE7F9B7060}"/>
              </a:ext>
            </a:extLst>
          </p:cNvPr>
          <p:cNvSpPr/>
          <p:nvPr/>
        </p:nvSpPr>
        <p:spPr>
          <a:xfrm>
            <a:off x="1149532" y="2662335"/>
            <a:ext cx="983197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Writing to a read-only property is not allowed:</a:t>
            </a:r>
          </a:p>
          <a:p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"use strict"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obj = {};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(obj, </a:t>
            </a: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"x"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{value: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writable:</a:t>
            </a:r>
            <a:r>
              <a:rPr lang="en-US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false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cause an error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B6D25-B4BC-4295-8C3C-596F4E4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997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5B42-4945-4107-A134-A4C2A66F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7A5FA-91F2-4F51-90D7-EC4DA9736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173469"/>
          </a:xfrm>
        </p:spPr>
        <p:txBody>
          <a:bodyPr>
            <a:normAutofit/>
          </a:bodyPr>
          <a:lstStyle/>
          <a:p>
            <a:r>
              <a:rPr lang="en-US" sz="3600" b="1" dirty="0"/>
              <a:t>JavaScript Function Scope</a:t>
            </a:r>
          </a:p>
          <a:p>
            <a:pPr lvl="1"/>
            <a:r>
              <a:rPr lang="en-US" sz="4000" dirty="0"/>
              <a:t>In JavaScript there are two types of scope:</a:t>
            </a:r>
          </a:p>
          <a:p>
            <a:pPr lvl="2"/>
            <a:r>
              <a:rPr lang="en-US" sz="3600" dirty="0">
                <a:solidFill>
                  <a:srgbClr val="7030A0"/>
                </a:solidFill>
              </a:rPr>
              <a:t>Local scope</a:t>
            </a:r>
          </a:p>
          <a:p>
            <a:pPr lvl="2"/>
            <a:r>
              <a:rPr lang="en-US" sz="3600" dirty="0">
                <a:solidFill>
                  <a:srgbClr val="7030A0"/>
                </a:solidFill>
              </a:rPr>
              <a:t>Global scope</a:t>
            </a:r>
          </a:p>
          <a:p>
            <a:pPr lvl="1"/>
            <a:r>
              <a:rPr lang="en-US" sz="4000" dirty="0"/>
              <a:t>JavaScript has function scope</a:t>
            </a:r>
            <a:r>
              <a:rPr lang="en-US" sz="4000" i="1" dirty="0">
                <a:solidFill>
                  <a:srgbClr val="7030A0"/>
                </a:solidFill>
              </a:rPr>
              <a:t>: Each function creates a new scope.</a:t>
            </a:r>
          </a:p>
          <a:p>
            <a:pPr lvl="1"/>
            <a:r>
              <a:rPr lang="en-US" sz="4000" dirty="0"/>
              <a:t>Scope determines the accessibility (visibility) of these variables.</a:t>
            </a:r>
          </a:p>
          <a:p>
            <a:pPr lvl="1"/>
            <a:r>
              <a:rPr lang="en-US" sz="4000" dirty="0"/>
              <a:t>Variables defined inside a function are not accessible (visible) from outside the function.</a:t>
            </a:r>
          </a:p>
          <a:p>
            <a:endParaRPr lang="bg-BG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D4163-924E-41D3-9A88-136C5ADB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3200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415FEB-0C98-4310-B2D0-9DE1F3F40AF2}"/>
              </a:ext>
            </a:extLst>
          </p:cNvPr>
          <p:cNvSpPr/>
          <p:nvPr/>
        </p:nvSpPr>
        <p:spPr>
          <a:xfrm>
            <a:off x="1271451" y="1027837"/>
            <a:ext cx="8795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Writing to a get-only property is not allowed:</a:t>
            </a:r>
          </a:p>
          <a:p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"use strict"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obj = {get x() {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};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cause an error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612D46-46CC-4819-8F34-9E67D2D67C2E}"/>
              </a:ext>
            </a:extLst>
          </p:cNvPr>
          <p:cNvSpPr/>
          <p:nvPr/>
        </p:nvSpPr>
        <p:spPr>
          <a:xfrm>
            <a:off x="1880642" y="170208"/>
            <a:ext cx="60907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Segoe UI" panose="020B0502040204020203" pitchFamily="34" charset="0"/>
              </a:rPr>
              <a:t>Not Allowed in Strict Mode - 4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C7A22-5F7C-4D47-BC00-818FEF02DC6B}"/>
              </a:ext>
            </a:extLst>
          </p:cNvPr>
          <p:cNvSpPr/>
          <p:nvPr/>
        </p:nvSpPr>
        <p:spPr>
          <a:xfrm>
            <a:off x="1271452" y="2870351"/>
            <a:ext cx="9562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Deleting an undeletable property is not allowed:</a:t>
            </a:r>
          </a:p>
          <a:p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"use strict"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Object.prototype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cause an error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66B21C-ABF0-4B41-AE6B-6F81BFD61569}"/>
              </a:ext>
            </a:extLst>
          </p:cNvPr>
          <p:cNvSpPr/>
          <p:nvPr/>
        </p:nvSpPr>
        <p:spPr>
          <a:xfrm>
            <a:off x="1271450" y="4357474"/>
            <a:ext cx="9152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string "eval" cannot be used as a variable:</a:t>
            </a:r>
          </a:p>
          <a:p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"use strict"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eval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cause an error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AADC7-AD22-450E-B05D-DE338CFF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3069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947286-2623-4EF3-9EB8-14C21E96483D}"/>
              </a:ext>
            </a:extLst>
          </p:cNvPr>
          <p:cNvSpPr/>
          <p:nvPr/>
        </p:nvSpPr>
        <p:spPr>
          <a:xfrm>
            <a:off x="374466" y="243512"/>
            <a:ext cx="112253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string "arguments" cannot be used as a variable:</a:t>
            </a:r>
          </a:p>
          <a:p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"use strict"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arguments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3.14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cause an error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</a:rPr>
              <a:t>Try it Yourself »</a:t>
            </a: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with statement is not allowed:</a:t>
            </a:r>
          </a:p>
          <a:p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"use strict"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with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(Math){x = cos(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)};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cause an error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</a:rPr>
              <a:t>Try it Yourself »</a:t>
            </a: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For security reasons, </a:t>
            </a:r>
            <a:r>
              <a:rPr lang="en-US" sz="2400" b="1" dirty="0">
                <a:solidFill>
                  <a:srgbClr val="0000CC"/>
                </a:solidFill>
                <a:latin typeface="Verdana" panose="020B0604030504040204" pitchFamily="34" charset="0"/>
              </a:rPr>
              <a:t>eval() 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is not allowed to create variables in the scope from which it was called:</a:t>
            </a:r>
          </a:p>
          <a:p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"use strict"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eval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"var x = 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alert (x);            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cause an error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FFFF"/>
                </a:solidFill>
                <a:latin typeface="Verdana" panose="020B0604030504040204" pitchFamily="34" charset="0"/>
              </a:rPr>
              <a:t>Try it Yourself »</a:t>
            </a:r>
            <a:endParaRPr 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In function calls like 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f()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, the </a:t>
            </a:r>
            <a:r>
              <a:rPr lang="en-US" sz="2400" b="1" dirty="0">
                <a:solidFill>
                  <a:srgbClr val="0000CC"/>
                </a:solidFill>
                <a:latin typeface="Verdana" panose="020B0604030504040204" pitchFamily="34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value was the global object. </a:t>
            </a: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In strict mode, it is now undefined – </a:t>
            </a:r>
            <a:r>
              <a:rPr lang="bg-BG" sz="2400" dirty="0">
                <a:solidFill>
                  <a:srgbClr val="000000"/>
                </a:solidFill>
                <a:latin typeface="Verdana" panose="020B0604030504040204" pitchFamily="34" charset="0"/>
              </a:rPr>
              <a:t>и следващият пример няма да върне резултат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</a:rPr>
              <a:t>(1)</a:t>
            </a:r>
          </a:p>
          <a:p>
            <a:endParaRPr lang="bg-BG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6E4200-783E-484F-8D87-AC89295E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21</a:t>
            </a:fld>
            <a:endParaRPr lang="bg-B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564A4-7A91-4F2B-B8E2-44F7F3E2B720}"/>
              </a:ext>
            </a:extLst>
          </p:cNvPr>
          <p:cNvSpPr/>
          <p:nvPr/>
        </p:nvSpPr>
        <p:spPr>
          <a:xfrm>
            <a:off x="4293325" y="136525"/>
            <a:ext cx="7785463" cy="526297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bg-BG" sz="2800" dirty="0"/>
              <a:t>&lt;</a:t>
            </a:r>
            <a:r>
              <a:rPr lang="bg-BG" sz="2800" dirty="0" err="1"/>
              <a:t>script</a:t>
            </a:r>
            <a:r>
              <a:rPr lang="bg-BG" sz="2800" dirty="0"/>
              <a:t>&gt;</a:t>
            </a:r>
          </a:p>
          <a:p>
            <a:r>
              <a:rPr lang="bg-BG" sz="2800" dirty="0">
                <a:solidFill>
                  <a:srgbClr val="00B050"/>
                </a:solidFill>
              </a:rPr>
              <a:t>//"</a:t>
            </a:r>
            <a:r>
              <a:rPr lang="bg-BG" sz="2800" dirty="0" err="1">
                <a:solidFill>
                  <a:srgbClr val="00B050"/>
                </a:solidFill>
              </a:rPr>
              <a:t>use</a:t>
            </a:r>
            <a:r>
              <a:rPr lang="bg-BG" sz="2800" dirty="0">
                <a:solidFill>
                  <a:srgbClr val="00B050"/>
                </a:solidFill>
              </a:rPr>
              <a:t> </a:t>
            </a:r>
            <a:r>
              <a:rPr lang="bg-BG" sz="2800" dirty="0" err="1">
                <a:solidFill>
                  <a:srgbClr val="00B050"/>
                </a:solidFill>
              </a:rPr>
              <a:t>strict</a:t>
            </a:r>
            <a:r>
              <a:rPr lang="bg-BG" sz="2800" dirty="0">
                <a:solidFill>
                  <a:srgbClr val="00B050"/>
                </a:solidFill>
              </a:rPr>
              <a:t>"</a:t>
            </a:r>
          </a:p>
          <a:p>
            <a:r>
              <a:rPr lang="bg-BG" sz="2800" dirty="0" err="1"/>
              <a:t>var</a:t>
            </a:r>
            <a:r>
              <a:rPr lang="bg-BG" sz="2800" dirty="0"/>
              <a:t> </a:t>
            </a:r>
            <a:r>
              <a:rPr lang="bg-BG" sz="2800" dirty="0" err="1"/>
              <a:t>myObject</a:t>
            </a:r>
            <a:r>
              <a:rPr lang="bg-BG" sz="2800" dirty="0"/>
              <a:t> = {</a:t>
            </a:r>
          </a:p>
          <a:p>
            <a:r>
              <a:rPr lang="bg-BG" sz="2800" dirty="0"/>
              <a:t>  </a:t>
            </a:r>
            <a:r>
              <a:rPr lang="bg-BG" sz="2800" dirty="0" err="1"/>
              <a:t>firstName</a:t>
            </a:r>
            <a:r>
              <a:rPr lang="bg-BG" sz="2800" dirty="0"/>
              <a:t>:"John",</a:t>
            </a:r>
          </a:p>
          <a:p>
            <a:r>
              <a:rPr lang="bg-BG" sz="2800" dirty="0"/>
              <a:t>  </a:t>
            </a:r>
            <a:r>
              <a:rPr lang="bg-BG" sz="2800" dirty="0" err="1"/>
              <a:t>lastName</a:t>
            </a:r>
            <a:r>
              <a:rPr lang="bg-BG" sz="2800" dirty="0"/>
              <a:t>: "</a:t>
            </a:r>
            <a:r>
              <a:rPr lang="bg-BG" sz="2800" dirty="0" err="1"/>
              <a:t>Doe</a:t>
            </a:r>
            <a:r>
              <a:rPr lang="bg-BG" sz="2800" dirty="0"/>
              <a:t>",</a:t>
            </a:r>
          </a:p>
          <a:p>
            <a:r>
              <a:rPr lang="bg-BG" sz="2800" dirty="0"/>
              <a:t>  </a:t>
            </a:r>
            <a:r>
              <a:rPr lang="bg-BG" sz="2800" dirty="0" err="1"/>
              <a:t>fullName</a:t>
            </a:r>
            <a:r>
              <a:rPr lang="bg-BG" sz="2800" dirty="0"/>
              <a:t>: </a:t>
            </a:r>
            <a:r>
              <a:rPr lang="bg-BG" sz="2800" dirty="0" err="1"/>
              <a:t>function</a:t>
            </a:r>
            <a:r>
              <a:rPr lang="bg-BG" sz="2800" dirty="0"/>
              <a:t>() {</a:t>
            </a:r>
          </a:p>
          <a:p>
            <a:r>
              <a:rPr lang="bg-BG" sz="2800" dirty="0"/>
              <a:t>    </a:t>
            </a:r>
            <a:r>
              <a:rPr lang="bg-BG" sz="2800" dirty="0" err="1"/>
              <a:t>return</a:t>
            </a:r>
            <a:r>
              <a:rPr lang="bg-BG" sz="2800" dirty="0"/>
              <a:t> </a:t>
            </a:r>
            <a:r>
              <a:rPr lang="bg-BG" sz="2800" dirty="0" err="1">
                <a:solidFill>
                  <a:srgbClr val="0000CC"/>
                </a:solidFill>
              </a:rPr>
              <a:t>this</a:t>
            </a:r>
            <a:r>
              <a:rPr lang="bg-BG" sz="2800" dirty="0" err="1"/>
              <a:t>.firstName</a:t>
            </a:r>
            <a:r>
              <a:rPr lang="bg-BG" sz="2800" dirty="0"/>
              <a:t> + " " + </a:t>
            </a:r>
            <a:r>
              <a:rPr lang="bg-BG" sz="2800" dirty="0" err="1">
                <a:solidFill>
                  <a:srgbClr val="0000CC"/>
                </a:solidFill>
              </a:rPr>
              <a:t>this</a:t>
            </a:r>
            <a:r>
              <a:rPr lang="bg-BG" sz="2800" dirty="0" err="1"/>
              <a:t>.lastName</a:t>
            </a:r>
            <a:r>
              <a:rPr lang="bg-BG" sz="2800" dirty="0"/>
              <a:t>;</a:t>
            </a:r>
          </a:p>
          <a:p>
            <a:r>
              <a:rPr lang="bg-BG" sz="2800" dirty="0"/>
              <a:t>  }</a:t>
            </a:r>
          </a:p>
          <a:p>
            <a:r>
              <a:rPr lang="bg-BG" sz="2800" dirty="0"/>
              <a:t>}</a:t>
            </a:r>
          </a:p>
          <a:p>
            <a:r>
              <a:rPr lang="bg-BG" sz="2800" dirty="0"/>
              <a:t>x = </a:t>
            </a:r>
            <a:r>
              <a:rPr lang="bg-BG" sz="2800" dirty="0" err="1"/>
              <a:t>myObject.fullName</a:t>
            </a:r>
            <a:r>
              <a:rPr lang="bg-BG" sz="2800" dirty="0"/>
              <a:t>();</a:t>
            </a:r>
          </a:p>
          <a:p>
            <a:r>
              <a:rPr lang="bg-BG" sz="2800" dirty="0" err="1"/>
              <a:t>document.getElementById</a:t>
            </a:r>
            <a:r>
              <a:rPr lang="bg-BG" sz="2800" dirty="0"/>
              <a:t>("</a:t>
            </a:r>
            <a:r>
              <a:rPr lang="bg-BG" sz="2800" dirty="0" err="1"/>
              <a:t>demo</a:t>
            </a:r>
            <a:r>
              <a:rPr lang="bg-BG" sz="2800" dirty="0"/>
              <a:t>").</a:t>
            </a:r>
            <a:r>
              <a:rPr lang="bg-BG" sz="2800" dirty="0" err="1"/>
              <a:t>innerHTML</a:t>
            </a:r>
            <a:r>
              <a:rPr lang="bg-BG" sz="2800" dirty="0"/>
              <a:t> = x; </a:t>
            </a:r>
          </a:p>
          <a:p>
            <a:r>
              <a:rPr lang="bg-BG" sz="2800" dirty="0"/>
              <a:t>&lt;/</a:t>
            </a:r>
            <a:r>
              <a:rPr lang="bg-BG" sz="2800" dirty="0" err="1"/>
              <a:t>script</a:t>
            </a:r>
            <a:r>
              <a:rPr lang="bg-BG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5905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446869-66A5-4C6F-9749-7FF943D1B497}"/>
              </a:ext>
            </a:extLst>
          </p:cNvPr>
          <p:cNvSpPr/>
          <p:nvPr/>
        </p:nvSpPr>
        <p:spPr>
          <a:xfrm>
            <a:off x="714103" y="0"/>
            <a:ext cx="816864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Segoe UI" panose="020B0502040204020203" pitchFamily="34" charset="0"/>
              </a:rPr>
              <a:t>Future Proof!</a:t>
            </a: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Keywords reserved for future JavaScript versions can NOT be used as variable names in strict mode.</a:t>
            </a: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These are:</a:t>
            </a:r>
            <a:endParaRPr lang="en-US" sz="3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Verdana" panose="020B0604030504040204" pitchFamily="34" charset="0"/>
              </a:rPr>
              <a:t>implements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Verdana" panose="020B0604030504040204" pitchFamily="34" charset="0"/>
              </a:rPr>
              <a:t>let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Verdana" panose="020B0604030504040204" pitchFamily="34" charset="0"/>
              </a:rPr>
              <a:t>package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Verdana" panose="020B0604030504040204" pitchFamily="34" charset="0"/>
              </a:rPr>
              <a:t>private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Verdana" panose="020B0604030504040204" pitchFamily="34" charset="0"/>
              </a:rPr>
              <a:t>protected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Verdana" panose="020B0604030504040204" pitchFamily="34" charset="0"/>
              </a:rPr>
              <a:t>public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Verdana" panose="020B0604030504040204" pitchFamily="34" charset="0"/>
              </a:rPr>
              <a:t>static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Verdana" panose="020B0604030504040204" pitchFamily="34" charset="0"/>
              </a:rPr>
              <a:t>yield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A76603-41C3-4295-9424-509EC69FEB79}"/>
              </a:ext>
            </a:extLst>
          </p:cNvPr>
          <p:cNvSpPr/>
          <p:nvPr/>
        </p:nvSpPr>
        <p:spPr>
          <a:xfrm>
            <a:off x="5381897" y="1556547"/>
            <a:ext cx="5425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"use strict"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1500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      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This will cause an error</a:t>
            </a:r>
            <a:endParaRPr lang="bg-BG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3FA38-897C-4A2B-A218-42AE0524B850}"/>
              </a:ext>
            </a:extLst>
          </p:cNvPr>
          <p:cNvSpPr/>
          <p:nvPr/>
        </p:nvSpPr>
        <p:spPr>
          <a:xfrm>
            <a:off x="5490754" y="363946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Segoe UI" panose="020B0502040204020203" pitchFamily="34" charset="0"/>
              </a:rPr>
              <a:t>Watch Out!</a:t>
            </a:r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</a:rPr>
              <a:t>"use strict"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directive is only recognized at the </a:t>
            </a:r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beginning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of a script or a function.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6AD47-CF09-4963-8DF0-68C7C56E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38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95ED-947B-44CF-A75D-6B105E8B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F5AE5-1643-471E-B77E-D417BF5AE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406"/>
            <a:ext cx="10515600" cy="5857557"/>
          </a:xfrm>
        </p:spPr>
        <p:txBody>
          <a:bodyPr/>
          <a:lstStyle/>
          <a:p>
            <a:r>
              <a:rPr lang="en-US" sz="3200" b="1" dirty="0"/>
              <a:t>Local JavaScript Variables</a:t>
            </a:r>
          </a:p>
          <a:p>
            <a:pPr lvl="1"/>
            <a:r>
              <a:rPr lang="en-US" sz="3200" dirty="0"/>
              <a:t>Variables declared within a JavaScript function, become </a:t>
            </a:r>
            <a:r>
              <a:rPr lang="en-US" sz="3200" b="1" dirty="0"/>
              <a:t>LOCAL</a:t>
            </a:r>
            <a:r>
              <a:rPr lang="en-US" sz="3200" dirty="0"/>
              <a:t> to the function.</a:t>
            </a:r>
          </a:p>
          <a:p>
            <a:pPr lvl="1"/>
            <a:r>
              <a:rPr lang="en-US" sz="3200" dirty="0"/>
              <a:t>Local variables have </a:t>
            </a:r>
            <a:r>
              <a:rPr lang="en-US" sz="3200" b="1" dirty="0"/>
              <a:t>Function scope</a:t>
            </a:r>
            <a:r>
              <a:rPr lang="en-US" sz="3200" dirty="0"/>
              <a:t>: They can only be accessed from within the function.</a:t>
            </a:r>
          </a:p>
          <a:p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5EDE09-C488-404D-B322-0BA8CFCD96AE}"/>
              </a:ext>
            </a:extLst>
          </p:cNvPr>
          <p:cNvSpPr/>
          <p:nvPr/>
        </p:nvSpPr>
        <p:spPr>
          <a:xfrm>
            <a:off x="6096000" y="2771227"/>
            <a:ext cx="6096000" cy="30469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code here can NOT use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carName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code here CAN use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carName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g-BG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627F0D-EF58-462A-8BE3-6A59256EA98B}"/>
              </a:ext>
            </a:extLst>
          </p:cNvPr>
          <p:cNvSpPr/>
          <p:nvPr/>
        </p:nvSpPr>
        <p:spPr>
          <a:xfrm>
            <a:off x="0" y="2771227"/>
            <a:ext cx="56333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800" dirty="0">
                <a:solidFill>
                  <a:srgbClr val="C00000"/>
                </a:solidFill>
                <a:latin typeface="Verdana" panose="020B0604030504040204" pitchFamily="34" charset="0"/>
              </a:rPr>
              <a:t> - </a:t>
            </a:r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</a:rPr>
              <a:t>Since </a:t>
            </a:r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</a:rPr>
              <a:t>local variables </a:t>
            </a:r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</a:rPr>
              <a:t>are only recognized inside their functions, variables with the </a:t>
            </a:r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</a:rPr>
              <a:t>same name </a:t>
            </a:r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</a:rPr>
              <a:t>can be used in different functions.</a:t>
            </a:r>
          </a:p>
          <a:p>
            <a:r>
              <a:rPr lang="bg-BG" sz="2800" dirty="0">
                <a:solidFill>
                  <a:srgbClr val="C00000"/>
                </a:solidFill>
                <a:latin typeface="Verdana" panose="020B0604030504040204" pitchFamily="34" charset="0"/>
              </a:rPr>
              <a:t>- </a:t>
            </a:r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</a:rPr>
              <a:t>Local variables </a:t>
            </a:r>
            <a:r>
              <a:rPr lang="en-US" sz="2800" dirty="0">
                <a:solidFill>
                  <a:srgbClr val="C00000"/>
                </a:solidFill>
                <a:latin typeface="Verdana" panose="020B0604030504040204" pitchFamily="34" charset="0"/>
              </a:rPr>
              <a:t>are created when a function starts, and deleted when the function is completed.</a:t>
            </a:r>
            <a:r>
              <a:rPr lang="bg-BG" sz="2800" dirty="0">
                <a:solidFill>
                  <a:srgbClr val="C00000"/>
                </a:solidFill>
                <a:latin typeface="Verdana" panose="020B0604030504040204" pitchFamily="34" charset="0"/>
              </a:rPr>
              <a:t>  (1)</a:t>
            </a:r>
            <a:endParaRPr lang="en-US" sz="2800" b="0" i="0" dirty="0">
              <a:solidFill>
                <a:srgbClr val="C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8EDA7-F7F7-47C2-9A73-CFE94BF0B35A}"/>
              </a:ext>
            </a:extLst>
          </p:cNvPr>
          <p:cNvSpPr/>
          <p:nvPr/>
        </p:nvSpPr>
        <p:spPr>
          <a:xfrm>
            <a:off x="4720046" y="71526"/>
            <a:ext cx="7471954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JavaScript Scope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Outside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is undefined.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="demo1"&gt;&lt;/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="demo2"&gt;&lt;/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//Call the function</a:t>
            </a:r>
          </a:p>
          <a:p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"Volvo"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"demo1"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bg-BG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"demo2"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bg-BG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26D1F-CAA4-47FE-9DF1-18161568F46F}"/>
              </a:ext>
            </a:extLst>
          </p:cNvPr>
          <p:cNvSpPr/>
          <p:nvPr/>
        </p:nvSpPr>
        <p:spPr>
          <a:xfrm>
            <a:off x="7776754" y="44269"/>
            <a:ext cx="4293325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JavaScript Scope</a:t>
            </a:r>
          </a:p>
          <a:p>
            <a:r>
              <a:rPr lang="en-US" sz="2400" dirty="0"/>
              <a:t>Outside </a:t>
            </a:r>
            <a:r>
              <a:rPr lang="en-US" sz="2400" dirty="0" err="1"/>
              <a:t>myFunction</a:t>
            </a:r>
            <a:r>
              <a:rPr lang="en-US" sz="2400" dirty="0"/>
              <a:t>() </a:t>
            </a:r>
            <a:r>
              <a:rPr lang="en-US" sz="2400" dirty="0" err="1"/>
              <a:t>carName</a:t>
            </a:r>
            <a:r>
              <a:rPr lang="en-US" sz="2400" dirty="0"/>
              <a:t> is undefined.</a:t>
            </a:r>
          </a:p>
          <a:p>
            <a:r>
              <a:rPr lang="en-US" sz="2400" b="1" dirty="0"/>
              <a:t>string Volvo</a:t>
            </a:r>
          </a:p>
          <a:p>
            <a:r>
              <a:rPr lang="en-US" sz="2400" b="1" dirty="0"/>
              <a:t>undefined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DC6233-6135-46A0-9349-3C1F02C4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520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EF0B-1F7E-43C7-8C2F-0E4001EB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88B01-7305-4B6F-8DE1-E7012A5E4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06" y="445678"/>
            <a:ext cx="10515600" cy="5766119"/>
          </a:xfrm>
        </p:spPr>
        <p:txBody>
          <a:bodyPr/>
          <a:lstStyle/>
          <a:p>
            <a:r>
              <a:rPr lang="en-US" sz="3200" b="1" dirty="0"/>
              <a:t>Global JavaScript Variables</a:t>
            </a:r>
          </a:p>
          <a:p>
            <a:pPr lvl="1"/>
            <a:r>
              <a:rPr lang="en-US" sz="3200" dirty="0"/>
              <a:t>A variable declared outside a function, becomes </a:t>
            </a:r>
            <a:r>
              <a:rPr lang="en-US" sz="3200" b="1" dirty="0"/>
              <a:t>GLOBAL</a:t>
            </a:r>
            <a:r>
              <a:rPr lang="en-US" sz="3200" dirty="0"/>
              <a:t>.</a:t>
            </a:r>
          </a:p>
          <a:p>
            <a:pPr lvl="1"/>
            <a:r>
              <a:rPr lang="en-US" sz="3200" dirty="0"/>
              <a:t>A global variable has </a:t>
            </a:r>
            <a:r>
              <a:rPr lang="en-US" sz="3200" b="1" dirty="0"/>
              <a:t>global scope</a:t>
            </a:r>
            <a:r>
              <a:rPr lang="en-US" sz="3200" dirty="0"/>
              <a:t>: All scripts and functions on a web page can access it. </a:t>
            </a:r>
          </a:p>
          <a:p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033721-78EE-455F-B931-8EA9FF961F65}"/>
              </a:ext>
            </a:extLst>
          </p:cNvPr>
          <p:cNvSpPr/>
          <p:nvPr/>
        </p:nvSpPr>
        <p:spPr>
          <a:xfrm>
            <a:off x="6096000" y="2484680"/>
            <a:ext cx="56170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code here can use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carName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code here can also use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carName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g-BG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8E306-5E22-41E3-AEEC-5F5FEEE461D8}"/>
              </a:ext>
            </a:extLst>
          </p:cNvPr>
          <p:cNvSpPr/>
          <p:nvPr/>
        </p:nvSpPr>
        <p:spPr>
          <a:xfrm>
            <a:off x="838200" y="3664022"/>
            <a:ext cx="44674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Segoe UI" panose="020B0502040204020203" pitchFamily="34" charset="0"/>
              </a:rPr>
              <a:t>JavaScript Variables</a:t>
            </a:r>
            <a:r>
              <a:rPr lang="bg-BG" sz="2400" dirty="0">
                <a:solidFill>
                  <a:srgbClr val="C00000"/>
                </a:solidFill>
                <a:latin typeface="Segoe UI" panose="020B0502040204020203" pitchFamily="34" charset="0"/>
              </a:rPr>
              <a:t>:</a:t>
            </a:r>
            <a:endParaRPr lang="en-US" sz="2400" dirty="0">
              <a:solidFill>
                <a:srgbClr val="C00000"/>
              </a:solidFill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In JavaScript, 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objects and functions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are also variables.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18A46-C3F7-4221-8307-D86B7FF7724C}"/>
              </a:ext>
            </a:extLst>
          </p:cNvPr>
          <p:cNvSpPr/>
          <p:nvPr/>
        </p:nvSpPr>
        <p:spPr>
          <a:xfrm>
            <a:off x="629193" y="5264459"/>
            <a:ext cx="10515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Scope determines the accessibility of </a:t>
            </a:r>
            <a:r>
              <a:rPr 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variables, objects, and functions</a:t>
            </a: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 from different parts of the code.</a:t>
            </a:r>
            <a:endParaRPr lang="bg-BG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E16EC-5759-4B62-8BAE-8A9158E8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854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0599-D0EE-4E96-9DAC-425B26F7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04800"/>
            <a:ext cx="10515600" cy="60325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B63E-679D-49C6-A6E2-656D98263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314349"/>
          </a:xfrm>
        </p:spPr>
        <p:txBody>
          <a:bodyPr/>
          <a:lstStyle/>
          <a:p>
            <a:r>
              <a:rPr lang="en-US" sz="3200" b="1" dirty="0"/>
              <a:t>Automatically Global</a:t>
            </a:r>
          </a:p>
          <a:p>
            <a:pPr lvl="1"/>
            <a:r>
              <a:rPr lang="en-US" sz="3200" dirty="0"/>
              <a:t>If you assign a value to a variable that has not been declared (</a:t>
            </a:r>
            <a:r>
              <a:rPr lang="bg-BG" sz="3200" dirty="0"/>
              <a:t>без </a:t>
            </a:r>
            <a:r>
              <a:rPr lang="en-US" sz="3200" b="1" dirty="0">
                <a:solidFill>
                  <a:srgbClr val="0000CC"/>
                </a:solidFill>
              </a:rPr>
              <a:t>VAR</a:t>
            </a:r>
            <a:r>
              <a:rPr lang="en-US" sz="3200" dirty="0"/>
              <a:t>), it will automatically become a GLOBAL variable.</a:t>
            </a:r>
          </a:p>
          <a:p>
            <a:pPr lvl="1"/>
            <a:r>
              <a:rPr lang="en-US" sz="3200" dirty="0"/>
              <a:t>This code example will declare a global variable </a:t>
            </a:r>
            <a:r>
              <a:rPr lang="en-US" sz="3200" b="1" dirty="0" err="1"/>
              <a:t>carName</a:t>
            </a:r>
            <a:r>
              <a:rPr lang="en-US" sz="3200" dirty="0"/>
              <a:t>, even if the value is assigned inside a function.</a:t>
            </a:r>
            <a:endParaRPr lang="bg-BG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CE374-665D-4EF2-9BF9-6ED359EB49A7}"/>
              </a:ext>
            </a:extLst>
          </p:cNvPr>
          <p:cNvSpPr/>
          <p:nvPr/>
        </p:nvSpPr>
        <p:spPr>
          <a:xfrm>
            <a:off x="6305006" y="3309320"/>
            <a:ext cx="5216434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sz="2400" dirty="0"/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code here can use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carName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b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bg-BG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E3AFD2-755E-45EB-9A16-013055EEDFEF}"/>
              </a:ext>
            </a:extLst>
          </p:cNvPr>
          <p:cNvSpPr/>
          <p:nvPr/>
        </p:nvSpPr>
        <p:spPr>
          <a:xfrm>
            <a:off x="3048000" y="197346"/>
            <a:ext cx="8473440" cy="5909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If you assign a value to a variable that has not been declared, it will automatically become a GLOBAL variable: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="demo"&gt;&lt;/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code here can use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carName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as a global variable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 can display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"Volvo"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//var - no, yes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bg-B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bg-B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1DCA67-581E-448D-9CFB-E5426469672D}"/>
              </a:ext>
            </a:extLst>
          </p:cNvPr>
          <p:cNvSpPr/>
          <p:nvPr/>
        </p:nvSpPr>
        <p:spPr>
          <a:xfrm>
            <a:off x="6696891" y="178527"/>
            <a:ext cx="5120640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If you assign a value to a variable that has not been declared, it will automatically become a GLOBAL variable:</a:t>
            </a:r>
          </a:p>
          <a:p>
            <a:r>
              <a:rPr lang="en-US" sz="2400" b="1" dirty="0"/>
              <a:t>I can display Volvo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00838-0631-4668-87BC-DE38D32E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166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E14D-0BC9-4F54-87F0-5EC15DBA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A340-1781-4653-BFFF-986A0490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259921"/>
          </a:xfrm>
        </p:spPr>
        <p:txBody>
          <a:bodyPr/>
          <a:lstStyle/>
          <a:p>
            <a:r>
              <a:rPr lang="en-US" sz="3200" b="1" dirty="0"/>
              <a:t>Strict Mode - </a:t>
            </a:r>
            <a:r>
              <a:rPr lang="en-US" sz="3200" dirty="0">
                <a:solidFill>
                  <a:srgbClr val="C00000"/>
                </a:solidFill>
              </a:rPr>
              <a:t>"use strict"</a:t>
            </a:r>
            <a:r>
              <a:rPr lang="en-US" sz="3200" dirty="0"/>
              <a:t>; </a:t>
            </a:r>
            <a:endParaRPr lang="en-US" sz="3200" b="1" dirty="0"/>
          </a:p>
          <a:p>
            <a:pPr lvl="1"/>
            <a:r>
              <a:rPr lang="en-US" sz="3200" dirty="0"/>
              <a:t>All modern browsers support running JavaScript in "</a:t>
            </a:r>
            <a:r>
              <a:rPr lang="en-US" sz="3200" b="1" dirty="0"/>
              <a:t>Strict Mode</a:t>
            </a:r>
            <a:r>
              <a:rPr lang="en-US" sz="3200" dirty="0"/>
              <a:t>".</a:t>
            </a:r>
          </a:p>
          <a:p>
            <a:pPr lvl="1"/>
            <a:r>
              <a:rPr lang="en-US" sz="3200" dirty="0"/>
              <a:t>You will learn more about how to use strict mode later.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b="1" dirty="0"/>
              <a:t>Global Variables in HTML</a:t>
            </a:r>
          </a:p>
          <a:p>
            <a:pPr lvl="1"/>
            <a:r>
              <a:rPr lang="en-US" sz="2800" dirty="0"/>
              <a:t>With JavaScript, the global scope is the </a:t>
            </a:r>
            <a:r>
              <a:rPr lang="en-US" sz="2800" b="1" dirty="0"/>
              <a:t>complete JavaScript environment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In HTML, the global scope is the </a:t>
            </a:r>
            <a:r>
              <a:rPr lang="en-US" sz="2800" b="1" dirty="0"/>
              <a:t>window object</a:t>
            </a:r>
            <a:r>
              <a:rPr lang="en-US" sz="2800" dirty="0"/>
              <a:t>. All global variables belong to the window object.</a:t>
            </a:r>
          </a:p>
          <a:p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C59D61-6D01-4D43-BFAC-D8D2E8576DFA}"/>
              </a:ext>
            </a:extLst>
          </p:cNvPr>
          <p:cNvSpPr/>
          <p:nvPr/>
        </p:nvSpPr>
        <p:spPr>
          <a:xfrm>
            <a:off x="3326673" y="2301547"/>
            <a:ext cx="815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Verdana" panose="020B0604030504040204" pitchFamily="34" charset="0"/>
              </a:rPr>
              <a:t>Global variables are not created automatically in "Strict Mode".</a:t>
            </a:r>
            <a:endParaRPr lang="bg-BG" sz="2400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2CEEE-32D9-4B09-9A5F-105135CAF841}"/>
              </a:ext>
            </a:extLst>
          </p:cNvPr>
          <p:cNvSpPr/>
          <p:nvPr/>
        </p:nvSpPr>
        <p:spPr>
          <a:xfrm>
            <a:off x="5817326" y="3602807"/>
            <a:ext cx="62353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"Volvo"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code here can use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window.carName</a:t>
            </a:r>
            <a:endParaRPr lang="bg-BG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E548E-E7B2-4533-9468-148201ADEB2C}"/>
              </a:ext>
            </a:extLst>
          </p:cNvPr>
          <p:cNvSpPr/>
          <p:nvPr/>
        </p:nvSpPr>
        <p:spPr>
          <a:xfrm>
            <a:off x="4206239" y="131261"/>
            <a:ext cx="7672252" cy="59400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JavaScript Scope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 HTML,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global variables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defined with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will become window variables.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="demo"&gt;&lt;/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"Volvo"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code here can use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window.carName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"demo"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 can display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window.carName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bg-BG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bg-BG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EBD15-B7AE-4754-A151-D55A30EA7DFA}"/>
              </a:ext>
            </a:extLst>
          </p:cNvPr>
          <p:cNvSpPr/>
          <p:nvPr/>
        </p:nvSpPr>
        <p:spPr>
          <a:xfrm>
            <a:off x="2512424" y="4197"/>
            <a:ext cx="9679576" cy="267765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Segoe UI" panose="020B0502040204020203" pitchFamily="34" charset="0"/>
              </a:rPr>
              <a:t>Warning</a:t>
            </a:r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- Do NOT create global variables unless you intend to. Your global variables (or functions) can overwrite window variables (or functions).</a:t>
            </a:r>
            <a:b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- Any function, including the window object, can overwrite your global variables and functions.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4E1B7-10F1-4C14-ABDE-5AC71E84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724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B4FF-F9C1-4C49-8346-09F44A9D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96092"/>
            <a:ext cx="10515600" cy="69034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E841-EBBE-4A9D-85FA-B1764906A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961914" cy="5811837"/>
          </a:xfrm>
        </p:spPr>
        <p:txBody>
          <a:bodyPr/>
          <a:lstStyle/>
          <a:p>
            <a:r>
              <a:rPr lang="en-US" sz="3200" b="1" dirty="0"/>
              <a:t>The Lifetime of JavaScript Variables</a:t>
            </a:r>
          </a:p>
          <a:p>
            <a:pPr lvl="1"/>
            <a:r>
              <a:rPr lang="en-US" sz="3200" dirty="0"/>
              <a:t>The lifetime of a JavaScript variable starts when it is declared.</a:t>
            </a:r>
          </a:p>
          <a:p>
            <a:pPr lvl="1"/>
            <a:r>
              <a:rPr lang="en-US" sz="3200" dirty="0"/>
              <a:t>Local variables are deleted when the function is completed.</a:t>
            </a:r>
          </a:p>
          <a:p>
            <a:pPr lvl="1"/>
            <a:r>
              <a:rPr lang="en-US" sz="3200" b="1" i="1" dirty="0">
                <a:solidFill>
                  <a:srgbClr val="7030A0"/>
                </a:solidFill>
              </a:rPr>
              <a:t>In a web browser</a:t>
            </a:r>
            <a:r>
              <a:rPr lang="en-US" sz="3200" i="1" dirty="0">
                <a:solidFill>
                  <a:srgbClr val="7030A0"/>
                </a:solidFill>
              </a:rPr>
              <a:t>, global variables are deleted when you close the browser window (or tab), but remain available to new pages loaded into the same window</a:t>
            </a:r>
            <a:r>
              <a:rPr lang="en-US" sz="3200" dirty="0"/>
              <a:t>.</a:t>
            </a:r>
          </a:p>
          <a:p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28492C-E1B6-420F-AC59-FE25AA327CB7}"/>
              </a:ext>
            </a:extLst>
          </p:cNvPr>
          <p:cNvSpPr/>
          <p:nvPr/>
        </p:nvSpPr>
        <p:spPr>
          <a:xfrm>
            <a:off x="1689463" y="4325871"/>
            <a:ext cx="87869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Segoe UI" panose="020B0502040204020203" pitchFamily="34" charset="0"/>
              </a:rPr>
              <a:t>Function Arguments</a:t>
            </a:r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- Function arguments (parameters) work as local variables inside functions.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790C9-79B2-4FAD-A5AF-ED191EA1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97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A6C4-1CB4-43F2-80F2-AC6F6525E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/>
          <a:lstStyle/>
          <a:p>
            <a:r>
              <a:rPr lang="en-US" b="1" dirty="0"/>
              <a:t>JavaScript </a:t>
            </a:r>
            <a:r>
              <a:rPr lang="en-US" b="1" dirty="0">
                <a:solidFill>
                  <a:srgbClr val="7030A0"/>
                </a:solidFill>
              </a:rPr>
              <a:t>Hoisting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86C96-C45B-4090-A843-681007EE6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A249E-3A67-4290-BC47-11F9A302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87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3F55-AC29-4A8F-9F9A-0BC9E657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11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JavaScript </a:t>
            </a:r>
            <a:r>
              <a:rPr lang="en-US" sz="4800" b="1" dirty="0">
                <a:solidFill>
                  <a:srgbClr val="7030A0"/>
                </a:solidFill>
              </a:rPr>
              <a:t>Hoisting</a:t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bg-BG" sz="3600" b="1" dirty="0">
                <a:solidFill>
                  <a:srgbClr val="7030A0"/>
                </a:solidFill>
              </a:rPr>
              <a:t>декларирай променливите в началото</a:t>
            </a:r>
            <a:endParaRPr lang="bg-BG" sz="4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6813-78F6-4BE2-AFB5-BCB98EF1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52"/>
            <a:ext cx="10515600" cy="4600711"/>
          </a:xfrm>
        </p:spPr>
        <p:txBody>
          <a:bodyPr>
            <a:normAutofit/>
          </a:bodyPr>
          <a:lstStyle/>
          <a:p>
            <a:r>
              <a:rPr lang="en-US" sz="3200" dirty="0"/>
              <a:t>Hoisting is JavaScript's default behavior of moving declarations to the top.</a:t>
            </a:r>
          </a:p>
          <a:p>
            <a:r>
              <a:rPr lang="en-US" sz="3200" dirty="0"/>
              <a:t>JavaScript Declarations are Hoisted</a:t>
            </a:r>
          </a:p>
          <a:p>
            <a:r>
              <a:rPr lang="en-US" sz="3200" dirty="0"/>
              <a:t>In JavaScript, a variable can be declared after it has been used.</a:t>
            </a:r>
          </a:p>
          <a:p>
            <a:r>
              <a:rPr lang="en-US" sz="3200" dirty="0"/>
              <a:t>In other words; a variable can be used before it has been declared.</a:t>
            </a:r>
          </a:p>
          <a:p>
            <a:r>
              <a:rPr lang="en-US" sz="3200" b="1" dirty="0"/>
              <a:t>Example 1</a:t>
            </a:r>
            <a:r>
              <a:rPr lang="en-US" sz="3200" dirty="0"/>
              <a:t> gives the same result as </a:t>
            </a:r>
            <a:r>
              <a:rPr lang="en-US" sz="3200" b="1" dirty="0"/>
              <a:t>Example 2 </a:t>
            </a:r>
            <a:r>
              <a:rPr lang="en-US" sz="3200" b="1" dirty="0">
                <a:solidFill>
                  <a:srgbClr val="7030A0"/>
                </a:solidFill>
              </a:rPr>
              <a:t>(1)</a:t>
            </a:r>
            <a:r>
              <a:rPr lang="en-US" sz="3200" dirty="0"/>
              <a:t>:</a:t>
            </a:r>
          </a:p>
          <a:p>
            <a:endParaRPr lang="bg-BG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1A4559-4383-451A-966E-94C9D5D8B2C3}"/>
              </a:ext>
            </a:extLst>
          </p:cNvPr>
          <p:cNvSpPr/>
          <p:nvPr/>
        </p:nvSpPr>
        <p:spPr>
          <a:xfrm>
            <a:off x="426720" y="1356217"/>
            <a:ext cx="5965372" cy="286232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Assign 5 to x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sz="2000" dirty="0"/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Find an element 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elem.innerHTML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 x;  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Display x in the element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x;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Declare x</a:t>
            </a:r>
            <a:endParaRPr lang="bg-BG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76A7B-F1A6-47AA-B004-34F3835722A8}"/>
              </a:ext>
            </a:extLst>
          </p:cNvPr>
          <p:cNvSpPr/>
          <p:nvPr/>
        </p:nvSpPr>
        <p:spPr>
          <a:xfrm>
            <a:off x="5669280" y="3553732"/>
            <a:ext cx="6096000" cy="224676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x;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Declare x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Assign 5 to x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br>
              <a:rPr lang="en-US" sz="2000" dirty="0"/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Find an element </a:t>
            </a:r>
            <a:b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elem.innerHTML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 x;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Display x in the element</a:t>
            </a:r>
            <a:endParaRPr lang="bg-BG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F0F525-EEAB-4BC6-BB12-CD7C3585832E}"/>
              </a:ext>
            </a:extLst>
          </p:cNvPr>
          <p:cNvSpPr/>
          <p:nvPr/>
        </p:nvSpPr>
        <p:spPr>
          <a:xfrm>
            <a:off x="1532709" y="2274838"/>
            <a:ext cx="9204959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To understand this, you have to understand the term "hoisting".</a:t>
            </a:r>
          </a:p>
          <a:p>
            <a:r>
              <a:rPr lang="en-US" sz="2800" i="1" dirty="0">
                <a:solidFill>
                  <a:srgbClr val="7030A0"/>
                </a:solidFill>
                <a:latin typeface="Verdana" panose="020B0604030504040204" pitchFamily="34" charset="0"/>
              </a:rPr>
              <a:t>Hoisting is JavaScript's default behavior of moving all declarations to the top of the current scope (to the top of the current script or the current function)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br>
              <a:rPr lang="en-US" sz="2800" dirty="0"/>
            </a:br>
            <a:endParaRPr lang="bg-BG"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9196A-BE0F-42D0-AFB4-0B0FC89A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03FF8-6397-4DCB-BF76-FC148629E2DD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96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1579</Words>
  <Application>Microsoft Office PowerPoint</Application>
  <PresentationFormat>Widescreen</PresentationFormat>
  <Paragraphs>272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JavaScript Scope (обхват -1)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 Hoisting</vt:lpstr>
      <vt:lpstr>JavaScript Hoisting декларирай променливите в началото</vt:lpstr>
      <vt:lpstr>PowerPoint Presentation</vt:lpstr>
      <vt:lpstr>PowerPoint Presentation</vt:lpstr>
      <vt:lpstr>JavaScript Use Strict</vt:lpstr>
      <vt:lpstr>"use strict";  Defines that JavaScript code should be executed in "strict mode".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 Scope (обхват)</dc:title>
  <dc:creator>Basil</dc:creator>
  <cp:lastModifiedBy>Basil</cp:lastModifiedBy>
  <cp:revision>134</cp:revision>
  <dcterms:created xsi:type="dcterms:W3CDTF">2019-03-14T05:33:33Z</dcterms:created>
  <dcterms:modified xsi:type="dcterms:W3CDTF">2019-04-15T16:16:08Z</dcterms:modified>
</cp:coreProperties>
</file>