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5"/>
  </p:notes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303" r:id="rId16"/>
    <p:sldId id="304" r:id="rId17"/>
    <p:sldId id="306" r:id="rId18"/>
    <p:sldId id="309" r:id="rId19"/>
    <p:sldId id="311" r:id="rId20"/>
    <p:sldId id="307" r:id="rId21"/>
    <p:sldId id="312" r:id="rId22"/>
    <p:sldId id="271" r:id="rId23"/>
    <p:sldId id="302" r:id="rId24"/>
    <p:sldId id="295" r:id="rId25"/>
    <p:sldId id="300" r:id="rId26"/>
    <p:sldId id="296" r:id="rId27"/>
    <p:sldId id="301" r:id="rId28"/>
    <p:sldId id="272" r:id="rId29"/>
    <p:sldId id="273" r:id="rId30"/>
    <p:sldId id="274" r:id="rId31"/>
    <p:sldId id="275" r:id="rId32"/>
    <p:sldId id="276" r:id="rId33"/>
    <p:sldId id="277" r:id="rId34"/>
    <p:sldId id="278" r:id="rId35"/>
    <p:sldId id="279" r:id="rId36"/>
    <p:sldId id="280" r:id="rId37"/>
    <p:sldId id="297" r:id="rId38"/>
    <p:sldId id="298" r:id="rId39"/>
    <p:sldId id="299"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24" autoAdjust="0"/>
  </p:normalViewPr>
  <p:slideViewPr>
    <p:cSldViewPr>
      <p:cViewPr varScale="1">
        <p:scale>
          <a:sx n="84" d="100"/>
          <a:sy n="84" d="100"/>
        </p:scale>
        <p:origin x="394"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905EFD0-DF0A-4E70-A2FA-5BFC76F21AC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219" name="Rectangle 3">
            <a:extLst>
              <a:ext uri="{FF2B5EF4-FFF2-40B4-BE49-F238E27FC236}">
                <a16:creationId xmlns:a16="http://schemas.microsoft.com/office/drawing/2014/main" id="{CB458E49-3A58-493E-BB26-0F9919422F1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988" name="Rectangle 4">
            <a:extLst>
              <a:ext uri="{FF2B5EF4-FFF2-40B4-BE49-F238E27FC236}">
                <a16:creationId xmlns:a16="http://schemas.microsoft.com/office/drawing/2014/main" id="{37F17F0A-0841-43AC-B181-F3CFC9CAC54E}"/>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5D7FB229-EF1C-444B-8DC0-AD2EE7CFB8A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F221EE60-8067-47C6-9F16-2474B7DA0D1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223" name="Rectangle 7">
            <a:extLst>
              <a:ext uri="{FF2B5EF4-FFF2-40B4-BE49-F238E27FC236}">
                <a16:creationId xmlns:a16="http://schemas.microsoft.com/office/drawing/2014/main" id="{973CE1C3-30A0-45C7-877A-CFD8332814E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5253DC3-7E13-4A45-9A32-76D939609432}" type="slidenum">
              <a:rPr lang="en-US" altLang="bg-BG"/>
              <a:pPr/>
              <a:t>‹#›</a:t>
            </a:fld>
            <a:endParaRPr lang="en-US" altLang="bg-BG"/>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6B7C67A-E1D4-496B-83CD-70A17DE3A552}"/>
              </a:ext>
            </a:extLst>
          </p:cNvPr>
          <p:cNvGrpSpPr>
            <a:grpSpLocks/>
          </p:cNvGrpSpPr>
          <p:nvPr/>
        </p:nvGrpSpPr>
        <p:grpSpPr bwMode="auto">
          <a:xfrm>
            <a:off x="0" y="0"/>
            <a:ext cx="7823200" cy="6858000"/>
            <a:chOff x="0" y="0"/>
            <a:chExt cx="3696" cy="4320"/>
          </a:xfrm>
        </p:grpSpPr>
        <p:sp>
          <p:nvSpPr>
            <p:cNvPr id="5" name="Rectangle 3">
              <a:extLst>
                <a:ext uri="{FF2B5EF4-FFF2-40B4-BE49-F238E27FC236}">
                  <a16:creationId xmlns:a16="http://schemas.microsoft.com/office/drawing/2014/main" id="{FE242DD0-9BB8-4F48-BF28-13C02AE82A9E}"/>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bg-BG" altLang="bg-BG" sz="2400">
                <a:latin typeface="Times New Roman" panose="02020603050405020304" pitchFamily="18" charset="0"/>
              </a:endParaRPr>
            </a:p>
          </p:txBody>
        </p:sp>
        <p:sp>
          <p:nvSpPr>
            <p:cNvPr id="6" name="AutoShape 4">
              <a:extLst>
                <a:ext uri="{FF2B5EF4-FFF2-40B4-BE49-F238E27FC236}">
                  <a16:creationId xmlns:a16="http://schemas.microsoft.com/office/drawing/2014/main" id="{1F305D44-9434-43BC-9F3C-7F5FC264AB6A}"/>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bg-BG" altLang="bg-BG"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F33B358-E768-40D0-84B2-A0A9B0E4EAEF}"/>
              </a:ext>
            </a:extLst>
          </p:cNvPr>
          <p:cNvGrpSpPr>
            <a:grpSpLocks/>
          </p:cNvGrpSpPr>
          <p:nvPr/>
        </p:nvGrpSpPr>
        <p:grpSpPr bwMode="auto">
          <a:xfrm>
            <a:off x="4842933" y="4889500"/>
            <a:ext cx="6502400" cy="319088"/>
            <a:chOff x="2288" y="3080"/>
            <a:chExt cx="3072" cy="201"/>
          </a:xfrm>
        </p:grpSpPr>
        <p:sp>
          <p:nvSpPr>
            <p:cNvPr id="8" name="AutoShape 6">
              <a:extLst>
                <a:ext uri="{FF2B5EF4-FFF2-40B4-BE49-F238E27FC236}">
                  <a16:creationId xmlns:a16="http://schemas.microsoft.com/office/drawing/2014/main" id="{C12ECCB5-B3C5-441C-A7F8-C7525A03FA38}"/>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bg-BG" altLang="bg-BG"/>
            </a:p>
          </p:txBody>
        </p:sp>
        <p:sp>
          <p:nvSpPr>
            <p:cNvPr id="9" name="AutoShape 7">
              <a:extLst>
                <a:ext uri="{FF2B5EF4-FFF2-40B4-BE49-F238E27FC236}">
                  <a16:creationId xmlns:a16="http://schemas.microsoft.com/office/drawing/2014/main" id="{836AAFD8-65A7-40F6-A8EE-C3CD61EAC4C4}"/>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bg-BG" altLang="bg-BG"/>
            </a:p>
          </p:txBody>
        </p:sp>
      </p:grpSp>
      <p:sp>
        <p:nvSpPr>
          <p:cNvPr id="123912" name="Rectangle 8"/>
          <p:cNvSpPr>
            <a:spLocks noGrp="1" noChangeArrowheads="1"/>
          </p:cNvSpPr>
          <p:nvPr>
            <p:ph type="subTitle" idx="1"/>
          </p:nvPr>
        </p:nvSpPr>
        <p:spPr>
          <a:xfrm>
            <a:off x="6231467" y="2927350"/>
            <a:ext cx="5350933" cy="1822450"/>
          </a:xfrm>
        </p:spPr>
        <p:txBody>
          <a:bodyPr anchor="b"/>
          <a:lstStyle>
            <a:lvl1pPr marL="0" indent="0">
              <a:buFont typeface="Wingdings" pitchFamily="2" charset="2"/>
              <a:buNone/>
              <a:defRPr>
                <a:solidFill>
                  <a:schemeClr val="tx2"/>
                </a:solidFill>
              </a:defRPr>
            </a:lvl1pPr>
          </a:lstStyle>
          <a:p>
            <a:r>
              <a:rPr lang="bg-BG"/>
              <a:t>Click to edit Master subtitle style</a:t>
            </a:r>
          </a:p>
        </p:txBody>
      </p:sp>
      <p:sp>
        <p:nvSpPr>
          <p:cNvPr id="123916" name="AutoShape 12"/>
          <p:cNvSpPr>
            <a:spLocks noGrp="1" noChangeArrowheads="1"/>
          </p:cNvSpPr>
          <p:nvPr>
            <p:ph type="ctrTitle" sz="quarter"/>
          </p:nvPr>
        </p:nvSpPr>
        <p:spPr>
          <a:xfrm>
            <a:off x="914400" y="990600"/>
            <a:ext cx="10972800" cy="1905000"/>
          </a:xfrm>
          <a:prstGeom prst="roundRect">
            <a:avLst>
              <a:gd name="adj" fmla="val 50000"/>
            </a:avLst>
          </a:prstGeom>
        </p:spPr>
        <p:txBody>
          <a:bodyPr anchor="ctr"/>
          <a:lstStyle>
            <a:lvl1pPr algn="ctr">
              <a:defRPr>
                <a:solidFill>
                  <a:schemeClr val="tx1"/>
                </a:solidFill>
              </a:defRPr>
            </a:lvl1pPr>
          </a:lstStyle>
          <a:p>
            <a:r>
              <a:rPr lang="bg-BG"/>
              <a:t>Click to edit Master title style</a:t>
            </a:r>
          </a:p>
        </p:txBody>
      </p:sp>
      <p:sp>
        <p:nvSpPr>
          <p:cNvPr id="10" name="Date Placeholder 9">
            <a:extLst>
              <a:ext uri="{FF2B5EF4-FFF2-40B4-BE49-F238E27FC236}">
                <a16:creationId xmlns:a16="http://schemas.microsoft.com/office/drawing/2014/main" id="{AC13E082-EFA5-453A-85CF-9CB10A0D9306}"/>
              </a:ext>
            </a:extLst>
          </p:cNvPr>
          <p:cNvSpPr>
            <a:spLocks noGrp="1" noChangeArrowheads="1"/>
          </p:cNvSpPr>
          <p:nvPr>
            <p:ph type="dt" sz="quarter" idx="10"/>
          </p:nvPr>
        </p:nvSpPr>
        <p:spPr/>
        <p:txBody>
          <a:bodyPr/>
          <a:lstStyle>
            <a:lvl1pPr>
              <a:defRPr>
                <a:solidFill>
                  <a:schemeClr val="bg1"/>
                </a:solidFill>
              </a:defRPr>
            </a:lvl1pPr>
          </a:lstStyle>
          <a:p>
            <a:pPr>
              <a:defRPr/>
            </a:pPr>
            <a:fld id="{E61E6C83-B4E2-488E-85B8-72434C18BA19}" type="datetime1">
              <a:rPr lang="en-US"/>
              <a:pPr>
                <a:defRPr/>
              </a:pPr>
              <a:t>3/22/2020</a:t>
            </a:fld>
            <a:endParaRPr lang="bg-BG"/>
          </a:p>
        </p:txBody>
      </p:sp>
      <p:sp>
        <p:nvSpPr>
          <p:cNvPr id="11" name="Footer Placeholder 10">
            <a:extLst>
              <a:ext uri="{FF2B5EF4-FFF2-40B4-BE49-F238E27FC236}">
                <a16:creationId xmlns:a16="http://schemas.microsoft.com/office/drawing/2014/main" id="{273831B5-8EEC-4C37-93EC-75BB38C647EC}"/>
              </a:ext>
            </a:extLst>
          </p:cNvPr>
          <p:cNvSpPr>
            <a:spLocks noGrp="1" noChangeArrowheads="1"/>
          </p:cNvSpPr>
          <p:nvPr>
            <p:ph type="ftr" sz="quarter" idx="11"/>
          </p:nvPr>
        </p:nvSpPr>
        <p:spPr/>
        <p:txBody>
          <a:bodyPr/>
          <a:lstStyle>
            <a:lvl1pPr algn="r">
              <a:defRPr/>
            </a:lvl1pPr>
          </a:lstStyle>
          <a:p>
            <a:pPr>
              <a:defRPr/>
            </a:pPr>
            <a:endParaRPr lang="bg-BG"/>
          </a:p>
        </p:txBody>
      </p:sp>
      <p:sp>
        <p:nvSpPr>
          <p:cNvPr id="12" name="Slide Number Placeholder 11">
            <a:extLst>
              <a:ext uri="{FF2B5EF4-FFF2-40B4-BE49-F238E27FC236}">
                <a16:creationId xmlns:a16="http://schemas.microsoft.com/office/drawing/2014/main" id="{FBFA2709-27DD-43AB-9F06-2CE2D127DAA6}"/>
              </a:ext>
            </a:extLst>
          </p:cNvPr>
          <p:cNvSpPr>
            <a:spLocks noGrp="1" noChangeArrowheads="1"/>
          </p:cNvSpPr>
          <p:nvPr>
            <p:ph type="sldNum" sz="quarter" idx="12"/>
          </p:nvPr>
        </p:nvSpPr>
        <p:spPr>
          <a:xfrm>
            <a:off x="101601" y="6248400"/>
            <a:ext cx="783167" cy="488950"/>
          </a:xfrm>
        </p:spPr>
        <p:txBody>
          <a:bodyPr anchorCtr="0"/>
          <a:lstStyle>
            <a:lvl1pPr>
              <a:defRPr/>
            </a:lvl1pPr>
          </a:lstStyle>
          <a:p>
            <a:fld id="{2F724660-D513-408C-A8F2-2356C3C037E9}" type="slidenum">
              <a:rPr lang="bg-BG" altLang="bg-BG"/>
              <a:pPr/>
              <a:t>‹#›</a:t>
            </a:fld>
            <a:endParaRPr lang="bg-BG" altLang="bg-BG"/>
          </a:p>
        </p:txBody>
      </p:sp>
    </p:spTree>
    <p:extLst>
      <p:ext uri="{BB962C8B-B14F-4D97-AF65-F5344CB8AC3E}">
        <p14:creationId xmlns:p14="http://schemas.microsoft.com/office/powerpoint/2010/main" val="262485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0DC6ABA-0D4C-47EB-82E7-629D8332546C}"/>
              </a:ext>
            </a:extLst>
          </p:cNvPr>
          <p:cNvSpPr>
            <a:spLocks noGrp="1" noChangeArrowheads="1"/>
          </p:cNvSpPr>
          <p:nvPr>
            <p:ph type="dt" sz="half" idx="10"/>
          </p:nvPr>
        </p:nvSpPr>
        <p:spPr>
          <a:ln/>
        </p:spPr>
        <p:txBody>
          <a:bodyPr/>
          <a:lstStyle>
            <a:lvl1pPr>
              <a:defRPr/>
            </a:lvl1pPr>
          </a:lstStyle>
          <a:p>
            <a:pPr>
              <a:defRPr/>
            </a:pPr>
            <a:fld id="{5B9AEC70-B431-484A-82CB-E6FD74B9627A}" type="datetime1">
              <a:rPr lang="en-US"/>
              <a:pPr>
                <a:defRPr/>
              </a:pPr>
              <a:t>3/22/2020</a:t>
            </a:fld>
            <a:endParaRPr lang="bg-BG"/>
          </a:p>
        </p:txBody>
      </p:sp>
      <p:sp>
        <p:nvSpPr>
          <p:cNvPr id="5" name="Rectangle 12">
            <a:extLst>
              <a:ext uri="{FF2B5EF4-FFF2-40B4-BE49-F238E27FC236}">
                <a16:creationId xmlns:a16="http://schemas.microsoft.com/office/drawing/2014/main" id="{6AF6658D-B13C-4DA0-9ABA-86EE0FB93E91}"/>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13">
            <a:extLst>
              <a:ext uri="{FF2B5EF4-FFF2-40B4-BE49-F238E27FC236}">
                <a16:creationId xmlns:a16="http://schemas.microsoft.com/office/drawing/2014/main" id="{F89E1001-A533-4CB9-9A93-8EC4B65453F8}"/>
              </a:ext>
            </a:extLst>
          </p:cNvPr>
          <p:cNvSpPr>
            <a:spLocks noGrp="1" noChangeArrowheads="1"/>
          </p:cNvSpPr>
          <p:nvPr>
            <p:ph type="sldNum" sz="quarter" idx="12"/>
          </p:nvPr>
        </p:nvSpPr>
        <p:spPr>
          <a:ln/>
        </p:spPr>
        <p:txBody>
          <a:bodyPr/>
          <a:lstStyle>
            <a:lvl1pPr>
              <a:defRPr/>
            </a:lvl1pPr>
          </a:lstStyle>
          <a:p>
            <a:fld id="{24DFE3B1-3810-413C-B240-ABFCF2A1EFF2}" type="slidenum">
              <a:rPr lang="bg-BG" altLang="bg-BG"/>
              <a:pPr/>
              <a:t>‹#›</a:t>
            </a:fld>
            <a:endParaRPr lang="bg-BG" altLang="bg-BG"/>
          </a:p>
        </p:txBody>
      </p:sp>
    </p:spTree>
    <p:extLst>
      <p:ext uri="{BB962C8B-B14F-4D97-AF65-F5344CB8AC3E}">
        <p14:creationId xmlns:p14="http://schemas.microsoft.com/office/powerpoint/2010/main" val="105609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0800" y="762001"/>
            <a:ext cx="26416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16000" y="762001"/>
            <a:ext cx="77216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41FFD045-8E62-464B-B97D-D4BDC4585C60}"/>
              </a:ext>
            </a:extLst>
          </p:cNvPr>
          <p:cNvSpPr>
            <a:spLocks noGrp="1" noChangeArrowheads="1"/>
          </p:cNvSpPr>
          <p:nvPr>
            <p:ph type="dt" sz="half" idx="10"/>
          </p:nvPr>
        </p:nvSpPr>
        <p:spPr>
          <a:ln/>
        </p:spPr>
        <p:txBody>
          <a:bodyPr/>
          <a:lstStyle>
            <a:lvl1pPr>
              <a:defRPr/>
            </a:lvl1pPr>
          </a:lstStyle>
          <a:p>
            <a:pPr>
              <a:defRPr/>
            </a:pPr>
            <a:fld id="{2D4C7435-7BB3-4243-B7C6-7141200A0930}" type="datetime1">
              <a:rPr lang="en-US"/>
              <a:pPr>
                <a:defRPr/>
              </a:pPr>
              <a:t>3/22/2020</a:t>
            </a:fld>
            <a:endParaRPr lang="bg-BG"/>
          </a:p>
        </p:txBody>
      </p:sp>
      <p:sp>
        <p:nvSpPr>
          <p:cNvPr id="5" name="Rectangle 12">
            <a:extLst>
              <a:ext uri="{FF2B5EF4-FFF2-40B4-BE49-F238E27FC236}">
                <a16:creationId xmlns:a16="http://schemas.microsoft.com/office/drawing/2014/main" id="{434507AA-081D-48E9-8295-C355741D15B1}"/>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13">
            <a:extLst>
              <a:ext uri="{FF2B5EF4-FFF2-40B4-BE49-F238E27FC236}">
                <a16:creationId xmlns:a16="http://schemas.microsoft.com/office/drawing/2014/main" id="{9398335B-7EFC-4BB7-B736-E93F16C068E8}"/>
              </a:ext>
            </a:extLst>
          </p:cNvPr>
          <p:cNvSpPr>
            <a:spLocks noGrp="1" noChangeArrowheads="1"/>
          </p:cNvSpPr>
          <p:nvPr>
            <p:ph type="sldNum" sz="quarter" idx="12"/>
          </p:nvPr>
        </p:nvSpPr>
        <p:spPr>
          <a:ln/>
        </p:spPr>
        <p:txBody>
          <a:bodyPr/>
          <a:lstStyle>
            <a:lvl1pPr>
              <a:defRPr/>
            </a:lvl1pPr>
          </a:lstStyle>
          <a:p>
            <a:fld id="{7018C7F9-8FD8-452A-BD53-2C8A60C3F15C}" type="slidenum">
              <a:rPr lang="bg-BG" altLang="bg-BG"/>
              <a:pPr/>
              <a:t>‹#›</a:t>
            </a:fld>
            <a:endParaRPr lang="bg-BG" altLang="bg-BG"/>
          </a:p>
        </p:txBody>
      </p:sp>
    </p:spTree>
    <p:extLst>
      <p:ext uri="{BB962C8B-B14F-4D97-AF65-F5344CB8AC3E}">
        <p14:creationId xmlns:p14="http://schemas.microsoft.com/office/powerpoint/2010/main" val="401861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D22A967-A44D-4CB8-A926-07C245E214E1}"/>
              </a:ext>
            </a:extLst>
          </p:cNvPr>
          <p:cNvSpPr>
            <a:spLocks noGrp="1" noChangeArrowheads="1"/>
          </p:cNvSpPr>
          <p:nvPr>
            <p:ph type="dt" sz="half" idx="10"/>
          </p:nvPr>
        </p:nvSpPr>
        <p:spPr>
          <a:ln/>
        </p:spPr>
        <p:txBody>
          <a:bodyPr/>
          <a:lstStyle>
            <a:lvl1pPr>
              <a:defRPr/>
            </a:lvl1pPr>
          </a:lstStyle>
          <a:p>
            <a:pPr>
              <a:defRPr/>
            </a:pPr>
            <a:fld id="{634D906A-DBA2-40DB-A704-71B732665851}" type="datetime1">
              <a:rPr lang="en-US"/>
              <a:pPr>
                <a:defRPr/>
              </a:pPr>
              <a:t>3/22/2020</a:t>
            </a:fld>
            <a:endParaRPr lang="bg-BG"/>
          </a:p>
        </p:txBody>
      </p:sp>
      <p:sp>
        <p:nvSpPr>
          <p:cNvPr id="5" name="Rectangle 12">
            <a:extLst>
              <a:ext uri="{FF2B5EF4-FFF2-40B4-BE49-F238E27FC236}">
                <a16:creationId xmlns:a16="http://schemas.microsoft.com/office/drawing/2014/main" id="{3AA6526E-E091-4258-976D-4FB9011BC4FE}"/>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13">
            <a:extLst>
              <a:ext uri="{FF2B5EF4-FFF2-40B4-BE49-F238E27FC236}">
                <a16:creationId xmlns:a16="http://schemas.microsoft.com/office/drawing/2014/main" id="{CF591214-2E95-4286-B8FE-6748D912D56E}"/>
              </a:ext>
            </a:extLst>
          </p:cNvPr>
          <p:cNvSpPr>
            <a:spLocks noGrp="1" noChangeArrowheads="1"/>
          </p:cNvSpPr>
          <p:nvPr>
            <p:ph type="sldNum" sz="quarter" idx="12"/>
          </p:nvPr>
        </p:nvSpPr>
        <p:spPr>
          <a:ln/>
        </p:spPr>
        <p:txBody>
          <a:bodyPr/>
          <a:lstStyle>
            <a:lvl1pPr>
              <a:defRPr/>
            </a:lvl1pPr>
          </a:lstStyle>
          <a:p>
            <a:fld id="{0B1CC533-2538-41D6-87B6-64616F9C0AEF}" type="slidenum">
              <a:rPr lang="bg-BG" altLang="bg-BG"/>
              <a:pPr/>
              <a:t>‹#›</a:t>
            </a:fld>
            <a:endParaRPr lang="bg-BG" altLang="bg-BG"/>
          </a:p>
        </p:txBody>
      </p:sp>
    </p:spTree>
    <p:extLst>
      <p:ext uri="{BB962C8B-B14F-4D97-AF65-F5344CB8AC3E}">
        <p14:creationId xmlns:p14="http://schemas.microsoft.com/office/powerpoint/2010/main" val="146374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BA2EBE17-2F32-4C58-8C51-2ABA270302F3}"/>
              </a:ext>
            </a:extLst>
          </p:cNvPr>
          <p:cNvSpPr>
            <a:spLocks noGrp="1" noChangeArrowheads="1"/>
          </p:cNvSpPr>
          <p:nvPr>
            <p:ph type="dt" sz="half" idx="10"/>
          </p:nvPr>
        </p:nvSpPr>
        <p:spPr>
          <a:ln/>
        </p:spPr>
        <p:txBody>
          <a:bodyPr/>
          <a:lstStyle>
            <a:lvl1pPr>
              <a:defRPr/>
            </a:lvl1pPr>
          </a:lstStyle>
          <a:p>
            <a:pPr>
              <a:defRPr/>
            </a:pPr>
            <a:fld id="{32E93D28-6DF3-4BE6-95D5-7CF10FFB97F5}" type="datetime1">
              <a:rPr lang="en-US"/>
              <a:pPr>
                <a:defRPr/>
              </a:pPr>
              <a:t>3/22/2020</a:t>
            </a:fld>
            <a:endParaRPr lang="bg-BG"/>
          </a:p>
        </p:txBody>
      </p:sp>
      <p:sp>
        <p:nvSpPr>
          <p:cNvPr id="5" name="Rectangle 12">
            <a:extLst>
              <a:ext uri="{FF2B5EF4-FFF2-40B4-BE49-F238E27FC236}">
                <a16:creationId xmlns:a16="http://schemas.microsoft.com/office/drawing/2014/main" id="{71E9B810-2843-4E6C-BF97-DC4A8FAD115F}"/>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13">
            <a:extLst>
              <a:ext uri="{FF2B5EF4-FFF2-40B4-BE49-F238E27FC236}">
                <a16:creationId xmlns:a16="http://schemas.microsoft.com/office/drawing/2014/main" id="{40333911-742D-4774-86AD-66D8BFECF9B7}"/>
              </a:ext>
            </a:extLst>
          </p:cNvPr>
          <p:cNvSpPr>
            <a:spLocks noGrp="1" noChangeArrowheads="1"/>
          </p:cNvSpPr>
          <p:nvPr>
            <p:ph type="sldNum" sz="quarter" idx="12"/>
          </p:nvPr>
        </p:nvSpPr>
        <p:spPr>
          <a:ln/>
        </p:spPr>
        <p:txBody>
          <a:bodyPr/>
          <a:lstStyle>
            <a:lvl1pPr>
              <a:defRPr/>
            </a:lvl1pPr>
          </a:lstStyle>
          <a:p>
            <a:fld id="{863CDCCD-2EE3-4A5F-AA34-962A44002C95}" type="slidenum">
              <a:rPr lang="bg-BG" altLang="bg-BG"/>
              <a:pPr/>
              <a:t>‹#›</a:t>
            </a:fld>
            <a:endParaRPr lang="bg-BG" altLang="bg-BG"/>
          </a:p>
        </p:txBody>
      </p:sp>
    </p:spTree>
    <p:extLst>
      <p:ext uri="{BB962C8B-B14F-4D97-AF65-F5344CB8AC3E}">
        <p14:creationId xmlns:p14="http://schemas.microsoft.com/office/powerpoint/2010/main" val="382857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1" y="2362201"/>
            <a:ext cx="5027084"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7884" y="2362201"/>
            <a:ext cx="502708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AEBC2928-2517-4CF8-9900-FEDF31790D8B}"/>
              </a:ext>
            </a:extLst>
          </p:cNvPr>
          <p:cNvSpPr>
            <a:spLocks noGrp="1" noChangeArrowheads="1"/>
          </p:cNvSpPr>
          <p:nvPr>
            <p:ph type="dt" sz="half" idx="10"/>
          </p:nvPr>
        </p:nvSpPr>
        <p:spPr>
          <a:ln/>
        </p:spPr>
        <p:txBody>
          <a:bodyPr/>
          <a:lstStyle>
            <a:lvl1pPr>
              <a:defRPr/>
            </a:lvl1pPr>
          </a:lstStyle>
          <a:p>
            <a:pPr>
              <a:defRPr/>
            </a:pPr>
            <a:fld id="{630D7412-5548-4751-A290-254EDD840B29}" type="datetime1">
              <a:rPr lang="en-US"/>
              <a:pPr>
                <a:defRPr/>
              </a:pPr>
              <a:t>3/22/2020</a:t>
            </a:fld>
            <a:endParaRPr lang="bg-BG"/>
          </a:p>
        </p:txBody>
      </p:sp>
      <p:sp>
        <p:nvSpPr>
          <p:cNvPr id="6" name="Rectangle 12">
            <a:extLst>
              <a:ext uri="{FF2B5EF4-FFF2-40B4-BE49-F238E27FC236}">
                <a16:creationId xmlns:a16="http://schemas.microsoft.com/office/drawing/2014/main" id="{9BE15D64-7A14-43B6-B13A-06451856D40D}"/>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13">
            <a:extLst>
              <a:ext uri="{FF2B5EF4-FFF2-40B4-BE49-F238E27FC236}">
                <a16:creationId xmlns:a16="http://schemas.microsoft.com/office/drawing/2014/main" id="{E7062D3F-A175-47CD-AB14-950855E9F7B3}"/>
              </a:ext>
            </a:extLst>
          </p:cNvPr>
          <p:cNvSpPr>
            <a:spLocks noGrp="1" noChangeArrowheads="1"/>
          </p:cNvSpPr>
          <p:nvPr>
            <p:ph type="sldNum" sz="quarter" idx="12"/>
          </p:nvPr>
        </p:nvSpPr>
        <p:spPr>
          <a:ln/>
        </p:spPr>
        <p:txBody>
          <a:bodyPr/>
          <a:lstStyle>
            <a:lvl1pPr>
              <a:defRPr/>
            </a:lvl1pPr>
          </a:lstStyle>
          <a:p>
            <a:fld id="{D5568A17-8662-41B8-890E-60FD642F63EA}" type="slidenum">
              <a:rPr lang="bg-BG" altLang="bg-BG"/>
              <a:pPr/>
              <a:t>‹#›</a:t>
            </a:fld>
            <a:endParaRPr lang="bg-BG" altLang="bg-BG"/>
          </a:p>
        </p:txBody>
      </p:sp>
    </p:spTree>
    <p:extLst>
      <p:ext uri="{BB962C8B-B14F-4D97-AF65-F5344CB8AC3E}">
        <p14:creationId xmlns:p14="http://schemas.microsoft.com/office/powerpoint/2010/main" val="5975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AC63A98E-0015-4B34-920B-28BD813D4B17}"/>
              </a:ext>
            </a:extLst>
          </p:cNvPr>
          <p:cNvSpPr>
            <a:spLocks noGrp="1" noChangeArrowheads="1"/>
          </p:cNvSpPr>
          <p:nvPr>
            <p:ph type="dt" sz="half" idx="10"/>
          </p:nvPr>
        </p:nvSpPr>
        <p:spPr>
          <a:ln/>
        </p:spPr>
        <p:txBody>
          <a:bodyPr/>
          <a:lstStyle>
            <a:lvl1pPr>
              <a:defRPr/>
            </a:lvl1pPr>
          </a:lstStyle>
          <a:p>
            <a:pPr>
              <a:defRPr/>
            </a:pPr>
            <a:fld id="{6567D73C-419E-4DBA-919F-35A90B9735DD}" type="datetime1">
              <a:rPr lang="en-US"/>
              <a:pPr>
                <a:defRPr/>
              </a:pPr>
              <a:t>3/22/2020</a:t>
            </a:fld>
            <a:endParaRPr lang="bg-BG"/>
          </a:p>
        </p:txBody>
      </p:sp>
      <p:sp>
        <p:nvSpPr>
          <p:cNvPr id="8" name="Rectangle 12">
            <a:extLst>
              <a:ext uri="{FF2B5EF4-FFF2-40B4-BE49-F238E27FC236}">
                <a16:creationId xmlns:a16="http://schemas.microsoft.com/office/drawing/2014/main" id="{CE18284D-CE23-4D9F-B4AD-9EE68E6E655E}"/>
              </a:ext>
            </a:extLst>
          </p:cNvPr>
          <p:cNvSpPr>
            <a:spLocks noGrp="1" noChangeArrowheads="1"/>
          </p:cNvSpPr>
          <p:nvPr>
            <p:ph type="ftr" sz="quarter" idx="11"/>
          </p:nvPr>
        </p:nvSpPr>
        <p:spPr>
          <a:ln/>
        </p:spPr>
        <p:txBody>
          <a:bodyPr/>
          <a:lstStyle>
            <a:lvl1pPr>
              <a:defRPr/>
            </a:lvl1pPr>
          </a:lstStyle>
          <a:p>
            <a:pPr>
              <a:defRPr/>
            </a:pPr>
            <a:endParaRPr lang="bg-BG"/>
          </a:p>
        </p:txBody>
      </p:sp>
      <p:sp>
        <p:nvSpPr>
          <p:cNvPr id="9" name="Rectangle 13">
            <a:extLst>
              <a:ext uri="{FF2B5EF4-FFF2-40B4-BE49-F238E27FC236}">
                <a16:creationId xmlns:a16="http://schemas.microsoft.com/office/drawing/2014/main" id="{194B0975-1FDB-4513-8E75-24ABF5AE0A14}"/>
              </a:ext>
            </a:extLst>
          </p:cNvPr>
          <p:cNvSpPr>
            <a:spLocks noGrp="1" noChangeArrowheads="1"/>
          </p:cNvSpPr>
          <p:nvPr>
            <p:ph type="sldNum" sz="quarter" idx="12"/>
          </p:nvPr>
        </p:nvSpPr>
        <p:spPr>
          <a:ln/>
        </p:spPr>
        <p:txBody>
          <a:bodyPr/>
          <a:lstStyle>
            <a:lvl1pPr>
              <a:defRPr/>
            </a:lvl1pPr>
          </a:lstStyle>
          <a:p>
            <a:fld id="{87A2C15F-6474-416C-A7EA-5B65426504F3}" type="slidenum">
              <a:rPr lang="bg-BG" altLang="bg-BG"/>
              <a:pPr/>
              <a:t>‹#›</a:t>
            </a:fld>
            <a:endParaRPr lang="bg-BG" altLang="bg-BG"/>
          </a:p>
        </p:txBody>
      </p:sp>
    </p:spTree>
    <p:extLst>
      <p:ext uri="{BB962C8B-B14F-4D97-AF65-F5344CB8AC3E}">
        <p14:creationId xmlns:p14="http://schemas.microsoft.com/office/powerpoint/2010/main" val="190630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34466153-0E11-424A-B453-69BCB857A1F0}"/>
              </a:ext>
            </a:extLst>
          </p:cNvPr>
          <p:cNvSpPr>
            <a:spLocks noGrp="1" noChangeArrowheads="1"/>
          </p:cNvSpPr>
          <p:nvPr>
            <p:ph type="dt" sz="half" idx="10"/>
          </p:nvPr>
        </p:nvSpPr>
        <p:spPr>
          <a:ln/>
        </p:spPr>
        <p:txBody>
          <a:bodyPr/>
          <a:lstStyle>
            <a:lvl1pPr>
              <a:defRPr/>
            </a:lvl1pPr>
          </a:lstStyle>
          <a:p>
            <a:pPr>
              <a:defRPr/>
            </a:pPr>
            <a:fld id="{43C366A4-E9D4-470D-B5D6-669E3D8347A2}" type="datetime1">
              <a:rPr lang="en-US"/>
              <a:pPr>
                <a:defRPr/>
              </a:pPr>
              <a:t>3/22/2020</a:t>
            </a:fld>
            <a:endParaRPr lang="bg-BG"/>
          </a:p>
        </p:txBody>
      </p:sp>
      <p:sp>
        <p:nvSpPr>
          <p:cNvPr id="4" name="Rectangle 12">
            <a:extLst>
              <a:ext uri="{FF2B5EF4-FFF2-40B4-BE49-F238E27FC236}">
                <a16:creationId xmlns:a16="http://schemas.microsoft.com/office/drawing/2014/main" id="{0F416D3C-7058-494A-B05F-5EB7BDDCA3B3}"/>
              </a:ext>
            </a:extLst>
          </p:cNvPr>
          <p:cNvSpPr>
            <a:spLocks noGrp="1" noChangeArrowheads="1"/>
          </p:cNvSpPr>
          <p:nvPr>
            <p:ph type="ftr" sz="quarter" idx="11"/>
          </p:nvPr>
        </p:nvSpPr>
        <p:spPr>
          <a:ln/>
        </p:spPr>
        <p:txBody>
          <a:bodyPr/>
          <a:lstStyle>
            <a:lvl1pPr>
              <a:defRPr/>
            </a:lvl1pPr>
          </a:lstStyle>
          <a:p>
            <a:pPr>
              <a:defRPr/>
            </a:pPr>
            <a:endParaRPr lang="bg-BG"/>
          </a:p>
        </p:txBody>
      </p:sp>
      <p:sp>
        <p:nvSpPr>
          <p:cNvPr id="5" name="Rectangle 13">
            <a:extLst>
              <a:ext uri="{FF2B5EF4-FFF2-40B4-BE49-F238E27FC236}">
                <a16:creationId xmlns:a16="http://schemas.microsoft.com/office/drawing/2014/main" id="{6538A835-0B4A-4CF3-BDEC-D42882881041}"/>
              </a:ext>
            </a:extLst>
          </p:cNvPr>
          <p:cNvSpPr>
            <a:spLocks noGrp="1" noChangeArrowheads="1"/>
          </p:cNvSpPr>
          <p:nvPr>
            <p:ph type="sldNum" sz="quarter" idx="12"/>
          </p:nvPr>
        </p:nvSpPr>
        <p:spPr>
          <a:ln/>
        </p:spPr>
        <p:txBody>
          <a:bodyPr/>
          <a:lstStyle>
            <a:lvl1pPr>
              <a:defRPr/>
            </a:lvl1pPr>
          </a:lstStyle>
          <a:p>
            <a:fld id="{4451309A-4F21-4949-ACB0-A30107E34A6C}" type="slidenum">
              <a:rPr lang="bg-BG" altLang="bg-BG"/>
              <a:pPr/>
              <a:t>‹#›</a:t>
            </a:fld>
            <a:endParaRPr lang="bg-BG" altLang="bg-BG"/>
          </a:p>
        </p:txBody>
      </p:sp>
    </p:spTree>
    <p:extLst>
      <p:ext uri="{BB962C8B-B14F-4D97-AF65-F5344CB8AC3E}">
        <p14:creationId xmlns:p14="http://schemas.microsoft.com/office/powerpoint/2010/main" val="265821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4A38D02-810A-4794-A0DE-AE1FC9A0A5B7}"/>
              </a:ext>
            </a:extLst>
          </p:cNvPr>
          <p:cNvSpPr>
            <a:spLocks noGrp="1" noChangeArrowheads="1"/>
          </p:cNvSpPr>
          <p:nvPr>
            <p:ph type="dt" sz="half" idx="10"/>
          </p:nvPr>
        </p:nvSpPr>
        <p:spPr>
          <a:ln/>
        </p:spPr>
        <p:txBody>
          <a:bodyPr/>
          <a:lstStyle>
            <a:lvl1pPr>
              <a:defRPr/>
            </a:lvl1pPr>
          </a:lstStyle>
          <a:p>
            <a:pPr>
              <a:defRPr/>
            </a:pPr>
            <a:fld id="{B9B514A6-2812-4742-8871-78D3D485D0DC}" type="datetime1">
              <a:rPr lang="en-US"/>
              <a:pPr>
                <a:defRPr/>
              </a:pPr>
              <a:t>3/22/2020</a:t>
            </a:fld>
            <a:endParaRPr lang="bg-BG"/>
          </a:p>
        </p:txBody>
      </p:sp>
      <p:sp>
        <p:nvSpPr>
          <p:cNvPr id="3" name="Rectangle 12">
            <a:extLst>
              <a:ext uri="{FF2B5EF4-FFF2-40B4-BE49-F238E27FC236}">
                <a16:creationId xmlns:a16="http://schemas.microsoft.com/office/drawing/2014/main" id="{319CB9C8-A316-47A5-815F-1FDEE8E29B00}"/>
              </a:ext>
            </a:extLst>
          </p:cNvPr>
          <p:cNvSpPr>
            <a:spLocks noGrp="1" noChangeArrowheads="1"/>
          </p:cNvSpPr>
          <p:nvPr>
            <p:ph type="ftr" sz="quarter" idx="11"/>
          </p:nvPr>
        </p:nvSpPr>
        <p:spPr>
          <a:ln/>
        </p:spPr>
        <p:txBody>
          <a:bodyPr/>
          <a:lstStyle>
            <a:lvl1pPr>
              <a:defRPr/>
            </a:lvl1pPr>
          </a:lstStyle>
          <a:p>
            <a:pPr>
              <a:defRPr/>
            </a:pPr>
            <a:endParaRPr lang="bg-BG"/>
          </a:p>
        </p:txBody>
      </p:sp>
      <p:sp>
        <p:nvSpPr>
          <p:cNvPr id="4" name="Rectangle 13">
            <a:extLst>
              <a:ext uri="{FF2B5EF4-FFF2-40B4-BE49-F238E27FC236}">
                <a16:creationId xmlns:a16="http://schemas.microsoft.com/office/drawing/2014/main" id="{46A019B2-8976-46EE-984D-2971D836D49D}"/>
              </a:ext>
            </a:extLst>
          </p:cNvPr>
          <p:cNvSpPr>
            <a:spLocks noGrp="1" noChangeArrowheads="1"/>
          </p:cNvSpPr>
          <p:nvPr>
            <p:ph type="sldNum" sz="quarter" idx="12"/>
          </p:nvPr>
        </p:nvSpPr>
        <p:spPr>
          <a:ln/>
        </p:spPr>
        <p:txBody>
          <a:bodyPr/>
          <a:lstStyle>
            <a:lvl1pPr>
              <a:defRPr/>
            </a:lvl1pPr>
          </a:lstStyle>
          <a:p>
            <a:fld id="{98A38E49-FF20-463E-9957-3234A12E314A}" type="slidenum">
              <a:rPr lang="bg-BG" altLang="bg-BG"/>
              <a:pPr/>
              <a:t>‹#›</a:t>
            </a:fld>
            <a:endParaRPr lang="bg-BG" altLang="bg-BG"/>
          </a:p>
        </p:txBody>
      </p:sp>
    </p:spTree>
    <p:extLst>
      <p:ext uri="{BB962C8B-B14F-4D97-AF65-F5344CB8AC3E}">
        <p14:creationId xmlns:p14="http://schemas.microsoft.com/office/powerpoint/2010/main" val="205488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27C6FC67-E5A6-4832-AE02-3D52E3DE2976}"/>
              </a:ext>
            </a:extLst>
          </p:cNvPr>
          <p:cNvSpPr>
            <a:spLocks noGrp="1" noChangeArrowheads="1"/>
          </p:cNvSpPr>
          <p:nvPr>
            <p:ph type="dt" sz="half" idx="10"/>
          </p:nvPr>
        </p:nvSpPr>
        <p:spPr>
          <a:ln/>
        </p:spPr>
        <p:txBody>
          <a:bodyPr/>
          <a:lstStyle>
            <a:lvl1pPr>
              <a:defRPr/>
            </a:lvl1pPr>
          </a:lstStyle>
          <a:p>
            <a:pPr>
              <a:defRPr/>
            </a:pPr>
            <a:fld id="{15131075-5B3D-433A-A3B5-67CC2A956011}" type="datetime1">
              <a:rPr lang="en-US"/>
              <a:pPr>
                <a:defRPr/>
              </a:pPr>
              <a:t>3/22/2020</a:t>
            </a:fld>
            <a:endParaRPr lang="bg-BG"/>
          </a:p>
        </p:txBody>
      </p:sp>
      <p:sp>
        <p:nvSpPr>
          <p:cNvPr id="6" name="Rectangle 12">
            <a:extLst>
              <a:ext uri="{FF2B5EF4-FFF2-40B4-BE49-F238E27FC236}">
                <a16:creationId xmlns:a16="http://schemas.microsoft.com/office/drawing/2014/main" id="{2AEAC5B5-7213-44AA-8383-44C71F086C17}"/>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13">
            <a:extLst>
              <a:ext uri="{FF2B5EF4-FFF2-40B4-BE49-F238E27FC236}">
                <a16:creationId xmlns:a16="http://schemas.microsoft.com/office/drawing/2014/main" id="{E95BC044-90BE-4B2A-9759-92A8817B9978}"/>
              </a:ext>
            </a:extLst>
          </p:cNvPr>
          <p:cNvSpPr>
            <a:spLocks noGrp="1" noChangeArrowheads="1"/>
          </p:cNvSpPr>
          <p:nvPr>
            <p:ph type="sldNum" sz="quarter" idx="12"/>
          </p:nvPr>
        </p:nvSpPr>
        <p:spPr>
          <a:ln/>
        </p:spPr>
        <p:txBody>
          <a:bodyPr/>
          <a:lstStyle>
            <a:lvl1pPr>
              <a:defRPr/>
            </a:lvl1pPr>
          </a:lstStyle>
          <a:p>
            <a:fld id="{20F1AE20-8594-48BE-92C1-4575409D8B1E}" type="slidenum">
              <a:rPr lang="bg-BG" altLang="bg-BG"/>
              <a:pPr/>
              <a:t>‹#›</a:t>
            </a:fld>
            <a:endParaRPr lang="bg-BG" altLang="bg-BG"/>
          </a:p>
        </p:txBody>
      </p:sp>
    </p:spTree>
    <p:extLst>
      <p:ext uri="{BB962C8B-B14F-4D97-AF65-F5344CB8AC3E}">
        <p14:creationId xmlns:p14="http://schemas.microsoft.com/office/powerpoint/2010/main" val="272998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509A596D-536F-4CFB-9372-0F6480F16B26}"/>
              </a:ext>
            </a:extLst>
          </p:cNvPr>
          <p:cNvSpPr>
            <a:spLocks noGrp="1" noChangeArrowheads="1"/>
          </p:cNvSpPr>
          <p:nvPr>
            <p:ph type="dt" sz="half" idx="10"/>
          </p:nvPr>
        </p:nvSpPr>
        <p:spPr>
          <a:ln/>
        </p:spPr>
        <p:txBody>
          <a:bodyPr/>
          <a:lstStyle>
            <a:lvl1pPr>
              <a:defRPr/>
            </a:lvl1pPr>
          </a:lstStyle>
          <a:p>
            <a:pPr>
              <a:defRPr/>
            </a:pPr>
            <a:fld id="{D4B651BC-D52E-41A7-9940-9FC0826EE8D8}" type="datetime1">
              <a:rPr lang="en-US"/>
              <a:pPr>
                <a:defRPr/>
              </a:pPr>
              <a:t>3/22/2020</a:t>
            </a:fld>
            <a:endParaRPr lang="bg-BG"/>
          </a:p>
        </p:txBody>
      </p:sp>
      <p:sp>
        <p:nvSpPr>
          <p:cNvPr id="6" name="Rectangle 12">
            <a:extLst>
              <a:ext uri="{FF2B5EF4-FFF2-40B4-BE49-F238E27FC236}">
                <a16:creationId xmlns:a16="http://schemas.microsoft.com/office/drawing/2014/main" id="{24668DF1-1370-418C-B55A-4B191E16E5E5}"/>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13">
            <a:extLst>
              <a:ext uri="{FF2B5EF4-FFF2-40B4-BE49-F238E27FC236}">
                <a16:creationId xmlns:a16="http://schemas.microsoft.com/office/drawing/2014/main" id="{C888FF9B-78B1-49AC-9E10-69FA22A13AA6}"/>
              </a:ext>
            </a:extLst>
          </p:cNvPr>
          <p:cNvSpPr>
            <a:spLocks noGrp="1" noChangeArrowheads="1"/>
          </p:cNvSpPr>
          <p:nvPr>
            <p:ph type="sldNum" sz="quarter" idx="12"/>
          </p:nvPr>
        </p:nvSpPr>
        <p:spPr>
          <a:ln/>
        </p:spPr>
        <p:txBody>
          <a:bodyPr/>
          <a:lstStyle>
            <a:lvl1pPr>
              <a:defRPr/>
            </a:lvl1pPr>
          </a:lstStyle>
          <a:p>
            <a:fld id="{30BDE7C0-33D5-4F31-8B33-8910F0491070}" type="slidenum">
              <a:rPr lang="bg-BG" altLang="bg-BG"/>
              <a:pPr/>
              <a:t>‹#›</a:t>
            </a:fld>
            <a:endParaRPr lang="bg-BG" altLang="bg-BG"/>
          </a:p>
        </p:txBody>
      </p:sp>
    </p:spTree>
    <p:extLst>
      <p:ext uri="{BB962C8B-B14F-4D97-AF65-F5344CB8AC3E}">
        <p14:creationId xmlns:p14="http://schemas.microsoft.com/office/powerpoint/2010/main" val="119607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F0C344B-557F-4098-A13F-03B3A4E98C88}"/>
              </a:ext>
            </a:extLst>
          </p:cNvPr>
          <p:cNvGrpSpPr>
            <a:grpSpLocks/>
          </p:cNvGrpSpPr>
          <p:nvPr/>
        </p:nvGrpSpPr>
        <p:grpSpPr bwMode="auto">
          <a:xfrm>
            <a:off x="0" y="0"/>
            <a:ext cx="10160000" cy="6858000"/>
            <a:chOff x="0" y="0"/>
            <a:chExt cx="4800" cy="4320"/>
          </a:xfrm>
        </p:grpSpPr>
        <p:grpSp>
          <p:nvGrpSpPr>
            <p:cNvPr id="1032" name="Group 3">
              <a:extLst>
                <a:ext uri="{FF2B5EF4-FFF2-40B4-BE49-F238E27FC236}">
                  <a16:creationId xmlns:a16="http://schemas.microsoft.com/office/drawing/2014/main" id="{A31F1B40-952A-450E-BA87-9693B82BA7AD}"/>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2FA20050-3D2E-4B28-A9CE-8DA2D7B02B57}"/>
                  </a:ext>
                </a:extLst>
              </p:cNvPr>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bg-BG" altLang="bg-BG"/>
              </a:p>
            </p:txBody>
          </p:sp>
          <p:sp>
            <p:nvSpPr>
              <p:cNvPr id="1037" name="Freeform 5">
                <a:extLst>
                  <a:ext uri="{FF2B5EF4-FFF2-40B4-BE49-F238E27FC236}">
                    <a16:creationId xmlns:a16="http://schemas.microsoft.com/office/drawing/2014/main" id="{C542E16E-7A59-47A3-9229-FE6D3590637F}"/>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bg-BG"/>
              </a:p>
            </p:txBody>
          </p:sp>
        </p:grpSp>
        <p:grpSp>
          <p:nvGrpSpPr>
            <p:cNvPr id="1033" name="Group 6">
              <a:extLst>
                <a:ext uri="{FF2B5EF4-FFF2-40B4-BE49-F238E27FC236}">
                  <a16:creationId xmlns:a16="http://schemas.microsoft.com/office/drawing/2014/main" id="{01316DD9-736C-43B5-BC90-B4517962021D}"/>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ED106967-50D7-4CD3-976B-EB5877ADC5CF}"/>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bg-BG" altLang="bg-BG"/>
              </a:p>
            </p:txBody>
          </p:sp>
          <p:sp>
            <p:nvSpPr>
              <p:cNvPr id="1035" name="AutoShape 8">
                <a:extLst>
                  <a:ext uri="{FF2B5EF4-FFF2-40B4-BE49-F238E27FC236}">
                    <a16:creationId xmlns:a16="http://schemas.microsoft.com/office/drawing/2014/main" id="{95C45B22-A8A2-4072-89F4-21D153752D0C}"/>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bg-BG" altLang="bg-BG"/>
              </a:p>
            </p:txBody>
          </p:sp>
        </p:grpSp>
      </p:grpSp>
      <p:sp>
        <p:nvSpPr>
          <p:cNvPr id="1027" name="AutoShape 9">
            <a:extLst>
              <a:ext uri="{FF2B5EF4-FFF2-40B4-BE49-F238E27FC236}">
                <a16:creationId xmlns:a16="http://schemas.microsoft.com/office/drawing/2014/main" id="{F26BE74F-639E-4645-9E47-7EC2533BB6DE}"/>
              </a:ext>
            </a:extLst>
          </p:cNvPr>
          <p:cNvSpPr>
            <a:spLocks noGrp="1" noChangeArrowheads="1"/>
          </p:cNvSpPr>
          <p:nvPr>
            <p:ph type="title"/>
          </p:nvPr>
        </p:nvSpPr>
        <p:spPr bwMode="auto">
          <a:xfrm>
            <a:off x="1016000" y="762000"/>
            <a:ext cx="105664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bg-BG" altLang="en-US"/>
              <a:t>Click to edit Master title style</a:t>
            </a:r>
          </a:p>
        </p:txBody>
      </p:sp>
      <p:sp>
        <p:nvSpPr>
          <p:cNvPr id="1028" name="Rectangle 10">
            <a:extLst>
              <a:ext uri="{FF2B5EF4-FFF2-40B4-BE49-F238E27FC236}">
                <a16:creationId xmlns:a16="http://schemas.microsoft.com/office/drawing/2014/main" id="{14E56C45-54BA-4A8C-AC54-E5110A4F90B1}"/>
              </a:ext>
            </a:extLst>
          </p:cNvPr>
          <p:cNvSpPr>
            <a:spLocks noGrp="1" noChangeArrowheads="1"/>
          </p:cNvSpPr>
          <p:nvPr>
            <p:ph type="body" idx="1"/>
          </p:nvPr>
        </p:nvSpPr>
        <p:spPr bwMode="auto">
          <a:xfrm>
            <a:off x="1117601" y="2362201"/>
            <a:ext cx="10257367"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bg-BG" altLang="en-US"/>
              <a:t>Click to edit Master text styles</a:t>
            </a:r>
          </a:p>
          <a:p>
            <a:pPr lvl="1"/>
            <a:r>
              <a:rPr lang="bg-BG" altLang="en-US"/>
              <a:t>Second level</a:t>
            </a:r>
          </a:p>
          <a:p>
            <a:pPr lvl="2"/>
            <a:r>
              <a:rPr lang="bg-BG" altLang="en-US"/>
              <a:t>Third level</a:t>
            </a:r>
          </a:p>
          <a:p>
            <a:pPr lvl="3"/>
            <a:r>
              <a:rPr lang="bg-BG" altLang="en-US"/>
              <a:t>Fourth level</a:t>
            </a:r>
          </a:p>
          <a:p>
            <a:pPr lvl="4"/>
            <a:r>
              <a:rPr lang="bg-BG" altLang="en-US"/>
              <a:t>Fifth level</a:t>
            </a:r>
          </a:p>
        </p:txBody>
      </p:sp>
      <p:sp>
        <p:nvSpPr>
          <p:cNvPr id="122891" name="Rectangle 11">
            <a:extLst>
              <a:ext uri="{FF2B5EF4-FFF2-40B4-BE49-F238E27FC236}">
                <a16:creationId xmlns:a16="http://schemas.microsoft.com/office/drawing/2014/main" id="{4E377A72-37ED-4048-BD32-413A61A0A786}"/>
              </a:ext>
            </a:extLst>
          </p:cNvPr>
          <p:cNvSpPr>
            <a:spLocks noGrp="1" noChangeArrowheads="1"/>
          </p:cNvSpPr>
          <p:nvPr>
            <p:ph type="dt" sz="half" idx="2"/>
          </p:nvPr>
        </p:nvSpPr>
        <p:spPr bwMode="auto">
          <a:xfrm>
            <a:off x="3251201" y="6248401"/>
            <a:ext cx="2840567"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charset="0"/>
              </a:defRPr>
            </a:lvl1pPr>
          </a:lstStyle>
          <a:p>
            <a:pPr>
              <a:defRPr/>
            </a:pPr>
            <a:fld id="{FD37F301-3212-4D2F-B13F-3305E92A0959}" type="datetime1">
              <a:rPr lang="en-US"/>
              <a:pPr>
                <a:defRPr/>
              </a:pPr>
              <a:t>3/22/2020</a:t>
            </a:fld>
            <a:endParaRPr lang="bg-BG"/>
          </a:p>
        </p:txBody>
      </p:sp>
      <p:sp>
        <p:nvSpPr>
          <p:cNvPr id="122892" name="Rectangle 12">
            <a:extLst>
              <a:ext uri="{FF2B5EF4-FFF2-40B4-BE49-F238E27FC236}">
                <a16:creationId xmlns:a16="http://schemas.microsoft.com/office/drawing/2014/main" id="{9FD3043C-353C-4750-B742-BD33F1E642B2}"/>
              </a:ext>
            </a:extLst>
          </p:cNvPr>
          <p:cNvSpPr>
            <a:spLocks noGrp="1" noChangeArrowheads="1"/>
          </p:cNvSpPr>
          <p:nvPr>
            <p:ph type="ftr" sz="quarter" idx="3"/>
          </p:nvPr>
        </p:nvSpPr>
        <p:spPr bwMode="auto">
          <a:xfrm>
            <a:off x="7721600" y="6248401"/>
            <a:ext cx="3862917"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defRPr>
            </a:lvl1pPr>
          </a:lstStyle>
          <a:p>
            <a:pPr>
              <a:defRPr/>
            </a:pPr>
            <a:endParaRPr lang="bg-BG"/>
          </a:p>
        </p:txBody>
      </p:sp>
      <p:sp>
        <p:nvSpPr>
          <p:cNvPr id="122893" name="Rectangle 13">
            <a:extLst>
              <a:ext uri="{FF2B5EF4-FFF2-40B4-BE49-F238E27FC236}">
                <a16:creationId xmlns:a16="http://schemas.microsoft.com/office/drawing/2014/main" id="{82311270-77D3-4871-AAFF-109175220374}"/>
              </a:ext>
            </a:extLst>
          </p:cNvPr>
          <p:cNvSpPr>
            <a:spLocks noGrp="1" noChangeArrowheads="1"/>
          </p:cNvSpPr>
          <p:nvPr>
            <p:ph type="sldNum" sz="quarter" idx="4"/>
          </p:nvPr>
        </p:nvSpPr>
        <p:spPr bwMode="auto">
          <a:xfrm>
            <a:off x="112184" y="6242050"/>
            <a:ext cx="783167"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BED3D854-3979-4E63-A4B8-A78A68E34AAA}" type="slidenum">
              <a:rPr lang="bg-BG" altLang="bg-BG"/>
              <a:pPr/>
              <a:t>‹#›</a:t>
            </a:fld>
            <a:endParaRPr lang="bg-BG" altLang="bg-BG"/>
          </a:p>
        </p:txBody>
      </p:sp>
    </p:spTree>
  </p:cSld>
  <p:clrMap bg1="lt1" tx1="dk1" bg2="lt2" tx2="dk2" accent1="accent1" accent2="accent2" accent3="accent3" accent4="accent4" accent5="accent5" accent6="accent6" hlink="hlink" folHlink="folHlink"/>
  <p:sldLayoutIdLst>
    <p:sldLayoutId id="2147483745"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g.wikipedia.org/wiki/%D0%A0%D0%B5%D0%B4%D0%B8%D1%86%D0%B0" TargetMode="External"/><Relationship Id="rId2" Type="http://schemas.openxmlformats.org/officeDocument/2006/relationships/hyperlink" Target="https://bg.wikipedia.org/wiki/%D0%9C%D0%B0%D1%82%D0%B5%D0%BC%D0%B0%D1%82%D0%B8%D0%BA%D0%B0" TargetMode="External"/><Relationship Id="rId1" Type="http://schemas.openxmlformats.org/officeDocument/2006/relationships/slideLayout" Target="../slideLayouts/slideLayout7.xml"/><Relationship Id="rId4" Type="http://schemas.openxmlformats.org/officeDocument/2006/relationships/hyperlink" Target="https://bg.wikipedia.org/wiki/%D0%A0%D0%B5%D0%BA%D1%83%D1%80%D1%81%D0%B8%D1%8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jsref/dom_obj_event.asp"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hyperlink" Target="https://www.w3schools.com/jsref/event_onmousemove.asp" TargetMode="External"/><Relationship Id="rId3" Type="http://schemas.openxmlformats.org/officeDocument/2006/relationships/hyperlink" Target="https://www.w3schools.com/jsref/event_oncontextmenu.asp" TargetMode="External"/><Relationship Id="rId7" Type="http://schemas.openxmlformats.org/officeDocument/2006/relationships/hyperlink" Target="https://www.w3schools.com/jsref/event_onmouseleave.asp" TargetMode="External"/><Relationship Id="rId2" Type="http://schemas.openxmlformats.org/officeDocument/2006/relationships/hyperlink" Target="https://www.w3schools.com/jsref/event_onclick.asp" TargetMode="External"/><Relationship Id="rId1" Type="http://schemas.openxmlformats.org/officeDocument/2006/relationships/slideLayout" Target="../slideLayouts/slideLayout7.xml"/><Relationship Id="rId6" Type="http://schemas.openxmlformats.org/officeDocument/2006/relationships/hyperlink" Target="https://www.w3schools.com/jsref/event_onmouseenter.asp" TargetMode="External"/><Relationship Id="rId11" Type="http://schemas.openxmlformats.org/officeDocument/2006/relationships/hyperlink" Target="https://www.w3schools.com/jsref/event_onmouseup.asp" TargetMode="External"/><Relationship Id="rId5" Type="http://schemas.openxmlformats.org/officeDocument/2006/relationships/hyperlink" Target="https://www.w3schools.com/jsref/event_onmousedown.asp" TargetMode="External"/><Relationship Id="rId10" Type="http://schemas.openxmlformats.org/officeDocument/2006/relationships/hyperlink" Target="https://www.w3schools.com/jsref/event_onmouseout.asp" TargetMode="External"/><Relationship Id="rId4" Type="http://schemas.openxmlformats.org/officeDocument/2006/relationships/hyperlink" Target="https://www.w3schools.com/jsref/event_ondblclick.asp" TargetMode="External"/><Relationship Id="rId9" Type="http://schemas.openxmlformats.org/officeDocument/2006/relationships/hyperlink" Target="https://www.w3schools.com/jsref/event_onmouseover.asp"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jsref/event_ondrop.asp" TargetMode="External"/><Relationship Id="rId3" Type="http://schemas.openxmlformats.org/officeDocument/2006/relationships/hyperlink" Target="https://www.w3schools.com/jsref/event_ondragend.asp" TargetMode="External"/><Relationship Id="rId7" Type="http://schemas.openxmlformats.org/officeDocument/2006/relationships/hyperlink" Target="https://www.w3schools.com/jsref/event_ondragstart.asp" TargetMode="External"/><Relationship Id="rId2" Type="http://schemas.openxmlformats.org/officeDocument/2006/relationships/hyperlink" Target="https://www.w3schools.com/jsref/event_ondrag.asp" TargetMode="External"/><Relationship Id="rId1" Type="http://schemas.openxmlformats.org/officeDocument/2006/relationships/slideLayout" Target="../slideLayouts/slideLayout7.xml"/><Relationship Id="rId6" Type="http://schemas.openxmlformats.org/officeDocument/2006/relationships/hyperlink" Target="https://www.w3schools.com/jsref/event_ondragover.asp" TargetMode="External"/><Relationship Id="rId5" Type="http://schemas.openxmlformats.org/officeDocument/2006/relationships/hyperlink" Target="https://www.w3schools.com/jsref/event_ondragleave.asp" TargetMode="External"/><Relationship Id="rId4" Type="http://schemas.openxmlformats.org/officeDocument/2006/relationships/hyperlink" Target="https://www.w3schools.com/jsref/event_ondragenter.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3">
            <a:extLst>
              <a:ext uri="{FF2B5EF4-FFF2-40B4-BE49-F238E27FC236}">
                <a16:creationId xmlns:a16="http://schemas.microsoft.com/office/drawing/2014/main" id="{2A094CA7-FD80-4868-BD2E-38B7DCF16D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94E4ECE8-BED4-4D24-AADC-DE36741A1AAE}" type="slidenum">
              <a:rPr lang="bg-BG" altLang="en-US" sz="2600">
                <a:solidFill>
                  <a:schemeClr val="bg1"/>
                </a:solidFill>
              </a:rPr>
              <a:pPr eaLnBrk="1" hangingPunct="1">
                <a:spcBef>
                  <a:spcPct val="0"/>
                </a:spcBef>
                <a:buClrTx/>
                <a:buSzTx/>
                <a:buFontTx/>
                <a:buNone/>
              </a:pPr>
              <a:t>1</a:t>
            </a:fld>
            <a:endParaRPr lang="bg-BG" altLang="en-US" sz="2600">
              <a:solidFill>
                <a:schemeClr val="bg1"/>
              </a:solidFill>
            </a:endParaRPr>
          </a:p>
        </p:txBody>
      </p:sp>
      <p:sp>
        <p:nvSpPr>
          <p:cNvPr id="3075" name="Slide Number Placeholder 3">
            <a:extLst>
              <a:ext uri="{FF2B5EF4-FFF2-40B4-BE49-F238E27FC236}">
                <a16:creationId xmlns:a16="http://schemas.microsoft.com/office/drawing/2014/main" id="{063CB846-1313-457E-817D-C6620EA0C69C}"/>
              </a:ext>
            </a:extLst>
          </p:cNvPr>
          <p:cNvSpPr txBox="1">
            <a:spLocks noGrp="1"/>
          </p:cNvSpPr>
          <p:nvPr/>
        </p:nvSpPr>
        <p:spPr bwMode="auto">
          <a:xfrm>
            <a:off x="1608139" y="6242050"/>
            <a:ext cx="587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B7DB6638-84CD-4049-8DB1-8295A4ED6B3C}" type="slidenum">
              <a:rPr lang="bg-BG" altLang="en-US" sz="2600" b="1">
                <a:solidFill>
                  <a:schemeClr val="bg1"/>
                </a:solidFill>
              </a:rPr>
              <a:pPr eaLnBrk="1" hangingPunct="1">
                <a:spcBef>
                  <a:spcPct val="0"/>
                </a:spcBef>
                <a:buClrTx/>
                <a:buSzTx/>
                <a:buFontTx/>
                <a:buNone/>
              </a:pPr>
              <a:t>1</a:t>
            </a:fld>
            <a:endParaRPr lang="bg-BG" altLang="en-US" sz="2600" b="1">
              <a:solidFill>
                <a:schemeClr val="bg1"/>
              </a:solidFill>
            </a:endParaRPr>
          </a:p>
        </p:txBody>
      </p:sp>
      <p:sp>
        <p:nvSpPr>
          <p:cNvPr id="3076" name="Rectangle 2">
            <a:extLst>
              <a:ext uri="{FF2B5EF4-FFF2-40B4-BE49-F238E27FC236}">
                <a16:creationId xmlns:a16="http://schemas.microsoft.com/office/drawing/2014/main" id="{FDAFECCA-F886-4A1E-A27C-1939F04B7D39}"/>
              </a:ext>
            </a:extLst>
          </p:cNvPr>
          <p:cNvSpPr>
            <a:spLocks noGrp="1" noChangeArrowheads="1"/>
          </p:cNvSpPr>
          <p:nvPr>
            <p:ph type="ctrTitle" idx="4294967295"/>
          </p:nvPr>
        </p:nvSpPr>
        <p:spPr>
          <a:xfrm>
            <a:off x="2057400" y="1828800"/>
            <a:ext cx="7315200" cy="2209800"/>
          </a:xfrm>
        </p:spPr>
        <p:txBody>
          <a:bodyPr anchor="ctr"/>
          <a:lstStyle/>
          <a:p>
            <a:pPr algn="ctr"/>
            <a:r>
              <a:rPr lang="en-US" altLang="en-US" dirty="0" err="1">
                <a:solidFill>
                  <a:srgbClr val="002060"/>
                </a:solidFill>
              </a:rPr>
              <a:t>Функции</a:t>
            </a:r>
            <a:r>
              <a:rPr lang="en-US" altLang="en-US" dirty="0">
                <a:solidFill>
                  <a:srgbClr val="002060"/>
                </a:solidFill>
              </a:rPr>
              <a:t> и </a:t>
            </a:r>
            <a:r>
              <a:rPr lang="en-US" altLang="en-US" dirty="0" err="1">
                <a:solidFill>
                  <a:srgbClr val="002060"/>
                </a:solidFill>
              </a:rPr>
              <a:t>събития</a:t>
            </a:r>
            <a:r>
              <a:rPr lang="bg-BG" altLang="en-US" dirty="0">
                <a:solidFill>
                  <a:srgbClr val="002060"/>
                </a:solidFill>
              </a:rPr>
              <a:t> в </a:t>
            </a:r>
            <a:r>
              <a:rPr lang="en-US" altLang="en-US" dirty="0">
                <a:solidFill>
                  <a:srgbClr val="002060"/>
                </a:solidFill>
              </a:rPr>
              <a:t>JavaScript</a:t>
            </a:r>
          </a:p>
        </p:txBody>
      </p:sp>
      <p:sp>
        <p:nvSpPr>
          <p:cNvPr id="3077" name="Rectangle 3">
            <a:extLst>
              <a:ext uri="{FF2B5EF4-FFF2-40B4-BE49-F238E27FC236}">
                <a16:creationId xmlns:a16="http://schemas.microsoft.com/office/drawing/2014/main" id="{C90307F2-9E5D-4C22-BFEA-A34F3DF5519B}"/>
              </a:ext>
            </a:extLst>
          </p:cNvPr>
          <p:cNvSpPr>
            <a:spLocks noGrp="1" noChangeArrowheads="1"/>
          </p:cNvSpPr>
          <p:nvPr>
            <p:ph type="subTitle" idx="4294967295"/>
          </p:nvPr>
        </p:nvSpPr>
        <p:spPr>
          <a:xfrm>
            <a:off x="4132264" y="4398963"/>
            <a:ext cx="3470275" cy="965200"/>
          </a:xfrm>
        </p:spPr>
        <p:txBody>
          <a:bodyPr/>
          <a:lstStyle/>
          <a:p>
            <a:pPr marL="0" indent="0" eaLnBrk="1" hangingPunct="1">
              <a:buNone/>
            </a:pPr>
            <a:r>
              <a:rPr lang="bg-BG" altLang="ja-JP" sz="3000" b="1" dirty="0">
                <a:solidFill>
                  <a:srgbClr val="002060"/>
                </a:solidFill>
              </a:rPr>
              <a:t>Тема четвърта</a:t>
            </a:r>
            <a:endParaRPr lang="en-US" altLang="en-US" sz="30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13">
            <a:extLst>
              <a:ext uri="{FF2B5EF4-FFF2-40B4-BE49-F238E27FC236}">
                <a16:creationId xmlns:a16="http://schemas.microsoft.com/office/drawing/2014/main" id="{C0D1021F-D224-407C-8D8E-52C7FDF54B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9F3A406A-1B4A-4758-914D-D7CC27A35C33}" type="slidenum">
              <a:rPr lang="bg-BG" altLang="en-US" sz="2600">
                <a:solidFill>
                  <a:srgbClr val="002060"/>
                </a:solidFill>
              </a:rPr>
              <a:pPr eaLnBrk="1" hangingPunct="1">
                <a:spcBef>
                  <a:spcPct val="0"/>
                </a:spcBef>
                <a:buClrTx/>
                <a:buSzTx/>
                <a:buFontTx/>
                <a:buNone/>
              </a:pPr>
              <a:t>10</a:t>
            </a:fld>
            <a:endParaRPr lang="bg-BG" altLang="en-US" sz="2600" dirty="0">
              <a:solidFill>
                <a:srgbClr val="002060"/>
              </a:solidFill>
            </a:endParaRPr>
          </a:p>
        </p:txBody>
      </p:sp>
      <p:sp>
        <p:nvSpPr>
          <p:cNvPr id="12291" name="Rectangle 2">
            <a:extLst>
              <a:ext uri="{FF2B5EF4-FFF2-40B4-BE49-F238E27FC236}">
                <a16:creationId xmlns:a16="http://schemas.microsoft.com/office/drawing/2014/main" id="{E9003C60-DC87-41A9-9A33-D3152CA33AF9}"/>
              </a:ext>
            </a:extLst>
          </p:cNvPr>
          <p:cNvSpPr>
            <a:spLocks noGrp="1" noChangeArrowheads="1"/>
          </p:cNvSpPr>
          <p:nvPr>
            <p:ph type="title"/>
          </p:nvPr>
        </p:nvSpPr>
        <p:spPr>
          <a:xfrm flipV="1">
            <a:off x="895351" y="190500"/>
            <a:ext cx="10566400" cy="76200"/>
          </a:xfrm>
        </p:spPr>
        <p:txBody>
          <a:bodyPr/>
          <a:lstStyle/>
          <a:p>
            <a:endParaRPr lang="bg-BG" altLang="en-US" dirty="0"/>
          </a:p>
        </p:txBody>
      </p:sp>
      <p:sp>
        <p:nvSpPr>
          <p:cNvPr id="12292" name="Rectangle 3">
            <a:extLst>
              <a:ext uri="{FF2B5EF4-FFF2-40B4-BE49-F238E27FC236}">
                <a16:creationId xmlns:a16="http://schemas.microsoft.com/office/drawing/2014/main" id="{BC383BAA-506E-4E66-92FE-AA7076E6771F}"/>
              </a:ext>
            </a:extLst>
          </p:cNvPr>
          <p:cNvSpPr>
            <a:spLocks noGrp="1" noChangeArrowheads="1"/>
          </p:cNvSpPr>
          <p:nvPr>
            <p:ph type="body" idx="1"/>
          </p:nvPr>
        </p:nvSpPr>
        <p:spPr>
          <a:xfrm>
            <a:off x="928878" y="826642"/>
            <a:ext cx="10043921" cy="5415407"/>
          </a:xfrm>
        </p:spPr>
        <p:txBody>
          <a:bodyPr/>
          <a:lstStyle/>
          <a:p>
            <a:pPr>
              <a:lnSpc>
                <a:spcPct val="90000"/>
              </a:lnSpc>
            </a:pPr>
            <a:r>
              <a:rPr lang="bg-BG" altLang="en-US" sz="3200" dirty="0"/>
              <a:t>Функциите позволяват голяма гъвкавост в кода на </a:t>
            </a:r>
            <a:r>
              <a:rPr lang="bg-BG" altLang="en-US" sz="3200" dirty="0" err="1"/>
              <a:t>JavaScript</a:t>
            </a:r>
            <a:r>
              <a:rPr lang="bg-BG" altLang="en-US" sz="3200" dirty="0"/>
              <a:t>, защото на функцията може да се предават различни стойности </a:t>
            </a:r>
            <a:r>
              <a:rPr lang="bg-BG" altLang="en-US" sz="3200"/>
              <a:t>на параметрите: </a:t>
            </a:r>
            <a:endParaRPr lang="bg-BG" altLang="en-US" sz="3200" dirty="0"/>
          </a:p>
          <a:p>
            <a:pPr lvl="1">
              <a:lnSpc>
                <a:spcPct val="90000"/>
              </a:lnSpc>
              <a:buFontTx/>
              <a:buNone/>
            </a:pPr>
            <a:r>
              <a:rPr lang="bg-BG" altLang="en-US" sz="2800" dirty="0">
                <a:solidFill>
                  <a:srgbClr val="0000FF"/>
                </a:solidFill>
              </a:rPr>
              <a:t>&lt;</a:t>
            </a:r>
            <a:r>
              <a:rPr lang="bg-BG" altLang="en-US" sz="2800" dirty="0" err="1">
                <a:solidFill>
                  <a:srgbClr val="0000FF"/>
                </a:solidFill>
              </a:rPr>
              <a:t>button</a:t>
            </a:r>
            <a:r>
              <a:rPr lang="bg-BG" altLang="en-US" sz="2800" dirty="0">
                <a:solidFill>
                  <a:srgbClr val="0000FF"/>
                </a:solidFill>
              </a:rPr>
              <a:t> </a:t>
            </a:r>
            <a:r>
              <a:rPr lang="bg-BG" altLang="en-US" sz="2800" dirty="0" err="1">
                <a:solidFill>
                  <a:srgbClr val="0000FF"/>
                </a:solidFill>
              </a:rPr>
              <a:t>onclick</a:t>
            </a:r>
            <a:r>
              <a:rPr lang="bg-BG" altLang="en-US" sz="2800" dirty="0">
                <a:solidFill>
                  <a:srgbClr val="0000FF"/>
                </a:solidFill>
              </a:rPr>
              <a:t>="</a:t>
            </a:r>
            <a:r>
              <a:rPr lang="bg-BG" altLang="en-US" sz="2800" dirty="0" err="1">
                <a:solidFill>
                  <a:srgbClr val="0000FF"/>
                </a:solidFill>
              </a:rPr>
              <a:t>myFunction</a:t>
            </a:r>
            <a:r>
              <a:rPr lang="bg-BG" altLang="en-US" sz="2800" dirty="0">
                <a:solidFill>
                  <a:srgbClr val="0000FF"/>
                </a:solidFill>
              </a:rPr>
              <a:t>('Иван Иванов', '</a:t>
            </a:r>
            <a:r>
              <a:rPr lang="bg-BG" altLang="en-US" sz="2800" dirty="0" err="1">
                <a:solidFill>
                  <a:srgbClr val="0000FF"/>
                </a:solidFill>
              </a:rPr>
              <a:t>JS_Co</a:t>
            </a:r>
            <a:r>
              <a:rPr lang="bg-BG" altLang="en-US" sz="2800" dirty="0">
                <a:solidFill>
                  <a:srgbClr val="0000FF"/>
                </a:solidFill>
              </a:rPr>
              <a:t>', '</a:t>
            </a:r>
            <a:r>
              <a:rPr lang="bg-BG" altLang="en-US" sz="2800" dirty="0" err="1">
                <a:solidFill>
                  <a:srgbClr val="0000FF"/>
                </a:solidFill>
              </a:rPr>
              <a:t>Bulgaria</a:t>
            </a:r>
            <a:r>
              <a:rPr lang="bg-BG" altLang="en-US" sz="2800" dirty="0">
                <a:solidFill>
                  <a:srgbClr val="0000FF"/>
                </a:solidFill>
              </a:rPr>
              <a:t>')"&gt; </a:t>
            </a:r>
            <a:r>
              <a:rPr lang="bg-BG" altLang="en-US" sz="2800" dirty="0" err="1">
                <a:solidFill>
                  <a:srgbClr val="0000FF"/>
                </a:solidFill>
              </a:rPr>
              <a:t>Try</a:t>
            </a:r>
            <a:r>
              <a:rPr lang="bg-BG" altLang="en-US" sz="2800" dirty="0">
                <a:solidFill>
                  <a:srgbClr val="0000FF"/>
                </a:solidFill>
              </a:rPr>
              <a:t> </a:t>
            </a:r>
            <a:r>
              <a:rPr lang="bg-BG" altLang="en-US" sz="2800" dirty="0" err="1">
                <a:solidFill>
                  <a:srgbClr val="0000FF"/>
                </a:solidFill>
              </a:rPr>
              <a:t>it</a:t>
            </a:r>
            <a:r>
              <a:rPr lang="bg-BG" altLang="en-US" sz="2800" dirty="0">
                <a:solidFill>
                  <a:srgbClr val="0000FF"/>
                </a:solidFill>
              </a:rPr>
              <a:t> &lt;/</a:t>
            </a:r>
            <a:r>
              <a:rPr lang="bg-BG" altLang="en-US" sz="2800" dirty="0" err="1">
                <a:solidFill>
                  <a:srgbClr val="0000FF"/>
                </a:solidFill>
              </a:rPr>
              <a:t>button</a:t>
            </a:r>
            <a:r>
              <a:rPr lang="bg-BG" altLang="en-US" sz="2800" dirty="0">
                <a:solidFill>
                  <a:srgbClr val="0000FF"/>
                </a:solidFill>
              </a:rPr>
              <a:t>&gt;</a:t>
            </a:r>
            <a:endParaRPr lang="en-US" altLang="en-US" sz="2800" dirty="0">
              <a:solidFill>
                <a:srgbClr val="0000FF"/>
              </a:solidFill>
            </a:endParaRPr>
          </a:p>
          <a:p>
            <a:pPr lvl="1">
              <a:lnSpc>
                <a:spcPct val="90000"/>
              </a:lnSpc>
              <a:buFontTx/>
              <a:buNone/>
            </a:pPr>
            <a:r>
              <a:rPr lang="bg-BG" altLang="en-US" sz="2800" dirty="0">
                <a:solidFill>
                  <a:srgbClr val="0000FF"/>
                </a:solidFill>
              </a:rPr>
              <a:t>и</a:t>
            </a:r>
          </a:p>
          <a:p>
            <a:pPr lvl="1">
              <a:lnSpc>
                <a:spcPct val="90000"/>
              </a:lnSpc>
              <a:buFontTx/>
              <a:buNone/>
            </a:pPr>
            <a:r>
              <a:rPr lang="bg-BG" altLang="en-US" sz="2800" dirty="0">
                <a:solidFill>
                  <a:srgbClr val="0000FF"/>
                </a:solidFill>
              </a:rPr>
              <a:t>&lt;</a:t>
            </a:r>
            <a:r>
              <a:rPr lang="bg-BG" altLang="en-US" sz="2800" dirty="0" err="1">
                <a:solidFill>
                  <a:srgbClr val="0000FF"/>
                </a:solidFill>
              </a:rPr>
              <a:t>button</a:t>
            </a:r>
            <a:r>
              <a:rPr lang="bg-BG" altLang="en-US" sz="2800" dirty="0">
                <a:solidFill>
                  <a:srgbClr val="0000FF"/>
                </a:solidFill>
              </a:rPr>
              <a:t> </a:t>
            </a:r>
            <a:r>
              <a:rPr lang="bg-BG" altLang="en-US" sz="2800" dirty="0" err="1">
                <a:solidFill>
                  <a:srgbClr val="0000FF"/>
                </a:solidFill>
              </a:rPr>
              <a:t>onclick</a:t>
            </a:r>
            <a:r>
              <a:rPr lang="bg-BG" altLang="en-US" sz="2800" dirty="0">
                <a:solidFill>
                  <a:srgbClr val="0000FF"/>
                </a:solidFill>
              </a:rPr>
              <a:t>="</a:t>
            </a:r>
            <a:r>
              <a:rPr lang="bg-BG" altLang="en-US" sz="2800" dirty="0" err="1">
                <a:solidFill>
                  <a:srgbClr val="0000FF"/>
                </a:solidFill>
              </a:rPr>
              <a:t>myFunction</a:t>
            </a:r>
            <a:r>
              <a:rPr lang="bg-BG" altLang="en-US" sz="2800" dirty="0">
                <a:solidFill>
                  <a:srgbClr val="0000FF"/>
                </a:solidFill>
              </a:rPr>
              <a:t>('Борис Борисов', '</a:t>
            </a:r>
            <a:r>
              <a:rPr lang="bg-BG" altLang="en-US" sz="2800" dirty="0" err="1">
                <a:solidFill>
                  <a:srgbClr val="0000FF"/>
                </a:solidFill>
              </a:rPr>
              <a:t>J&amp;Co</a:t>
            </a:r>
            <a:r>
              <a:rPr lang="bg-BG" altLang="en-US" sz="2800" dirty="0">
                <a:solidFill>
                  <a:srgbClr val="0000FF"/>
                </a:solidFill>
              </a:rPr>
              <a:t>', '</a:t>
            </a:r>
            <a:r>
              <a:rPr lang="bg-BG" altLang="en-US" sz="2800" dirty="0" err="1">
                <a:solidFill>
                  <a:srgbClr val="0000FF"/>
                </a:solidFill>
              </a:rPr>
              <a:t>Bulgaria</a:t>
            </a:r>
            <a:r>
              <a:rPr lang="bg-BG" altLang="en-US" sz="2800" dirty="0">
                <a:solidFill>
                  <a:srgbClr val="0000FF"/>
                </a:solidFill>
              </a:rPr>
              <a:t>')"&gt; </a:t>
            </a:r>
            <a:r>
              <a:rPr lang="bg-BG" altLang="en-US" sz="2800" dirty="0" err="1">
                <a:solidFill>
                  <a:srgbClr val="0000FF"/>
                </a:solidFill>
              </a:rPr>
              <a:t>Try</a:t>
            </a:r>
            <a:r>
              <a:rPr lang="bg-BG" altLang="en-US" sz="2800" dirty="0">
                <a:solidFill>
                  <a:srgbClr val="0000FF"/>
                </a:solidFill>
              </a:rPr>
              <a:t> </a:t>
            </a:r>
            <a:r>
              <a:rPr lang="bg-BG" altLang="en-US" sz="2800" dirty="0" err="1">
                <a:solidFill>
                  <a:srgbClr val="0000FF"/>
                </a:solidFill>
              </a:rPr>
              <a:t>it</a:t>
            </a:r>
            <a:r>
              <a:rPr lang="bg-BG" altLang="en-US" sz="2800" dirty="0">
                <a:solidFill>
                  <a:srgbClr val="0000FF"/>
                </a:solidFill>
              </a:rPr>
              <a:t> &lt;/</a:t>
            </a:r>
            <a:r>
              <a:rPr lang="bg-BG" altLang="en-US" sz="2800" dirty="0" err="1">
                <a:solidFill>
                  <a:srgbClr val="0000FF"/>
                </a:solidFill>
              </a:rPr>
              <a:t>button</a:t>
            </a:r>
            <a:r>
              <a:rPr lang="bg-BG" altLang="en-US" sz="2800" dirty="0">
                <a:solidFill>
                  <a:srgbClr val="0000FF"/>
                </a:solidFill>
              </a:rPr>
              <a:t>&gt;</a:t>
            </a:r>
          </a:p>
          <a:p>
            <a:pPr>
              <a:lnSpc>
                <a:spcPct val="90000"/>
              </a:lnSpc>
            </a:pPr>
            <a:r>
              <a:rPr lang="bg-BG" altLang="en-US" sz="3200" dirty="0"/>
              <a:t>В зависимост от това кой бутон е натиснат, на функцията ще се предадат различни аргументи и съответно ще бъдат изписани в същия </a:t>
            </a:r>
            <a:r>
              <a:rPr lang="bg-BG" altLang="en-US" sz="3200" dirty="0" err="1"/>
              <a:t>alert</a:t>
            </a:r>
            <a:r>
              <a:rPr lang="bg-BG" altLang="en-US" sz="3200" dirty="0"/>
              <a:t> </a:t>
            </a:r>
            <a:r>
              <a:rPr lang="bg-BG" altLang="en-US" sz="3200" dirty="0" err="1"/>
              <a:t>box</a:t>
            </a:r>
            <a:r>
              <a:rPr lang="bg-BG" altLang="en-US" sz="3200" dirty="0"/>
              <a:t> ,  в случай че допълните разгледания пример.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13">
            <a:extLst>
              <a:ext uri="{FF2B5EF4-FFF2-40B4-BE49-F238E27FC236}">
                <a16:creationId xmlns:a16="http://schemas.microsoft.com/office/drawing/2014/main" id="{58D31B5A-2CF2-41C8-BAAD-EE8F5B4E384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EF488820-B438-48AA-AF03-5BDCA4A1CA92}" type="slidenum">
              <a:rPr lang="bg-BG" altLang="en-US" sz="2600">
                <a:solidFill>
                  <a:srgbClr val="002060"/>
                </a:solidFill>
              </a:rPr>
              <a:pPr eaLnBrk="1" hangingPunct="1">
                <a:spcBef>
                  <a:spcPct val="0"/>
                </a:spcBef>
                <a:buClrTx/>
                <a:buSzTx/>
                <a:buFontTx/>
                <a:buNone/>
              </a:pPr>
              <a:t>11</a:t>
            </a:fld>
            <a:endParaRPr lang="bg-BG" altLang="en-US" sz="2600" dirty="0">
              <a:solidFill>
                <a:srgbClr val="002060"/>
              </a:solidFill>
            </a:endParaRPr>
          </a:p>
        </p:txBody>
      </p:sp>
      <p:sp>
        <p:nvSpPr>
          <p:cNvPr id="13315" name="AutoShape 2">
            <a:extLst>
              <a:ext uri="{FF2B5EF4-FFF2-40B4-BE49-F238E27FC236}">
                <a16:creationId xmlns:a16="http://schemas.microsoft.com/office/drawing/2014/main" id="{B279031A-C00B-44C4-BF8F-108056E51BA7}"/>
              </a:ext>
            </a:extLst>
          </p:cNvPr>
          <p:cNvSpPr>
            <a:spLocks noGrp="1" noChangeArrowheads="1"/>
          </p:cNvSpPr>
          <p:nvPr>
            <p:ph type="title"/>
          </p:nvPr>
        </p:nvSpPr>
        <p:spPr>
          <a:xfrm>
            <a:off x="931487" y="7856"/>
            <a:ext cx="10566400" cy="677944"/>
          </a:xfrm>
        </p:spPr>
        <p:txBody>
          <a:bodyPr/>
          <a:lstStyle/>
          <a:p>
            <a:r>
              <a:rPr lang="bg-BG" altLang="en-US" dirty="0"/>
              <a:t>Функции, които връщат резултат </a:t>
            </a:r>
          </a:p>
        </p:txBody>
      </p:sp>
      <p:sp>
        <p:nvSpPr>
          <p:cNvPr id="13316" name="Rectangle 3">
            <a:extLst>
              <a:ext uri="{FF2B5EF4-FFF2-40B4-BE49-F238E27FC236}">
                <a16:creationId xmlns:a16="http://schemas.microsoft.com/office/drawing/2014/main" id="{EE0856DF-866E-4596-8E3C-4F3159EBC50A}"/>
              </a:ext>
            </a:extLst>
          </p:cNvPr>
          <p:cNvSpPr>
            <a:spLocks noGrp="1" noChangeArrowheads="1"/>
          </p:cNvSpPr>
          <p:nvPr>
            <p:ph type="body" idx="1"/>
          </p:nvPr>
        </p:nvSpPr>
        <p:spPr>
          <a:xfrm>
            <a:off x="1295400" y="1143000"/>
            <a:ext cx="9448800" cy="5707144"/>
          </a:xfrm>
        </p:spPr>
        <p:txBody>
          <a:bodyPr/>
          <a:lstStyle/>
          <a:p>
            <a:pPr>
              <a:lnSpc>
                <a:spcPct val="80000"/>
              </a:lnSpc>
            </a:pPr>
            <a:r>
              <a:rPr lang="bg-BG" altLang="en-US" dirty="0"/>
              <a:t>Понякога е необходимо да имате функция, която след като изпълни задачата си да върне резултат там, откъдето е била извикана.</a:t>
            </a:r>
          </a:p>
          <a:p>
            <a:pPr>
              <a:lnSpc>
                <a:spcPct val="80000"/>
              </a:lnSpc>
            </a:pPr>
            <a:r>
              <a:rPr lang="bg-BG" altLang="en-US" dirty="0"/>
              <a:t>Това е възможно с използване на команда за връщане на резултата (</a:t>
            </a:r>
            <a:r>
              <a:rPr lang="bg-BG" altLang="en-US" b="1" dirty="0" err="1"/>
              <a:t>return</a:t>
            </a:r>
            <a:r>
              <a:rPr lang="bg-BG" altLang="en-US" dirty="0"/>
              <a:t>).</a:t>
            </a:r>
          </a:p>
          <a:p>
            <a:pPr>
              <a:lnSpc>
                <a:spcPct val="80000"/>
              </a:lnSpc>
            </a:pPr>
            <a:r>
              <a:rPr lang="bg-BG" altLang="en-US" dirty="0"/>
              <a:t>Когато се използва </a:t>
            </a:r>
            <a:r>
              <a:rPr lang="bg-BG" altLang="en-US" b="1" dirty="0" err="1"/>
              <a:t>return</a:t>
            </a:r>
            <a:r>
              <a:rPr lang="bg-BG" altLang="en-US" dirty="0"/>
              <a:t>, след като функцията си изпълни задачата, тя спира и връща резултата от изпълнението като стойност:</a:t>
            </a:r>
          </a:p>
          <a:p>
            <a:pPr lvl="1">
              <a:lnSpc>
                <a:spcPct val="80000"/>
              </a:lnSpc>
              <a:buFontTx/>
              <a:buNone/>
            </a:pPr>
            <a:r>
              <a:rPr lang="bg-BG" altLang="en-US" sz="2800" dirty="0" err="1">
                <a:solidFill>
                  <a:srgbClr val="0000FF"/>
                </a:solidFill>
              </a:rPr>
              <a:t>function</a:t>
            </a:r>
            <a:r>
              <a:rPr lang="bg-BG" altLang="en-US" sz="2800" dirty="0">
                <a:solidFill>
                  <a:srgbClr val="0000FF"/>
                </a:solidFill>
              </a:rPr>
              <a:t> </a:t>
            </a:r>
            <a:r>
              <a:rPr lang="bg-BG" altLang="en-US" sz="2800" dirty="0" err="1">
                <a:solidFill>
                  <a:srgbClr val="0000FF"/>
                </a:solidFill>
              </a:rPr>
              <a:t>myFunction</a:t>
            </a:r>
            <a:r>
              <a:rPr lang="bg-BG" altLang="en-US" sz="2800" dirty="0">
                <a:solidFill>
                  <a:srgbClr val="0000FF"/>
                </a:solidFill>
              </a:rPr>
              <a:t>()</a:t>
            </a:r>
          </a:p>
          <a:p>
            <a:pPr lvl="1">
              <a:lnSpc>
                <a:spcPct val="80000"/>
              </a:lnSpc>
              <a:buFontTx/>
              <a:buNone/>
            </a:pPr>
            <a:r>
              <a:rPr lang="bg-BG" altLang="en-US" sz="2800" dirty="0">
                <a:solidFill>
                  <a:srgbClr val="0000FF"/>
                </a:solidFill>
              </a:rPr>
              <a:t>{</a:t>
            </a:r>
          </a:p>
          <a:p>
            <a:pPr lvl="1">
              <a:lnSpc>
                <a:spcPct val="80000"/>
              </a:lnSpc>
              <a:buFontTx/>
              <a:buNone/>
            </a:pPr>
            <a:r>
              <a:rPr lang="en-US" altLang="en-US" sz="2800" dirty="0">
                <a:solidFill>
                  <a:srgbClr val="0000FF"/>
                </a:solidFill>
              </a:rPr>
              <a:t>   </a:t>
            </a:r>
            <a:r>
              <a:rPr lang="bg-BG" altLang="en-US" sz="2800" dirty="0" err="1">
                <a:solidFill>
                  <a:srgbClr val="0000FF"/>
                </a:solidFill>
              </a:rPr>
              <a:t>var</a:t>
            </a:r>
            <a:r>
              <a:rPr lang="bg-BG" altLang="en-US" sz="2800" dirty="0">
                <a:solidFill>
                  <a:srgbClr val="0000FF"/>
                </a:solidFill>
              </a:rPr>
              <a:t> x=50;</a:t>
            </a:r>
          </a:p>
          <a:p>
            <a:pPr lvl="1">
              <a:lnSpc>
                <a:spcPct val="80000"/>
              </a:lnSpc>
              <a:buFontTx/>
              <a:buNone/>
            </a:pPr>
            <a:r>
              <a:rPr lang="en-US" altLang="en-US" sz="2800" dirty="0">
                <a:solidFill>
                  <a:srgbClr val="0000FF"/>
                </a:solidFill>
              </a:rPr>
              <a:t>   </a:t>
            </a:r>
            <a:r>
              <a:rPr lang="bg-BG" altLang="en-US" sz="2800" dirty="0" err="1">
                <a:solidFill>
                  <a:srgbClr val="0000FF"/>
                </a:solidFill>
              </a:rPr>
              <a:t>return</a:t>
            </a:r>
            <a:r>
              <a:rPr lang="bg-BG" altLang="en-US" sz="2800" dirty="0">
                <a:solidFill>
                  <a:srgbClr val="0000FF"/>
                </a:solidFill>
              </a:rPr>
              <a:t> x;</a:t>
            </a:r>
          </a:p>
          <a:p>
            <a:pPr lvl="1">
              <a:lnSpc>
                <a:spcPct val="80000"/>
              </a:lnSpc>
              <a:buFontTx/>
              <a:buNone/>
            </a:pPr>
            <a:r>
              <a:rPr lang="bg-BG" altLang="en-US" sz="2800" dirty="0">
                <a:solidFill>
                  <a:srgbClr val="0000FF"/>
                </a:solidFill>
              </a:rPr>
              <a:t>}</a:t>
            </a:r>
          </a:p>
          <a:p>
            <a:pPr>
              <a:lnSpc>
                <a:spcPct val="80000"/>
              </a:lnSpc>
            </a:pPr>
            <a:r>
              <a:rPr lang="bg-BG" altLang="en-US" dirty="0"/>
              <a:t>Функцията ще върне стойност 50.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3">
            <a:extLst>
              <a:ext uri="{FF2B5EF4-FFF2-40B4-BE49-F238E27FC236}">
                <a16:creationId xmlns:a16="http://schemas.microsoft.com/office/drawing/2014/main" id="{1AF97472-9AB6-4422-8F17-FC8C8575D92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E6231C42-098A-4529-A7B7-FE1B803DF384}" type="slidenum">
              <a:rPr lang="bg-BG" altLang="en-US" sz="2600">
                <a:solidFill>
                  <a:srgbClr val="0000FF"/>
                </a:solidFill>
              </a:rPr>
              <a:pPr eaLnBrk="1" hangingPunct="1">
                <a:spcBef>
                  <a:spcPct val="0"/>
                </a:spcBef>
                <a:buClrTx/>
                <a:buSzTx/>
                <a:buFontTx/>
                <a:buNone/>
              </a:pPr>
              <a:t>12</a:t>
            </a:fld>
            <a:endParaRPr lang="bg-BG" altLang="en-US" sz="2600" dirty="0">
              <a:solidFill>
                <a:srgbClr val="0000FF"/>
              </a:solidFill>
            </a:endParaRPr>
          </a:p>
        </p:txBody>
      </p:sp>
      <p:sp>
        <p:nvSpPr>
          <p:cNvPr id="14339" name="Rectangle 2">
            <a:extLst>
              <a:ext uri="{FF2B5EF4-FFF2-40B4-BE49-F238E27FC236}">
                <a16:creationId xmlns:a16="http://schemas.microsoft.com/office/drawing/2014/main" id="{6F5A5F09-3306-4A98-A2A5-E76C578D04EA}"/>
              </a:ext>
            </a:extLst>
          </p:cNvPr>
          <p:cNvSpPr>
            <a:spLocks noGrp="1" noChangeArrowheads="1"/>
          </p:cNvSpPr>
          <p:nvPr>
            <p:ph type="title"/>
          </p:nvPr>
        </p:nvSpPr>
        <p:spPr>
          <a:xfrm flipV="1">
            <a:off x="990600" y="304800"/>
            <a:ext cx="10566400" cy="76200"/>
          </a:xfrm>
        </p:spPr>
        <p:txBody>
          <a:bodyPr/>
          <a:lstStyle/>
          <a:p>
            <a:endParaRPr lang="bg-BG" altLang="en-US" dirty="0"/>
          </a:p>
        </p:txBody>
      </p:sp>
      <p:sp>
        <p:nvSpPr>
          <p:cNvPr id="14340" name="Rectangle 3">
            <a:extLst>
              <a:ext uri="{FF2B5EF4-FFF2-40B4-BE49-F238E27FC236}">
                <a16:creationId xmlns:a16="http://schemas.microsoft.com/office/drawing/2014/main" id="{2DF9BAA4-0C57-462B-9982-2815DD3B5081}"/>
              </a:ext>
            </a:extLst>
          </p:cNvPr>
          <p:cNvSpPr>
            <a:spLocks noGrp="1" noChangeArrowheads="1"/>
          </p:cNvSpPr>
          <p:nvPr>
            <p:ph type="body" idx="1"/>
          </p:nvPr>
        </p:nvSpPr>
        <p:spPr>
          <a:xfrm>
            <a:off x="858775" y="430784"/>
            <a:ext cx="10566400" cy="6324600"/>
          </a:xfrm>
        </p:spPr>
        <p:txBody>
          <a:bodyPr/>
          <a:lstStyle/>
          <a:p>
            <a:pPr>
              <a:lnSpc>
                <a:spcPct val="80000"/>
              </a:lnSpc>
            </a:pPr>
            <a:r>
              <a:rPr lang="bg-BG" altLang="en-US" dirty="0"/>
              <a:t>Не би трябвало да оставате с впечатлението, че целия </a:t>
            </a:r>
            <a:r>
              <a:rPr lang="bg-BG" altLang="en-US" dirty="0" err="1"/>
              <a:t>JavaScript</a:t>
            </a:r>
            <a:r>
              <a:rPr lang="bg-BG" altLang="en-US" dirty="0"/>
              <a:t> код ще спре изпълнението, а само функцията. </a:t>
            </a:r>
            <a:r>
              <a:rPr lang="bg-BG" altLang="en-US" dirty="0" err="1"/>
              <a:t>JavaScript</a:t>
            </a:r>
            <a:r>
              <a:rPr lang="bg-BG" altLang="en-US" dirty="0"/>
              <a:t> ще продължи да изпълнява кода от мястото където е била извикана функцията.</a:t>
            </a:r>
          </a:p>
          <a:p>
            <a:pPr>
              <a:lnSpc>
                <a:spcPct val="80000"/>
              </a:lnSpc>
            </a:pPr>
            <a:r>
              <a:rPr lang="bg-BG" altLang="en-US" dirty="0"/>
              <a:t>Извикването на функцията ще бъде заместено от върнатата стойност, която се предава на променливата </a:t>
            </a:r>
            <a:r>
              <a:rPr lang="bg-BG" altLang="en-US" b="1" dirty="0" err="1"/>
              <a:t>myNum</a:t>
            </a:r>
            <a:r>
              <a:rPr lang="bg-BG" altLang="en-US" dirty="0"/>
              <a:t>:</a:t>
            </a:r>
          </a:p>
          <a:p>
            <a:pPr lvl="1">
              <a:lnSpc>
                <a:spcPct val="80000"/>
              </a:lnSpc>
              <a:buFontTx/>
              <a:buNone/>
            </a:pPr>
            <a:r>
              <a:rPr lang="bg-BG" altLang="en-US" sz="2800" dirty="0" err="1">
                <a:solidFill>
                  <a:srgbClr val="0000FF"/>
                </a:solidFill>
              </a:rPr>
              <a:t>var</a:t>
            </a:r>
            <a:r>
              <a:rPr lang="bg-BG" altLang="en-US" sz="2800" dirty="0">
                <a:solidFill>
                  <a:srgbClr val="0000FF"/>
                </a:solidFill>
              </a:rPr>
              <a:t> </a:t>
            </a:r>
            <a:r>
              <a:rPr lang="bg-BG" altLang="en-US" sz="2800" dirty="0" err="1">
                <a:solidFill>
                  <a:srgbClr val="0000FF"/>
                </a:solidFill>
              </a:rPr>
              <a:t>myNum</a:t>
            </a:r>
            <a:r>
              <a:rPr lang="bg-BG" altLang="en-US" sz="2800" dirty="0">
                <a:solidFill>
                  <a:srgbClr val="0000FF"/>
                </a:solidFill>
              </a:rPr>
              <a:t>=</a:t>
            </a:r>
            <a:r>
              <a:rPr lang="bg-BG" altLang="en-US" sz="2800" dirty="0" err="1">
                <a:solidFill>
                  <a:srgbClr val="0000FF"/>
                </a:solidFill>
              </a:rPr>
              <a:t>myFunction</a:t>
            </a:r>
            <a:r>
              <a:rPr lang="bg-BG" altLang="en-US" sz="2800" dirty="0">
                <a:solidFill>
                  <a:srgbClr val="0000FF"/>
                </a:solidFill>
              </a:rPr>
              <a:t>();</a:t>
            </a:r>
          </a:p>
          <a:p>
            <a:pPr>
              <a:lnSpc>
                <a:spcPct val="80000"/>
              </a:lnSpc>
            </a:pPr>
            <a:r>
              <a:rPr lang="bg-BG" altLang="en-US" dirty="0"/>
              <a:t>Променливата </a:t>
            </a:r>
            <a:r>
              <a:rPr lang="bg-BG" altLang="en-US" b="1" dirty="0" err="1"/>
              <a:t>myNum</a:t>
            </a:r>
            <a:r>
              <a:rPr lang="bg-BG" altLang="en-US" dirty="0"/>
              <a:t> ще съдържа стойността (в случая 50), която е върнала функцията.</a:t>
            </a:r>
          </a:p>
          <a:p>
            <a:pPr>
              <a:lnSpc>
                <a:spcPct val="80000"/>
              </a:lnSpc>
            </a:pPr>
            <a:r>
              <a:rPr lang="bg-BG" altLang="en-US" dirty="0"/>
              <a:t>Върната от функцията стойност може да бъде използвана и без да се присвоява на променлива:</a:t>
            </a:r>
          </a:p>
          <a:p>
            <a:pPr lvl="1">
              <a:lnSpc>
                <a:spcPct val="80000"/>
              </a:lnSpc>
              <a:buFontTx/>
              <a:buNone/>
            </a:pPr>
            <a:r>
              <a:rPr lang="bg-BG" altLang="en-US" sz="2800" dirty="0" err="1">
                <a:solidFill>
                  <a:srgbClr val="0000FF"/>
                </a:solidFill>
              </a:rPr>
              <a:t>document.getElementById</a:t>
            </a:r>
            <a:r>
              <a:rPr lang="bg-BG" altLang="en-US" sz="2800" dirty="0">
                <a:solidFill>
                  <a:srgbClr val="0000FF"/>
                </a:solidFill>
              </a:rPr>
              <a:t>("</a:t>
            </a:r>
            <a:r>
              <a:rPr lang="bg-BG" altLang="en-US" sz="2800" dirty="0" err="1">
                <a:solidFill>
                  <a:srgbClr val="0000FF"/>
                </a:solidFill>
              </a:rPr>
              <a:t>example</a:t>
            </a:r>
            <a:r>
              <a:rPr lang="bg-BG" altLang="en-US" sz="2800" dirty="0">
                <a:solidFill>
                  <a:srgbClr val="0000FF"/>
                </a:solidFill>
              </a:rPr>
              <a:t>").</a:t>
            </a:r>
            <a:r>
              <a:rPr lang="bg-BG" altLang="en-US" sz="2800" dirty="0" err="1">
                <a:solidFill>
                  <a:srgbClr val="0000FF"/>
                </a:solidFill>
              </a:rPr>
              <a:t>innerHTML</a:t>
            </a:r>
            <a:r>
              <a:rPr lang="bg-BG" altLang="en-US" sz="2800" dirty="0">
                <a:solidFill>
                  <a:srgbClr val="0000FF"/>
                </a:solidFill>
              </a:rPr>
              <a:t>=</a:t>
            </a:r>
            <a:r>
              <a:rPr lang="bg-BG" altLang="en-US" sz="2800" dirty="0" err="1">
                <a:solidFill>
                  <a:srgbClr val="0000FF"/>
                </a:solidFill>
              </a:rPr>
              <a:t>myFunction</a:t>
            </a:r>
            <a:r>
              <a:rPr lang="bg-BG" altLang="en-US" sz="2800" dirty="0">
                <a:solidFill>
                  <a:srgbClr val="0000FF"/>
                </a:solidFill>
              </a:rPr>
              <a:t>();</a:t>
            </a:r>
          </a:p>
          <a:p>
            <a:pPr>
              <a:lnSpc>
                <a:spcPct val="80000"/>
              </a:lnSpc>
            </a:pPr>
            <a:r>
              <a:rPr lang="bg-BG" altLang="en-US" dirty="0"/>
              <a:t>Съдържанието на HTML елемента с </a:t>
            </a:r>
            <a:r>
              <a:rPr lang="bg-BG" altLang="en-US" b="1" dirty="0" err="1"/>
              <a:t>id</a:t>
            </a:r>
            <a:r>
              <a:rPr lang="bg-BG" altLang="en-US" b="1" dirty="0"/>
              <a:t>="</a:t>
            </a:r>
            <a:r>
              <a:rPr lang="bg-BG" altLang="en-US" b="1" dirty="0" err="1"/>
              <a:t>example</a:t>
            </a:r>
            <a:r>
              <a:rPr lang="bg-BG" altLang="en-US" b="1" dirty="0"/>
              <a:t>" </a:t>
            </a:r>
            <a:r>
              <a:rPr lang="bg-BG" altLang="en-US" dirty="0"/>
              <a:t>ще бъде отново 50, отново това, което е върнала функцията като резултат.</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13">
            <a:extLst>
              <a:ext uri="{FF2B5EF4-FFF2-40B4-BE49-F238E27FC236}">
                <a16:creationId xmlns:a16="http://schemas.microsoft.com/office/drawing/2014/main" id="{DD77D5D0-E271-4651-ABAE-9378C10602E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0687910E-A1FA-42BA-BCC3-6247B4933D35}" type="slidenum">
              <a:rPr lang="bg-BG" altLang="en-US" sz="2600">
                <a:solidFill>
                  <a:srgbClr val="0000FF"/>
                </a:solidFill>
              </a:rPr>
              <a:pPr eaLnBrk="1" hangingPunct="1">
                <a:spcBef>
                  <a:spcPct val="0"/>
                </a:spcBef>
                <a:buClrTx/>
                <a:buSzTx/>
                <a:buFontTx/>
                <a:buNone/>
              </a:pPr>
              <a:t>13</a:t>
            </a:fld>
            <a:endParaRPr lang="bg-BG" altLang="en-US" sz="2600">
              <a:solidFill>
                <a:srgbClr val="0000FF"/>
              </a:solidFill>
            </a:endParaRPr>
          </a:p>
        </p:txBody>
      </p:sp>
      <p:sp>
        <p:nvSpPr>
          <p:cNvPr id="15363" name="Rectangle 2">
            <a:extLst>
              <a:ext uri="{FF2B5EF4-FFF2-40B4-BE49-F238E27FC236}">
                <a16:creationId xmlns:a16="http://schemas.microsoft.com/office/drawing/2014/main" id="{6A373AF1-9F1B-4B70-9440-23C83E188E97}"/>
              </a:ext>
            </a:extLst>
          </p:cNvPr>
          <p:cNvSpPr>
            <a:spLocks noGrp="1" noChangeArrowheads="1"/>
          </p:cNvSpPr>
          <p:nvPr>
            <p:ph type="title"/>
          </p:nvPr>
        </p:nvSpPr>
        <p:spPr>
          <a:xfrm>
            <a:off x="990600" y="228600"/>
            <a:ext cx="10566400" cy="152400"/>
          </a:xfrm>
        </p:spPr>
        <p:txBody>
          <a:bodyPr/>
          <a:lstStyle/>
          <a:p>
            <a:endParaRPr lang="bg-BG" altLang="en-US" dirty="0"/>
          </a:p>
        </p:txBody>
      </p:sp>
      <p:sp>
        <p:nvSpPr>
          <p:cNvPr id="15364" name="Rectangle 3">
            <a:extLst>
              <a:ext uri="{FF2B5EF4-FFF2-40B4-BE49-F238E27FC236}">
                <a16:creationId xmlns:a16="http://schemas.microsoft.com/office/drawing/2014/main" id="{86296BBD-1BF7-48E0-A91A-2074C075232F}"/>
              </a:ext>
            </a:extLst>
          </p:cNvPr>
          <p:cNvSpPr>
            <a:spLocks noGrp="1" noChangeArrowheads="1"/>
          </p:cNvSpPr>
          <p:nvPr>
            <p:ph type="body" idx="1"/>
          </p:nvPr>
        </p:nvSpPr>
        <p:spPr>
          <a:xfrm>
            <a:off x="1018646" y="588645"/>
            <a:ext cx="10154708" cy="5867400"/>
          </a:xfrm>
        </p:spPr>
        <p:txBody>
          <a:bodyPr/>
          <a:lstStyle/>
          <a:p>
            <a:pPr>
              <a:lnSpc>
                <a:spcPct val="90000"/>
              </a:lnSpc>
            </a:pPr>
            <a:r>
              <a:rPr lang="bg-BG" altLang="en-US" dirty="0"/>
              <a:t>Функцията може да върне изчислена стойност, в зависимост от аргументите, които й се подават на входа:</a:t>
            </a:r>
          </a:p>
          <a:p>
            <a:pPr>
              <a:lnSpc>
                <a:spcPct val="90000"/>
              </a:lnSpc>
            </a:pPr>
            <a:r>
              <a:rPr lang="bg-BG" altLang="en-US" dirty="0"/>
              <a:t>Следната функция изчислява произведението на входните параметри и връща резултата:</a:t>
            </a:r>
          </a:p>
          <a:p>
            <a:pPr lvl="1">
              <a:lnSpc>
                <a:spcPct val="90000"/>
              </a:lnSpc>
              <a:buFontTx/>
              <a:buNone/>
            </a:pPr>
            <a:r>
              <a:rPr lang="bg-BG" altLang="en-US" sz="3200" dirty="0" err="1">
                <a:solidFill>
                  <a:srgbClr val="0000FF"/>
                </a:solidFill>
              </a:rPr>
              <a:t>function</a:t>
            </a:r>
            <a:r>
              <a:rPr lang="bg-BG" altLang="en-US" sz="3200" dirty="0">
                <a:solidFill>
                  <a:srgbClr val="0000FF"/>
                </a:solidFill>
              </a:rPr>
              <a:t> </a:t>
            </a:r>
            <a:r>
              <a:rPr lang="bg-BG" altLang="en-US" sz="3200" dirty="0" err="1">
                <a:solidFill>
                  <a:srgbClr val="0000FF"/>
                </a:solidFill>
              </a:rPr>
              <a:t>myMulti</a:t>
            </a:r>
            <a:r>
              <a:rPr lang="bg-BG" altLang="en-US" sz="3200" dirty="0">
                <a:solidFill>
                  <a:srgbClr val="0000FF"/>
                </a:solidFill>
              </a:rPr>
              <a:t>(</a:t>
            </a:r>
            <a:r>
              <a:rPr lang="bg-BG" altLang="en-US" sz="3200" dirty="0" err="1">
                <a:solidFill>
                  <a:srgbClr val="0000FF"/>
                </a:solidFill>
              </a:rPr>
              <a:t>a,b</a:t>
            </a:r>
            <a:r>
              <a:rPr lang="bg-BG" altLang="en-US" sz="3200" dirty="0">
                <a:solidFill>
                  <a:srgbClr val="0000FF"/>
                </a:solidFill>
              </a:rPr>
              <a:t>)</a:t>
            </a:r>
          </a:p>
          <a:p>
            <a:pPr lvl="1">
              <a:lnSpc>
                <a:spcPct val="90000"/>
              </a:lnSpc>
              <a:buFontTx/>
              <a:buNone/>
            </a:pPr>
            <a:r>
              <a:rPr lang="bg-BG" altLang="en-US" sz="3200" dirty="0">
                <a:solidFill>
                  <a:srgbClr val="0000FF"/>
                </a:solidFill>
              </a:rPr>
              <a:t>{</a:t>
            </a:r>
          </a:p>
          <a:p>
            <a:pPr lvl="1">
              <a:lnSpc>
                <a:spcPct val="90000"/>
              </a:lnSpc>
              <a:buFontTx/>
              <a:buNone/>
            </a:pPr>
            <a:r>
              <a:rPr lang="en-US" altLang="en-US" sz="3200" dirty="0">
                <a:solidFill>
                  <a:srgbClr val="0000FF"/>
                </a:solidFill>
              </a:rPr>
              <a:t>   </a:t>
            </a:r>
            <a:r>
              <a:rPr lang="bg-BG" altLang="en-US" sz="3200" dirty="0" err="1">
                <a:solidFill>
                  <a:srgbClr val="0000FF"/>
                </a:solidFill>
              </a:rPr>
              <a:t>return</a:t>
            </a:r>
            <a:r>
              <a:rPr lang="bg-BG" altLang="en-US" sz="3200" dirty="0">
                <a:solidFill>
                  <a:srgbClr val="0000FF"/>
                </a:solidFill>
              </a:rPr>
              <a:t> a*b;</a:t>
            </a:r>
          </a:p>
          <a:p>
            <a:pPr lvl="1">
              <a:lnSpc>
                <a:spcPct val="90000"/>
              </a:lnSpc>
              <a:buFontTx/>
              <a:buNone/>
            </a:pPr>
            <a:r>
              <a:rPr lang="bg-BG" altLang="en-US" sz="3200" dirty="0">
                <a:solidFill>
                  <a:srgbClr val="0000FF"/>
                </a:solidFill>
              </a:rPr>
              <a:t>}</a:t>
            </a:r>
          </a:p>
          <a:p>
            <a:pPr lvl="1">
              <a:lnSpc>
                <a:spcPct val="90000"/>
              </a:lnSpc>
              <a:buFontTx/>
              <a:buNone/>
            </a:pPr>
            <a:r>
              <a:rPr lang="bg-BG" altLang="en-US" sz="3200" dirty="0" err="1">
                <a:solidFill>
                  <a:srgbClr val="0000FF"/>
                </a:solidFill>
              </a:rPr>
              <a:t>document.getElementById</a:t>
            </a:r>
            <a:r>
              <a:rPr lang="bg-BG" altLang="en-US" sz="3200" dirty="0">
                <a:solidFill>
                  <a:srgbClr val="0000FF"/>
                </a:solidFill>
              </a:rPr>
              <a:t>("</a:t>
            </a:r>
            <a:r>
              <a:rPr lang="bg-BG" altLang="en-US" sz="3200" dirty="0" err="1">
                <a:solidFill>
                  <a:srgbClr val="0000FF"/>
                </a:solidFill>
              </a:rPr>
              <a:t>example</a:t>
            </a:r>
            <a:r>
              <a:rPr lang="bg-BG" altLang="en-US" sz="3200" dirty="0">
                <a:solidFill>
                  <a:srgbClr val="0000FF"/>
                </a:solidFill>
              </a:rPr>
              <a:t>").</a:t>
            </a:r>
            <a:r>
              <a:rPr lang="bg-BG" altLang="en-US" sz="3200" dirty="0" err="1">
                <a:solidFill>
                  <a:srgbClr val="0000FF"/>
                </a:solidFill>
              </a:rPr>
              <a:t>innerHTML</a:t>
            </a:r>
            <a:r>
              <a:rPr lang="bg-BG" altLang="en-US" sz="3200" dirty="0">
                <a:solidFill>
                  <a:srgbClr val="0000FF"/>
                </a:solidFill>
              </a:rPr>
              <a:t>=</a:t>
            </a:r>
            <a:r>
              <a:rPr lang="bg-BG" altLang="en-US" sz="3200" dirty="0" err="1">
                <a:solidFill>
                  <a:srgbClr val="0000FF"/>
                </a:solidFill>
              </a:rPr>
              <a:t>myMulti</a:t>
            </a:r>
            <a:r>
              <a:rPr lang="bg-BG" altLang="en-US" sz="3200" dirty="0">
                <a:solidFill>
                  <a:srgbClr val="0000FF"/>
                </a:solidFill>
              </a:rPr>
              <a:t>(4,3);</a:t>
            </a:r>
          </a:p>
          <a:p>
            <a:pPr>
              <a:lnSpc>
                <a:spcPct val="90000"/>
              </a:lnSpc>
            </a:pPr>
            <a:r>
              <a:rPr lang="bg-BG" altLang="en-US" dirty="0"/>
              <a:t>Съдържанието на HTML елемента ще бъде 12 при извикване на функцията </a:t>
            </a:r>
            <a:r>
              <a:rPr lang="bg-BG" altLang="en-US" dirty="0" err="1"/>
              <a:t>myMulti</a:t>
            </a:r>
            <a:r>
              <a:rPr lang="bg-BG" alt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13">
            <a:extLst>
              <a:ext uri="{FF2B5EF4-FFF2-40B4-BE49-F238E27FC236}">
                <a16:creationId xmlns:a16="http://schemas.microsoft.com/office/drawing/2014/main" id="{65878927-ED26-489B-9E72-B4239B514C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CB984967-00B5-4251-A3F1-6EFAB6420BCF}" type="slidenum">
              <a:rPr lang="bg-BG" altLang="en-US" sz="2600">
                <a:solidFill>
                  <a:srgbClr val="0000FF"/>
                </a:solidFill>
              </a:rPr>
              <a:pPr eaLnBrk="1" hangingPunct="1">
                <a:spcBef>
                  <a:spcPct val="0"/>
                </a:spcBef>
                <a:buClrTx/>
                <a:buSzTx/>
                <a:buFontTx/>
                <a:buNone/>
              </a:pPr>
              <a:t>14</a:t>
            </a:fld>
            <a:endParaRPr lang="bg-BG" altLang="en-US" sz="2600" dirty="0">
              <a:solidFill>
                <a:srgbClr val="0000FF"/>
              </a:solidFill>
            </a:endParaRPr>
          </a:p>
        </p:txBody>
      </p:sp>
      <p:sp>
        <p:nvSpPr>
          <p:cNvPr id="16387" name="Rectangle 2">
            <a:extLst>
              <a:ext uri="{FF2B5EF4-FFF2-40B4-BE49-F238E27FC236}">
                <a16:creationId xmlns:a16="http://schemas.microsoft.com/office/drawing/2014/main" id="{92C95AC9-07A1-49CE-B84E-C24FB87BD5FE}"/>
              </a:ext>
            </a:extLst>
          </p:cNvPr>
          <p:cNvSpPr>
            <a:spLocks noGrp="1" noChangeArrowheads="1"/>
          </p:cNvSpPr>
          <p:nvPr>
            <p:ph type="title"/>
          </p:nvPr>
        </p:nvSpPr>
        <p:spPr>
          <a:xfrm>
            <a:off x="925513" y="152400"/>
            <a:ext cx="10566400" cy="228600"/>
          </a:xfrm>
        </p:spPr>
        <p:txBody>
          <a:bodyPr/>
          <a:lstStyle/>
          <a:p>
            <a:endParaRPr lang="bg-BG" altLang="en-US" dirty="0"/>
          </a:p>
        </p:txBody>
      </p:sp>
      <p:sp>
        <p:nvSpPr>
          <p:cNvPr id="16388" name="Rectangle 3">
            <a:extLst>
              <a:ext uri="{FF2B5EF4-FFF2-40B4-BE49-F238E27FC236}">
                <a16:creationId xmlns:a16="http://schemas.microsoft.com/office/drawing/2014/main" id="{85B861BB-BA57-47F0-AAE3-7BF6D4556EEA}"/>
              </a:ext>
            </a:extLst>
          </p:cNvPr>
          <p:cNvSpPr>
            <a:spLocks noGrp="1" noChangeArrowheads="1"/>
          </p:cNvSpPr>
          <p:nvPr>
            <p:ph type="body" idx="1"/>
          </p:nvPr>
        </p:nvSpPr>
        <p:spPr>
          <a:xfrm>
            <a:off x="1143000" y="457200"/>
            <a:ext cx="9677399" cy="6248400"/>
          </a:xfrm>
        </p:spPr>
        <p:txBody>
          <a:bodyPr/>
          <a:lstStyle/>
          <a:p>
            <a:pPr>
              <a:lnSpc>
                <a:spcPct val="80000"/>
              </a:lnSpc>
            </a:pPr>
            <a:r>
              <a:rPr lang="bg-BG" altLang="en-US" dirty="0"/>
              <a:t>Използването на </a:t>
            </a:r>
            <a:r>
              <a:rPr lang="bg-BG" altLang="en-US" b="1" dirty="0" err="1"/>
              <a:t>return</a:t>
            </a:r>
            <a:r>
              <a:rPr lang="bg-BG" altLang="en-US" b="1" dirty="0"/>
              <a:t> </a:t>
            </a:r>
            <a:r>
              <a:rPr lang="bg-BG" altLang="en-US" dirty="0"/>
              <a:t>може да се прилага, когато искаме да излезем от функцията. </a:t>
            </a:r>
          </a:p>
          <a:p>
            <a:pPr>
              <a:lnSpc>
                <a:spcPct val="80000"/>
              </a:lnSpc>
            </a:pPr>
            <a:r>
              <a:rPr lang="bg-BG" altLang="en-US" dirty="0"/>
              <a:t>Командата </a:t>
            </a:r>
            <a:r>
              <a:rPr lang="bg-BG" altLang="en-US" b="1" dirty="0" err="1"/>
              <a:t>return</a:t>
            </a:r>
            <a:r>
              <a:rPr lang="bg-BG" altLang="en-US" dirty="0"/>
              <a:t> не е задължителна:</a:t>
            </a:r>
          </a:p>
          <a:p>
            <a:pPr lvl="1">
              <a:lnSpc>
                <a:spcPct val="80000"/>
              </a:lnSpc>
              <a:buFontTx/>
              <a:buNone/>
            </a:pPr>
            <a:r>
              <a:rPr lang="bg-BG" altLang="en-US" sz="3200" dirty="0" err="1">
                <a:solidFill>
                  <a:srgbClr val="0000FF"/>
                </a:solidFill>
              </a:rPr>
              <a:t>function</a:t>
            </a:r>
            <a:r>
              <a:rPr lang="bg-BG" altLang="en-US" sz="3200" dirty="0">
                <a:solidFill>
                  <a:srgbClr val="0000FF"/>
                </a:solidFill>
              </a:rPr>
              <a:t> </a:t>
            </a:r>
            <a:r>
              <a:rPr lang="bg-BG" altLang="en-US" sz="3200" dirty="0" err="1">
                <a:solidFill>
                  <a:srgbClr val="0000FF"/>
                </a:solidFill>
              </a:rPr>
              <a:t>myFunction</a:t>
            </a:r>
            <a:r>
              <a:rPr lang="bg-BG" altLang="en-US" sz="3200" dirty="0">
                <a:solidFill>
                  <a:srgbClr val="0000FF"/>
                </a:solidFill>
              </a:rPr>
              <a:t>(</a:t>
            </a:r>
            <a:r>
              <a:rPr lang="bg-BG" altLang="en-US" sz="3200" dirty="0" err="1">
                <a:solidFill>
                  <a:srgbClr val="0000FF"/>
                </a:solidFill>
              </a:rPr>
              <a:t>a,b</a:t>
            </a:r>
            <a:r>
              <a:rPr lang="bg-BG" altLang="en-US" sz="3200" dirty="0">
                <a:solidFill>
                  <a:srgbClr val="0000FF"/>
                </a:solidFill>
              </a:rPr>
              <a:t>)</a:t>
            </a:r>
          </a:p>
          <a:p>
            <a:pPr lvl="1">
              <a:lnSpc>
                <a:spcPct val="80000"/>
              </a:lnSpc>
              <a:buFontTx/>
              <a:buNone/>
            </a:pPr>
            <a:r>
              <a:rPr lang="bg-BG" altLang="en-US" sz="3200" dirty="0">
                <a:solidFill>
                  <a:srgbClr val="0000FF"/>
                </a:solidFill>
              </a:rPr>
              <a:t>{</a:t>
            </a:r>
          </a:p>
          <a:p>
            <a:pPr lvl="1">
              <a:lnSpc>
                <a:spcPct val="80000"/>
              </a:lnSpc>
              <a:buFontTx/>
              <a:buNone/>
            </a:pPr>
            <a:r>
              <a:rPr lang="en-US" altLang="en-US" sz="3200" dirty="0">
                <a:solidFill>
                  <a:srgbClr val="0000FF"/>
                </a:solidFill>
              </a:rPr>
              <a:t>     </a:t>
            </a:r>
            <a:r>
              <a:rPr lang="bg-BG" altLang="en-US" sz="3200" dirty="0" err="1">
                <a:solidFill>
                  <a:srgbClr val="0000FF"/>
                </a:solidFill>
              </a:rPr>
              <a:t>if</a:t>
            </a:r>
            <a:r>
              <a:rPr lang="bg-BG" altLang="en-US" sz="3200" dirty="0">
                <a:solidFill>
                  <a:srgbClr val="0000FF"/>
                </a:solidFill>
              </a:rPr>
              <a:t> (a&gt;b)</a:t>
            </a:r>
          </a:p>
          <a:p>
            <a:pPr lvl="1">
              <a:lnSpc>
                <a:spcPct val="80000"/>
              </a:lnSpc>
              <a:buFontTx/>
              <a:buNone/>
            </a:pPr>
            <a:r>
              <a:rPr lang="bg-BG" altLang="en-US" sz="3200" dirty="0">
                <a:solidFill>
                  <a:srgbClr val="0000FF"/>
                </a:solidFill>
              </a:rPr>
              <a:t>  </a:t>
            </a:r>
            <a:r>
              <a:rPr lang="en-US" altLang="en-US" sz="3200" dirty="0">
                <a:solidFill>
                  <a:srgbClr val="0000FF"/>
                </a:solidFill>
              </a:rPr>
              <a:t>  </a:t>
            </a:r>
            <a:r>
              <a:rPr lang="bg-BG" altLang="en-US" sz="3200" dirty="0">
                <a:solidFill>
                  <a:srgbClr val="0000FF"/>
                </a:solidFill>
              </a:rPr>
              <a:t>{</a:t>
            </a:r>
            <a:r>
              <a:rPr lang="en-US" altLang="en-US" sz="3200" dirty="0">
                <a:solidFill>
                  <a:srgbClr val="0000FF"/>
                </a:solidFill>
              </a:rPr>
              <a:t> </a:t>
            </a:r>
            <a:endParaRPr lang="bg-BG" altLang="en-US" sz="3200" dirty="0">
              <a:solidFill>
                <a:srgbClr val="0000FF"/>
              </a:solidFill>
            </a:endParaRPr>
          </a:p>
          <a:p>
            <a:pPr lvl="1">
              <a:lnSpc>
                <a:spcPct val="80000"/>
              </a:lnSpc>
              <a:buFontTx/>
              <a:buNone/>
            </a:pPr>
            <a:r>
              <a:rPr lang="bg-BG" altLang="en-US" sz="3200" dirty="0">
                <a:solidFill>
                  <a:srgbClr val="0000FF"/>
                </a:solidFill>
              </a:rPr>
              <a:t>  </a:t>
            </a:r>
            <a:r>
              <a:rPr lang="en-US" altLang="en-US" sz="3200" dirty="0">
                <a:solidFill>
                  <a:srgbClr val="0000FF"/>
                </a:solidFill>
              </a:rPr>
              <a:t>      </a:t>
            </a:r>
            <a:r>
              <a:rPr lang="bg-BG" altLang="en-US" sz="3200" dirty="0" err="1">
                <a:solidFill>
                  <a:srgbClr val="0000FF"/>
                </a:solidFill>
              </a:rPr>
              <a:t>return</a:t>
            </a:r>
            <a:r>
              <a:rPr lang="bg-BG" altLang="en-US" sz="3200" dirty="0">
                <a:solidFill>
                  <a:srgbClr val="0000FF"/>
                </a:solidFill>
              </a:rPr>
              <a:t>;</a:t>
            </a:r>
          </a:p>
          <a:p>
            <a:pPr lvl="1">
              <a:lnSpc>
                <a:spcPct val="80000"/>
              </a:lnSpc>
              <a:buFontTx/>
              <a:buNone/>
            </a:pPr>
            <a:r>
              <a:rPr lang="bg-BG" altLang="en-US" sz="3200" dirty="0">
                <a:solidFill>
                  <a:srgbClr val="0000FF"/>
                </a:solidFill>
              </a:rPr>
              <a:t>  </a:t>
            </a:r>
            <a:r>
              <a:rPr lang="en-US" altLang="en-US" sz="3200" dirty="0">
                <a:solidFill>
                  <a:srgbClr val="0000FF"/>
                </a:solidFill>
              </a:rPr>
              <a:t>   </a:t>
            </a:r>
            <a:r>
              <a:rPr lang="bg-BG" altLang="en-US" sz="3200" dirty="0">
                <a:solidFill>
                  <a:srgbClr val="0000FF"/>
                </a:solidFill>
              </a:rPr>
              <a:t>}</a:t>
            </a:r>
          </a:p>
          <a:p>
            <a:pPr lvl="1">
              <a:lnSpc>
                <a:spcPct val="80000"/>
              </a:lnSpc>
              <a:buFontTx/>
              <a:buNone/>
            </a:pPr>
            <a:r>
              <a:rPr lang="en-US" altLang="en-US" sz="3200" dirty="0">
                <a:solidFill>
                  <a:srgbClr val="0000FF"/>
                </a:solidFill>
              </a:rPr>
              <a:t>   </a:t>
            </a:r>
            <a:r>
              <a:rPr lang="bg-BG" altLang="en-US" sz="3200" dirty="0">
                <a:solidFill>
                  <a:srgbClr val="0000FF"/>
                </a:solidFill>
              </a:rPr>
              <a:t>x=</a:t>
            </a:r>
            <a:r>
              <a:rPr lang="bg-BG" altLang="en-US" sz="3200" dirty="0" err="1">
                <a:solidFill>
                  <a:srgbClr val="0000FF"/>
                </a:solidFill>
              </a:rPr>
              <a:t>a+b</a:t>
            </a:r>
            <a:r>
              <a:rPr lang="ru-RU" altLang="en-US" sz="3200" dirty="0">
                <a:solidFill>
                  <a:srgbClr val="0000FF"/>
                </a:solidFill>
              </a:rPr>
              <a:t>;</a:t>
            </a:r>
            <a:endParaRPr lang="bg-BG" altLang="en-US" sz="3200" dirty="0">
              <a:solidFill>
                <a:srgbClr val="0000FF"/>
              </a:solidFill>
            </a:endParaRPr>
          </a:p>
          <a:p>
            <a:pPr lvl="1">
              <a:lnSpc>
                <a:spcPct val="80000"/>
              </a:lnSpc>
              <a:buFontTx/>
              <a:buNone/>
            </a:pPr>
            <a:r>
              <a:rPr lang="bg-BG" altLang="en-US" sz="3200" dirty="0">
                <a:solidFill>
                  <a:srgbClr val="0000FF"/>
                </a:solidFill>
              </a:rPr>
              <a:t>}</a:t>
            </a:r>
          </a:p>
          <a:p>
            <a:pPr>
              <a:lnSpc>
                <a:spcPct val="80000"/>
              </a:lnSpc>
            </a:pPr>
            <a:r>
              <a:rPr lang="bg-BG" altLang="en-US" dirty="0"/>
              <a:t>Изпълнението на кода ще предизвика излизане от тялото на функцията </a:t>
            </a:r>
            <a:r>
              <a:rPr lang="bg-BG" altLang="en-US" b="1" dirty="0" err="1"/>
              <a:t>myFunction</a:t>
            </a:r>
            <a:r>
              <a:rPr lang="bg-BG" altLang="en-US" b="1" dirty="0"/>
              <a:t>()</a:t>
            </a:r>
            <a:r>
              <a:rPr lang="bg-BG" altLang="en-US" dirty="0"/>
              <a:t>, ако </a:t>
            </a:r>
            <a:r>
              <a:rPr lang="bg-BG" altLang="en-US" b="1" dirty="0"/>
              <a:t>a&gt;b</a:t>
            </a:r>
            <a:r>
              <a:rPr lang="bg-BG" altLang="en-US" dirty="0"/>
              <a:t> и няма да изчисли сумата на двата аргумента.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381F-D587-4130-A87D-895AE29682A7}"/>
              </a:ext>
            </a:extLst>
          </p:cNvPr>
          <p:cNvSpPr>
            <a:spLocks noGrp="1"/>
          </p:cNvSpPr>
          <p:nvPr>
            <p:ph type="title"/>
          </p:nvPr>
        </p:nvSpPr>
        <p:spPr/>
        <p:txBody>
          <a:bodyPr/>
          <a:lstStyle/>
          <a:p>
            <a:r>
              <a:rPr lang="en-US" dirty="0"/>
              <a:t>Arrow Function</a:t>
            </a:r>
            <a:endParaRPr lang="bg-BG" dirty="0"/>
          </a:p>
        </p:txBody>
      </p:sp>
      <p:sp>
        <p:nvSpPr>
          <p:cNvPr id="3" name="Content Placeholder 2">
            <a:extLst>
              <a:ext uri="{FF2B5EF4-FFF2-40B4-BE49-F238E27FC236}">
                <a16:creationId xmlns:a16="http://schemas.microsoft.com/office/drawing/2014/main" id="{B1675826-6173-47F0-800D-C4FD4E34DECE}"/>
              </a:ext>
            </a:extLst>
          </p:cNvPr>
          <p:cNvSpPr>
            <a:spLocks noGrp="1"/>
          </p:cNvSpPr>
          <p:nvPr>
            <p:ph idx="1"/>
          </p:nvPr>
        </p:nvSpPr>
        <p:spPr/>
        <p:txBody>
          <a:bodyPr/>
          <a:lstStyle/>
          <a:p>
            <a:r>
              <a:rPr lang="en-US" sz="3200" dirty="0"/>
              <a:t>Arrow functions were introduced in ES6.</a:t>
            </a:r>
          </a:p>
          <a:p>
            <a:r>
              <a:rPr lang="en-US" sz="3200" dirty="0"/>
              <a:t>Arrow functions allow us to write shorter function syntax:</a:t>
            </a:r>
          </a:p>
          <a:p>
            <a:endParaRPr lang="bg-BG" sz="3200" dirty="0"/>
          </a:p>
        </p:txBody>
      </p:sp>
      <p:sp>
        <p:nvSpPr>
          <p:cNvPr id="4" name="Slide Number Placeholder 3">
            <a:extLst>
              <a:ext uri="{FF2B5EF4-FFF2-40B4-BE49-F238E27FC236}">
                <a16:creationId xmlns:a16="http://schemas.microsoft.com/office/drawing/2014/main" id="{C08D7050-7D7F-4CF2-B876-FAB70C6F163B}"/>
              </a:ext>
            </a:extLst>
          </p:cNvPr>
          <p:cNvSpPr>
            <a:spLocks noGrp="1"/>
          </p:cNvSpPr>
          <p:nvPr>
            <p:ph type="sldNum" sz="quarter" idx="12"/>
          </p:nvPr>
        </p:nvSpPr>
        <p:spPr/>
        <p:txBody>
          <a:bodyPr/>
          <a:lstStyle/>
          <a:p>
            <a:fld id="{0B1CC533-2538-41D6-87B6-64616F9C0AEF}" type="slidenum">
              <a:rPr lang="bg-BG" altLang="bg-BG" smtClean="0"/>
              <a:pPr/>
              <a:t>15</a:t>
            </a:fld>
            <a:endParaRPr lang="bg-BG" altLang="bg-BG"/>
          </a:p>
        </p:txBody>
      </p:sp>
    </p:spTree>
    <p:extLst>
      <p:ext uri="{BB962C8B-B14F-4D97-AF65-F5344CB8AC3E}">
        <p14:creationId xmlns:p14="http://schemas.microsoft.com/office/powerpoint/2010/main" val="317453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FE2DA-F3C2-4C58-A926-7B4D9BE54774}"/>
              </a:ext>
            </a:extLst>
          </p:cNvPr>
          <p:cNvSpPr>
            <a:spLocks noGrp="1"/>
          </p:cNvSpPr>
          <p:nvPr>
            <p:ph idx="1"/>
          </p:nvPr>
        </p:nvSpPr>
        <p:spPr>
          <a:xfrm>
            <a:off x="503767" y="0"/>
            <a:ext cx="4368799" cy="838200"/>
          </a:xfrm>
        </p:spPr>
        <p:txBody>
          <a:bodyPr/>
          <a:lstStyle/>
          <a:p>
            <a:r>
              <a:rPr lang="bg-BG" dirty="0"/>
              <a:t>Преди:</a:t>
            </a:r>
          </a:p>
        </p:txBody>
      </p:sp>
      <p:sp>
        <p:nvSpPr>
          <p:cNvPr id="4" name="Slide Number Placeholder 3">
            <a:extLst>
              <a:ext uri="{FF2B5EF4-FFF2-40B4-BE49-F238E27FC236}">
                <a16:creationId xmlns:a16="http://schemas.microsoft.com/office/drawing/2014/main" id="{16968C05-61B3-4A44-BE94-B10284577775}"/>
              </a:ext>
            </a:extLst>
          </p:cNvPr>
          <p:cNvSpPr>
            <a:spLocks noGrp="1"/>
          </p:cNvSpPr>
          <p:nvPr>
            <p:ph type="sldNum" sz="quarter" idx="12"/>
          </p:nvPr>
        </p:nvSpPr>
        <p:spPr/>
        <p:txBody>
          <a:bodyPr/>
          <a:lstStyle/>
          <a:p>
            <a:fld id="{0B1CC533-2538-41D6-87B6-64616F9C0AEF}" type="slidenum">
              <a:rPr lang="bg-BG" altLang="bg-BG" smtClean="0"/>
              <a:pPr/>
              <a:t>16</a:t>
            </a:fld>
            <a:endParaRPr lang="bg-BG" altLang="bg-BG"/>
          </a:p>
        </p:txBody>
      </p:sp>
      <p:sp>
        <p:nvSpPr>
          <p:cNvPr id="5" name="Rectangle 4">
            <a:extLst>
              <a:ext uri="{FF2B5EF4-FFF2-40B4-BE49-F238E27FC236}">
                <a16:creationId xmlns:a16="http://schemas.microsoft.com/office/drawing/2014/main" id="{AEC8B30B-4698-409B-A3BF-5B49D7518F1E}"/>
              </a:ext>
            </a:extLst>
          </p:cNvPr>
          <p:cNvSpPr/>
          <p:nvPr/>
        </p:nvSpPr>
        <p:spPr>
          <a:xfrm>
            <a:off x="685800" y="782597"/>
            <a:ext cx="4267200" cy="1200329"/>
          </a:xfrm>
          <a:prstGeom prst="rect">
            <a:avLst/>
          </a:prstGeom>
        </p:spPr>
        <p:txBody>
          <a:bodyPr wrap="square">
            <a:spAutoFit/>
          </a:bodyPr>
          <a:lstStyle/>
          <a:p>
            <a:r>
              <a:rPr lang="en-US" sz="2400" dirty="0">
                <a:solidFill>
                  <a:srgbClr val="000000"/>
                </a:solidFill>
                <a:latin typeface="Consolas" panose="020B0609020204030204" pitchFamily="49" charset="0"/>
              </a:rPr>
              <a:t>hello = </a:t>
            </a:r>
            <a:r>
              <a:rPr lang="en-US" sz="2400" dirty="0">
                <a:solidFill>
                  <a:srgbClr val="0000CD"/>
                </a:solidFill>
                <a:latin typeface="Consolas" panose="020B0609020204030204" pitchFamily="49" charset="0"/>
              </a:rPr>
              <a:t>function</a:t>
            </a:r>
            <a:r>
              <a:rPr lang="en-US" sz="2400" dirty="0">
                <a:solidFill>
                  <a:srgbClr val="000000"/>
                </a:solidFill>
                <a:latin typeface="Consolas" panose="020B0609020204030204" pitchFamily="49" charset="0"/>
              </a:rPr>
              <a:t>() {</a:t>
            </a:r>
            <a:br>
              <a:rPr lang="en-US" sz="2400" dirty="0"/>
            </a:b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return</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"Hello World!"</a:t>
            </a:r>
            <a:r>
              <a:rPr lang="en-US" sz="2400" dirty="0">
                <a:solidFill>
                  <a:srgbClr val="000000"/>
                </a:solidFill>
                <a:latin typeface="Consolas" panose="020B0609020204030204" pitchFamily="49" charset="0"/>
              </a:rPr>
              <a:t>;</a:t>
            </a:r>
            <a:br>
              <a:rPr lang="en-US" sz="2400" dirty="0"/>
            </a:br>
            <a:r>
              <a:rPr lang="en-US" sz="2400" dirty="0">
                <a:solidFill>
                  <a:srgbClr val="000000"/>
                </a:solidFill>
                <a:latin typeface="Consolas" panose="020B0609020204030204" pitchFamily="49" charset="0"/>
              </a:rPr>
              <a:t>}</a:t>
            </a:r>
            <a:endParaRPr lang="bg-BG" sz="2400" dirty="0"/>
          </a:p>
        </p:txBody>
      </p:sp>
      <p:sp>
        <p:nvSpPr>
          <p:cNvPr id="6" name="Rectangle 5">
            <a:extLst>
              <a:ext uri="{FF2B5EF4-FFF2-40B4-BE49-F238E27FC236}">
                <a16:creationId xmlns:a16="http://schemas.microsoft.com/office/drawing/2014/main" id="{096E4F65-867C-4A41-9C17-BBCC854EA856}"/>
              </a:ext>
            </a:extLst>
          </p:cNvPr>
          <p:cNvSpPr/>
          <p:nvPr/>
        </p:nvSpPr>
        <p:spPr>
          <a:xfrm>
            <a:off x="6248400" y="228600"/>
            <a:ext cx="5410200" cy="2308324"/>
          </a:xfrm>
          <a:prstGeom prst="rect">
            <a:avLst/>
          </a:prstGeom>
          <a:solidFill>
            <a:srgbClr val="FFFF00"/>
          </a:solidFill>
        </p:spPr>
        <p:txBody>
          <a:bodyPr wrap="square">
            <a:spAutoFit/>
          </a:bodyPr>
          <a:lstStyle/>
          <a:p>
            <a:r>
              <a:rPr lang="en-US" sz="2400" dirty="0">
                <a:solidFill>
                  <a:srgbClr val="000000"/>
                </a:solidFill>
                <a:latin typeface="Segoe UI" panose="020B0502040204020203" pitchFamily="34" charset="0"/>
              </a:rPr>
              <a:t>With Arrow Function:</a:t>
            </a:r>
          </a:p>
          <a:p>
            <a:endParaRPr lang="bg-BG" sz="2400" dirty="0">
              <a:solidFill>
                <a:srgbClr val="000000"/>
              </a:solidFill>
              <a:latin typeface="Consolas" panose="020B0609020204030204" pitchFamily="49" charset="0"/>
            </a:endParaRPr>
          </a:p>
          <a:p>
            <a:endParaRPr lang="bg-BG"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hello = () =&gt; {</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return</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"Hello World!"</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a:t>
            </a:r>
            <a:endParaRPr lang="en-US" sz="2400" b="0" i="0" dirty="0">
              <a:solidFill>
                <a:srgbClr val="000000"/>
              </a:solidFill>
              <a:effectLst/>
              <a:latin typeface="Consolas" panose="020B0609020204030204" pitchFamily="49" charset="0"/>
            </a:endParaRPr>
          </a:p>
        </p:txBody>
      </p:sp>
      <p:sp>
        <p:nvSpPr>
          <p:cNvPr id="7" name="Rectangle 1">
            <a:extLst>
              <a:ext uri="{FF2B5EF4-FFF2-40B4-BE49-F238E27FC236}">
                <a16:creationId xmlns:a16="http://schemas.microsoft.com/office/drawing/2014/main" id="{4A5C00AB-138B-4E96-ADA0-03EF8C273C25}"/>
              </a:ext>
            </a:extLst>
          </p:cNvPr>
          <p:cNvSpPr>
            <a:spLocks noChangeArrowheads="1"/>
          </p:cNvSpPr>
          <p:nvPr/>
        </p:nvSpPr>
        <p:spPr bwMode="auto">
          <a:xfrm>
            <a:off x="685800" y="2536924"/>
            <a:ext cx="10896600" cy="138499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2800" b="0" i="0" u="none" strike="noStrike" cap="none" normalizeH="0" baseline="0" dirty="0" err="1">
                <a:ln>
                  <a:noFill/>
                </a:ln>
                <a:solidFill>
                  <a:srgbClr val="000000"/>
                </a:solidFill>
                <a:effectLst/>
                <a:latin typeface="Verdana" panose="020B0604030504040204" pitchFamily="34" charset="0"/>
              </a:rPr>
              <a:t>It</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gets</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shorter</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If</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the</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function</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has</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only</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one</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statement</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and</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the</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statement</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returns</a:t>
            </a:r>
            <a:r>
              <a:rPr kumimoji="0" lang="bg-BG" altLang="bg-BG" sz="2800" b="0" i="0" u="none" strike="noStrike" cap="none" normalizeH="0" baseline="0" dirty="0">
                <a:ln>
                  <a:noFill/>
                </a:ln>
                <a:solidFill>
                  <a:srgbClr val="000000"/>
                </a:solidFill>
                <a:effectLst/>
                <a:latin typeface="Verdana" panose="020B0604030504040204" pitchFamily="34" charset="0"/>
              </a:rPr>
              <a:t> a </a:t>
            </a:r>
            <a:r>
              <a:rPr kumimoji="0" lang="bg-BG" altLang="bg-BG" sz="2800" b="0" i="0" u="none" strike="noStrike" cap="none" normalizeH="0" baseline="0" dirty="0" err="1">
                <a:ln>
                  <a:noFill/>
                </a:ln>
                <a:solidFill>
                  <a:srgbClr val="000000"/>
                </a:solidFill>
                <a:effectLst/>
                <a:latin typeface="Verdana" panose="020B0604030504040204" pitchFamily="34" charset="0"/>
              </a:rPr>
              <a:t>value</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you</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can</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remove</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the</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brackets</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1" u="none" strike="noStrike" cap="none" normalizeH="0" baseline="0" dirty="0" err="1">
                <a:ln>
                  <a:noFill/>
                </a:ln>
                <a:solidFill>
                  <a:srgbClr val="000000"/>
                </a:solidFill>
                <a:effectLst/>
                <a:latin typeface="Verdana" panose="020B0604030504040204" pitchFamily="34" charset="0"/>
              </a:rPr>
              <a:t>and</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the</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DC143C"/>
                </a:solidFill>
                <a:effectLst/>
                <a:latin typeface="Consolas" panose="020B0609020204030204" pitchFamily="49" charset="0"/>
              </a:rPr>
              <a:t>return</a:t>
            </a:r>
            <a:r>
              <a:rPr kumimoji="0" lang="bg-BG" altLang="bg-BG" sz="2800" b="0" i="0" u="none" strike="noStrike" cap="none" normalizeH="0" baseline="0" dirty="0">
                <a:ln>
                  <a:noFill/>
                </a:ln>
                <a:solidFill>
                  <a:srgbClr val="000000"/>
                </a:solidFill>
                <a:effectLst/>
                <a:latin typeface="Verdana" panose="020B0604030504040204" pitchFamily="34" charset="0"/>
              </a:rPr>
              <a:t> </a:t>
            </a:r>
            <a:r>
              <a:rPr kumimoji="0" lang="bg-BG" altLang="bg-BG" sz="2800" b="0" i="0" u="none" strike="noStrike" cap="none" normalizeH="0" baseline="0" dirty="0" err="1">
                <a:ln>
                  <a:noFill/>
                </a:ln>
                <a:solidFill>
                  <a:srgbClr val="000000"/>
                </a:solidFill>
                <a:effectLst/>
                <a:latin typeface="Verdana" panose="020B0604030504040204" pitchFamily="34" charset="0"/>
              </a:rPr>
              <a:t>keyword</a:t>
            </a:r>
            <a:r>
              <a:rPr kumimoji="0" lang="bg-BG" altLang="bg-BG" sz="2800" b="0" i="0" u="none" strike="noStrike" cap="none" normalizeH="0" baseline="0" dirty="0">
                <a:ln>
                  <a:noFill/>
                </a:ln>
                <a:solidFill>
                  <a:srgbClr val="000000"/>
                </a:solidFill>
                <a:effectLst/>
                <a:latin typeface="Verdana" panose="020B0604030504040204" pitchFamily="34" charset="0"/>
              </a:rPr>
              <a:t>:</a:t>
            </a:r>
            <a:r>
              <a:rPr kumimoji="0" lang="bg-BG" altLang="bg-BG" sz="1600" b="0" i="0" u="none" strike="noStrike" cap="none" normalizeH="0" baseline="0" dirty="0">
                <a:ln>
                  <a:noFill/>
                </a:ln>
                <a:solidFill>
                  <a:schemeClr val="tx1"/>
                </a:solidFill>
                <a:effectLst/>
              </a:rPr>
              <a:t> </a:t>
            </a:r>
            <a:endParaRPr kumimoji="0" lang="bg-BG" altLang="bg-BG" sz="4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A22E03D-48AB-45B9-9D73-A2903225343B}"/>
              </a:ext>
            </a:extLst>
          </p:cNvPr>
          <p:cNvSpPr/>
          <p:nvPr/>
        </p:nvSpPr>
        <p:spPr>
          <a:xfrm>
            <a:off x="1600200" y="4648200"/>
            <a:ext cx="7581900" cy="1569660"/>
          </a:xfrm>
          <a:prstGeom prst="rect">
            <a:avLst/>
          </a:prstGeom>
        </p:spPr>
        <p:txBody>
          <a:bodyPr wrap="square">
            <a:spAutoFit/>
          </a:bodyPr>
          <a:lstStyle/>
          <a:p>
            <a:r>
              <a:rPr lang="en-US" sz="2800" i="1" dirty="0">
                <a:solidFill>
                  <a:srgbClr val="000000"/>
                </a:solidFill>
                <a:latin typeface="Segoe UI" panose="020B0502040204020203" pitchFamily="34" charset="0"/>
              </a:rPr>
              <a:t>Arrow Functions Return Value by Default</a:t>
            </a:r>
            <a:r>
              <a:rPr lang="en-US" sz="3200" dirty="0">
                <a:solidFill>
                  <a:srgbClr val="000000"/>
                </a:solidFill>
                <a:latin typeface="Segoe UI" panose="020B0502040204020203" pitchFamily="34" charset="0"/>
              </a:rPr>
              <a:t>:</a:t>
            </a:r>
            <a:endParaRPr lang="bg-BG" sz="3200" dirty="0">
              <a:solidFill>
                <a:srgbClr val="000000"/>
              </a:solidFill>
              <a:latin typeface="Segoe UI" panose="020B0502040204020203" pitchFamily="34" charset="0"/>
            </a:endParaRPr>
          </a:p>
          <a:p>
            <a:endParaRPr lang="en-US" sz="3200" dirty="0">
              <a:solidFill>
                <a:srgbClr val="000000"/>
              </a:solidFill>
              <a:latin typeface="Segoe UI" panose="020B0502040204020203" pitchFamily="34" charset="0"/>
            </a:endParaRPr>
          </a:p>
          <a:p>
            <a:r>
              <a:rPr lang="en-US" sz="3200" dirty="0">
                <a:solidFill>
                  <a:srgbClr val="000000"/>
                </a:solidFill>
                <a:latin typeface="Consolas" panose="020B0609020204030204" pitchFamily="49" charset="0"/>
              </a:rPr>
              <a:t>hello = () =&gt; </a:t>
            </a:r>
            <a:r>
              <a:rPr lang="en-US" sz="3200" dirty="0">
                <a:solidFill>
                  <a:srgbClr val="A52A2A"/>
                </a:solidFill>
                <a:latin typeface="Consolas" panose="020B0609020204030204" pitchFamily="49" charset="0"/>
              </a:rPr>
              <a:t>"Hello World!"</a:t>
            </a:r>
            <a:r>
              <a:rPr lang="en-US" sz="3200" dirty="0">
                <a:solidFill>
                  <a:srgbClr val="000000"/>
                </a:solidFill>
                <a:latin typeface="Consolas" panose="020B0609020204030204" pitchFamily="49" charset="0"/>
              </a:rPr>
              <a:t>;</a:t>
            </a:r>
            <a:endParaRPr lang="en-US" sz="3200" b="0" i="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D395D55B-7462-4AB2-BFD6-010F81C4A893}"/>
              </a:ext>
            </a:extLst>
          </p:cNvPr>
          <p:cNvSpPr/>
          <p:nvPr/>
        </p:nvSpPr>
        <p:spPr>
          <a:xfrm>
            <a:off x="8610600" y="5105400"/>
            <a:ext cx="3276600" cy="1015663"/>
          </a:xfrm>
          <a:prstGeom prst="rect">
            <a:avLst/>
          </a:prstGeom>
          <a:solidFill>
            <a:schemeClr val="accent2">
              <a:lumMod val="20000"/>
              <a:lumOff val="80000"/>
            </a:schemeClr>
          </a:solidFill>
        </p:spPr>
        <p:txBody>
          <a:bodyPr wrap="square">
            <a:spAutoFit/>
          </a:bodyPr>
          <a:lstStyle/>
          <a:p>
            <a:r>
              <a:rPr lang="en-US" sz="2000" b="1" i="1" dirty="0">
                <a:solidFill>
                  <a:srgbClr val="000000"/>
                </a:solidFill>
                <a:latin typeface="Verdana" panose="020B0604030504040204" pitchFamily="34" charset="0"/>
              </a:rPr>
              <a:t>Note:</a:t>
            </a:r>
            <a:r>
              <a:rPr lang="en-US" sz="2000" i="1" dirty="0">
                <a:solidFill>
                  <a:srgbClr val="000000"/>
                </a:solidFill>
                <a:latin typeface="Verdana" panose="020B0604030504040204" pitchFamily="34" charset="0"/>
              </a:rPr>
              <a:t> This works only if the function has only one statement.</a:t>
            </a:r>
            <a:endParaRPr lang="bg-BG" sz="2000" i="1" dirty="0"/>
          </a:p>
        </p:txBody>
      </p:sp>
    </p:spTree>
    <p:extLst>
      <p:ext uri="{BB962C8B-B14F-4D97-AF65-F5344CB8AC3E}">
        <p14:creationId xmlns:p14="http://schemas.microsoft.com/office/powerpoint/2010/main" val="65238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95C6BB-46A3-4D3D-BEE2-C07A7B64FC7B}"/>
              </a:ext>
            </a:extLst>
          </p:cNvPr>
          <p:cNvSpPr>
            <a:spLocks noGrp="1"/>
          </p:cNvSpPr>
          <p:nvPr>
            <p:ph type="sldNum" sz="quarter" idx="12"/>
          </p:nvPr>
        </p:nvSpPr>
        <p:spPr/>
        <p:txBody>
          <a:bodyPr/>
          <a:lstStyle/>
          <a:p>
            <a:fld id="{98A38E49-FF20-463E-9957-3234A12E314A}" type="slidenum">
              <a:rPr lang="bg-BG" altLang="bg-BG" smtClean="0"/>
              <a:pPr/>
              <a:t>17</a:t>
            </a:fld>
            <a:endParaRPr lang="bg-BG" altLang="bg-BG"/>
          </a:p>
        </p:txBody>
      </p:sp>
      <p:sp>
        <p:nvSpPr>
          <p:cNvPr id="3" name="Rectangle 2">
            <a:extLst>
              <a:ext uri="{FF2B5EF4-FFF2-40B4-BE49-F238E27FC236}">
                <a16:creationId xmlns:a16="http://schemas.microsoft.com/office/drawing/2014/main" id="{DEBEE5AF-5697-4B37-8CA3-DFB94FF1911D}"/>
              </a:ext>
            </a:extLst>
          </p:cNvPr>
          <p:cNvSpPr/>
          <p:nvPr/>
        </p:nvSpPr>
        <p:spPr>
          <a:xfrm>
            <a:off x="1828800" y="197346"/>
            <a:ext cx="8839200" cy="5940088"/>
          </a:xfrm>
          <a:prstGeom prst="rect">
            <a:avLst/>
          </a:prstGeom>
        </p:spPr>
        <p:txBody>
          <a:bodyPr wrap="square">
            <a:spAutoFit/>
          </a:bodyPr>
          <a:lstStyle/>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!DOCTYPE</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html</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html</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body</a:t>
            </a:r>
            <a:r>
              <a:rPr lang="en-US" sz="2000" dirty="0">
                <a:solidFill>
                  <a:srgbClr val="0000FF"/>
                </a:solidFill>
                <a:latin typeface="Consolas" panose="020B0609020204030204" pitchFamily="49" charset="0"/>
              </a:rPr>
              <a:t>&gt;</a:t>
            </a:r>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h2</a:t>
            </a:r>
            <a:r>
              <a:rPr lang="en-US" sz="2000" dirty="0">
                <a:solidFill>
                  <a:srgbClr val="0000FF"/>
                </a:solidFill>
                <a:latin typeface="Consolas" panose="020B0609020204030204" pitchFamily="49" charset="0"/>
              </a:rPr>
              <a:t>&gt;</a:t>
            </a:r>
            <a:r>
              <a:rPr lang="en-US" sz="2000" dirty="0">
                <a:solidFill>
                  <a:srgbClr val="000000"/>
                </a:solidFill>
                <a:latin typeface="Consolas" panose="020B0609020204030204" pitchFamily="49" charset="0"/>
              </a:rPr>
              <a:t>JavaScript Arrow Function</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h2</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p</a:t>
            </a:r>
            <a:r>
              <a:rPr lang="en-US" sz="2000" dirty="0">
                <a:solidFill>
                  <a:srgbClr val="0000FF"/>
                </a:solidFill>
                <a:latin typeface="Consolas" panose="020B0609020204030204" pitchFamily="49" charset="0"/>
              </a:rPr>
              <a:t>&gt;</a:t>
            </a:r>
            <a:r>
              <a:rPr lang="en-US" sz="2000" dirty="0">
                <a:solidFill>
                  <a:srgbClr val="000000"/>
                </a:solidFill>
                <a:latin typeface="Consolas" panose="020B0609020204030204" pitchFamily="49" charset="0"/>
              </a:rPr>
              <a:t>This example shows the syntax of an Arrow Function, and how to use it.</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p</a:t>
            </a:r>
            <a:r>
              <a:rPr lang="en-US" sz="2000" dirty="0">
                <a:solidFill>
                  <a:srgbClr val="0000FF"/>
                </a:solidFill>
                <a:latin typeface="Consolas" panose="020B0609020204030204" pitchFamily="49" charset="0"/>
              </a:rPr>
              <a:t>&gt;</a:t>
            </a:r>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p</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="demo"&gt;&lt;/</a:t>
            </a:r>
            <a:r>
              <a:rPr lang="en-US" sz="2000" dirty="0">
                <a:solidFill>
                  <a:srgbClr val="800000"/>
                </a:solidFill>
                <a:latin typeface="Consolas" panose="020B0609020204030204" pitchFamily="49" charset="0"/>
              </a:rPr>
              <a:t>p</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script</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hello;</a:t>
            </a:r>
          </a:p>
          <a:p>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hello = () =&gt;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"Hello World!"</a:t>
            </a:r>
            <a:r>
              <a:rPr lang="en-US" sz="2000" dirty="0">
                <a:solidFill>
                  <a:srgbClr val="000000"/>
                </a:solidFill>
                <a:latin typeface="Consolas" panose="020B0609020204030204" pitchFamily="49" charset="0"/>
              </a:rPr>
              <a:t>;</a:t>
            </a:r>
          </a:p>
          <a:p>
            <a:r>
              <a:rPr lang="bg-BG" sz="2000" dirty="0">
                <a:solidFill>
                  <a:srgbClr val="000000"/>
                </a:solidFill>
                <a:latin typeface="Consolas" panose="020B0609020204030204" pitchFamily="49" charset="0"/>
              </a:rPr>
              <a:t>}</a:t>
            </a:r>
          </a:p>
          <a:p>
            <a:r>
              <a:rPr lang="en-US" sz="2000" dirty="0" err="1">
                <a:solidFill>
                  <a:srgbClr val="000000"/>
                </a:solidFill>
                <a:latin typeface="Consolas" panose="020B0609020204030204" pitchFamily="49" charset="0"/>
              </a:rPr>
              <a:t>document.getElementById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"demo"</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innerHTML</a:t>
            </a:r>
            <a:r>
              <a:rPr lang="en-US" sz="2000" dirty="0">
                <a:solidFill>
                  <a:srgbClr val="000000"/>
                </a:solidFill>
                <a:latin typeface="Consolas" panose="020B0609020204030204" pitchFamily="49" charset="0"/>
              </a:rPr>
              <a:t> = hello();</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script</a:t>
            </a:r>
            <a:r>
              <a:rPr lang="en-US" sz="2000" dirty="0">
                <a:solidFill>
                  <a:srgbClr val="0000FF"/>
                </a:solidFill>
                <a:latin typeface="Consolas" panose="020B0609020204030204" pitchFamily="49" charset="0"/>
              </a:rPr>
              <a:t>&gt;</a:t>
            </a:r>
            <a:endParaRPr lang="bg-BG"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body</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html</a:t>
            </a:r>
            <a:r>
              <a:rPr lang="en-US" sz="2000" dirty="0">
                <a:solidFill>
                  <a:srgbClr val="0000FF"/>
                </a:solidFill>
                <a:latin typeface="Consolas" panose="020B0609020204030204" pitchFamily="49" charset="0"/>
              </a:rPr>
              <a:t>&gt;</a:t>
            </a:r>
            <a:endParaRPr lang="bg-BG" sz="2000" dirty="0"/>
          </a:p>
        </p:txBody>
      </p:sp>
    </p:spTree>
    <p:extLst>
      <p:ext uri="{BB962C8B-B14F-4D97-AF65-F5344CB8AC3E}">
        <p14:creationId xmlns:p14="http://schemas.microsoft.com/office/powerpoint/2010/main" val="311987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EF5619-D399-4D8B-96EE-74C5942A364E}"/>
              </a:ext>
            </a:extLst>
          </p:cNvPr>
          <p:cNvSpPr>
            <a:spLocks noGrp="1"/>
          </p:cNvSpPr>
          <p:nvPr>
            <p:ph type="sldNum" sz="quarter" idx="12"/>
          </p:nvPr>
        </p:nvSpPr>
        <p:spPr/>
        <p:txBody>
          <a:bodyPr/>
          <a:lstStyle/>
          <a:p>
            <a:fld id="{98A38E49-FF20-463E-9957-3234A12E314A}" type="slidenum">
              <a:rPr lang="bg-BG" altLang="bg-BG" smtClean="0"/>
              <a:pPr/>
              <a:t>18</a:t>
            </a:fld>
            <a:endParaRPr lang="bg-BG" altLang="bg-BG"/>
          </a:p>
        </p:txBody>
      </p:sp>
      <p:sp>
        <p:nvSpPr>
          <p:cNvPr id="3" name="Rectangle 2">
            <a:extLst>
              <a:ext uri="{FF2B5EF4-FFF2-40B4-BE49-F238E27FC236}">
                <a16:creationId xmlns:a16="http://schemas.microsoft.com/office/drawing/2014/main" id="{EB3F17A5-1A0E-4056-B86E-DF2CFB6C5181}"/>
              </a:ext>
            </a:extLst>
          </p:cNvPr>
          <p:cNvSpPr/>
          <p:nvPr/>
        </p:nvSpPr>
        <p:spPr>
          <a:xfrm>
            <a:off x="685800" y="304800"/>
            <a:ext cx="10363200" cy="5016758"/>
          </a:xfrm>
          <a:prstGeom prst="rect">
            <a:avLst/>
          </a:prstGeom>
        </p:spPr>
        <p:txBody>
          <a:bodyPr wrap="square">
            <a:spAutoFit/>
          </a:bodyPr>
          <a:lstStyle/>
          <a:p>
            <a:r>
              <a:rPr lang="en-US" sz="3200" dirty="0">
                <a:solidFill>
                  <a:srgbClr val="000000"/>
                </a:solidFill>
                <a:latin typeface="Verdana" panose="020B0604030504040204" pitchFamily="34" charset="0"/>
              </a:rPr>
              <a:t>If you have parameters, you pass them inside the parentheses:</a:t>
            </a:r>
          </a:p>
          <a:p>
            <a:endParaRPr lang="en-US" sz="3200" dirty="0">
              <a:solidFill>
                <a:srgbClr val="000000"/>
              </a:solidFill>
              <a:latin typeface="Segoe UI" panose="020B0502040204020203" pitchFamily="34" charset="0"/>
            </a:endParaRPr>
          </a:p>
          <a:p>
            <a:r>
              <a:rPr lang="en-US" sz="3200" dirty="0">
                <a:solidFill>
                  <a:srgbClr val="000000"/>
                </a:solidFill>
                <a:latin typeface="Consolas" panose="020B0609020204030204" pitchFamily="49" charset="0"/>
              </a:rPr>
              <a:t>hello = (</a:t>
            </a:r>
            <a:r>
              <a:rPr lang="en-US" sz="3200" dirty="0" err="1">
                <a:solidFill>
                  <a:srgbClr val="000000"/>
                </a:solidFill>
                <a:latin typeface="Consolas" panose="020B0609020204030204" pitchFamily="49" charset="0"/>
              </a:rPr>
              <a:t>val</a:t>
            </a:r>
            <a:r>
              <a:rPr lang="en-US" sz="3200" dirty="0">
                <a:solidFill>
                  <a:srgbClr val="000000"/>
                </a:solidFill>
                <a:latin typeface="Consolas" panose="020B0609020204030204" pitchFamily="49" charset="0"/>
              </a:rPr>
              <a:t>) =&gt; </a:t>
            </a:r>
            <a:r>
              <a:rPr lang="en-US" sz="3200" dirty="0">
                <a:solidFill>
                  <a:srgbClr val="A52A2A"/>
                </a:solidFill>
                <a:latin typeface="Consolas" panose="020B0609020204030204" pitchFamily="49" charset="0"/>
              </a:rPr>
              <a:t>"Hello "</a:t>
            </a:r>
            <a:r>
              <a:rPr lang="en-US" sz="3200" dirty="0">
                <a:solidFill>
                  <a:srgbClr val="000000"/>
                </a:solidFill>
                <a:latin typeface="Consolas" panose="020B0609020204030204" pitchFamily="49" charset="0"/>
              </a:rPr>
              <a:t> + </a:t>
            </a:r>
            <a:r>
              <a:rPr lang="en-US" sz="3200" dirty="0" err="1">
                <a:solidFill>
                  <a:srgbClr val="000000"/>
                </a:solidFill>
                <a:latin typeface="Consolas" panose="020B0609020204030204" pitchFamily="49" charset="0"/>
              </a:rPr>
              <a:t>val</a:t>
            </a:r>
            <a:r>
              <a:rPr lang="en-US" sz="3200" dirty="0">
                <a:solidFill>
                  <a:srgbClr val="000000"/>
                </a:solidFill>
                <a:latin typeface="Consolas" panose="020B0609020204030204" pitchFamily="49" charset="0"/>
              </a:rPr>
              <a:t>;</a:t>
            </a:r>
          </a:p>
          <a:p>
            <a:r>
              <a:rPr lang="en-US" sz="3200" dirty="0">
                <a:solidFill>
                  <a:srgbClr val="FFFFFF"/>
                </a:solidFill>
                <a:latin typeface="Verdana" panose="020B0604030504040204" pitchFamily="34" charset="0"/>
              </a:rPr>
              <a:t>Try it Yourself</a:t>
            </a:r>
            <a:endParaRPr lang="en-US" sz="3200" dirty="0">
              <a:solidFill>
                <a:srgbClr val="000000"/>
              </a:solidFill>
              <a:latin typeface="Verdana" panose="020B0604030504040204" pitchFamily="34" charset="0"/>
            </a:endParaRPr>
          </a:p>
          <a:p>
            <a:r>
              <a:rPr lang="en-US" sz="3200" dirty="0">
                <a:solidFill>
                  <a:srgbClr val="000000"/>
                </a:solidFill>
                <a:latin typeface="Verdana" panose="020B0604030504040204" pitchFamily="34" charset="0"/>
              </a:rPr>
              <a:t>In fact, if you have only one parameter, you can skip the parentheses as well:</a:t>
            </a:r>
            <a:endParaRPr lang="bg-BG" sz="3200" dirty="0">
              <a:solidFill>
                <a:srgbClr val="000000"/>
              </a:solidFill>
              <a:latin typeface="Verdana" panose="020B0604030504040204" pitchFamily="34" charset="0"/>
            </a:endParaRPr>
          </a:p>
          <a:p>
            <a:endParaRPr lang="en-US" sz="3200" dirty="0">
              <a:solidFill>
                <a:srgbClr val="000000"/>
              </a:solidFill>
              <a:latin typeface="Verdana" panose="020B0604030504040204" pitchFamily="34" charset="0"/>
            </a:endParaRPr>
          </a:p>
          <a:p>
            <a:endParaRPr lang="en-US" sz="3200" dirty="0">
              <a:solidFill>
                <a:srgbClr val="000000"/>
              </a:solidFill>
              <a:latin typeface="Segoe UI" panose="020B0502040204020203" pitchFamily="34" charset="0"/>
            </a:endParaRPr>
          </a:p>
          <a:p>
            <a:r>
              <a:rPr lang="en-US" sz="3200" dirty="0">
                <a:solidFill>
                  <a:srgbClr val="000000"/>
                </a:solidFill>
                <a:latin typeface="Consolas" panose="020B0609020204030204" pitchFamily="49" charset="0"/>
              </a:rPr>
              <a:t>hello = </a:t>
            </a:r>
            <a:r>
              <a:rPr lang="en-US" sz="3200" dirty="0" err="1">
                <a:solidFill>
                  <a:srgbClr val="000000"/>
                </a:solidFill>
                <a:latin typeface="Consolas" panose="020B0609020204030204" pitchFamily="49" charset="0"/>
              </a:rPr>
              <a:t>val</a:t>
            </a:r>
            <a:r>
              <a:rPr lang="en-US" sz="3200" dirty="0">
                <a:solidFill>
                  <a:srgbClr val="000000"/>
                </a:solidFill>
                <a:latin typeface="Consolas" panose="020B0609020204030204" pitchFamily="49" charset="0"/>
              </a:rPr>
              <a:t> =&gt; </a:t>
            </a:r>
            <a:r>
              <a:rPr lang="en-US" sz="3200" dirty="0">
                <a:solidFill>
                  <a:srgbClr val="A52A2A"/>
                </a:solidFill>
                <a:latin typeface="Consolas" panose="020B0609020204030204" pitchFamily="49" charset="0"/>
              </a:rPr>
              <a:t>"Hello "</a:t>
            </a:r>
            <a:r>
              <a:rPr lang="en-US" sz="3200" dirty="0">
                <a:solidFill>
                  <a:srgbClr val="000000"/>
                </a:solidFill>
                <a:latin typeface="Consolas" panose="020B0609020204030204" pitchFamily="49" charset="0"/>
              </a:rPr>
              <a:t> + </a:t>
            </a:r>
            <a:r>
              <a:rPr lang="en-US" sz="3200" dirty="0" err="1">
                <a:solidFill>
                  <a:srgbClr val="000000"/>
                </a:solidFill>
                <a:latin typeface="Consolas" panose="020B0609020204030204" pitchFamily="49" charset="0"/>
              </a:rPr>
              <a:t>val</a:t>
            </a:r>
            <a:r>
              <a:rPr lang="en-US" sz="3200" dirty="0">
                <a:solidFill>
                  <a:srgbClr val="000000"/>
                </a:solidFill>
                <a:latin typeface="Consolas" panose="020B0609020204030204" pitchFamily="49" charset="0"/>
              </a:rPr>
              <a:t>;</a:t>
            </a:r>
            <a:endParaRPr lang="en-US" sz="3200" b="0" i="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72F3F43E-F176-4558-BB0D-3B7E4B8B47FB}"/>
              </a:ext>
            </a:extLst>
          </p:cNvPr>
          <p:cNvSpPr/>
          <p:nvPr/>
        </p:nvSpPr>
        <p:spPr>
          <a:xfrm>
            <a:off x="3124200" y="0"/>
            <a:ext cx="8955616" cy="6555641"/>
          </a:xfrm>
          <a:prstGeom prst="rect">
            <a:avLst/>
          </a:prstGeom>
          <a:solidFill>
            <a:schemeClr val="accent2">
              <a:lumMod val="20000"/>
              <a:lumOff val="80000"/>
            </a:schemeClr>
          </a:solidFill>
        </p:spPr>
        <p:txBody>
          <a:bodyPr wrap="square">
            <a:spAutoFit/>
          </a:bodyPr>
          <a:lstStyle/>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!DOCTYPE</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html</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html</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body</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h2</a:t>
            </a:r>
            <a:r>
              <a:rPr lang="en-US" sz="2000" dirty="0">
                <a:solidFill>
                  <a:srgbClr val="0000FF"/>
                </a:solidFill>
                <a:latin typeface="Consolas" panose="020B0609020204030204" pitchFamily="49" charset="0"/>
              </a:rPr>
              <a:t>&gt;</a:t>
            </a:r>
            <a:r>
              <a:rPr lang="en-US" sz="2000" dirty="0">
                <a:solidFill>
                  <a:srgbClr val="000000"/>
                </a:solidFill>
                <a:latin typeface="Consolas" panose="020B0609020204030204" pitchFamily="49" charset="0"/>
              </a:rPr>
              <a:t>JavaScript Arrow Function</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h2</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p</a:t>
            </a:r>
            <a:r>
              <a:rPr lang="en-US" sz="2000" dirty="0">
                <a:solidFill>
                  <a:srgbClr val="0000FF"/>
                </a:solidFill>
                <a:latin typeface="Consolas" panose="020B0609020204030204" pitchFamily="49" charset="0"/>
              </a:rPr>
              <a:t>&gt;</a:t>
            </a:r>
            <a:r>
              <a:rPr lang="en-US" sz="2000" dirty="0">
                <a:solidFill>
                  <a:srgbClr val="000000"/>
                </a:solidFill>
                <a:latin typeface="Consolas" panose="020B0609020204030204" pitchFamily="49" charset="0"/>
              </a:rPr>
              <a:t>This example shows an Arrow Function with a parameter.</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p</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p</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id</a:t>
            </a:r>
            <a:r>
              <a:rPr lang="en-US" sz="2000" dirty="0">
                <a:solidFill>
                  <a:srgbClr val="0000FF"/>
                </a:solidFill>
                <a:latin typeface="Consolas" panose="020B0609020204030204" pitchFamily="49" charset="0"/>
              </a:rPr>
              <a:t>="demo"&gt;&lt;/</a:t>
            </a:r>
            <a:r>
              <a:rPr lang="en-US" sz="2000" dirty="0">
                <a:solidFill>
                  <a:srgbClr val="800000"/>
                </a:solidFill>
                <a:latin typeface="Consolas" panose="020B0609020204030204" pitchFamily="49" charset="0"/>
              </a:rPr>
              <a:t>p</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script</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hello;</a:t>
            </a:r>
          </a:p>
          <a:p>
            <a:endParaRPr lang="bg-BG"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hello = (</a:t>
            </a:r>
            <a:r>
              <a:rPr lang="en-US" sz="2000" dirty="0" err="1">
                <a:solidFill>
                  <a:srgbClr val="000000"/>
                </a:solidFill>
                <a:latin typeface="Consolas" panose="020B0609020204030204" pitchFamily="49" charset="0"/>
              </a:rPr>
              <a:t>val</a:t>
            </a:r>
            <a:r>
              <a:rPr lang="en-US" sz="2000" dirty="0">
                <a:solidFill>
                  <a:srgbClr val="000000"/>
                </a:solidFill>
                <a:latin typeface="Consolas" panose="020B0609020204030204" pitchFamily="49" charset="0"/>
              </a:rPr>
              <a:t>) =&gt; </a:t>
            </a:r>
            <a:r>
              <a:rPr lang="en-US" sz="2000" dirty="0">
                <a:solidFill>
                  <a:srgbClr val="A31515"/>
                </a:solidFill>
                <a:latin typeface="Consolas" panose="020B0609020204030204" pitchFamily="49" charset="0"/>
              </a:rPr>
              <a:t>"Hello "</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val</a:t>
            </a:r>
            <a:r>
              <a:rPr lang="en-US" sz="2000" dirty="0">
                <a:solidFill>
                  <a:srgbClr val="000000"/>
                </a:solidFill>
                <a:latin typeface="Consolas" panose="020B0609020204030204" pitchFamily="49" charset="0"/>
              </a:rPr>
              <a:t>;</a:t>
            </a:r>
          </a:p>
          <a:p>
            <a:endParaRPr lang="bg-BG"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document.getElementById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"demo"</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innerHTML</a:t>
            </a:r>
            <a:r>
              <a:rPr lang="en-US" sz="2000" dirty="0">
                <a:solidFill>
                  <a:srgbClr val="000000"/>
                </a:solidFill>
                <a:latin typeface="Consolas" panose="020B0609020204030204" pitchFamily="49" charset="0"/>
              </a:rPr>
              <a:t> = hello(</a:t>
            </a:r>
            <a:r>
              <a:rPr lang="en-US" sz="2000" dirty="0">
                <a:solidFill>
                  <a:srgbClr val="A31515"/>
                </a:solidFill>
                <a:latin typeface="Consolas" panose="020B0609020204030204" pitchFamily="49" charset="0"/>
              </a:rPr>
              <a:t>"Universe!"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script</a:t>
            </a:r>
            <a:r>
              <a:rPr lang="en-US" sz="2000" dirty="0">
                <a:solidFill>
                  <a:srgbClr val="0000FF"/>
                </a:solidFill>
                <a:latin typeface="Consolas" panose="020B0609020204030204" pitchFamily="49" charset="0"/>
              </a:rPr>
              <a:t>&gt;</a:t>
            </a:r>
            <a:endParaRPr lang="bg-BG"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body</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html</a:t>
            </a:r>
            <a:r>
              <a:rPr lang="en-US" sz="2000" dirty="0">
                <a:solidFill>
                  <a:srgbClr val="0000FF"/>
                </a:solidFill>
                <a:latin typeface="Consolas" panose="020B0609020204030204" pitchFamily="49" charset="0"/>
              </a:rPr>
              <a:t>&gt;</a:t>
            </a:r>
            <a:endParaRPr lang="bg-BG" sz="2000" dirty="0"/>
          </a:p>
        </p:txBody>
      </p:sp>
    </p:spTree>
    <p:extLst>
      <p:ext uri="{BB962C8B-B14F-4D97-AF65-F5344CB8AC3E}">
        <p14:creationId xmlns:p14="http://schemas.microsoft.com/office/powerpoint/2010/main" val="119505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E08EB-DC47-4664-966D-571938B6D764}"/>
              </a:ext>
            </a:extLst>
          </p:cNvPr>
          <p:cNvSpPr>
            <a:spLocks noGrp="1"/>
          </p:cNvSpPr>
          <p:nvPr>
            <p:ph idx="1"/>
          </p:nvPr>
        </p:nvSpPr>
        <p:spPr>
          <a:xfrm>
            <a:off x="1117601" y="228600"/>
            <a:ext cx="10257367" cy="6502400"/>
          </a:xfrm>
        </p:spPr>
        <p:txBody>
          <a:bodyPr>
            <a:normAutofit fontScale="92500" lnSpcReduction="20000"/>
          </a:bodyPr>
          <a:lstStyle/>
          <a:p>
            <a:r>
              <a:rPr lang="en-US" sz="4500" dirty="0"/>
              <a:t>What about   </a:t>
            </a:r>
            <a:r>
              <a:rPr lang="en-US" sz="4500" dirty="0">
                <a:sym typeface="Wingdings" panose="05000000000000000000" pitchFamily="2" charset="2"/>
              </a:rPr>
              <a:t></a:t>
            </a:r>
            <a:r>
              <a:rPr lang="en-US" sz="4500" dirty="0"/>
              <a:t> </a:t>
            </a:r>
            <a:r>
              <a:rPr lang="en-US" sz="4500" dirty="0">
                <a:solidFill>
                  <a:srgbClr val="0070C0"/>
                </a:solidFill>
              </a:rPr>
              <a:t>this</a:t>
            </a:r>
            <a:r>
              <a:rPr lang="en-US" sz="4500" dirty="0"/>
              <a:t>?</a:t>
            </a:r>
          </a:p>
          <a:p>
            <a:r>
              <a:rPr lang="en-US" dirty="0"/>
              <a:t>The handling of </a:t>
            </a:r>
            <a:r>
              <a:rPr lang="en-US" b="1" u="sng" dirty="0"/>
              <a:t>this</a:t>
            </a:r>
            <a:r>
              <a:rPr lang="en-US" dirty="0"/>
              <a:t> is also different in arrow functions compared to regular functions.</a:t>
            </a:r>
          </a:p>
          <a:p>
            <a:r>
              <a:rPr lang="en-US" dirty="0"/>
              <a:t>In short, with arrow functions there are no binding of </a:t>
            </a:r>
            <a:r>
              <a:rPr lang="en-US" b="1" u="sng" dirty="0"/>
              <a:t>this</a:t>
            </a:r>
            <a:r>
              <a:rPr lang="en-US" dirty="0"/>
              <a:t>.</a:t>
            </a:r>
          </a:p>
          <a:p>
            <a:r>
              <a:rPr lang="en-US" dirty="0"/>
              <a:t>In regular functions </a:t>
            </a:r>
            <a:r>
              <a:rPr lang="en-US" b="1" u="sng" dirty="0"/>
              <a:t>the this keyword </a:t>
            </a:r>
            <a:r>
              <a:rPr lang="en-US" dirty="0"/>
              <a:t>represented the object that called the function, which could be the window, the document, a button or whatever.</a:t>
            </a:r>
          </a:p>
          <a:p>
            <a:r>
              <a:rPr lang="en-US" dirty="0"/>
              <a:t>With arrow functions </a:t>
            </a:r>
            <a:r>
              <a:rPr lang="en-US" b="1" u="sng" dirty="0"/>
              <a:t>the this keyword </a:t>
            </a:r>
            <a:r>
              <a:rPr lang="en-US" dirty="0"/>
              <a:t>always represents the object that defined the arrow function.</a:t>
            </a:r>
          </a:p>
          <a:p>
            <a:pPr lvl="1"/>
            <a:r>
              <a:rPr lang="en-US" dirty="0"/>
              <a:t>Let us take a look at two examples to understand the difference.</a:t>
            </a:r>
          </a:p>
          <a:p>
            <a:pPr lvl="1"/>
            <a:r>
              <a:rPr lang="en-US" dirty="0"/>
              <a:t>Both examples call a method twice, first when the page loads, and once again when the user clicks a button.</a:t>
            </a:r>
          </a:p>
          <a:p>
            <a:pPr lvl="1"/>
            <a:r>
              <a:rPr lang="en-US" dirty="0"/>
              <a:t>The first example uses a regular function, and the second example uses an arrow function.</a:t>
            </a:r>
          </a:p>
          <a:p>
            <a:pPr lvl="1"/>
            <a:r>
              <a:rPr lang="en-US" dirty="0" err="1"/>
              <a:t>Next</a:t>
            </a:r>
            <a:r>
              <a:rPr lang="en-US" dirty="0" err="1">
                <a:sym typeface="Wingdings" panose="05000000000000000000" pitchFamily="2" charset="2"/>
              </a:rPr>
              <a:t></a:t>
            </a:r>
            <a:r>
              <a:rPr lang="en-US" dirty="0" err="1"/>
              <a:t>The</a:t>
            </a:r>
            <a:r>
              <a:rPr lang="en-US" dirty="0"/>
              <a:t> result shows that the first example returns two different objects (window and button), and the second example returns the window object twice, because the window object is the "owner" of the function.</a:t>
            </a:r>
            <a:endParaRPr lang="bg-BG" dirty="0"/>
          </a:p>
        </p:txBody>
      </p:sp>
      <p:sp>
        <p:nvSpPr>
          <p:cNvPr id="4" name="Slide Number Placeholder 3">
            <a:extLst>
              <a:ext uri="{FF2B5EF4-FFF2-40B4-BE49-F238E27FC236}">
                <a16:creationId xmlns:a16="http://schemas.microsoft.com/office/drawing/2014/main" id="{8016EEF3-1C58-4F80-9C66-3F7B7DC99691}"/>
              </a:ext>
            </a:extLst>
          </p:cNvPr>
          <p:cNvSpPr>
            <a:spLocks noGrp="1"/>
          </p:cNvSpPr>
          <p:nvPr>
            <p:ph type="sldNum" sz="quarter" idx="12"/>
          </p:nvPr>
        </p:nvSpPr>
        <p:spPr/>
        <p:txBody>
          <a:bodyPr/>
          <a:lstStyle/>
          <a:p>
            <a:fld id="{0B1CC533-2538-41D6-87B6-64616F9C0AEF}" type="slidenum">
              <a:rPr lang="bg-BG" altLang="bg-BG" smtClean="0"/>
              <a:pPr/>
              <a:t>19</a:t>
            </a:fld>
            <a:endParaRPr lang="bg-BG" altLang="bg-BG"/>
          </a:p>
        </p:txBody>
      </p:sp>
    </p:spTree>
    <p:extLst>
      <p:ext uri="{BB962C8B-B14F-4D97-AF65-F5344CB8AC3E}">
        <p14:creationId xmlns:p14="http://schemas.microsoft.com/office/powerpoint/2010/main" val="70290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3">
            <a:extLst>
              <a:ext uri="{FF2B5EF4-FFF2-40B4-BE49-F238E27FC236}">
                <a16:creationId xmlns:a16="http://schemas.microsoft.com/office/drawing/2014/main" id="{50B75936-BB70-478C-8F7E-9C9E903ECC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EB94413D-18DA-4181-98B9-E0858E5F0DBA}" type="slidenum">
              <a:rPr lang="bg-BG" altLang="en-US" sz="2600">
                <a:solidFill>
                  <a:srgbClr val="002060"/>
                </a:solidFill>
              </a:rPr>
              <a:pPr eaLnBrk="1" hangingPunct="1">
                <a:spcBef>
                  <a:spcPct val="0"/>
                </a:spcBef>
                <a:buClrTx/>
                <a:buSzTx/>
                <a:buFontTx/>
                <a:buNone/>
              </a:pPr>
              <a:t>2</a:t>
            </a:fld>
            <a:endParaRPr lang="bg-BG" altLang="en-US" sz="2600">
              <a:solidFill>
                <a:srgbClr val="002060"/>
              </a:solidFill>
            </a:endParaRPr>
          </a:p>
        </p:txBody>
      </p:sp>
      <p:sp>
        <p:nvSpPr>
          <p:cNvPr id="5123" name="Slide Number Placeholder 3">
            <a:extLst>
              <a:ext uri="{FF2B5EF4-FFF2-40B4-BE49-F238E27FC236}">
                <a16:creationId xmlns:a16="http://schemas.microsoft.com/office/drawing/2014/main" id="{B3342889-651F-46C3-86AA-E35F5DEBD3BF}"/>
              </a:ext>
            </a:extLst>
          </p:cNvPr>
          <p:cNvSpPr txBox="1">
            <a:spLocks noGrp="1"/>
          </p:cNvSpPr>
          <p:nvPr/>
        </p:nvSpPr>
        <p:spPr bwMode="auto">
          <a:xfrm>
            <a:off x="1608139" y="6242050"/>
            <a:ext cx="587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D10F803F-FDD2-474F-9E34-02E6F40DC939}" type="slidenum">
              <a:rPr lang="bg-BG" altLang="en-US" sz="2600" b="1">
                <a:solidFill>
                  <a:schemeClr val="bg1"/>
                </a:solidFill>
              </a:rPr>
              <a:pPr eaLnBrk="1" hangingPunct="1">
                <a:spcBef>
                  <a:spcPct val="0"/>
                </a:spcBef>
                <a:buClrTx/>
                <a:buSzTx/>
                <a:buFontTx/>
                <a:buNone/>
              </a:pPr>
              <a:t>2</a:t>
            </a:fld>
            <a:endParaRPr lang="bg-BG" altLang="en-US" sz="2600" b="1">
              <a:solidFill>
                <a:schemeClr val="bg1"/>
              </a:solidFill>
            </a:endParaRPr>
          </a:p>
        </p:txBody>
      </p:sp>
      <p:sp>
        <p:nvSpPr>
          <p:cNvPr id="5124" name="Rectangle 2">
            <a:extLst>
              <a:ext uri="{FF2B5EF4-FFF2-40B4-BE49-F238E27FC236}">
                <a16:creationId xmlns:a16="http://schemas.microsoft.com/office/drawing/2014/main" id="{FEA013EE-18FC-475A-9404-374416D88E86}"/>
              </a:ext>
            </a:extLst>
          </p:cNvPr>
          <p:cNvSpPr>
            <a:spLocks noGrp="1" noChangeArrowheads="1"/>
          </p:cNvSpPr>
          <p:nvPr>
            <p:ph type="title" idx="4294967295"/>
          </p:nvPr>
        </p:nvSpPr>
        <p:spPr/>
        <p:txBody>
          <a:bodyPr anchor="ctr"/>
          <a:lstStyle/>
          <a:p>
            <a:pPr eaLnBrk="1" hangingPunct="1"/>
            <a:r>
              <a:rPr lang="bg-BG" altLang="en-US"/>
              <a:t>Съдържание</a:t>
            </a:r>
            <a:endParaRPr lang="en-US" altLang="en-US"/>
          </a:p>
        </p:txBody>
      </p:sp>
      <p:sp>
        <p:nvSpPr>
          <p:cNvPr id="5125" name="Rectangle 3">
            <a:extLst>
              <a:ext uri="{FF2B5EF4-FFF2-40B4-BE49-F238E27FC236}">
                <a16:creationId xmlns:a16="http://schemas.microsoft.com/office/drawing/2014/main" id="{9D78C8B5-8965-4D9D-8B1A-46379FFAA4FC}"/>
              </a:ext>
            </a:extLst>
          </p:cNvPr>
          <p:cNvSpPr>
            <a:spLocks noGrp="1" noChangeArrowheads="1"/>
          </p:cNvSpPr>
          <p:nvPr>
            <p:ph type="body" idx="4294967295"/>
          </p:nvPr>
        </p:nvSpPr>
        <p:spPr>
          <a:xfrm>
            <a:off x="2362201" y="2362200"/>
            <a:ext cx="7693025" cy="4114800"/>
          </a:xfrm>
        </p:spPr>
        <p:txBody>
          <a:bodyPr/>
          <a:lstStyle/>
          <a:p>
            <a:r>
              <a:rPr lang="bg-BG" altLang="en-US" dirty="0"/>
              <a:t>Функции</a:t>
            </a:r>
            <a:endParaRPr lang="en-US" altLang="en-US" dirty="0"/>
          </a:p>
          <a:p>
            <a:r>
              <a:rPr lang="bg-BG" altLang="en-US" dirty="0"/>
              <a:t>Събития</a:t>
            </a:r>
            <a:endParaRPr lang="en-US" altLang="en-US" dirty="0"/>
          </a:p>
          <a:p>
            <a:r>
              <a:rPr lang="bg-BG" altLang="en-US" dirty="0"/>
              <a:t>Бисквитки (</a:t>
            </a:r>
            <a:r>
              <a:rPr lang="bg-BG" altLang="en-US" dirty="0" err="1"/>
              <a:t>cookies</a:t>
            </a:r>
            <a:r>
              <a:rPr lang="bg-BG" altLang="en-US" dirty="0"/>
              <a:t>)</a:t>
            </a:r>
            <a:endParaRPr lang="en-US" altLang="en-US" dirty="0"/>
          </a:p>
          <a:p>
            <a:r>
              <a:rPr lang="bg-BG" altLang="en-US" dirty="0"/>
              <a:t>Пренасочване на друга страница/домейн</a:t>
            </a:r>
            <a:endParaRPr lang="en-US" altLang="en-US" dirty="0"/>
          </a:p>
          <a:p>
            <a:r>
              <a:rPr lang="bg-BG" altLang="en-US" dirty="0"/>
              <a:t>Диалогови кутии</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F72E59-768B-41EA-9056-0DC66729A547}"/>
              </a:ext>
            </a:extLst>
          </p:cNvPr>
          <p:cNvSpPr>
            <a:spLocks noGrp="1"/>
          </p:cNvSpPr>
          <p:nvPr>
            <p:ph type="sldNum" sz="quarter" idx="12"/>
          </p:nvPr>
        </p:nvSpPr>
        <p:spPr/>
        <p:txBody>
          <a:bodyPr/>
          <a:lstStyle/>
          <a:p>
            <a:fld id="{98A38E49-FF20-463E-9957-3234A12E314A}" type="slidenum">
              <a:rPr lang="bg-BG" altLang="bg-BG" smtClean="0"/>
              <a:pPr/>
              <a:t>20</a:t>
            </a:fld>
            <a:endParaRPr lang="bg-BG" altLang="bg-BG"/>
          </a:p>
        </p:txBody>
      </p:sp>
      <p:sp>
        <p:nvSpPr>
          <p:cNvPr id="4" name="Rectangle 3">
            <a:extLst>
              <a:ext uri="{FF2B5EF4-FFF2-40B4-BE49-F238E27FC236}">
                <a16:creationId xmlns:a16="http://schemas.microsoft.com/office/drawing/2014/main" id="{1ACB95A1-B75E-4BC4-B0A4-6CE774343DA1}"/>
              </a:ext>
            </a:extLst>
          </p:cNvPr>
          <p:cNvSpPr/>
          <p:nvPr/>
        </p:nvSpPr>
        <p:spPr>
          <a:xfrm>
            <a:off x="1336830" y="1295400"/>
            <a:ext cx="8077200" cy="3477875"/>
          </a:xfrm>
          <a:prstGeom prst="rect">
            <a:avLst/>
          </a:prstGeom>
        </p:spPr>
        <p:txBody>
          <a:bodyPr wrap="square">
            <a:spAutoFit/>
          </a:bodyPr>
          <a:lstStyle/>
          <a:p>
            <a:r>
              <a:rPr lang="en-US" sz="2000" dirty="0">
                <a:solidFill>
                  <a:srgbClr val="008000"/>
                </a:solidFill>
                <a:latin typeface="Consolas" panose="020B0609020204030204" pitchFamily="49" charset="0"/>
              </a:rPr>
              <a:t>//Regular Function:</a:t>
            </a:r>
            <a:br>
              <a:rPr lang="en-US" sz="2000" dirty="0">
                <a:solidFill>
                  <a:srgbClr val="008000"/>
                </a:solidFill>
                <a:latin typeface="Consolas" panose="020B0609020204030204" pitchFamily="49" charset="0"/>
              </a:rPr>
            </a:br>
            <a:r>
              <a:rPr lang="en-US" sz="2000" dirty="0">
                <a:solidFill>
                  <a:srgbClr val="000000"/>
                </a:solidFill>
                <a:latin typeface="Consolas" panose="020B0609020204030204" pitchFamily="49" charset="0"/>
              </a:rPr>
              <a:t>hello = </a:t>
            </a:r>
            <a:r>
              <a:rPr lang="en-US" sz="2000" dirty="0">
                <a:solidFill>
                  <a:srgbClr val="0000CD"/>
                </a:solidFill>
                <a:latin typeface="Consolas" panose="020B0609020204030204" pitchFamily="49" charset="0"/>
              </a:rPr>
              <a:t>function</a:t>
            </a:r>
            <a:r>
              <a:rPr lang="en-US" sz="2000" dirty="0">
                <a:solidFill>
                  <a:srgbClr val="000000"/>
                </a:solidFill>
                <a:latin typeface="Consolas" panose="020B0609020204030204" pitchFamily="49" charset="0"/>
              </a:rPr>
              <a:t>() {</a:t>
            </a:r>
            <a:br>
              <a:rPr lang="en-US" sz="2000" dirty="0"/>
            </a:b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document.getElementById</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"demo"</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innerHTML</a:t>
            </a:r>
            <a:r>
              <a:rPr lang="en-US" sz="2000" dirty="0">
                <a:solidFill>
                  <a:srgbClr val="000000"/>
                </a:solidFill>
                <a:latin typeface="Consolas" panose="020B0609020204030204" pitchFamily="49" charset="0"/>
              </a:rPr>
              <a:t> += </a:t>
            </a:r>
            <a:r>
              <a:rPr lang="en-US" sz="2000" dirty="0">
                <a:solidFill>
                  <a:srgbClr val="0000CD"/>
                </a:solidFill>
                <a:latin typeface="Consolas" panose="020B0609020204030204" pitchFamily="49" charset="0"/>
              </a:rPr>
              <a:t>this</a:t>
            </a:r>
            <a:r>
              <a:rPr lang="en-US" sz="2000" dirty="0">
                <a:solidFill>
                  <a:srgbClr val="000000"/>
                </a:solidFill>
                <a:latin typeface="Consolas" panose="020B0609020204030204" pitchFamily="49" charset="0"/>
              </a:rPr>
              <a:t>;</a:t>
            </a:r>
            <a:br>
              <a:rPr lang="en-US" sz="2000" dirty="0"/>
            </a:br>
            <a:r>
              <a:rPr lang="en-US" sz="2000" dirty="0">
                <a:solidFill>
                  <a:srgbClr val="000000"/>
                </a:solidFill>
                <a:latin typeface="Consolas" panose="020B0609020204030204" pitchFamily="49" charset="0"/>
              </a:rPr>
              <a:t>}</a:t>
            </a:r>
            <a:br>
              <a:rPr lang="en-US" sz="2000" dirty="0"/>
            </a:br>
            <a:br>
              <a:rPr lang="en-US" sz="2000" dirty="0"/>
            </a:br>
            <a:r>
              <a:rPr lang="en-US" sz="2000" dirty="0">
                <a:solidFill>
                  <a:srgbClr val="008000"/>
                </a:solidFill>
                <a:latin typeface="Consolas" panose="020B0609020204030204" pitchFamily="49" charset="0"/>
              </a:rPr>
              <a:t>//The window object calls the function:</a:t>
            </a:r>
            <a:br>
              <a:rPr lang="en-US" sz="2000" dirty="0">
                <a:solidFill>
                  <a:srgbClr val="008000"/>
                </a:solidFill>
                <a:latin typeface="Consolas" panose="020B0609020204030204" pitchFamily="49" charset="0"/>
              </a:rPr>
            </a:br>
            <a:r>
              <a:rPr lang="en-US" sz="2000" dirty="0" err="1">
                <a:solidFill>
                  <a:srgbClr val="000000"/>
                </a:solidFill>
                <a:latin typeface="Consolas" panose="020B0609020204030204" pitchFamily="49" charset="0"/>
              </a:rPr>
              <a:t>window.addEventListener</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"load"</a:t>
            </a:r>
            <a:r>
              <a:rPr lang="en-US" sz="2000" dirty="0">
                <a:solidFill>
                  <a:srgbClr val="000000"/>
                </a:solidFill>
                <a:latin typeface="Consolas" panose="020B0609020204030204" pitchFamily="49" charset="0"/>
              </a:rPr>
              <a:t>, hello);</a:t>
            </a:r>
            <a:br>
              <a:rPr lang="en-US" sz="2000" dirty="0"/>
            </a:br>
            <a:br>
              <a:rPr lang="en-US" sz="2000" dirty="0"/>
            </a:br>
            <a:r>
              <a:rPr lang="en-US" sz="2000" dirty="0">
                <a:solidFill>
                  <a:srgbClr val="008000"/>
                </a:solidFill>
                <a:latin typeface="Consolas" panose="020B0609020204030204" pitchFamily="49" charset="0"/>
              </a:rPr>
              <a:t>//A button object calls the function:</a:t>
            </a:r>
            <a:br>
              <a:rPr lang="en-US" sz="2000" dirty="0">
                <a:solidFill>
                  <a:srgbClr val="008000"/>
                </a:solidFill>
                <a:latin typeface="Consolas" panose="020B0609020204030204" pitchFamily="49" charset="0"/>
              </a:rPr>
            </a:br>
            <a:r>
              <a:rPr lang="en-US" sz="2000" dirty="0" err="1">
                <a:solidFill>
                  <a:srgbClr val="000000"/>
                </a:solidFill>
                <a:latin typeface="Consolas" panose="020B0609020204030204" pitchFamily="49" charset="0"/>
              </a:rPr>
              <a:t>document.getElementById</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a:t>
            </a:r>
            <a:r>
              <a:rPr lang="en-US" sz="2000" dirty="0" err="1">
                <a:solidFill>
                  <a:srgbClr val="A52A2A"/>
                </a:solidFill>
                <a:latin typeface="Consolas" panose="020B0609020204030204" pitchFamily="49" charset="0"/>
              </a:rPr>
              <a:t>btn</a:t>
            </a:r>
            <a:r>
              <a:rPr lang="en-US" sz="2000" dirty="0">
                <a:solidFill>
                  <a:srgbClr val="A52A2A"/>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addEventListener</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"click"</a:t>
            </a:r>
            <a:r>
              <a:rPr lang="en-US" sz="2000" dirty="0">
                <a:solidFill>
                  <a:srgbClr val="000000"/>
                </a:solidFill>
                <a:latin typeface="Consolas" panose="020B0609020204030204" pitchFamily="49" charset="0"/>
              </a:rPr>
              <a:t>, hello);</a:t>
            </a:r>
            <a:endParaRPr lang="bg-BG" sz="2000" dirty="0"/>
          </a:p>
        </p:txBody>
      </p:sp>
      <p:sp>
        <p:nvSpPr>
          <p:cNvPr id="5" name="Rectangle 2">
            <a:extLst>
              <a:ext uri="{FF2B5EF4-FFF2-40B4-BE49-F238E27FC236}">
                <a16:creationId xmlns:a16="http://schemas.microsoft.com/office/drawing/2014/main" id="{7878F6B7-E665-43F0-A7A0-95DCB4130139}"/>
              </a:ext>
            </a:extLst>
          </p:cNvPr>
          <p:cNvSpPr>
            <a:spLocks noChangeArrowheads="1"/>
          </p:cNvSpPr>
          <p:nvPr/>
        </p:nvSpPr>
        <p:spPr bwMode="auto">
          <a:xfrm>
            <a:off x="533400" y="577851"/>
            <a:ext cx="9684061" cy="40011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2000" b="0" i="0" u="none" strike="noStrike" cap="none" normalizeH="0" baseline="0">
                <a:ln>
                  <a:noFill/>
                </a:ln>
                <a:solidFill>
                  <a:srgbClr val="000000"/>
                </a:solidFill>
                <a:effectLst/>
                <a:latin typeface="Verdana" panose="020B0604030504040204" pitchFamily="34" charset="0"/>
              </a:rPr>
              <a:t>With a regular function </a:t>
            </a:r>
            <a:r>
              <a:rPr kumimoji="0" lang="bg-BG" altLang="bg-BG" sz="2000" b="0" i="0" u="none" strike="noStrike" cap="none" normalizeH="0" baseline="0">
                <a:ln>
                  <a:noFill/>
                </a:ln>
                <a:solidFill>
                  <a:srgbClr val="DC143C"/>
                </a:solidFill>
                <a:effectLst/>
                <a:latin typeface="Consolas" panose="020B0609020204030204" pitchFamily="49" charset="0"/>
              </a:rPr>
              <a:t>this</a:t>
            </a:r>
            <a:r>
              <a:rPr kumimoji="0" lang="bg-BG" altLang="bg-BG" sz="2000" b="0" i="0" u="none" strike="noStrike" cap="none" normalizeH="0" baseline="0">
                <a:ln>
                  <a:noFill/>
                </a:ln>
                <a:solidFill>
                  <a:srgbClr val="000000"/>
                </a:solidFill>
                <a:effectLst/>
                <a:latin typeface="Verdana" panose="020B0604030504040204" pitchFamily="34" charset="0"/>
              </a:rPr>
              <a:t> represents the object that </a:t>
            </a:r>
            <a:r>
              <a:rPr kumimoji="0" lang="bg-BG" altLang="bg-BG" sz="2000" b="0" i="1" u="none" strike="noStrike" cap="none" normalizeH="0" baseline="0">
                <a:ln>
                  <a:noFill/>
                </a:ln>
                <a:solidFill>
                  <a:srgbClr val="000000"/>
                </a:solidFill>
                <a:effectLst/>
                <a:latin typeface="Verdana" panose="020B0604030504040204" pitchFamily="34" charset="0"/>
              </a:rPr>
              <a:t>calls</a:t>
            </a:r>
            <a:r>
              <a:rPr kumimoji="0" lang="bg-BG" altLang="bg-BG" sz="2000" b="0" i="0" u="none" strike="noStrike" cap="none" normalizeH="0" baseline="0">
                <a:ln>
                  <a:noFill/>
                </a:ln>
                <a:solidFill>
                  <a:srgbClr val="000000"/>
                </a:solidFill>
                <a:effectLst/>
                <a:latin typeface="Verdana" panose="020B0604030504040204" pitchFamily="34" charset="0"/>
              </a:rPr>
              <a:t> the function:</a:t>
            </a:r>
            <a:r>
              <a:rPr kumimoji="0" lang="bg-BG" altLang="bg-BG" sz="1200" b="0" i="0" u="none" strike="noStrike" cap="none" normalizeH="0" baseline="0">
                <a:ln>
                  <a:noFill/>
                </a:ln>
                <a:solidFill>
                  <a:schemeClr val="tx1"/>
                </a:solidFill>
                <a:effectLst/>
              </a:rPr>
              <a:t> </a:t>
            </a:r>
            <a:endParaRPr kumimoji="0" lang="bg-BG" altLang="bg-BG" sz="36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E0C23172-5ABF-4F8F-ADAF-097179E66FED}"/>
              </a:ext>
            </a:extLst>
          </p:cNvPr>
          <p:cNvSpPr/>
          <p:nvPr/>
        </p:nvSpPr>
        <p:spPr>
          <a:xfrm>
            <a:off x="2438400" y="76200"/>
            <a:ext cx="9488255" cy="6740307"/>
          </a:xfrm>
          <a:prstGeom prst="rect">
            <a:avLst/>
          </a:prstGeom>
          <a:solidFill>
            <a:schemeClr val="accent2">
              <a:lumMod val="20000"/>
              <a:lumOff val="80000"/>
            </a:schemeClr>
          </a:solidFill>
        </p:spPr>
        <p:txBody>
          <a:bodyPr wrap="square">
            <a:spAutoFit/>
          </a:bodyPr>
          <a:lstStyle/>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!DOCTYPE</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html</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html</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body</a:t>
            </a:r>
            <a:r>
              <a:rPr lang="en-US" sz="1600" dirty="0">
                <a:solidFill>
                  <a:srgbClr val="0000FF"/>
                </a:solidFill>
                <a:latin typeface="Consolas" panose="020B0609020204030204" pitchFamily="49" charset="0"/>
              </a:rPr>
              <a:t>&gt;</a:t>
            </a:r>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h2</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JavaScript "this"</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h2</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This example demonstrate that in a regular function, the "this" keyword represents different objects depending on how the function was called.</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Click the button to execute the "hello" function again, and you will see that this time "this" represents the button object.</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button</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id</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btn</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Click Me!</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button</a:t>
            </a:r>
            <a:r>
              <a:rPr lang="en-US" sz="1600" dirty="0">
                <a:solidFill>
                  <a:srgbClr val="0000FF"/>
                </a:solidFill>
                <a:latin typeface="Consolas" panose="020B0609020204030204" pitchFamily="49" charset="0"/>
              </a:rPr>
              <a:t>&gt;</a:t>
            </a:r>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id</a:t>
            </a:r>
            <a:r>
              <a:rPr lang="en-US" sz="1600" dirty="0">
                <a:solidFill>
                  <a:srgbClr val="0000FF"/>
                </a:solidFill>
                <a:latin typeface="Consolas" panose="020B0609020204030204" pitchFamily="49" charset="0"/>
              </a:rPr>
              <a:t>="demo"&gt;&lt;/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script</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hello;</a:t>
            </a:r>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hello =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document.getElementById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innerHTML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r>
              <a:rPr lang="bg-BG" sz="1600" dirty="0">
                <a:solidFill>
                  <a:srgbClr val="000000"/>
                </a:solidFill>
                <a:latin typeface="Consolas" panose="020B0609020204030204" pitchFamily="49" charset="0"/>
              </a:rPr>
              <a:t>}</a:t>
            </a:r>
          </a:p>
          <a:p>
            <a:endParaRPr lang="bg-BG"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//The window object calls the function: --&gt; </a:t>
            </a:r>
            <a:r>
              <a:rPr lang="en-US" sz="2000" b="1" dirty="0">
                <a:solidFill>
                  <a:srgbClr val="008000"/>
                </a:solidFill>
                <a:latin typeface="Consolas" panose="020B0609020204030204" pitchFamily="49" charset="0"/>
              </a:rPr>
              <a:t>during Load</a:t>
            </a:r>
            <a:endParaRPr lang="en-US" sz="1600" b="1"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window.addEventListener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"load"</a:t>
            </a:r>
            <a:r>
              <a:rPr lang="en-US" sz="1600" dirty="0">
                <a:solidFill>
                  <a:srgbClr val="000000"/>
                </a:solidFill>
                <a:latin typeface="Consolas" panose="020B0609020204030204" pitchFamily="49" charset="0"/>
              </a:rPr>
              <a:t>, hello);</a:t>
            </a:r>
          </a:p>
          <a:p>
            <a:endParaRPr lang="bg-BG"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//A button object calls the function: </a:t>
            </a:r>
            <a:r>
              <a:rPr lang="en-US" sz="1600" dirty="0">
                <a:solidFill>
                  <a:srgbClr val="008000"/>
                </a:solidFill>
                <a:latin typeface="Consolas" panose="020B0609020204030204" pitchFamily="49" charset="0"/>
                <a:sym typeface="Wingdings" panose="05000000000000000000" pitchFamily="2" charset="2"/>
              </a:rPr>
              <a:t> </a:t>
            </a:r>
            <a:r>
              <a:rPr lang="en-US" sz="2000" b="1" dirty="0">
                <a:solidFill>
                  <a:srgbClr val="008000"/>
                </a:solidFill>
                <a:latin typeface="Consolas" panose="020B0609020204030204" pitchFamily="49" charset="0"/>
                <a:sym typeface="Wingdings" panose="05000000000000000000" pitchFamily="2" charset="2"/>
              </a:rPr>
              <a:t>Click </a:t>
            </a:r>
            <a:endParaRPr lang="en-US" sz="1600" b="1"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document.getElementById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btn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addEventListener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"click"</a:t>
            </a:r>
            <a:r>
              <a:rPr lang="en-US" sz="1600" dirty="0">
                <a:solidFill>
                  <a:srgbClr val="000000"/>
                </a:solidFill>
                <a:latin typeface="Consolas" panose="020B0609020204030204" pitchFamily="49" charset="0"/>
              </a:rPr>
              <a:t>, hello);</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script</a:t>
            </a:r>
            <a:r>
              <a:rPr lang="en-US" sz="1600" dirty="0">
                <a:solidFill>
                  <a:srgbClr val="0000FF"/>
                </a:solidFill>
                <a:latin typeface="Consolas" panose="020B0609020204030204" pitchFamily="49" charset="0"/>
              </a:rPr>
              <a:t>&gt;</a:t>
            </a:r>
            <a:endParaRPr lang="bg-BG"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body</a:t>
            </a:r>
            <a:r>
              <a:rPr lang="en-US" sz="1600" dirty="0">
                <a:solidFill>
                  <a:srgbClr val="0000FF"/>
                </a:solidFill>
                <a:latin typeface="Consolas" panose="020B0609020204030204" pitchFamily="49" charset="0"/>
              </a:rPr>
              <a:t>&gt;</a:t>
            </a:r>
            <a:endParaRPr lang="bg-BG" sz="1600" dirty="0"/>
          </a:p>
        </p:txBody>
      </p:sp>
      <p:pic>
        <p:nvPicPr>
          <p:cNvPr id="3" name="Picture 2">
            <a:extLst>
              <a:ext uri="{FF2B5EF4-FFF2-40B4-BE49-F238E27FC236}">
                <a16:creationId xmlns:a16="http://schemas.microsoft.com/office/drawing/2014/main" id="{9D66A2F9-7683-4641-AA09-271D73C0BD59}"/>
              </a:ext>
            </a:extLst>
          </p:cNvPr>
          <p:cNvPicPr>
            <a:picLocks noChangeAspect="1"/>
          </p:cNvPicPr>
          <p:nvPr/>
        </p:nvPicPr>
        <p:blipFill>
          <a:blip r:embed="rId2"/>
          <a:stretch>
            <a:fillRect/>
          </a:stretch>
        </p:blipFill>
        <p:spPr>
          <a:xfrm>
            <a:off x="3886201" y="76200"/>
            <a:ext cx="6784142" cy="4697075"/>
          </a:xfrm>
          <a:prstGeom prst="rect">
            <a:avLst/>
          </a:prstGeom>
        </p:spPr>
      </p:pic>
    </p:spTree>
    <p:extLst>
      <p:ext uri="{BB962C8B-B14F-4D97-AF65-F5344CB8AC3E}">
        <p14:creationId xmlns:p14="http://schemas.microsoft.com/office/powerpoint/2010/main" val="302354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CC9BF5-4856-4B05-9205-D6389F435B21}"/>
              </a:ext>
            </a:extLst>
          </p:cNvPr>
          <p:cNvSpPr>
            <a:spLocks noGrp="1"/>
          </p:cNvSpPr>
          <p:nvPr>
            <p:ph type="sldNum" sz="quarter" idx="12"/>
          </p:nvPr>
        </p:nvSpPr>
        <p:spPr/>
        <p:txBody>
          <a:bodyPr/>
          <a:lstStyle/>
          <a:p>
            <a:fld id="{98A38E49-FF20-463E-9957-3234A12E314A}" type="slidenum">
              <a:rPr lang="bg-BG" altLang="bg-BG" smtClean="0"/>
              <a:pPr/>
              <a:t>21</a:t>
            </a:fld>
            <a:endParaRPr lang="bg-BG" altLang="bg-BG"/>
          </a:p>
        </p:txBody>
      </p:sp>
      <p:sp>
        <p:nvSpPr>
          <p:cNvPr id="3" name="Rectangle 2">
            <a:extLst>
              <a:ext uri="{FF2B5EF4-FFF2-40B4-BE49-F238E27FC236}">
                <a16:creationId xmlns:a16="http://schemas.microsoft.com/office/drawing/2014/main" id="{4EA72284-C5EF-4A6C-A3A8-4B909F2AE70F}"/>
              </a:ext>
            </a:extLst>
          </p:cNvPr>
          <p:cNvSpPr/>
          <p:nvPr/>
        </p:nvSpPr>
        <p:spPr>
          <a:xfrm>
            <a:off x="762000" y="1524000"/>
            <a:ext cx="7848600" cy="3477875"/>
          </a:xfrm>
          <a:prstGeom prst="rect">
            <a:avLst/>
          </a:prstGeom>
        </p:spPr>
        <p:txBody>
          <a:bodyPr wrap="square">
            <a:spAutoFit/>
          </a:bodyPr>
          <a:lstStyle/>
          <a:p>
            <a:r>
              <a:rPr lang="en-US" sz="2000" dirty="0">
                <a:solidFill>
                  <a:srgbClr val="008000"/>
                </a:solidFill>
                <a:latin typeface="Consolas" panose="020B0609020204030204" pitchFamily="49" charset="0"/>
              </a:rPr>
              <a:t>//Arrow Function:</a:t>
            </a:r>
            <a:br>
              <a:rPr lang="en-US" sz="2000" dirty="0">
                <a:solidFill>
                  <a:srgbClr val="008000"/>
                </a:solidFill>
                <a:latin typeface="Consolas" panose="020B0609020204030204" pitchFamily="49" charset="0"/>
              </a:rPr>
            </a:br>
            <a:r>
              <a:rPr lang="en-US" sz="2000" dirty="0">
                <a:solidFill>
                  <a:srgbClr val="000000"/>
                </a:solidFill>
                <a:latin typeface="Consolas" panose="020B0609020204030204" pitchFamily="49" charset="0"/>
              </a:rPr>
              <a:t>hello = () =&gt; {</a:t>
            </a:r>
            <a:br>
              <a:rPr lang="en-US" sz="2000" dirty="0"/>
            </a:b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document.getElementById</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"demo"</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innerHTML</a:t>
            </a:r>
            <a:r>
              <a:rPr lang="en-US" sz="2000" dirty="0">
                <a:solidFill>
                  <a:srgbClr val="000000"/>
                </a:solidFill>
                <a:latin typeface="Consolas" panose="020B0609020204030204" pitchFamily="49" charset="0"/>
              </a:rPr>
              <a:t> += </a:t>
            </a:r>
            <a:r>
              <a:rPr lang="en-US" sz="2000" dirty="0">
                <a:solidFill>
                  <a:srgbClr val="0000CD"/>
                </a:solidFill>
                <a:latin typeface="Consolas" panose="020B0609020204030204" pitchFamily="49" charset="0"/>
              </a:rPr>
              <a:t>this</a:t>
            </a:r>
            <a:r>
              <a:rPr lang="en-US" sz="2000" dirty="0">
                <a:solidFill>
                  <a:srgbClr val="000000"/>
                </a:solidFill>
                <a:latin typeface="Consolas" panose="020B0609020204030204" pitchFamily="49" charset="0"/>
              </a:rPr>
              <a:t>;</a:t>
            </a:r>
            <a:br>
              <a:rPr lang="en-US" sz="2000" dirty="0"/>
            </a:br>
            <a:r>
              <a:rPr lang="en-US" sz="2000" dirty="0">
                <a:solidFill>
                  <a:srgbClr val="000000"/>
                </a:solidFill>
                <a:latin typeface="Consolas" panose="020B0609020204030204" pitchFamily="49" charset="0"/>
              </a:rPr>
              <a:t>}</a:t>
            </a:r>
            <a:br>
              <a:rPr lang="en-US" sz="2000" dirty="0"/>
            </a:br>
            <a:br>
              <a:rPr lang="en-US" sz="2000" dirty="0"/>
            </a:br>
            <a:r>
              <a:rPr lang="en-US" sz="2000" dirty="0">
                <a:solidFill>
                  <a:srgbClr val="008000"/>
                </a:solidFill>
                <a:latin typeface="Consolas" panose="020B0609020204030204" pitchFamily="49" charset="0"/>
              </a:rPr>
              <a:t>//The window object calls the function:</a:t>
            </a:r>
            <a:br>
              <a:rPr lang="en-US" sz="2000" dirty="0">
                <a:solidFill>
                  <a:srgbClr val="008000"/>
                </a:solidFill>
                <a:latin typeface="Consolas" panose="020B0609020204030204" pitchFamily="49" charset="0"/>
              </a:rPr>
            </a:br>
            <a:r>
              <a:rPr lang="en-US" sz="2000" dirty="0" err="1">
                <a:solidFill>
                  <a:srgbClr val="000000"/>
                </a:solidFill>
                <a:latin typeface="Consolas" panose="020B0609020204030204" pitchFamily="49" charset="0"/>
              </a:rPr>
              <a:t>window.addEventListener</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"load"</a:t>
            </a:r>
            <a:r>
              <a:rPr lang="en-US" sz="2000" dirty="0">
                <a:solidFill>
                  <a:srgbClr val="000000"/>
                </a:solidFill>
                <a:latin typeface="Consolas" panose="020B0609020204030204" pitchFamily="49" charset="0"/>
              </a:rPr>
              <a:t>, hello);</a:t>
            </a:r>
            <a:br>
              <a:rPr lang="en-US" sz="2000" dirty="0"/>
            </a:br>
            <a:br>
              <a:rPr lang="en-US" sz="2000" dirty="0"/>
            </a:br>
            <a:r>
              <a:rPr lang="en-US" sz="2000" dirty="0">
                <a:solidFill>
                  <a:srgbClr val="008000"/>
                </a:solidFill>
                <a:latin typeface="Consolas" panose="020B0609020204030204" pitchFamily="49" charset="0"/>
              </a:rPr>
              <a:t>//A button object calls the function:</a:t>
            </a:r>
            <a:br>
              <a:rPr lang="en-US" sz="2000" dirty="0">
                <a:solidFill>
                  <a:srgbClr val="008000"/>
                </a:solidFill>
                <a:latin typeface="Consolas" panose="020B0609020204030204" pitchFamily="49" charset="0"/>
              </a:rPr>
            </a:br>
            <a:r>
              <a:rPr lang="en-US" sz="2000" dirty="0" err="1">
                <a:solidFill>
                  <a:srgbClr val="000000"/>
                </a:solidFill>
                <a:latin typeface="Consolas" panose="020B0609020204030204" pitchFamily="49" charset="0"/>
              </a:rPr>
              <a:t>document.getElementById</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a:t>
            </a:r>
            <a:r>
              <a:rPr lang="en-US" sz="2000" dirty="0" err="1">
                <a:solidFill>
                  <a:srgbClr val="A52A2A"/>
                </a:solidFill>
                <a:latin typeface="Consolas" panose="020B0609020204030204" pitchFamily="49" charset="0"/>
              </a:rPr>
              <a:t>btn</a:t>
            </a:r>
            <a:r>
              <a:rPr lang="en-US" sz="2000" dirty="0">
                <a:solidFill>
                  <a:srgbClr val="A52A2A"/>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addEventListener</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"click"</a:t>
            </a:r>
            <a:r>
              <a:rPr lang="en-US" sz="2000" dirty="0">
                <a:solidFill>
                  <a:srgbClr val="000000"/>
                </a:solidFill>
                <a:latin typeface="Consolas" panose="020B0609020204030204" pitchFamily="49" charset="0"/>
              </a:rPr>
              <a:t>, hello);</a:t>
            </a:r>
            <a:endParaRPr lang="bg-BG" sz="2000" dirty="0"/>
          </a:p>
        </p:txBody>
      </p:sp>
      <p:sp>
        <p:nvSpPr>
          <p:cNvPr id="4" name="Rectangle 1">
            <a:extLst>
              <a:ext uri="{FF2B5EF4-FFF2-40B4-BE49-F238E27FC236}">
                <a16:creationId xmlns:a16="http://schemas.microsoft.com/office/drawing/2014/main" id="{5D98DEF9-9304-4AEF-9D76-248DCDD8E234}"/>
              </a:ext>
            </a:extLst>
          </p:cNvPr>
          <p:cNvSpPr>
            <a:spLocks noChangeArrowheads="1"/>
          </p:cNvSpPr>
          <p:nvPr/>
        </p:nvSpPr>
        <p:spPr bwMode="auto">
          <a:xfrm>
            <a:off x="304800" y="381000"/>
            <a:ext cx="7620000" cy="8309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2400" b="0" i="0" u="none" strike="noStrike" cap="none" normalizeH="0" baseline="0" dirty="0" err="1">
                <a:ln>
                  <a:noFill/>
                </a:ln>
                <a:solidFill>
                  <a:srgbClr val="000000"/>
                </a:solidFill>
                <a:effectLst/>
                <a:latin typeface="Verdana" panose="020B0604030504040204" pitchFamily="34" charset="0"/>
              </a:rPr>
              <a:t>With</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0" u="none" strike="noStrike" cap="none" normalizeH="0" baseline="0" dirty="0" err="1">
                <a:ln>
                  <a:noFill/>
                </a:ln>
                <a:solidFill>
                  <a:srgbClr val="000000"/>
                </a:solidFill>
                <a:effectLst/>
                <a:latin typeface="Verdana" panose="020B0604030504040204" pitchFamily="34" charset="0"/>
              </a:rPr>
              <a:t>an</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0" u="none" strike="noStrike" cap="none" normalizeH="0" baseline="0" dirty="0" err="1">
                <a:ln>
                  <a:noFill/>
                </a:ln>
                <a:solidFill>
                  <a:srgbClr val="000000"/>
                </a:solidFill>
                <a:effectLst/>
                <a:latin typeface="Verdana" panose="020B0604030504040204" pitchFamily="34" charset="0"/>
              </a:rPr>
              <a:t>arrow</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0" u="none" strike="noStrike" cap="none" normalizeH="0" baseline="0" dirty="0" err="1">
                <a:ln>
                  <a:noFill/>
                </a:ln>
                <a:solidFill>
                  <a:srgbClr val="000000"/>
                </a:solidFill>
                <a:effectLst/>
                <a:latin typeface="Verdana" panose="020B0604030504040204" pitchFamily="34" charset="0"/>
              </a:rPr>
              <a:t>function</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0" u="none" strike="noStrike" cap="none" normalizeH="0" baseline="0" dirty="0" err="1">
                <a:ln>
                  <a:noFill/>
                </a:ln>
                <a:solidFill>
                  <a:srgbClr val="DC143C"/>
                </a:solidFill>
                <a:effectLst/>
                <a:latin typeface="Consolas" panose="020B0609020204030204" pitchFamily="49" charset="0"/>
              </a:rPr>
              <a:t>this</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0" u="none" strike="noStrike" cap="none" normalizeH="0" baseline="0" dirty="0" err="1">
                <a:ln>
                  <a:noFill/>
                </a:ln>
                <a:solidFill>
                  <a:srgbClr val="000000"/>
                </a:solidFill>
                <a:effectLst/>
                <a:latin typeface="Verdana" panose="020B0604030504040204" pitchFamily="34" charset="0"/>
              </a:rPr>
              <a:t>represents</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0" u="none" strike="noStrike" cap="none" normalizeH="0" baseline="0" dirty="0" err="1">
                <a:ln>
                  <a:noFill/>
                </a:ln>
                <a:solidFill>
                  <a:srgbClr val="000000"/>
                </a:solidFill>
                <a:effectLst/>
                <a:latin typeface="Verdana" panose="020B0604030504040204" pitchFamily="34" charset="0"/>
              </a:rPr>
              <a:t>the</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1" u="none" strike="noStrike" cap="none" normalizeH="0" baseline="0" dirty="0" err="1">
                <a:ln>
                  <a:noFill/>
                </a:ln>
                <a:solidFill>
                  <a:srgbClr val="000000"/>
                </a:solidFill>
                <a:effectLst/>
                <a:latin typeface="Verdana" panose="020B0604030504040204" pitchFamily="34" charset="0"/>
              </a:rPr>
              <a:t>owner</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0" u="none" strike="noStrike" cap="none" normalizeH="0" baseline="0" dirty="0" err="1">
                <a:ln>
                  <a:noFill/>
                </a:ln>
                <a:solidFill>
                  <a:srgbClr val="000000"/>
                </a:solidFill>
                <a:effectLst/>
                <a:latin typeface="Verdana" panose="020B0604030504040204" pitchFamily="34" charset="0"/>
              </a:rPr>
              <a:t>of</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0" u="none" strike="noStrike" cap="none" normalizeH="0" baseline="0" dirty="0" err="1">
                <a:ln>
                  <a:noFill/>
                </a:ln>
                <a:solidFill>
                  <a:srgbClr val="000000"/>
                </a:solidFill>
                <a:effectLst/>
                <a:latin typeface="Verdana" panose="020B0604030504040204" pitchFamily="34" charset="0"/>
              </a:rPr>
              <a:t>the</a:t>
            </a:r>
            <a:r>
              <a:rPr kumimoji="0" lang="bg-BG" altLang="bg-BG" sz="2400" b="0" i="0" u="none" strike="noStrike" cap="none" normalizeH="0" baseline="0" dirty="0">
                <a:ln>
                  <a:noFill/>
                </a:ln>
                <a:solidFill>
                  <a:srgbClr val="000000"/>
                </a:solidFill>
                <a:effectLst/>
                <a:latin typeface="Verdana" panose="020B0604030504040204" pitchFamily="34" charset="0"/>
              </a:rPr>
              <a:t> </a:t>
            </a:r>
            <a:r>
              <a:rPr kumimoji="0" lang="bg-BG" altLang="bg-BG" sz="2400" b="0" i="0" u="none" strike="noStrike" cap="none" normalizeH="0" baseline="0" dirty="0" err="1">
                <a:ln>
                  <a:noFill/>
                </a:ln>
                <a:solidFill>
                  <a:srgbClr val="000000"/>
                </a:solidFill>
                <a:effectLst/>
                <a:latin typeface="Verdana" panose="020B0604030504040204" pitchFamily="34" charset="0"/>
              </a:rPr>
              <a:t>function</a:t>
            </a:r>
            <a:r>
              <a:rPr kumimoji="0" lang="bg-BG" altLang="bg-BG" sz="2400" b="0" i="0" u="none" strike="noStrike" cap="none" normalizeH="0" baseline="0" dirty="0">
                <a:ln>
                  <a:noFill/>
                </a:ln>
                <a:solidFill>
                  <a:srgbClr val="000000"/>
                </a:solidFill>
                <a:effectLst/>
                <a:latin typeface="Verdana" panose="020B0604030504040204" pitchFamily="34" charset="0"/>
              </a:rPr>
              <a:t>:</a:t>
            </a:r>
            <a:r>
              <a:rPr kumimoji="0" lang="bg-BG" altLang="bg-BG" sz="1400" b="0" i="0" u="none" strike="noStrike" cap="none" normalizeH="0" baseline="0" dirty="0">
                <a:ln>
                  <a:noFill/>
                </a:ln>
                <a:solidFill>
                  <a:schemeClr val="tx1"/>
                </a:solidFill>
                <a:effectLst/>
              </a:rPr>
              <a:t> </a:t>
            </a:r>
            <a:endParaRPr kumimoji="0" lang="bg-BG" altLang="bg-BG" sz="40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F84982A-EFFA-498A-B8DD-1E31556F95B5}"/>
              </a:ext>
            </a:extLst>
          </p:cNvPr>
          <p:cNvSpPr/>
          <p:nvPr/>
        </p:nvSpPr>
        <p:spPr>
          <a:xfrm>
            <a:off x="2667000" y="0"/>
            <a:ext cx="9397576" cy="6740307"/>
          </a:xfrm>
          <a:prstGeom prst="rect">
            <a:avLst/>
          </a:prstGeom>
          <a:solidFill>
            <a:srgbClr val="FFFF00"/>
          </a:solidFill>
          <a:ln>
            <a:solidFill>
              <a:srgbClr val="FFCC00"/>
            </a:solidFill>
          </a:ln>
        </p:spPr>
        <p:txBody>
          <a:bodyPr wrap="square">
            <a:spAutoFit/>
          </a:bodyPr>
          <a:lstStyle/>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!DOCTYPE</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html</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html</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body</a:t>
            </a:r>
            <a:r>
              <a:rPr lang="en-US" sz="1600" dirty="0">
                <a:solidFill>
                  <a:srgbClr val="0000FF"/>
                </a:solidFill>
                <a:latin typeface="Consolas" panose="020B0609020204030204" pitchFamily="49" charset="0"/>
              </a:rPr>
              <a:t>&gt;</a:t>
            </a:r>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h2</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JavaScript "this"</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h2</a:t>
            </a:r>
            <a:r>
              <a:rPr lang="en-US" sz="1600" dirty="0">
                <a:solidFill>
                  <a:srgbClr val="0000FF"/>
                </a:solidFill>
                <a:latin typeface="Consolas" panose="020B0609020204030204" pitchFamily="49" charset="0"/>
              </a:rPr>
              <a:t>&gt;</a:t>
            </a:r>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This example demonstrate that in Arrow Functions, the "this" keyword represents the object that owns the function, no matter who calls the function.</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Click the button to execute the "hello" function again, and you will see that "this" still  represents the window object.</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button</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id</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btn</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Click Me!</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button</a:t>
            </a:r>
            <a:r>
              <a:rPr lang="en-US" sz="1600" dirty="0">
                <a:solidFill>
                  <a:srgbClr val="0000FF"/>
                </a:solidFill>
                <a:latin typeface="Consolas" panose="020B0609020204030204" pitchFamily="49" charset="0"/>
              </a:rPr>
              <a:t>&gt;</a:t>
            </a:r>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p</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id</a:t>
            </a:r>
            <a:r>
              <a:rPr lang="en-US" sz="1600" dirty="0">
                <a:solidFill>
                  <a:srgbClr val="0000FF"/>
                </a:solidFill>
                <a:latin typeface="Consolas" panose="020B0609020204030204" pitchFamily="49" charset="0"/>
              </a:rPr>
              <a:t>="demo"&gt;&lt;/</a:t>
            </a:r>
            <a:r>
              <a:rPr lang="en-US" sz="1600" dirty="0">
                <a:solidFill>
                  <a:srgbClr val="800000"/>
                </a:solidFill>
                <a:latin typeface="Consolas" panose="020B0609020204030204" pitchFamily="49" charset="0"/>
              </a:rPr>
              <a:t>p</a:t>
            </a:r>
            <a:r>
              <a:rPr lang="en-US" sz="1600" dirty="0">
                <a:solidFill>
                  <a:srgbClr val="0000FF"/>
                </a:solidFill>
                <a:latin typeface="Consolas" panose="020B0609020204030204" pitchFamily="49" charset="0"/>
              </a:rPr>
              <a:t>&gt;</a:t>
            </a:r>
          </a:p>
          <a:p>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script</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hello;</a:t>
            </a:r>
            <a:endParaRPr lang="bg-BG"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hello = () =&gt;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document.getElementById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innerHTML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r>
              <a:rPr lang="bg-BG"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//The window object calls the function:</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window.addEventListener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"load"</a:t>
            </a:r>
            <a:r>
              <a:rPr lang="en-US" sz="1600" dirty="0">
                <a:solidFill>
                  <a:srgbClr val="000000"/>
                </a:solidFill>
                <a:latin typeface="Consolas" panose="020B0609020204030204" pitchFamily="49" charset="0"/>
              </a:rPr>
              <a:t>, hello);</a:t>
            </a:r>
          </a:p>
          <a:p>
            <a:endParaRPr lang="bg-BG"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//A button object calls the function:</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document.getElementById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btn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addEventListener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"click"</a:t>
            </a:r>
            <a:r>
              <a:rPr lang="en-US" sz="1600" dirty="0">
                <a:solidFill>
                  <a:srgbClr val="000000"/>
                </a:solidFill>
                <a:latin typeface="Consolas" panose="020B0609020204030204" pitchFamily="49" charset="0"/>
              </a:rPr>
              <a:t>, hello);</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script</a:t>
            </a:r>
            <a:r>
              <a:rPr lang="en-US" sz="1600" dirty="0">
                <a:solidFill>
                  <a:srgbClr val="0000FF"/>
                </a:solidFill>
                <a:latin typeface="Consolas" panose="020B0609020204030204" pitchFamily="49" charset="0"/>
              </a:rPr>
              <a:t>&gt;</a:t>
            </a:r>
            <a:endParaRPr lang="bg-BG"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body</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html</a:t>
            </a:r>
            <a:r>
              <a:rPr lang="en-US" sz="1600" dirty="0">
                <a:solidFill>
                  <a:srgbClr val="0000FF"/>
                </a:solidFill>
                <a:latin typeface="Consolas" panose="020B0609020204030204" pitchFamily="49" charset="0"/>
              </a:rPr>
              <a:t>&gt;</a:t>
            </a:r>
            <a:endParaRPr lang="bg-BG" sz="1600" dirty="0"/>
          </a:p>
        </p:txBody>
      </p:sp>
      <p:pic>
        <p:nvPicPr>
          <p:cNvPr id="5" name="Picture 4">
            <a:extLst>
              <a:ext uri="{FF2B5EF4-FFF2-40B4-BE49-F238E27FC236}">
                <a16:creationId xmlns:a16="http://schemas.microsoft.com/office/drawing/2014/main" id="{4DADC86B-255D-4EA0-8996-C675B69002E9}"/>
              </a:ext>
            </a:extLst>
          </p:cNvPr>
          <p:cNvPicPr>
            <a:picLocks noChangeAspect="1"/>
          </p:cNvPicPr>
          <p:nvPr/>
        </p:nvPicPr>
        <p:blipFill>
          <a:blip r:embed="rId2"/>
          <a:stretch>
            <a:fillRect/>
          </a:stretch>
        </p:blipFill>
        <p:spPr>
          <a:xfrm>
            <a:off x="2185987" y="404812"/>
            <a:ext cx="7820025" cy="6048375"/>
          </a:xfrm>
          <a:prstGeom prst="rect">
            <a:avLst/>
          </a:prstGeom>
        </p:spPr>
      </p:pic>
      <p:sp>
        <p:nvSpPr>
          <p:cNvPr id="7" name="Rectangle 6">
            <a:extLst>
              <a:ext uri="{FF2B5EF4-FFF2-40B4-BE49-F238E27FC236}">
                <a16:creationId xmlns:a16="http://schemas.microsoft.com/office/drawing/2014/main" id="{6AC7021F-A2D2-4BA6-A4F9-1948F3C1EF1C}"/>
              </a:ext>
            </a:extLst>
          </p:cNvPr>
          <p:cNvSpPr/>
          <p:nvPr/>
        </p:nvSpPr>
        <p:spPr>
          <a:xfrm>
            <a:off x="1600200" y="772114"/>
            <a:ext cx="7848600" cy="3970318"/>
          </a:xfrm>
          <a:prstGeom prst="rect">
            <a:avLst/>
          </a:prstGeom>
          <a:solidFill>
            <a:schemeClr val="accent2">
              <a:lumMod val="20000"/>
              <a:lumOff val="80000"/>
            </a:schemeClr>
          </a:solidFill>
        </p:spPr>
        <p:txBody>
          <a:bodyPr wrap="square">
            <a:spAutoFit/>
          </a:bodyPr>
          <a:lstStyle/>
          <a:p>
            <a:pPr marL="571500" indent="-571500">
              <a:buFont typeface="Arial" panose="020B0604020202020204" pitchFamily="34" charset="0"/>
              <a:buChar char="•"/>
            </a:pPr>
            <a:r>
              <a:rPr lang="en-US" sz="3600" dirty="0">
                <a:solidFill>
                  <a:srgbClr val="000000"/>
                </a:solidFill>
                <a:latin typeface="Verdana" panose="020B0604030504040204" pitchFamily="34" charset="0"/>
              </a:rPr>
              <a:t>Remember these differences when you are working with functions. </a:t>
            </a:r>
          </a:p>
          <a:p>
            <a:pPr marL="571500" indent="-571500">
              <a:buFont typeface="Arial" panose="020B0604020202020204" pitchFamily="34" charset="0"/>
              <a:buChar char="•"/>
            </a:pPr>
            <a:r>
              <a:rPr lang="en-US" sz="3600" dirty="0">
                <a:solidFill>
                  <a:srgbClr val="000000"/>
                </a:solidFill>
                <a:latin typeface="Verdana" panose="020B0604030504040204" pitchFamily="34" charset="0"/>
              </a:rPr>
              <a:t>Sometimes the behavior of regular functions </a:t>
            </a:r>
            <a:r>
              <a:rPr lang="en-US" sz="3600" b="1" dirty="0">
                <a:solidFill>
                  <a:srgbClr val="000000"/>
                </a:solidFill>
                <a:latin typeface="Verdana" panose="020B0604030504040204" pitchFamily="34" charset="0"/>
              </a:rPr>
              <a:t>is what you want</a:t>
            </a:r>
            <a:r>
              <a:rPr lang="en-US" sz="3600" dirty="0">
                <a:solidFill>
                  <a:srgbClr val="000000"/>
                </a:solidFill>
                <a:latin typeface="Verdana" panose="020B0604030504040204" pitchFamily="34" charset="0"/>
              </a:rPr>
              <a:t>, if not, use arrow functions.</a:t>
            </a:r>
            <a:endParaRPr lang="bg-BG" sz="3600" dirty="0"/>
          </a:p>
        </p:txBody>
      </p:sp>
    </p:spTree>
    <p:extLst>
      <p:ext uri="{BB962C8B-B14F-4D97-AF65-F5344CB8AC3E}">
        <p14:creationId xmlns:p14="http://schemas.microsoft.com/office/powerpoint/2010/main" val="157159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3">
            <a:extLst>
              <a:ext uri="{FF2B5EF4-FFF2-40B4-BE49-F238E27FC236}">
                <a16:creationId xmlns:a16="http://schemas.microsoft.com/office/drawing/2014/main" id="{F2C608C2-EA60-48AC-87A7-58358BC712B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0CBE191B-1972-4423-BAAF-7889BB2C7E50}" type="slidenum">
              <a:rPr lang="bg-BG" altLang="en-US" sz="2600">
                <a:solidFill>
                  <a:srgbClr val="0000FF"/>
                </a:solidFill>
              </a:rPr>
              <a:pPr eaLnBrk="1" hangingPunct="1">
                <a:spcBef>
                  <a:spcPct val="0"/>
                </a:spcBef>
                <a:buClrTx/>
                <a:buSzTx/>
                <a:buFontTx/>
                <a:buNone/>
              </a:pPr>
              <a:t>22</a:t>
            </a:fld>
            <a:endParaRPr lang="bg-BG" altLang="en-US" sz="2600">
              <a:solidFill>
                <a:srgbClr val="0000FF"/>
              </a:solidFill>
            </a:endParaRPr>
          </a:p>
        </p:txBody>
      </p:sp>
      <p:sp>
        <p:nvSpPr>
          <p:cNvPr id="17411" name="AutoShape 2">
            <a:extLst>
              <a:ext uri="{FF2B5EF4-FFF2-40B4-BE49-F238E27FC236}">
                <a16:creationId xmlns:a16="http://schemas.microsoft.com/office/drawing/2014/main" id="{866471BA-682C-4084-88EA-276AD34E38FF}"/>
              </a:ext>
            </a:extLst>
          </p:cNvPr>
          <p:cNvSpPr>
            <a:spLocks noGrp="1" noChangeArrowheads="1"/>
          </p:cNvSpPr>
          <p:nvPr>
            <p:ph type="title"/>
          </p:nvPr>
        </p:nvSpPr>
        <p:spPr>
          <a:xfrm>
            <a:off x="812800" y="0"/>
            <a:ext cx="10566400" cy="1143000"/>
          </a:xfrm>
        </p:spPr>
        <p:txBody>
          <a:bodyPr/>
          <a:lstStyle/>
          <a:p>
            <a:r>
              <a:rPr lang="bg-BG" altLang="en-US" dirty="0"/>
              <a:t>Функции </a:t>
            </a:r>
            <a:br>
              <a:rPr lang="en-US" altLang="en-US" dirty="0"/>
            </a:br>
            <a:r>
              <a:rPr lang="bg-BG" altLang="en-US" dirty="0"/>
              <a:t>и променливи - </a:t>
            </a:r>
            <a:r>
              <a:rPr lang="en-US" altLang="en-US" dirty="0"/>
              <a:t>JS</a:t>
            </a:r>
            <a:r>
              <a:rPr lang="bg-BG" altLang="en-US" dirty="0"/>
              <a:t> обхват</a:t>
            </a:r>
          </a:p>
        </p:txBody>
      </p:sp>
      <p:sp>
        <p:nvSpPr>
          <p:cNvPr id="17412" name="Rectangle 3">
            <a:extLst>
              <a:ext uri="{FF2B5EF4-FFF2-40B4-BE49-F238E27FC236}">
                <a16:creationId xmlns:a16="http://schemas.microsoft.com/office/drawing/2014/main" id="{35E8C135-0819-4C4F-AE24-CCED366B95C5}"/>
              </a:ext>
            </a:extLst>
          </p:cNvPr>
          <p:cNvSpPr>
            <a:spLocks noGrp="1" noChangeArrowheads="1"/>
          </p:cNvSpPr>
          <p:nvPr>
            <p:ph type="body" idx="1"/>
          </p:nvPr>
        </p:nvSpPr>
        <p:spPr>
          <a:xfrm>
            <a:off x="381000" y="1016000"/>
            <a:ext cx="11430000" cy="5842000"/>
          </a:xfrm>
        </p:spPr>
        <p:txBody>
          <a:bodyPr/>
          <a:lstStyle/>
          <a:p>
            <a:pPr>
              <a:lnSpc>
                <a:spcPct val="80000"/>
              </a:lnSpc>
            </a:pPr>
            <a:r>
              <a:rPr lang="bg-BG" altLang="en-US" sz="1800" b="1" dirty="0"/>
              <a:t>Локални/вътрешни </a:t>
            </a:r>
            <a:r>
              <a:rPr lang="bg-BG" altLang="en-US" sz="1800" b="1" dirty="0" err="1"/>
              <a:t>JavaScript</a:t>
            </a:r>
            <a:r>
              <a:rPr lang="bg-BG" altLang="en-US" sz="1800" b="1" dirty="0"/>
              <a:t> променливи</a:t>
            </a:r>
            <a:endParaRPr lang="bg-BG" altLang="en-US" sz="1800" dirty="0"/>
          </a:p>
          <a:p>
            <a:pPr>
              <a:lnSpc>
                <a:spcPct val="80000"/>
              </a:lnSpc>
            </a:pPr>
            <a:r>
              <a:rPr lang="bg-BG" altLang="en-US" sz="1800" dirty="0"/>
              <a:t>Променлива, която е декларирана (</a:t>
            </a:r>
            <a:r>
              <a:rPr lang="bg-BG" altLang="en-US" sz="1800" b="1" dirty="0"/>
              <a:t>чрез </a:t>
            </a:r>
            <a:r>
              <a:rPr lang="bg-BG" altLang="en-US" sz="1800" b="1" dirty="0" err="1"/>
              <a:t>var</a:t>
            </a:r>
            <a:r>
              <a:rPr lang="bg-BG" altLang="en-US" sz="1800" dirty="0"/>
              <a:t>) в тялото на </a:t>
            </a:r>
            <a:r>
              <a:rPr lang="bg-BG" altLang="en-US" sz="1800" dirty="0" err="1"/>
              <a:t>JavaScript</a:t>
            </a:r>
            <a:r>
              <a:rPr lang="bg-BG" altLang="en-US" sz="1800" dirty="0"/>
              <a:t> функция става локална и може да бъде достъпвана и използвана само в тази функция (променливата има локален обхват). Това позволява да се използват променливи с еднакви имена в различни функции, защото те се разпознават само от функциите, в които са били декларирани.</a:t>
            </a:r>
          </a:p>
          <a:p>
            <a:pPr>
              <a:lnSpc>
                <a:spcPct val="80000"/>
              </a:lnSpc>
            </a:pPr>
            <a:r>
              <a:rPr lang="bg-BG" altLang="en-US" sz="1800" dirty="0"/>
              <a:t>Локалните променливи се “изтриват” след приключване на действието на функцията.</a:t>
            </a:r>
          </a:p>
          <a:p>
            <a:pPr>
              <a:lnSpc>
                <a:spcPct val="80000"/>
              </a:lnSpc>
            </a:pPr>
            <a:endParaRPr lang="bg-BG" altLang="en-US" sz="1800" b="1" dirty="0"/>
          </a:p>
          <a:p>
            <a:pPr>
              <a:lnSpc>
                <a:spcPct val="80000"/>
              </a:lnSpc>
            </a:pPr>
            <a:r>
              <a:rPr lang="bg-BG" altLang="en-US" sz="1800" b="1" dirty="0"/>
              <a:t>Глобални </a:t>
            </a:r>
            <a:r>
              <a:rPr lang="bg-BG" altLang="en-US" sz="1800" b="1" dirty="0" err="1"/>
              <a:t>JavaScript</a:t>
            </a:r>
            <a:r>
              <a:rPr lang="bg-BG" altLang="en-US" sz="1800" b="1" dirty="0"/>
              <a:t> променливи</a:t>
            </a:r>
            <a:endParaRPr lang="bg-BG" altLang="en-US" sz="1800" dirty="0"/>
          </a:p>
          <a:p>
            <a:pPr>
              <a:lnSpc>
                <a:spcPct val="80000"/>
              </a:lnSpc>
            </a:pPr>
            <a:r>
              <a:rPr lang="bg-BG" altLang="en-US" sz="1800" dirty="0"/>
              <a:t>Променливите, декларирани извън тялото на функцията стават глобални и всички скриптове и функции могат да ги достъпват и използват.</a:t>
            </a:r>
          </a:p>
          <a:p>
            <a:pPr>
              <a:lnSpc>
                <a:spcPct val="80000"/>
              </a:lnSpc>
            </a:pPr>
            <a:endParaRPr lang="bg-BG" altLang="en-US" sz="1800" b="1" dirty="0"/>
          </a:p>
          <a:p>
            <a:pPr>
              <a:lnSpc>
                <a:spcPct val="80000"/>
              </a:lnSpc>
            </a:pPr>
            <a:r>
              <a:rPr lang="bg-BG" altLang="en-US" sz="1800" b="1" dirty="0"/>
              <a:t>Време на живот на </a:t>
            </a:r>
            <a:r>
              <a:rPr lang="bg-BG" altLang="en-US" sz="1800" b="1" dirty="0" err="1"/>
              <a:t>JavaScript</a:t>
            </a:r>
            <a:r>
              <a:rPr lang="bg-BG" altLang="en-US" sz="1800" b="1" dirty="0"/>
              <a:t> променливите</a:t>
            </a:r>
            <a:endParaRPr lang="bg-BG" altLang="en-US" sz="1800" dirty="0"/>
          </a:p>
          <a:p>
            <a:pPr>
              <a:lnSpc>
                <a:spcPct val="80000"/>
              </a:lnSpc>
            </a:pPr>
            <a:r>
              <a:rPr lang="bg-BG" altLang="en-US" sz="1800" dirty="0"/>
              <a:t>Животът на една променлива започва в момента на нейното деклариране. Локалните завършват живота си след като приключи изпълнението на функцията. Глобалните приключват живота си след като се затвори страницата.</a:t>
            </a:r>
            <a:endParaRPr lang="bg-BG" altLang="en-US" sz="1800" b="1" dirty="0"/>
          </a:p>
          <a:p>
            <a:pPr>
              <a:lnSpc>
                <a:spcPct val="80000"/>
              </a:lnSpc>
            </a:pPr>
            <a:endParaRPr lang="bg-BG" altLang="en-US" sz="1800" b="1" dirty="0"/>
          </a:p>
          <a:p>
            <a:pPr>
              <a:lnSpc>
                <a:spcPct val="80000"/>
              </a:lnSpc>
            </a:pPr>
            <a:r>
              <a:rPr lang="bg-BG" altLang="en-US" sz="1800" b="1" dirty="0"/>
              <a:t>Недекларирана променлива в </a:t>
            </a:r>
            <a:r>
              <a:rPr lang="bg-BG" altLang="en-US" sz="1800" b="1" dirty="0" err="1"/>
              <a:t>JavaScript</a:t>
            </a:r>
            <a:r>
              <a:rPr lang="bg-BG" altLang="en-US" sz="1800" b="1" dirty="0"/>
              <a:t> </a:t>
            </a:r>
            <a:endParaRPr lang="bg-BG" altLang="en-US" sz="1800" dirty="0"/>
          </a:p>
          <a:p>
            <a:pPr>
              <a:lnSpc>
                <a:spcPct val="80000"/>
              </a:lnSpc>
            </a:pPr>
            <a:r>
              <a:rPr lang="bg-BG" altLang="en-US" sz="1800" dirty="0"/>
              <a:t>Когато се присвои стойност на променлива, която предварително не е била декларирана, променливата ще бъде автоматично декларирана като глобална.</a:t>
            </a:r>
          </a:p>
          <a:p>
            <a:pPr lvl="1">
              <a:lnSpc>
                <a:spcPct val="80000"/>
              </a:lnSpc>
            </a:pPr>
            <a:r>
              <a:rPr lang="bg-BG" altLang="en-US" sz="2000" dirty="0"/>
              <a:t>Следният израз:</a:t>
            </a:r>
          </a:p>
          <a:p>
            <a:pPr lvl="1">
              <a:lnSpc>
                <a:spcPct val="80000"/>
              </a:lnSpc>
              <a:buFont typeface="Wingdings" panose="05000000000000000000" pitchFamily="2" charset="2"/>
              <a:buNone/>
            </a:pPr>
            <a:r>
              <a:rPr lang="bg-BG" altLang="en-US" sz="2000" dirty="0"/>
              <a:t>       </a:t>
            </a:r>
            <a:r>
              <a:rPr lang="bg-BG" altLang="en-US" sz="2000" b="1" dirty="0" err="1">
                <a:solidFill>
                  <a:srgbClr val="0000FF"/>
                </a:solidFill>
              </a:rPr>
              <a:t>car</a:t>
            </a:r>
            <a:r>
              <a:rPr lang="en-US" altLang="en-US" sz="2000" b="1" dirty="0">
                <a:solidFill>
                  <a:srgbClr val="0000FF"/>
                </a:solidFill>
              </a:rPr>
              <a:t>N</a:t>
            </a:r>
            <a:r>
              <a:rPr lang="bg-BG" altLang="en-US" sz="2000" b="1" dirty="0" err="1">
                <a:solidFill>
                  <a:srgbClr val="0000FF"/>
                </a:solidFill>
              </a:rPr>
              <a:t>ame</a:t>
            </a:r>
            <a:r>
              <a:rPr lang="bg-BG" altLang="en-US" sz="2000" b="1" dirty="0">
                <a:solidFill>
                  <a:srgbClr val="0000FF"/>
                </a:solidFill>
              </a:rPr>
              <a:t>="Volvo";</a:t>
            </a:r>
            <a:r>
              <a:rPr lang="bg-BG" altLang="en-US" sz="2000" dirty="0"/>
              <a:t>  ще декларира </a:t>
            </a:r>
            <a:r>
              <a:rPr lang="bg-BG" altLang="en-US" sz="2000" dirty="0" err="1"/>
              <a:t>car</a:t>
            </a:r>
            <a:r>
              <a:rPr lang="en-US" altLang="en-US" sz="2000" dirty="0"/>
              <a:t>N</a:t>
            </a:r>
            <a:r>
              <a:rPr lang="bg-BG" altLang="en-US" sz="2000" dirty="0" err="1"/>
              <a:t>ame</a:t>
            </a:r>
            <a:r>
              <a:rPr lang="bg-BG" altLang="en-US" sz="2000" dirty="0"/>
              <a:t> като глобална променлива дори да се намира в тялото на функция</a:t>
            </a:r>
            <a:r>
              <a:rPr lang="en-US" altLang="en-US" sz="2000" dirty="0"/>
              <a:t> </a:t>
            </a:r>
            <a:r>
              <a:rPr lang="en-US" altLang="en-US" sz="2000" dirty="0">
                <a:solidFill>
                  <a:srgbClr val="0000FF"/>
                </a:solidFill>
              </a:rPr>
              <a:t>(</a:t>
            </a:r>
            <a:r>
              <a:rPr lang="bg-BG" altLang="en-US" sz="2000" b="1" dirty="0">
                <a:solidFill>
                  <a:srgbClr val="0000FF"/>
                </a:solidFill>
              </a:rPr>
              <a:t>примера горе</a:t>
            </a:r>
            <a:r>
              <a:rPr lang="en-US" altLang="en-US" sz="2000" dirty="0"/>
              <a:t>)</a:t>
            </a:r>
            <a:r>
              <a:rPr lang="bg-BG" altLang="en-US" sz="2000" dirty="0"/>
              <a:t>.</a:t>
            </a:r>
            <a:r>
              <a:rPr lang="en-US" altLang="en-US" sz="2000" dirty="0"/>
              <a:t> </a:t>
            </a:r>
            <a:r>
              <a:rPr lang="en-US" altLang="en-US" sz="2000" dirty="0">
                <a:solidFill>
                  <a:srgbClr val="FF0000"/>
                </a:solidFill>
              </a:rPr>
              <a:t>(1)</a:t>
            </a:r>
            <a:endParaRPr lang="bg-BG" altLang="en-US" sz="2000" dirty="0">
              <a:solidFill>
                <a:srgbClr val="FF0000"/>
              </a:solidFill>
            </a:endParaRPr>
          </a:p>
        </p:txBody>
      </p:sp>
      <p:sp>
        <p:nvSpPr>
          <p:cNvPr id="17413" name="TextBox 4">
            <a:extLst>
              <a:ext uri="{FF2B5EF4-FFF2-40B4-BE49-F238E27FC236}">
                <a16:creationId xmlns:a16="http://schemas.microsoft.com/office/drawing/2014/main" id="{D529315A-3802-4200-AD5C-859099D5C761}"/>
              </a:ext>
            </a:extLst>
          </p:cNvPr>
          <p:cNvSpPr txBox="1">
            <a:spLocks noChangeArrowheads="1"/>
          </p:cNvSpPr>
          <p:nvPr/>
        </p:nvSpPr>
        <p:spPr bwMode="auto">
          <a:xfrm>
            <a:off x="3124200" y="0"/>
            <a:ext cx="9067800" cy="34163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dirty="0"/>
              <a:t>&lt;script&gt;</a:t>
            </a:r>
          </a:p>
          <a:p>
            <a:pPr eaLnBrk="1" hangingPunct="1">
              <a:spcBef>
                <a:spcPct val="0"/>
              </a:spcBef>
              <a:buClrTx/>
              <a:buSzTx/>
              <a:buFontTx/>
              <a:buNone/>
            </a:pPr>
            <a:r>
              <a:rPr lang="en-US" altLang="en-US" sz="2400" dirty="0" err="1"/>
              <a:t>myFunction</a:t>
            </a:r>
            <a:r>
              <a:rPr lang="en-US" altLang="en-US" sz="2400" dirty="0"/>
              <a:t>()</a:t>
            </a:r>
          </a:p>
          <a:p>
            <a:pPr eaLnBrk="1" hangingPunct="1">
              <a:spcBef>
                <a:spcPct val="0"/>
              </a:spcBef>
              <a:buClrTx/>
              <a:buSzTx/>
              <a:buFontTx/>
              <a:buNone/>
            </a:pPr>
            <a:r>
              <a:rPr lang="en-US" altLang="en-US" sz="2400" dirty="0" err="1"/>
              <a:t>document.getElementById</a:t>
            </a:r>
            <a:r>
              <a:rPr lang="en-US" altLang="en-US" sz="2400" dirty="0"/>
              <a:t>("demo").</a:t>
            </a:r>
            <a:r>
              <a:rPr lang="en-US" altLang="en-US" sz="2400" dirty="0" err="1"/>
              <a:t>innerHTML</a:t>
            </a:r>
            <a:r>
              <a:rPr lang="en-US" altLang="en-US" sz="2400" dirty="0"/>
              <a:t> =</a:t>
            </a:r>
          </a:p>
          <a:p>
            <a:pPr eaLnBrk="1" hangingPunct="1">
              <a:spcBef>
                <a:spcPct val="0"/>
              </a:spcBef>
              <a:buClrTx/>
              <a:buSzTx/>
              <a:buFontTx/>
              <a:buNone/>
            </a:pPr>
            <a:r>
              <a:rPr lang="en-US" altLang="en-US" sz="2400" dirty="0"/>
              <a:t>                                                        "I can display " + </a:t>
            </a:r>
            <a:r>
              <a:rPr lang="en-US" altLang="en-US" sz="2400" dirty="0" err="1"/>
              <a:t>carName</a:t>
            </a:r>
            <a:r>
              <a:rPr lang="en-US" altLang="en-US" sz="2400" dirty="0"/>
              <a:t>;</a:t>
            </a:r>
          </a:p>
          <a:p>
            <a:pPr eaLnBrk="1" hangingPunct="1">
              <a:spcBef>
                <a:spcPct val="0"/>
              </a:spcBef>
              <a:buClrTx/>
              <a:buSzTx/>
              <a:buFontTx/>
              <a:buNone/>
            </a:pPr>
            <a:endParaRPr lang="en-US" altLang="en-US" sz="2400" dirty="0"/>
          </a:p>
          <a:p>
            <a:pPr eaLnBrk="1" hangingPunct="1">
              <a:spcBef>
                <a:spcPct val="0"/>
              </a:spcBef>
              <a:buClrTx/>
              <a:buSzTx/>
              <a:buFontTx/>
              <a:buNone/>
            </a:pPr>
            <a:r>
              <a:rPr lang="en-US" altLang="en-US" sz="2400" dirty="0"/>
              <a:t>function </a:t>
            </a:r>
            <a:r>
              <a:rPr lang="en-US" altLang="en-US" sz="2400" dirty="0" err="1"/>
              <a:t>myFunction</a:t>
            </a:r>
            <a:r>
              <a:rPr lang="en-US" altLang="en-US" sz="2400" dirty="0"/>
              <a:t>() {</a:t>
            </a:r>
          </a:p>
          <a:p>
            <a:pPr eaLnBrk="1" hangingPunct="1">
              <a:spcBef>
                <a:spcPct val="0"/>
              </a:spcBef>
              <a:buClrTx/>
              <a:buSzTx/>
              <a:buFontTx/>
              <a:buNone/>
            </a:pPr>
            <a:r>
              <a:rPr lang="en-US" altLang="en-US" sz="2400" dirty="0"/>
              <a:t>    </a:t>
            </a:r>
            <a:r>
              <a:rPr lang="en-US" altLang="en-US" sz="2400" dirty="0" err="1"/>
              <a:t>carName</a:t>
            </a:r>
            <a:r>
              <a:rPr lang="en-US" altLang="en-US" sz="2400" dirty="0"/>
              <a:t> = "Volvo";</a:t>
            </a:r>
          </a:p>
          <a:p>
            <a:pPr eaLnBrk="1" hangingPunct="1">
              <a:spcBef>
                <a:spcPct val="0"/>
              </a:spcBef>
              <a:buClrTx/>
              <a:buSzTx/>
              <a:buFontTx/>
              <a:buNone/>
            </a:pPr>
            <a:r>
              <a:rPr lang="en-US" altLang="en-US" sz="2400" dirty="0"/>
              <a:t>}</a:t>
            </a:r>
          </a:p>
          <a:p>
            <a:pPr eaLnBrk="1" hangingPunct="1">
              <a:spcBef>
                <a:spcPct val="0"/>
              </a:spcBef>
              <a:buClrTx/>
              <a:buSzTx/>
              <a:buFontTx/>
              <a:buNone/>
            </a:pPr>
            <a:r>
              <a:rPr lang="en-US" altLang="en-US" sz="2400" dirty="0"/>
              <a: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7A0F-CBB0-4E2D-8ACF-356F92F0E87C}"/>
              </a:ext>
            </a:extLst>
          </p:cNvPr>
          <p:cNvSpPr>
            <a:spLocks noGrp="1"/>
          </p:cNvSpPr>
          <p:nvPr>
            <p:ph type="title"/>
          </p:nvPr>
        </p:nvSpPr>
        <p:spPr/>
        <p:txBody>
          <a:bodyPr/>
          <a:lstStyle/>
          <a:p>
            <a:r>
              <a:rPr lang="bg-BG" dirty="0"/>
              <a:t>Продължава: Тема 4-2 </a:t>
            </a:r>
          </a:p>
        </p:txBody>
      </p:sp>
      <p:sp>
        <p:nvSpPr>
          <p:cNvPr id="3" name="Content Placeholder 2">
            <a:extLst>
              <a:ext uri="{FF2B5EF4-FFF2-40B4-BE49-F238E27FC236}">
                <a16:creationId xmlns:a16="http://schemas.microsoft.com/office/drawing/2014/main" id="{FC3CF353-EBF6-41E8-846B-552EF0DA7638}"/>
              </a:ext>
            </a:extLst>
          </p:cNvPr>
          <p:cNvSpPr>
            <a:spLocks noGrp="1"/>
          </p:cNvSpPr>
          <p:nvPr>
            <p:ph idx="1"/>
          </p:nvPr>
        </p:nvSpPr>
        <p:spPr>
          <a:xfrm>
            <a:off x="1018116" y="3048000"/>
            <a:ext cx="10155768" cy="1295399"/>
          </a:xfrm>
        </p:spPr>
        <p:txBody>
          <a:bodyPr/>
          <a:lstStyle/>
          <a:p>
            <a:pPr marL="0" indent="0">
              <a:buNone/>
            </a:pPr>
            <a:endParaRPr lang="en-US" dirty="0"/>
          </a:p>
          <a:p>
            <a:pPr marL="0" indent="0">
              <a:buNone/>
            </a:pPr>
            <a:endParaRPr lang="bg-BG" dirty="0"/>
          </a:p>
        </p:txBody>
      </p:sp>
      <p:sp>
        <p:nvSpPr>
          <p:cNvPr id="4" name="Slide Number Placeholder 3">
            <a:extLst>
              <a:ext uri="{FF2B5EF4-FFF2-40B4-BE49-F238E27FC236}">
                <a16:creationId xmlns:a16="http://schemas.microsoft.com/office/drawing/2014/main" id="{AE617CB4-F73D-4CDE-AE53-944673061E82}"/>
              </a:ext>
            </a:extLst>
          </p:cNvPr>
          <p:cNvSpPr>
            <a:spLocks noGrp="1"/>
          </p:cNvSpPr>
          <p:nvPr>
            <p:ph type="sldNum" sz="quarter" idx="12"/>
          </p:nvPr>
        </p:nvSpPr>
        <p:spPr/>
        <p:txBody>
          <a:bodyPr/>
          <a:lstStyle/>
          <a:p>
            <a:fld id="{0B1CC533-2538-41D6-87B6-64616F9C0AEF}" type="slidenum">
              <a:rPr lang="bg-BG" altLang="bg-BG" smtClean="0"/>
              <a:pPr/>
              <a:t>23</a:t>
            </a:fld>
            <a:endParaRPr lang="bg-BG" altLang="bg-BG"/>
          </a:p>
        </p:txBody>
      </p:sp>
    </p:spTree>
    <p:extLst>
      <p:ext uri="{BB962C8B-B14F-4D97-AF65-F5344CB8AC3E}">
        <p14:creationId xmlns:p14="http://schemas.microsoft.com/office/powerpoint/2010/main" val="2788413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B273-2403-46B8-8DE7-8B06B37CDF15}"/>
              </a:ext>
            </a:extLst>
          </p:cNvPr>
          <p:cNvSpPr>
            <a:spLocks noGrp="1"/>
          </p:cNvSpPr>
          <p:nvPr>
            <p:ph type="title"/>
          </p:nvPr>
        </p:nvSpPr>
        <p:spPr>
          <a:xfrm>
            <a:off x="0" y="157860"/>
            <a:ext cx="10566400" cy="1143000"/>
          </a:xfrm>
        </p:spPr>
        <p:txBody>
          <a:bodyPr/>
          <a:lstStyle/>
          <a:p>
            <a:r>
              <a:rPr lang="bg-BG" dirty="0"/>
              <a:t>Примери - функции</a:t>
            </a:r>
          </a:p>
        </p:txBody>
      </p:sp>
      <p:sp>
        <p:nvSpPr>
          <p:cNvPr id="3" name="Content Placeholder 2">
            <a:extLst>
              <a:ext uri="{FF2B5EF4-FFF2-40B4-BE49-F238E27FC236}">
                <a16:creationId xmlns:a16="http://schemas.microsoft.com/office/drawing/2014/main" id="{D49C2B80-DE14-4E6F-B320-ED7E9F020A9A}"/>
              </a:ext>
            </a:extLst>
          </p:cNvPr>
          <p:cNvSpPr>
            <a:spLocks noGrp="1"/>
          </p:cNvSpPr>
          <p:nvPr>
            <p:ph idx="1"/>
          </p:nvPr>
        </p:nvSpPr>
        <p:spPr>
          <a:xfrm>
            <a:off x="154517" y="1402979"/>
            <a:ext cx="3198284" cy="1797421"/>
          </a:xfrm>
        </p:spPr>
        <p:txBody>
          <a:bodyPr/>
          <a:lstStyle/>
          <a:p>
            <a:r>
              <a:rPr lang="en-US" dirty="0">
                <a:solidFill>
                  <a:srgbClr val="000000"/>
                </a:solidFill>
                <a:latin typeface="Consolas" panose="020B0609020204030204" pitchFamily="49" charset="0"/>
              </a:rPr>
              <a:t>convert from </a:t>
            </a:r>
          </a:p>
          <a:p>
            <a:pPr marL="0" indent="0">
              <a:buNone/>
            </a:pPr>
            <a:r>
              <a:rPr lang="en-US" dirty="0">
                <a:solidFill>
                  <a:srgbClr val="000000"/>
                </a:solidFill>
                <a:latin typeface="Consolas" panose="020B0609020204030204" pitchFamily="49" charset="0"/>
              </a:rPr>
              <a:t>Fahrenheit </a:t>
            </a:r>
          </a:p>
          <a:p>
            <a:pPr marL="0" indent="0">
              <a:buNone/>
            </a:pPr>
            <a:r>
              <a:rPr lang="en-US" dirty="0">
                <a:solidFill>
                  <a:srgbClr val="000000"/>
                </a:solidFill>
                <a:latin typeface="Consolas" panose="020B0609020204030204" pitchFamily="49" charset="0"/>
              </a:rPr>
              <a:t>to Celsius</a:t>
            </a:r>
            <a:endParaRPr lang="bg-BG" dirty="0"/>
          </a:p>
        </p:txBody>
      </p:sp>
      <p:sp>
        <p:nvSpPr>
          <p:cNvPr id="4" name="Slide Number Placeholder 3">
            <a:extLst>
              <a:ext uri="{FF2B5EF4-FFF2-40B4-BE49-F238E27FC236}">
                <a16:creationId xmlns:a16="http://schemas.microsoft.com/office/drawing/2014/main" id="{BED9FA32-3ED5-4BF6-BE7C-A6089B2743CA}"/>
              </a:ext>
            </a:extLst>
          </p:cNvPr>
          <p:cNvSpPr>
            <a:spLocks noGrp="1"/>
          </p:cNvSpPr>
          <p:nvPr>
            <p:ph type="sldNum" sz="quarter" idx="12"/>
          </p:nvPr>
        </p:nvSpPr>
        <p:spPr/>
        <p:txBody>
          <a:bodyPr/>
          <a:lstStyle/>
          <a:p>
            <a:fld id="{0B1CC533-2538-41D6-87B6-64616F9C0AEF}" type="slidenum">
              <a:rPr lang="bg-BG" altLang="bg-BG" smtClean="0"/>
              <a:pPr/>
              <a:t>24</a:t>
            </a:fld>
            <a:endParaRPr lang="bg-BG" altLang="bg-BG"/>
          </a:p>
        </p:txBody>
      </p:sp>
      <p:sp>
        <p:nvSpPr>
          <p:cNvPr id="6" name="Rectangle 5">
            <a:extLst>
              <a:ext uri="{FF2B5EF4-FFF2-40B4-BE49-F238E27FC236}">
                <a16:creationId xmlns:a16="http://schemas.microsoft.com/office/drawing/2014/main" id="{1E672C86-18D0-44F7-AA7E-A88AB5A55640}"/>
              </a:ext>
            </a:extLst>
          </p:cNvPr>
          <p:cNvSpPr/>
          <p:nvPr/>
        </p:nvSpPr>
        <p:spPr>
          <a:xfrm>
            <a:off x="5562600" y="55741"/>
            <a:ext cx="6629400" cy="6186309"/>
          </a:xfrm>
          <a:prstGeom prst="rect">
            <a:avLst/>
          </a:prstGeom>
          <a:solidFill>
            <a:srgbClr val="FFFF00"/>
          </a:solidFill>
        </p:spPr>
        <p:txBody>
          <a:bodyPr wrap="square">
            <a:spAutoFit/>
          </a:bodyPr>
          <a:lstStyle/>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!DOCTYPE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0000FF"/>
                </a:solidFill>
                <a:latin typeface="Consolas" panose="020B0609020204030204" pitchFamily="49" charset="0"/>
              </a:rPr>
              <a:t>&gt;</a:t>
            </a:r>
            <a:endParaRPr lang="bg-BG"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html</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lang</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xmlns</a:t>
            </a:r>
            <a:r>
              <a:rPr lang="en-US" dirty="0">
                <a:solidFill>
                  <a:srgbClr val="0000FF"/>
                </a:solidFill>
                <a:latin typeface="Consolas" panose="020B0609020204030204" pitchFamily="49" charset="0"/>
              </a:rPr>
              <a:t>="http://www.w3.org/1999/xhtml"&gt;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head</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meta</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charset</a:t>
            </a:r>
            <a:r>
              <a:rPr lang="en-US" dirty="0">
                <a:solidFill>
                  <a:srgbClr val="0000FF"/>
                </a:solidFill>
                <a:latin typeface="Consolas" panose="020B0609020204030204" pitchFamily="49" charset="0"/>
              </a:rPr>
              <a:t>="utf-8"</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title</a:t>
            </a:r>
            <a:r>
              <a:rPr lang="en-US" dirty="0">
                <a:solidFill>
                  <a:srgbClr val="0000FF"/>
                </a:solidFill>
                <a:latin typeface="Consolas" panose="020B0609020204030204" pitchFamily="49" charset="0"/>
              </a:rPr>
              <a:t>&gt;&lt;/</a:t>
            </a:r>
            <a:r>
              <a:rPr lang="en-US" dirty="0">
                <a:solidFill>
                  <a:srgbClr val="800000"/>
                </a:solidFill>
                <a:latin typeface="Consolas" panose="020B0609020204030204" pitchFamily="49" charset="0"/>
              </a:rPr>
              <a:t>title</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head</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body</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h2</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JavaScript Functions</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h2</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p</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This example calls a function to convert from Fahrenheit to Celsius:</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p</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FF"/>
                </a:solidFill>
                <a:latin typeface="Consolas" panose="020B0609020204030204" pitchFamily="49" charset="0"/>
              </a:rPr>
              <a:t>="demo"&gt;&lt;/</a:t>
            </a:r>
            <a:r>
              <a:rPr lang="en-US" dirty="0">
                <a:solidFill>
                  <a:srgbClr val="800000"/>
                </a:solidFill>
                <a:latin typeface="Consolas" panose="020B0609020204030204" pitchFamily="49" charset="0"/>
              </a:rPr>
              <a:t>p</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endParaRPr lang="bg-BG"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script</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toCelsius</a:t>
            </a:r>
            <a:r>
              <a:rPr lang="en-US" dirty="0">
                <a:solidFill>
                  <a:srgbClr val="000000"/>
                </a:solidFill>
                <a:latin typeface="Consolas" panose="020B0609020204030204" pitchFamily="49" charset="0"/>
              </a:rPr>
              <a:t>(f)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(5/9) * (f-32);</a:t>
            </a:r>
          </a:p>
          <a:p>
            <a:r>
              <a:rPr lang="bg-BG"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"demo"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innerHTML</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toCelsius</a:t>
            </a:r>
            <a:r>
              <a:rPr lang="en-US" dirty="0">
                <a:solidFill>
                  <a:srgbClr val="000000"/>
                </a:solidFill>
                <a:latin typeface="Consolas" panose="020B0609020204030204" pitchFamily="49" charset="0"/>
              </a:rPr>
              <a:t>(77);</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script</a:t>
            </a:r>
            <a:r>
              <a:rPr lang="en-US" dirty="0">
                <a:solidFill>
                  <a:srgbClr val="0000FF"/>
                </a:solidFill>
                <a:latin typeface="Consolas" panose="020B0609020204030204" pitchFamily="49" charset="0"/>
              </a:rPr>
              <a:t>&gt;</a:t>
            </a:r>
            <a:endParaRPr lang="bg-BG"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body</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html</a:t>
            </a:r>
            <a:r>
              <a:rPr lang="en-US" dirty="0">
                <a:solidFill>
                  <a:srgbClr val="0000FF"/>
                </a:solidFill>
                <a:latin typeface="Consolas" panose="020B0609020204030204" pitchFamily="49" charset="0"/>
              </a:rPr>
              <a:t>&gt;</a:t>
            </a:r>
            <a:endParaRPr lang="bg-BG" dirty="0"/>
          </a:p>
        </p:txBody>
      </p:sp>
      <p:sp>
        <p:nvSpPr>
          <p:cNvPr id="7" name="Rectangle 6">
            <a:extLst>
              <a:ext uri="{FF2B5EF4-FFF2-40B4-BE49-F238E27FC236}">
                <a16:creationId xmlns:a16="http://schemas.microsoft.com/office/drawing/2014/main" id="{94070725-F682-427B-8F8C-513C3FC9253B}"/>
              </a:ext>
            </a:extLst>
          </p:cNvPr>
          <p:cNvSpPr/>
          <p:nvPr/>
        </p:nvSpPr>
        <p:spPr>
          <a:xfrm>
            <a:off x="93896" y="4266381"/>
            <a:ext cx="4650697" cy="369332"/>
          </a:xfrm>
          <a:prstGeom prst="rect">
            <a:avLst/>
          </a:prstGeom>
        </p:spPr>
        <p:txBody>
          <a:bodyPr wrap="none">
            <a:spAutoFit/>
          </a:bodyPr>
          <a:lstStyle/>
          <a:p>
            <a:r>
              <a:rPr lang="bg-BG" dirty="0"/>
              <a:t>Ако извикате функцията без () - </a:t>
            </a:r>
            <a:r>
              <a:rPr lang="bg-BG" dirty="0" err="1"/>
              <a:t>toCelsius</a:t>
            </a:r>
            <a:r>
              <a:rPr lang="bg-BG" dirty="0"/>
              <a:t>;</a:t>
            </a:r>
          </a:p>
        </p:txBody>
      </p:sp>
      <p:sp>
        <p:nvSpPr>
          <p:cNvPr id="8" name="Rectangle 7">
            <a:extLst>
              <a:ext uri="{FF2B5EF4-FFF2-40B4-BE49-F238E27FC236}">
                <a16:creationId xmlns:a16="http://schemas.microsoft.com/office/drawing/2014/main" id="{9318C2D5-0C8C-4D4C-BDF3-EB01D04CC34C}"/>
              </a:ext>
            </a:extLst>
          </p:cNvPr>
          <p:cNvSpPr/>
          <p:nvPr/>
        </p:nvSpPr>
        <p:spPr>
          <a:xfrm>
            <a:off x="130133" y="4707038"/>
            <a:ext cx="5093312" cy="646331"/>
          </a:xfrm>
          <a:prstGeom prst="rect">
            <a:avLst/>
          </a:prstGeom>
        </p:spPr>
        <p:txBody>
          <a:bodyPr wrap="square">
            <a:spAutoFit/>
          </a:bodyPr>
          <a:lstStyle/>
          <a:p>
            <a:r>
              <a:rPr lang="bg-BG" dirty="0" err="1"/>
              <a:t>document.getElementById</a:t>
            </a:r>
            <a:r>
              <a:rPr lang="bg-BG" dirty="0"/>
              <a:t>("</a:t>
            </a:r>
            <a:r>
              <a:rPr lang="bg-BG" dirty="0" err="1"/>
              <a:t>demo</a:t>
            </a:r>
            <a:r>
              <a:rPr lang="bg-BG" dirty="0"/>
              <a:t>").</a:t>
            </a:r>
            <a:r>
              <a:rPr lang="bg-BG" dirty="0" err="1"/>
              <a:t>innerHTML</a:t>
            </a:r>
            <a:r>
              <a:rPr lang="bg-BG" dirty="0"/>
              <a:t> = </a:t>
            </a:r>
            <a:r>
              <a:rPr lang="bg-BG" dirty="0" err="1"/>
              <a:t>toCelsius</a:t>
            </a:r>
            <a:r>
              <a:rPr lang="bg-BG" dirty="0"/>
              <a:t>;</a:t>
            </a:r>
          </a:p>
        </p:txBody>
      </p:sp>
      <p:sp>
        <p:nvSpPr>
          <p:cNvPr id="9" name="Rectangle 8">
            <a:extLst>
              <a:ext uri="{FF2B5EF4-FFF2-40B4-BE49-F238E27FC236}">
                <a16:creationId xmlns:a16="http://schemas.microsoft.com/office/drawing/2014/main" id="{CCF682F4-1ABD-4748-A8BD-A56B6B87FA6F}"/>
              </a:ext>
            </a:extLst>
          </p:cNvPr>
          <p:cNvSpPr/>
          <p:nvPr/>
        </p:nvSpPr>
        <p:spPr>
          <a:xfrm>
            <a:off x="93896" y="5971262"/>
            <a:ext cx="7184240" cy="830997"/>
          </a:xfrm>
          <a:prstGeom prst="rect">
            <a:avLst/>
          </a:prstGeom>
        </p:spPr>
        <p:txBody>
          <a:bodyPr wrap="square">
            <a:spAutoFit/>
          </a:bodyPr>
          <a:lstStyle/>
          <a:p>
            <a:r>
              <a:rPr lang="bg-BG" sz="2000" dirty="0">
                <a:solidFill>
                  <a:srgbClr val="000000"/>
                </a:solidFill>
                <a:latin typeface="Times New Roman" panose="02020603050405020304" pitchFamily="18" charset="0"/>
              </a:rPr>
              <a:t>Резултатът ще е нейната дефиниция: </a:t>
            </a:r>
            <a:endParaRPr lang="en-US" sz="2000"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a:t>
            </a:r>
            <a:r>
              <a:rPr lang="en-US" sz="2800" dirty="0">
                <a:solidFill>
                  <a:srgbClr val="000000"/>
                </a:solidFill>
                <a:latin typeface="Times New Roman" panose="02020603050405020304" pitchFamily="18" charset="0"/>
              </a:rPr>
              <a:t>function </a:t>
            </a:r>
            <a:r>
              <a:rPr lang="en-US" sz="2800" dirty="0" err="1">
                <a:solidFill>
                  <a:srgbClr val="000000"/>
                </a:solidFill>
                <a:latin typeface="Times New Roman" panose="02020603050405020304" pitchFamily="18" charset="0"/>
              </a:rPr>
              <a:t>toCelsius</a:t>
            </a:r>
            <a:r>
              <a:rPr lang="en-US" sz="2800" dirty="0">
                <a:solidFill>
                  <a:srgbClr val="000000"/>
                </a:solidFill>
                <a:latin typeface="Times New Roman" panose="02020603050405020304" pitchFamily="18" charset="0"/>
              </a:rPr>
              <a:t>(f) { return (5/9) * (f-32); }</a:t>
            </a:r>
            <a:endParaRPr lang="bg-BG" sz="2800" dirty="0"/>
          </a:p>
        </p:txBody>
      </p:sp>
    </p:spTree>
    <p:extLst>
      <p:ext uri="{BB962C8B-B14F-4D97-AF65-F5344CB8AC3E}">
        <p14:creationId xmlns:p14="http://schemas.microsoft.com/office/powerpoint/2010/main" val="1075202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6E2CA6-71B2-4362-ABD9-97BC2E450E27}"/>
              </a:ext>
            </a:extLst>
          </p:cNvPr>
          <p:cNvSpPr>
            <a:spLocks noGrp="1"/>
          </p:cNvSpPr>
          <p:nvPr>
            <p:ph type="sldNum" sz="quarter" idx="12"/>
          </p:nvPr>
        </p:nvSpPr>
        <p:spPr/>
        <p:txBody>
          <a:bodyPr/>
          <a:lstStyle/>
          <a:p>
            <a:fld id="{0B1CC533-2538-41D6-87B6-64616F9C0AEF}" type="slidenum">
              <a:rPr lang="bg-BG" altLang="bg-BG" smtClean="0"/>
              <a:pPr/>
              <a:t>25</a:t>
            </a:fld>
            <a:endParaRPr lang="bg-BG" altLang="bg-BG"/>
          </a:p>
        </p:txBody>
      </p:sp>
      <p:sp>
        <p:nvSpPr>
          <p:cNvPr id="5" name="Rectangle 4">
            <a:extLst>
              <a:ext uri="{FF2B5EF4-FFF2-40B4-BE49-F238E27FC236}">
                <a16:creationId xmlns:a16="http://schemas.microsoft.com/office/drawing/2014/main" id="{863D51FA-7C89-436D-9377-A6B48CD4ADD1}"/>
              </a:ext>
            </a:extLst>
          </p:cNvPr>
          <p:cNvSpPr/>
          <p:nvPr/>
        </p:nvSpPr>
        <p:spPr>
          <a:xfrm>
            <a:off x="118280" y="1380336"/>
            <a:ext cx="4536016" cy="4905958"/>
          </a:xfrm>
          <a:prstGeom prst="rect">
            <a:avLst/>
          </a:prstGeom>
        </p:spPr>
        <p:txBody>
          <a:bodyPr wrap="square">
            <a:spAutoFit/>
          </a:bodyPr>
          <a:lstStyle/>
          <a:p>
            <a:pPr marL="0" marR="0">
              <a:lnSpc>
                <a:spcPct val="107000"/>
              </a:lnSpc>
              <a:spcBef>
                <a:spcPts val="600"/>
              </a:spcBef>
              <a:spcAft>
                <a:spcPts val="600"/>
              </a:spcAft>
            </a:pPr>
            <a:r>
              <a:rPr lang="bg-BG" b="1" dirty="0">
                <a:solidFill>
                  <a:srgbClr val="222222"/>
                </a:solidFill>
                <a:ea typeface="Times New Roman" panose="02020603050405020304" pitchFamily="18" charset="0"/>
                <a:cs typeface="Arial" panose="020B0604020202020204" pitchFamily="34" charset="0"/>
              </a:rPr>
              <a:t>Числата на </a:t>
            </a:r>
            <a:r>
              <a:rPr lang="bg-BG" b="1" dirty="0" err="1">
                <a:solidFill>
                  <a:srgbClr val="222222"/>
                </a:solidFill>
                <a:ea typeface="Times New Roman" panose="02020603050405020304" pitchFamily="18" charset="0"/>
                <a:cs typeface="Arial" panose="020B0604020202020204" pitchFamily="34" charset="0"/>
              </a:rPr>
              <a:t>Фибоначи</a:t>
            </a:r>
            <a:r>
              <a:rPr lang="bg-BG" dirty="0">
                <a:solidFill>
                  <a:srgbClr val="222222"/>
                </a:solidFill>
                <a:ea typeface="Times New Roman" panose="02020603050405020304" pitchFamily="18" charset="0"/>
                <a:cs typeface="Arial" panose="020B0604020202020204" pitchFamily="34" charset="0"/>
              </a:rPr>
              <a:t> в </a:t>
            </a:r>
            <a:r>
              <a:rPr lang="bg-BG" dirty="0">
                <a:solidFill>
                  <a:srgbClr val="0B0080"/>
                </a:solidFill>
                <a:ea typeface="Times New Roman" panose="02020603050405020304" pitchFamily="18" charset="0"/>
                <a:cs typeface="Arial" panose="020B0604020202020204" pitchFamily="34" charset="0"/>
                <a:hlinkClick r:id="rId2" tooltip="Математика"/>
              </a:rPr>
              <a:t>математиката</a:t>
            </a:r>
            <a:r>
              <a:rPr lang="bg-BG" dirty="0">
                <a:solidFill>
                  <a:srgbClr val="222222"/>
                </a:solidFill>
                <a:ea typeface="Times New Roman" panose="02020603050405020304" pitchFamily="18" charset="0"/>
                <a:cs typeface="Arial" panose="020B0604020202020204" pitchFamily="34" charset="0"/>
              </a:rPr>
              <a:t> образуват </a:t>
            </a:r>
            <a:r>
              <a:rPr lang="bg-BG" dirty="0">
                <a:solidFill>
                  <a:srgbClr val="0B0080"/>
                </a:solidFill>
                <a:ea typeface="Times New Roman" panose="02020603050405020304" pitchFamily="18" charset="0"/>
                <a:cs typeface="Arial" panose="020B0604020202020204" pitchFamily="34" charset="0"/>
                <a:hlinkClick r:id="rId3" tooltip="Редица"/>
              </a:rPr>
              <a:t>редица</a:t>
            </a:r>
            <a:r>
              <a:rPr lang="bg-BG" dirty="0">
                <a:solidFill>
                  <a:srgbClr val="222222"/>
                </a:solidFill>
                <a:ea typeface="Times New Roman" panose="02020603050405020304" pitchFamily="18" charset="0"/>
                <a:cs typeface="Arial" panose="020B0604020202020204" pitchFamily="34" charset="0"/>
              </a:rPr>
              <a:t>, която се дефинира </a:t>
            </a:r>
            <a:r>
              <a:rPr lang="bg-BG" dirty="0">
                <a:solidFill>
                  <a:srgbClr val="0B0080"/>
                </a:solidFill>
                <a:ea typeface="Times New Roman" panose="02020603050405020304" pitchFamily="18" charset="0"/>
                <a:cs typeface="Arial" panose="020B0604020202020204" pitchFamily="34" charset="0"/>
                <a:hlinkClick r:id="rId4" tooltip="Рекурсия"/>
              </a:rPr>
              <a:t>рекурсивно</a:t>
            </a:r>
            <a:r>
              <a:rPr lang="bg-BG" dirty="0">
                <a:solidFill>
                  <a:srgbClr val="222222"/>
                </a:solidFill>
                <a:ea typeface="Times New Roman" panose="02020603050405020304" pitchFamily="18" charset="0"/>
                <a:cs typeface="Arial" panose="020B0604020202020204" pitchFamily="34" charset="0"/>
              </a:rPr>
              <a:t> по следния начин:</a:t>
            </a:r>
            <a:endParaRPr lang="bg-BG" sz="2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bg-BG" dirty="0">
                <a:solidFill>
                  <a:srgbClr val="222222"/>
                </a:solidFill>
                <a:ea typeface="Times New Roman" panose="02020603050405020304" pitchFamily="18" charset="0"/>
                <a:cs typeface="Arial" panose="020B0604020202020204" pitchFamily="34" charset="0"/>
              </a:rPr>
              <a:t>F(0) = 1</a:t>
            </a:r>
            <a:endParaRPr lang="bg-BG" sz="2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bg-BG" dirty="0">
                <a:solidFill>
                  <a:srgbClr val="222222"/>
                </a:solidFill>
                <a:ea typeface="Times New Roman" panose="02020603050405020304" pitchFamily="18" charset="0"/>
                <a:cs typeface="Arial" panose="020B0604020202020204" pitchFamily="34" charset="0"/>
              </a:rPr>
              <a:t>F(1) = 1</a:t>
            </a:r>
            <a:endParaRPr lang="bg-BG" sz="2800"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bg-BG" dirty="0">
                <a:solidFill>
                  <a:srgbClr val="222222"/>
                </a:solidFill>
                <a:ea typeface="Times New Roman" panose="02020603050405020304" pitchFamily="18" charset="0"/>
                <a:cs typeface="Arial" panose="020B0604020202020204" pitchFamily="34" charset="0"/>
              </a:rPr>
              <a:t>F(n) = F(n-1) + F(n-2)</a:t>
            </a:r>
            <a:endParaRPr lang="bg-BG" sz="2800" dirty="0">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600"/>
              </a:spcBef>
              <a:spcAft>
                <a:spcPts val="600"/>
              </a:spcAft>
            </a:pPr>
            <a:r>
              <a:rPr lang="bg-BG" dirty="0">
                <a:solidFill>
                  <a:srgbClr val="222222"/>
                </a:solidFill>
                <a:ea typeface="Times New Roman" panose="02020603050405020304" pitchFamily="18" charset="0"/>
                <a:cs typeface="Arial" panose="020B0604020202020204" pitchFamily="34" charset="0"/>
              </a:rPr>
              <a:t>Започва се с 0 и 1, а всеки следващ член на редицата се получава като сума на предходните два. Първите няколко числа на </a:t>
            </a:r>
            <a:r>
              <a:rPr lang="bg-BG" dirty="0" err="1">
                <a:solidFill>
                  <a:srgbClr val="222222"/>
                </a:solidFill>
                <a:ea typeface="Times New Roman" panose="02020603050405020304" pitchFamily="18" charset="0"/>
                <a:cs typeface="Arial" panose="020B0604020202020204" pitchFamily="34" charset="0"/>
              </a:rPr>
              <a:t>Фибоначи</a:t>
            </a:r>
            <a:r>
              <a:rPr lang="bg-BG" dirty="0">
                <a:solidFill>
                  <a:srgbClr val="222222"/>
                </a:solidFill>
                <a:ea typeface="Times New Roman" panose="02020603050405020304" pitchFamily="18" charset="0"/>
                <a:cs typeface="Arial" panose="020B0604020202020204" pitchFamily="34" charset="0"/>
              </a:rPr>
              <a:t> са</a:t>
            </a:r>
            <a:endParaRPr lang="bg-BG" sz="2800" dirty="0">
              <a:latin typeface="Times New Roman" panose="02020603050405020304" pitchFamily="18" charset="0"/>
              <a:ea typeface="Calibri" panose="020F0502020204030204" pitchFamily="34" charset="0"/>
              <a:cs typeface="Arial" panose="020B0604020202020204" pitchFamily="34" charset="0"/>
            </a:endParaRPr>
          </a:p>
          <a:p>
            <a:pPr marL="457200" marR="0">
              <a:lnSpc>
                <a:spcPct val="107000"/>
              </a:lnSpc>
              <a:spcBef>
                <a:spcPts val="0"/>
              </a:spcBef>
              <a:spcAft>
                <a:spcPts val="120"/>
              </a:spcAft>
            </a:pPr>
            <a:r>
              <a:rPr lang="bg-BG" b="1" dirty="0">
                <a:solidFill>
                  <a:srgbClr val="222222"/>
                </a:solidFill>
                <a:ea typeface="Times New Roman" panose="02020603050405020304" pitchFamily="18" charset="0"/>
                <a:cs typeface="Arial" panose="020B0604020202020204" pitchFamily="34" charset="0"/>
              </a:rPr>
              <a:t>0, 1, 1, 2, 3, 5, 8, 13, 21, 34, 55, 89</a:t>
            </a:r>
            <a:r>
              <a:rPr lang="bg-BG" dirty="0">
                <a:solidFill>
                  <a:srgbClr val="222222"/>
                </a:solidFill>
                <a:ea typeface="Times New Roman" panose="02020603050405020304" pitchFamily="18" charset="0"/>
                <a:cs typeface="Arial" panose="020B0604020202020204" pitchFamily="34" charset="0"/>
              </a:rPr>
              <a:t>,...</a:t>
            </a:r>
            <a:endParaRPr lang="bg-BG" sz="2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E32E7442-8236-492E-9181-09BFCBB2CA3C}"/>
              </a:ext>
            </a:extLst>
          </p:cNvPr>
          <p:cNvSpPr/>
          <p:nvPr/>
        </p:nvSpPr>
        <p:spPr>
          <a:xfrm>
            <a:off x="4648200" y="-30480"/>
            <a:ext cx="7522464" cy="6771084"/>
          </a:xfrm>
          <a:prstGeom prst="rect">
            <a:avLst/>
          </a:prstGeom>
          <a:solidFill>
            <a:srgbClr val="FFFF00"/>
          </a:solidFill>
        </p:spPr>
        <p:txBody>
          <a:bodyPr wrap="square">
            <a:spAutoFit/>
          </a:bodyPr>
          <a:lstStyle/>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!DOCTYPE</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html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html</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lang</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en</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xmlns</a:t>
            </a:r>
            <a:r>
              <a:rPr lang="en-US" sz="1400" dirty="0">
                <a:solidFill>
                  <a:srgbClr val="0000FF"/>
                </a:solidFill>
                <a:latin typeface="Consolas" panose="020B0609020204030204" pitchFamily="49" charset="0"/>
              </a:rPr>
              <a:t>="http://www.w3.org/1999/xhtml"&gt;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head</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meta</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charset</a:t>
            </a:r>
            <a:r>
              <a:rPr lang="en-US" sz="1400" dirty="0">
                <a:solidFill>
                  <a:srgbClr val="0000FF"/>
                </a:solidFill>
                <a:latin typeface="Consolas" panose="020B0609020204030204" pitchFamily="49" charset="0"/>
              </a:rPr>
              <a:t>="utf-8"</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title</a:t>
            </a:r>
            <a:r>
              <a:rPr lang="en-US" sz="1400" dirty="0">
                <a:solidFill>
                  <a:srgbClr val="0000FF"/>
                </a:solidFill>
                <a:latin typeface="Consolas" panose="020B0609020204030204" pitchFamily="49" charset="0"/>
              </a:rPr>
              <a:t>&gt;&lt;/</a:t>
            </a:r>
            <a:r>
              <a:rPr lang="en-US" sz="1400" dirty="0">
                <a:solidFill>
                  <a:srgbClr val="800000"/>
                </a:solidFill>
                <a:latin typeface="Consolas" panose="020B0609020204030204" pitchFamily="49" charset="0"/>
              </a:rPr>
              <a:t>title</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head</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body</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script</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n = 0;</a:t>
            </a:r>
          </a:p>
          <a:p>
            <a:r>
              <a:rPr lang="en-US" sz="1400" dirty="0">
                <a:solidFill>
                  <a:srgbClr val="000000"/>
                </a:solidFill>
                <a:latin typeface="Consolas" panose="020B0609020204030204" pitchFamily="49" charset="0"/>
              </a:rPr>
              <a:t>        k = 0;</a:t>
            </a:r>
          </a:p>
          <a:p>
            <a:r>
              <a:rPr lang="en-US" sz="1400" dirty="0">
                <a:solidFill>
                  <a:srgbClr val="000000"/>
                </a:solidFill>
                <a:latin typeface="Consolas" panose="020B0609020204030204" pitchFamily="49" charset="0"/>
              </a:rPr>
              <a:t>        number = 100;</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function</a:t>
            </a:r>
            <a:r>
              <a:rPr lang="en-US" sz="1400" dirty="0">
                <a:solidFill>
                  <a:srgbClr val="000000"/>
                </a:solidFill>
                <a:latin typeface="Consolas" panose="020B0609020204030204" pitchFamily="49" charset="0"/>
              </a:rPr>
              <a:t> Fibonacci(n){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 == 0)</a:t>
            </a:r>
            <a:r>
              <a:rPr lang="bg-BG"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r>
              <a:rPr lang="bg-BG" sz="1400" dirty="0">
                <a:solidFill>
                  <a:srgbClr val="008000"/>
                </a:solidFill>
                <a:latin typeface="Consolas" panose="020B0609020204030204" pitchFamily="49" charset="0"/>
              </a:rPr>
              <a:t> // Изход 1 от рекурсията.</a:t>
            </a:r>
            <a:endParaRPr lang="en-US" sz="1400" dirty="0">
              <a:solidFill>
                <a:srgbClr val="000000"/>
              </a:solidFill>
              <a:latin typeface="Consolas" panose="020B0609020204030204" pitchFamily="49" charset="0"/>
            </a:endParaRPr>
          </a:p>
          <a:p>
            <a:r>
              <a:rPr lang="bg-BG"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else</a:t>
            </a:r>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if</a:t>
            </a:r>
            <a:r>
              <a:rPr lang="ru-RU" sz="1400" dirty="0">
                <a:solidFill>
                  <a:srgbClr val="000000"/>
                </a:solidFill>
                <a:latin typeface="Consolas" panose="020B0609020204030204" pitchFamily="49" charset="0"/>
              </a:rPr>
              <a:t> (n == 1)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1; </a:t>
            </a:r>
            <a:r>
              <a:rPr lang="ru-RU" sz="1400" dirty="0">
                <a:solidFill>
                  <a:srgbClr val="008000"/>
                </a:solidFill>
                <a:latin typeface="Consolas" panose="020B0609020204030204" pitchFamily="49" charset="0"/>
              </a:rPr>
              <a:t>// </a:t>
            </a:r>
            <a:r>
              <a:rPr lang="ru-RU" sz="1400" dirty="0" err="1">
                <a:solidFill>
                  <a:srgbClr val="008000"/>
                </a:solidFill>
                <a:latin typeface="Consolas" panose="020B0609020204030204" pitchFamily="49" charset="0"/>
              </a:rPr>
              <a:t>Изход</a:t>
            </a:r>
            <a:r>
              <a:rPr lang="ru-RU" sz="1400" dirty="0">
                <a:solidFill>
                  <a:srgbClr val="008000"/>
                </a:solidFill>
                <a:latin typeface="Consolas" panose="020B0609020204030204" pitchFamily="49" charset="0"/>
              </a:rPr>
              <a:t> 2 от </a:t>
            </a:r>
            <a:r>
              <a:rPr lang="ru-RU" sz="1400" dirty="0" err="1">
                <a:solidFill>
                  <a:srgbClr val="008000"/>
                </a:solidFill>
                <a:latin typeface="Consolas" panose="020B0609020204030204" pitchFamily="49" charset="0"/>
              </a:rPr>
              <a:t>рекурсията</a:t>
            </a:r>
            <a:r>
              <a:rPr lang="ru-RU" sz="1400" dirty="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bg-BG"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 == 2)</a:t>
            </a:r>
            <a:r>
              <a:rPr lang="bg-BG"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1;</a:t>
            </a:r>
            <a:r>
              <a:rPr lang="bg-BG" sz="1400" dirty="0">
                <a:solidFill>
                  <a:srgbClr val="008000"/>
                </a:solidFill>
                <a:latin typeface="Consolas" panose="020B0609020204030204" pitchFamily="49" charset="0"/>
              </a:rPr>
              <a:t> // Изход 2 от рекурсията.</a:t>
            </a:r>
            <a:endParaRPr lang="en-US" sz="1400" dirty="0">
              <a:solidFill>
                <a:srgbClr val="000000"/>
              </a:solidFill>
              <a:latin typeface="Consolas" panose="020B0609020204030204" pitchFamily="49" charset="0"/>
            </a:endParaRPr>
          </a:p>
          <a:p>
            <a:r>
              <a:rPr lang="bg-BG"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else</a:t>
            </a:r>
            <a:r>
              <a:rPr lang="bg-BG"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return</a:t>
            </a:r>
            <a:r>
              <a:rPr lang="it-IT" sz="1400" dirty="0">
                <a:solidFill>
                  <a:srgbClr val="000000"/>
                </a:solidFill>
                <a:latin typeface="Consolas" panose="020B0609020204030204" pitchFamily="49" charset="0"/>
              </a:rPr>
              <a:t> Fibonacci(n - 1) + Fibonacci(n - 2); </a:t>
            </a:r>
            <a:r>
              <a:rPr lang="it-IT" sz="1400" dirty="0">
                <a:solidFill>
                  <a:srgbClr val="008000"/>
                </a:solidFill>
                <a:latin typeface="Consolas" panose="020B0609020204030204" pitchFamily="49" charset="0"/>
              </a:rPr>
              <a:t>// Рекурсия</a:t>
            </a:r>
            <a:endParaRPr lang="it-IT" sz="1400" dirty="0">
              <a:solidFill>
                <a:srgbClr val="000000"/>
              </a:solidFill>
              <a:latin typeface="Consolas" panose="020B0609020204030204" pitchFamily="49" charset="0"/>
            </a:endParaRPr>
          </a:p>
          <a:p>
            <a:r>
              <a:rPr lang="bg-BG" sz="1400" dirty="0">
                <a:solidFill>
                  <a:srgbClr val="000000"/>
                </a:solidFill>
                <a:latin typeface="Consolas" panose="020B0609020204030204" pitchFamily="49" charset="0"/>
              </a:rPr>
              <a:t>            }</a:t>
            </a:r>
          </a:p>
          <a:p>
            <a:r>
              <a:rPr lang="bg-BG"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((k = Fibonacci(n++)) &lt; number)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document.write</a:t>
            </a:r>
            <a:r>
              <a:rPr lang="en-US" sz="1400" dirty="0">
                <a:solidFill>
                  <a:srgbClr val="000000"/>
                </a:solidFill>
                <a:latin typeface="Consolas" panose="020B0609020204030204" pitchFamily="49" charset="0"/>
              </a:rPr>
              <a:t>( k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bg-BG"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script</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body</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html</a:t>
            </a:r>
            <a:r>
              <a:rPr lang="en-US" sz="1400" dirty="0">
                <a:solidFill>
                  <a:srgbClr val="0000FF"/>
                </a:solidFill>
                <a:latin typeface="Consolas" panose="020B0609020204030204" pitchFamily="49" charset="0"/>
              </a:rPr>
              <a:t>&gt;</a:t>
            </a:r>
            <a:endParaRPr lang="bg-BG" sz="1400" dirty="0"/>
          </a:p>
        </p:txBody>
      </p:sp>
      <p:sp>
        <p:nvSpPr>
          <p:cNvPr id="7" name="Rectangle 6">
            <a:extLst>
              <a:ext uri="{FF2B5EF4-FFF2-40B4-BE49-F238E27FC236}">
                <a16:creationId xmlns:a16="http://schemas.microsoft.com/office/drawing/2014/main" id="{9582D7CA-F14F-4F7A-9BCE-D731068CB63D}"/>
              </a:ext>
            </a:extLst>
          </p:cNvPr>
          <p:cNvSpPr/>
          <p:nvPr/>
        </p:nvSpPr>
        <p:spPr>
          <a:xfrm>
            <a:off x="179219" y="202374"/>
            <a:ext cx="2589170" cy="400110"/>
          </a:xfrm>
          <a:prstGeom prst="rect">
            <a:avLst/>
          </a:prstGeom>
        </p:spPr>
        <p:txBody>
          <a:bodyPr wrap="none">
            <a:spAutoFit/>
          </a:bodyPr>
          <a:lstStyle/>
          <a:p>
            <a:r>
              <a:rPr lang="en-US" sz="2000" b="1" dirty="0">
                <a:solidFill>
                  <a:srgbClr val="C00000"/>
                </a:solidFill>
                <a:ea typeface="Times New Roman" panose="02020603050405020304" pitchFamily="18" charset="0"/>
                <a:cs typeface="Arial" panose="020B0604020202020204" pitchFamily="34" charset="0"/>
              </a:rPr>
              <a:t>T4, fibonachi2.html</a:t>
            </a:r>
            <a:r>
              <a:rPr lang="bg-BG" sz="2000" b="1" dirty="0">
                <a:solidFill>
                  <a:srgbClr val="C00000"/>
                </a:solidFill>
                <a:ea typeface="Times New Roman" panose="02020603050405020304" pitchFamily="18" charset="0"/>
                <a:cs typeface="Arial" panose="020B0604020202020204" pitchFamily="34" charset="0"/>
              </a:rPr>
              <a:t> </a:t>
            </a:r>
            <a:endParaRPr lang="bg-BG" sz="2000" dirty="0">
              <a:solidFill>
                <a:srgbClr val="C00000"/>
              </a:solidFill>
            </a:endParaRPr>
          </a:p>
        </p:txBody>
      </p:sp>
    </p:spTree>
    <p:extLst>
      <p:ext uri="{BB962C8B-B14F-4D97-AF65-F5344CB8AC3E}">
        <p14:creationId xmlns:p14="http://schemas.microsoft.com/office/powerpoint/2010/main" val="883976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B66A-E7A4-499C-B101-B81C4608FE6A}"/>
              </a:ext>
            </a:extLst>
          </p:cNvPr>
          <p:cNvSpPr>
            <a:spLocks noGrp="1"/>
          </p:cNvSpPr>
          <p:nvPr>
            <p:ph type="title"/>
          </p:nvPr>
        </p:nvSpPr>
        <p:spPr/>
        <p:txBody>
          <a:bodyPr/>
          <a:lstStyle/>
          <a:p>
            <a:endParaRPr lang="bg-BG"/>
          </a:p>
        </p:txBody>
      </p:sp>
      <p:sp>
        <p:nvSpPr>
          <p:cNvPr id="3" name="Content Placeholder 2">
            <a:extLst>
              <a:ext uri="{FF2B5EF4-FFF2-40B4-BE49-F238E27FC236}">
                <a16:creationId xmlns:a16="http://schemas.microsoft.com/office/drawing/2014/main" id="{385F0230-BA9E-41E1-BE6B-E6D0C8D43F78}"/>
              </a:ext>
            </a:extLst>
          </p:cNvPr>
          <p:cNvSpPr>
            <a:spLocks noGrp="1"/>
          </p:cNvSpPr>
          <p:nvPr>
            <p:ph idx="1"/>
          </p:nvPr>
        </p:nvSpPr>
        <p:spPr>
          <a:xfrm>
            <a:off x="21336" y="1787743"/>
            <a:ext cx="4840815" cy="4454307"/>
          </a:xfrm>
        </p:spPr>
        <p:txBody>
          <a:bodyPr/>
          <a:lstStyle/>
          <a:p>
            <a:r>
              <a:rPr lang="en-US" dirty="0"/>
              <a:t>The Fibonacci Sequence is the series of numbers: 0, 1, 1, 2, 3, 5, 8, 13, 21, 34, . . . Each subsequent number is the sum of the previous two.</a:t>
            </a:r>
          </a:p>
          <a:p>
            <a:r>
              <a:rPr lang="bg-BG" dirty="0"/>
              <a:t>В Примера се задава брой серии, а  не се </a:t>
            </a:r>
            <a:r>
              <a:rPr lang="bg-BG" dirty="0" err="1"/>
              <a:t>инкрементира</a:t>
            </a:r>
            <a:r>
              <a:rPr lang="bg-BG" dirty="0"/>
              <a:t> по поредицата </a:t>
            </a:r>
            <a:r>
              <a:rPr lang="en-US" b="1" dirty="0"/>
              <a:t>n</a:t>
            </a:r>
            <a:r>
              <a:rPr lang="en-US" dirty="0"/>
              <a:t>.</a:t>
            </a:r>
            <a:r>
              <a:rPr lang="bg-BG" dirty="0"/>
              <a:t> </a:t>
            </a:r>
          </a:p>
        </p:txBody>
      </p:sp>
      <p:sp>
        <p:nvSpPr>
          <p:cNvPr id="4" name="Slide Number Placeholder 3">
            <a:extLst>
              <a:ext uri="{FF2B5EF4-FFF2-40B4-BE49-F238E27FC236}">
                <a16:creationId xmlns:a16="http://schemas.microsoft.com/office/drawing/2014/main" id="{D136CB39-B085-428B-B8E3-4CFAF36B16EA}"/>
              </a:ext>
            </a:extLst>
          </p:cNvPr>
          <p:cNvSpPr>
            <a:spLocks noGrp="1"/>
          </p:cNvSpPr>
          <p:nvPr>
            <p:ph type="sldNum" sz="quarter" idx="12"/>
          </p:nvPr>
        </p:nvSpPr>
        <p:spPr/>
        <p:txBody>
          <a:bodyPr/>
          <a:lstStyle/>
          <a:p>
            <a:fld id="{0B1CC533-2538-41D6-87B6-64616F9C0AEF}" type="slidenum">
              <a:rPr lang="bg-BG" altLang="bg-BG" smtClean="0"/>
              <a:pPr/>
              <a:t>26</a:t>
            </a:fld>
            <a:endParaRPr lang="bg-BG" altLang="bg-BG"/>
          </a:p>
        </p:txBody>
      </p:sp>
      <p:sp>
        <p:nvSpPr>
          <p:cNvPr id="7" name="Rectangle 6">
            <a:extLst>
              <a:ext uri="{FF2B5EF4-FFF2-40B4-BE49-F238E27FC236}">
                <a16:creationId xmlns:a16="http://schemas.microsoft.com/office/drawing/2014/main" id="{D142EB03-44ED-4FA2-B3F8-AF86F0D1B92C}"/>
              </a:ext>
            </a:extLst>
          </p:cNvPr>
          <p:cNvSpPr/>
          <p:nvPr/>
        </p:nvSpPr>
        <p:spPr>
          <a:xfrm>
            <a:off x="4953000" y="0"/>
            <a:ext cx="7239000" cy="6740307"/>
          </a:xfrm>
          <a:prstGeom prst="rect">
            <a:avLst/>
          </a:prstGeom>
          <a:solidFill>
            <a:srgbClr val="FFFF00"/>
          </a:solidFill>
        </p:spPr>
        <p:txBody>
          <a:bodyPr wrap="square">
            <a:spAutoFit/>
          </a:bodyPr>
          <a:lstStyle/>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!DOCTYPE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0000FF"/>
                </a:solidFill>
                <a:latin typeface="Consolas" panose="020B0609020204030204" pitchFamily="49" charset="0"/>
              </a:rPr>
              <a:t>&gt;</a:t>
            </a:r>
            <a:endParaRPr lang="bg-BG"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html</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lang</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xmlns</a:t>
            </a:r>
            <a:r>
              <a:rPr lang="en-US" dirty="0">
                <a:solidFill>
                  <a:srgbClr val="0000FF"/>
                </a:solidFill>
                <a:latin typeface="Consolas" panose="020B0609020204030204" pitchFamily="49" charset="0"/>
              </a:rPr>
              <a:t>="http://www.w3.org/1999/xhtml"&gt;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head</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meta</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charset</a:t>
            </a:r>
            <a:r>
              <a:rPr lang="en-US" dirty="0">
                <a:solidFill>
                  <a:srgbClr val="0000FF"/>
                </a:solidFill>
                <a:latin typeface="Consolas" panose="020B0609020204030204" pitchFamily="49" charset="0"/>
              </a:rPr>
              <a:t>="utf-8"</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title</a:t>
            </a:r>
            <a:r>
              <a:rPr lang="en-US" dirty="0">
                <a:solidFill>
                  <a:srgbClr val="0000FF"/>
                </a:solidFill>
                <a:latin typeface="Consolas" panose="020B0609020204030204" pitchFamily="49" charset="0"/>
              </a:rPr>
              <a:t>&gt;&lt;/</a:t>
            </a:r>
            <a:r>
              <a:rPr lang="en-US" dirty="0">
                <a:solidFill>
                  <a:srgbClr val="800000"/>
                </a:solidFill>
                <a:latin typeface="Consolas" panose="020B0609020204030204" pitchFamily="49" charset="0"/>
              </a:rPr>
              <a:t>title</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script</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bg-BG"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fibonacci_series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(n) </a:t>
            </a:r>
          </a:p>
          <a:p>
            <a:r>
              <a:rPr lang="bg-BG"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(n===1)</a:t>
            </a:r>
          </a:p>
          <a:p>
            <a:r>
              <a:rPr lang="bg-BG"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 1];</a:t>
            </a:r>
          </a:p>
          <a:p>
            <a:r>
              <a:rPr lang="bg-BG"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bg-BG"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var</a:t>
            </a:r>
            <a:r>
              <a:rPr lang="pt-BR" dirty="0">
                <a:solidFill>
                  <a:srgbClr val="000000"/>
                </a:solidFill>
                <a:latin typeface="Consolas" panose="020B0609020204030204" pitchFamily="49" charset="0"/>
              </a:rPr>
              <a:t> s = fibonacci_series(n - 1);</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s.push</a:t>
            </a:r>
            <a:r>
              <a:rPr lang="en-US" dirty="0">
                <a:solidFill>
                  <a:srgbClr val="000000"/>
                </a:solidFill>
                <a:latin typeface="Consolas" panose="020B0609020204030204" pitchFamily="49" charset="0"/>
              </a:rPr>
              <a:t>(s[</a:t>
            </a:r>
            <a:r>
              <a:rPr lang="en-US" dirty="0" err="1">
                <a:solidFill>
                  <a:srgbClr val="000000"/>
                </a:solidFill>
                <a:latin typeface="Consolas" panose="020B0609020204030204" pitchFamily="49" charset="0"/>
              </a:rPr>
              <a:t>s.length</a:t>
            </a:r>
            <a:r>
              <a:rPr lang="en-US" dirty="0">
                <a:solidFill>
                  <a:srgbClr val="000000"/>
                </a:solidFill>
                <a:latin typeface="Consolas" panose="020B0609020204030204" pitchFamily="49" charset="0"/>
              </a:rPr>
              <a:t> - 1] + s[</a:t>
            </a:r>
            <a:r>
              <a:rPr lang="en-US" dirty="0" err="1">
                <a:solidFill>
                  <a:srgbClr val="000000"/>
                </a:solidFill>
                <a:latin typeface="Consolas" panose="020B0609020204030204" pitchFamily="49" charset="0"/>
              </a:rPr>
              <a:t>s.length</a:t>
            </a:r>
            <a:r>
              <a:rPr lang="en-US" dirty="0">
                <a:solidFill>
                  <a:srgbClr val="000000"/>
                </a:solidFill>
                <a:latin typeface="Consolas" panose="020B0609020204030204" pitchFamily="49" charset="0"/>
              </a:rPr>
              <a:t> - 2]);</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s;</a:t>
            </a:r>
          </a:p>
          <a:p>
            <a:r>
              <a:rPr lang="bg-BG" dirty="0">
                <a:solidFill>
                  <a:srgbClr val="000000"/>
                </a:solidFill>
                <a:latin typeface="Consolas" panose="020B0609020204030204" pitchFamily="49" charset="0"/>
              </a:rPr>
              <a:t>        }</a:t>
            </a:r>
          </a:p>
          <a:p>
            <a:r>
              <a:rPr lang="bg-BG" dirty="0">
                <a:solidFill>
                  <a:srgbClr val="000000"/>
                </a:solidFill>
                <a:latin typeface="Consolas" panose="020B0609020204030204" pitchFamily="49" charset="0"/>
              </a:rPr>
              <a:t>        };       </a:t>
            </a:r>
          </a:p>
          <a:p>
            <a:r>
              <a:rPr lang="it-IT" dirty="0">
                <a:solidFill>
                  <a:srgbClr val="000000"/>
                </a:solidFill>
                <a:latin typeface="Consolas" panose="020B0609020204030204" pitchFamily="49" charset="0"/>
              </a:rPr>
              <a:t>            document.write(fibonacci_series(8));</a:t>
            </a:r>
            <a:r>
              <a:rPr lang="bg-BG" dirty="0">
                <a:solidFill>
                  <a:srgbClr val="000000"/>
                </a:solidFill>
                <a:latin typeface="Consolas" panose="020B0609020204030204" pitchFamily="49" charset="0"/>
              </a:rPr>
              <a:t>     </a:t>
            </a:r>
          </a:p>
          <a:p>
            <a:r>
              <a:rPr lang="bg-BG"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script</a:t>
            </a:r>
            <a:r>
              <a:rPr lang="en-US" dirty="0">
                <a:solidFill>
                  <a:srgbClr val="0000FF"/>
                </a:solidFill>
                <a:latin typeface="Consolas" panose="020B0609020204030204" pitchFamily="49" charset="0"/>
              </a:rPr>
              <a:t>&gt;</a:t>
            </a: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head</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body</a:t>
            </a:r>
            <a:r>
              <a:rPr lang="en-US" dirty="0">
                <a:solidFill>
                  <a:srgbClr val="0000FF"/>
                </a:solidFill>
                <a:latin typeface="Consolas" panose="020B0609020204030204" pitchFamily="49" charset="0"/>
              </a:rPr>
              <a:t>&gt;&lt;/</a:t>
            </a:r>
            <a:r>
              <a:rPr lang="en-US" dirty="0">
                <a:solidFill>
                  <a:srgbClr val="800000"/>
                </a:solidFill>
                <a:latin typeface="Consolas" panose="020B0609020204030204" pitchFamily="49" charset="0"/>
              </a:rPr>
              <a:t>body</a:t>
            </a:r>
            <a:r>
              <a:rPr lang="en-US" dirty="0">
                <a:solidFill>
                  <a:srgbClr val="0000FF"/>
                </a:solidFill>
                <a:latin typeface="Consolas" panose="020B0609020204030204" pitchFamily="49" charset="0"/>
              </a:rPr>
              <a:t>&gt;&lt;/</a:t>
            </a:r>
            <a:r>
              <a:rPr lang="en-US" dirty="0">
                <a:solidFill>
                  <a:srgbClr val="800000"/>
                </a:solidFill>
                <a:latin typeface="Consolas" panose="020B0609020204030204" pitchFamily="49" charset="0"/>
              </a:rPr>
              <a:t>html</a:t>
            </a:r>
            <a:r>
              <a:rPr lang="en-US" dirty="0">
                <a:solidFill>
                  <a:srgbClr val="0000FF"/>
                </a:solidFill>
                <a:latin typeface="Consolas" panose="020B0609020204030204" pitchFamily="49" charset="0"/>
              </a:rPr>
              <a:t>&gt;</a:t>
            </a:r>
            <a:endParaRPr lang="bg-BG" dirty="0"/>
          </a:p>
        </p:txBody>
      </p:sp>
      <p:sp>
        <p:nvSpPr>
          <p:cNvPr id="8" name="Rectangle 7">
            <a:extLst>
              <a:ext uri="{FF2B5EF4-FFF2-40B4-BE49-F238E27FC236}">
                <a16:creationId xmlns:a16="http://schemas.microsoft.com/office/drawing/2014/main" id="{4FE6A85C-21FC-4407-B08B-B213729142DF}"/>
              </a:ext>
            </a:extLst>
          </p:cNvPr>
          <p:cNvSpPr/>
          <p:nvPr/>
        </p:nvSpPr>
        <p:spPr>
          <a:xfrm>
            <a:off x="179219" y="202374"/>
            <a:ext cx="2446504" cy="400110"/>
          </a:xfrm>
          <a:prstGeom prst="rect">
            <a:avLst/>
          </a:prstGeom>
        </p:spPr>
        <p:txBody>
          <a:bodyPr wrap="none">
            <a:spAutoFit/>
          </a:bodyPr>
          <a:lstStyle/>
          <a:p>
            <a:r>
              <a:rPr lang="en-US" sz="2000" b="1" dirty="0">
                <a:solidFill>
                  <a:srgbClr val="C00000"/>
                </a:solidFill>
                <a:ea typeface="Times New Roman" panose="02020603050405020304" pitchFamily="18" charset="0"/>
                <a:cs typeface="Arial" panose="020B0604020202020204" pitchFamily="34" charset="0"/>
              </a:rPr>
              <a:t>T4, fibonachi.html</a:t>
            </a:r>
            <a:r>
              <a:rPr lang="bg-BG" sz="2000" b="1" dirty="0">
                <a:solidFill>
                  <a:srgbClr val="C00000"/>
                </a:solidFill>
                <a:ea typeface="Times New Roman" panose="02020603050405020304" pitchFamily="18" charset="0"/>
                <a:cs typeface="Arial" panose="020B0604020202020204" pitchFamily="34" charset="0"/>
              </a:rPr>
              <a:t> </a:t>
            </a:r>
            <a:endParaRPr lang="bg-BG" sz="2000" dirty="0">
              <a:solidFill>
                <a:srgbClr val="C00000"/>
              </a:solidFill>
            </a:endParaRPr>
          </a:p>
        </p:txBody>
      </p:sp>
    </p:spTree>
    <p:extLst>
      <p:ext uri="{BB962C8B-B14F-4D97-AF65-F5344CB8AC3E}">
        <p14:creationId xmlns:p14="http://schemas.microsoft.com/office/powerpoint/2010/main" val="954973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745F06-0D8A-49FF-AA17-60A954BD5C5A}"/>
              </a:ext>
            </a:extLst>
          </p:cNvPr>
          <p:cNvSpPr>
            <a:spLocks noGrp="1"/>
          </p:cNvSpPr>
          <p:nvPr>
            <p:ph type="sldNum" sz="quarter" idx="12"/>
          </p:nvPr>
        </p:nvSpPr>
        <p:spPr/>
        <p:txBody>
          <a:bodyPr/>
          <a:lstStyle/>
          <a:p>
            <a:fld id="{0B1CC533-2538-41D6-87B6-64616F9C0AEF}" type="slidenum">
              <a:rPr lang="bg-BG" altLang="bg-BG" smtClean="0"/>
              <a:pPr/>
              <a:t>27</a:t>
            </a:fld>
            <a:endParaRPr lang="bg-BG" altLang="bg-BG"/>
          </a:p>
        </p:txBody>
      </p:sp>
      <p:sp>
        <p:nvSpPr>
          <p:cNvPr id="5" name="Rectangle 4">
            <a:extLst>
              <a:ext uri="{FF2B5EF4-FFF2-40B4-BE49-F238E27FC236}">
                <a16:creationId xmlns:a16="http://schemas.microsoft.com/office/drawing/2014/main" id="{7633B35E-3DD9-4BD9-9824-72DE1854548F}"/>
              </a:ext>
            </a:extLst>
          </p:cNvPr>
          <p:cNvSpPr/>
          <p:nvPr/>
        </p:nvSpPr>
        <p:spPr>
          <a:xfrm>
            <a:off x="5257800" y="0"/>
            <a:ext cx="6858000" cy="6986528"/>
          </a:xfrm>
          <a:prstGeom prst="rect">
            <a:avLst/>
          </a:prstGeom>
          <a:solidFill>
            <a:srgbClr val="FFFF00"/>
          </a:solidFill>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script</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arrayNumbers</a:t>
            </a:r>
            <a:r>
              <a:rPr lang="en-US" sz="1600" dirty="0">
                <a:solidFill>
                  <a:srgbClr val="000000"/>
                </a:solidFill>
                <a:latin typeface="Consolas" panose="020B0609020204030204" pitchFamily="49" charset="0"/>
              </a:rPr>
              <a:t> = [10, 3, 5, -1, 0, 12, 8];</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document.write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"&lt;h2&gt;</a:t>
            </a:r>
            <a:r>
              <a:rPr lang="en-US" sz="1600" dirty="0" err="1">
                <a:solidFill>
                  <a:srgbClr val="A31515"/>
                </a:solidFill>
                <a:latin typeface="Consolas" panose="020B0609020204030204" pitchFamily="49" charset="0"/>
              </a:rPr>
              <a:t>Old_Array</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0;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 </a:t>
            </a:r>
            <a:r>
              <a:rPr lang="en-US" sz="1600" dirty="0" err="1">
                <a:solidFill>
                  <a:srgbClr val="000000"/>
                </a:solidFill>
                <a:latin typeface="Consolas" panose="020B0609020204030204" pitchFamily="49" charset="0"/>
              </a:rPr>
              <a:t>arrayNumbers.length</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document.write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arrayNumbers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a:t>
            </a:r>
          </a:p>
          <a:p>
            <a:r>
              <a:rPr lang="bg-BG"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document.write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"&lt;/h2&gt;&lt;</a:t>
            </a:r>
            <a:r>
              <a:rPr lang="en-US" sz="1600" dirty="0" err="1">
                <a:solidFill>
                  <a:srgbClr val="A31515"/>
                </a:solidFill>
                <a:latin typeface="Consolas" panose="020B0609020204030204" pitchFamily="49" charset="0"/>
              </a:rPr>
              <a:t>br</a:t>
            </a:r>
            <a:r>
              <a:rPr lang="en-US" sz="1600" dirty="0">
                <a:solidFill>
                  <a:srgbClr val="A31515"/>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newArray</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Array();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SortArray</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arrayNum</a:t>
            </a:r>
            <a:r>
              <a:rPr lang="en-US" sz="1600" dirty="0">
                <a:solidFill>
                  <a:srgbClr val="000000"/>
                </a:solidFill>
                <a:latin typeface="Consolas" panose="020B0609020204030204" pitchFamily="49" charset="0"/>
              </a:rPr>
              <a:t>)</a:t>
            </a:r>
            <a:r>
              <a:rPr lang="bg-BG" sz="1600" dirty="0">
                <a:solidFill>
                  <a:srgbClr val="000000"/>
                </a:solidFill>
                <a:latin typeface="Consolas" panose="020B0609020204030204" pitchFamily="49" charset="0"/>
              </a:rPr>
              <a:t> {</a:t>
            </a:r>
          </a:p>
          <a:p>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for</a:t>
            </a:r>
            <a:r>
              <a:rPr lang="nn-NO" sz="1600" dirty="0">
                <a:solidFill>
                  <a:srgbClr val="000000"/>
                </a:solidFill>
                <a:latin typeface="Consolas" panose="020B0609020204030204" pitchFamily="49" charset="0"/>
              </a:rPr>
              <a:t> (i = 0; i &lt; arrayNum.length; i++)</a:t>
            </a:r>
            <a:r>
              <a:rPr lang="bg-BG"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(j =i+1; j &lt;</a:t>
            </a:r>
            <a:r>
              <a:rPr lang="en-US" sz="1600" dirty="0" err="1">
                <a:solidFill>
                  <a:srgbClr val="000000"/>
                </a:solidFill>
                <a:latin typeface="Consolas" panose="020B0609020204030204" pitchFamily="49" charset="0"/>
              </a:rPr>
              <a:t>arrayNum.length</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j++</a:t>
            </a:r>
            <a:r>
              <a:rPr lang="en-US" sz="1600" dirty="0">
                <a:solidFill>
                  <a:srgbClr val="000000"/>
                </a:solidFill>
                <a:latin typeface="Consolas" panose="020B0609020204030204" pitchFamily="49" charset="0"/>
              </a:rPr>
              <a:t>)</a:t>
            </a:r>
            <a:r>
              <a:rPr lang="bg-BG"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arrayNum</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]&gt;</a:t>
            </a:r>
            <a:r>
              <a:rPr lang="en-US" sz="1600" dirty="0" err="1">
                <a:solidFill>
                  <a:srgbClr val="000000"/>
                </a:solidFill>
                <a:latin typeface="Consolas" panose="020B0609020204030204" pitchFamily="49" charset="0"/>
              </a:rPr>
              <a:t>arrayNum</a:t>
            </a:r>
            <a:r>
              <a:rPr lang="en-US" sz="1600" dirty="0">
                <a:solidFill>
                  <a:srgbClr val="000000"/>
                </a:solidFill>
                <a:latin typeface="Consolas" panose="020B0609020204030204" pitchFamily="49" charset="0"/>
              </a:rPr>
              <a:t>[j])</a:t>
            </a:r>
          </a:p>
          <a:p>
            <a:r>
              <a:rPr lang="bg-BG"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temp = </a:t>
            </a:r>
            <a:r>
              <a:rPr lang="en-US" sz="1600" dirty="0" err="1">
                <a:solidFill>
                  <a:srgbClr val="000000"/>
                </a:solidFill>
                <a:latin typeface="Consolas" panose="020B0609020204030204" pitchFamily="49" charset="0"/>
              </a:rPr>
              <a:t>arrayNum</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arrayNum</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arrayNum</a:t>
            </a:r>
            <a:r>
              <a:rPr lang="en-US" sz="1600" dirty="0">
                <a:solidFill>
                  <a:srgbClr val="000000"/>
                </a:solidFill>
                <a:latin typeface="Consolas" panose="020B0609020204030204" pitchFamily="49" charset="0"/>
              </a:rPr>
              <a:t>[j];</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arrayNum</a:t>
            </a:r>
            <a:r>
              <a:rPr lang="en-US" sz="1600" dirty="0">
                <a:solidFill>
                  <a:srgbClr val="000000"/>
                </a:solidFill>
                <a:latin typeface="Consolas" panose="020B0609020204030204" pitchFamily="49" charset="0"/>
              </a:rPr>
              <a:t>[j] = temp;</a:t>
            </a:r>
          </a:p>
          <a:p>
            <a:r>
              <a:rPr lang="bg-BG" sz="1600" dirty="0">
                <a:solidFill>
                  <a:srgbClr val="000000"/>
                </a:solidFill>
                <a:latin typeface="Consolas" panose="020B0609020204030204" pitchFamily="49" charset="0"/>
              </a:rPr>
              <a:t>               }</a:t>
            </a:r>
          </a:p>
          <a:p>
            <a:r>
              <a:rPr lang="bg-BG" sz="1600" dirty="0">
                <a:solidFill>
                  <a:srgbClr val="000000"/>
                </a:solidFill>
                <a:latin typeface="Consolas" panose="020B0609020204030204" pitchFamily="49" charset="0"/>
              </a:rPr>
              <a:t>            }</a:t>
            </a:r>
          </a:p>
          <a:p>
            <a:r>
              <a:rPr lang="bg-BG"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arrayNum</a:t>
            </a:r>
            <a:r>
              <a:rPr lang="en-US" sz="1600" dirty="0">
                <a:solidFill>
                  <a:srgbClr val="000000"/>
                </a:solidFill>
                <a:latin typeface="Consolas" panose="020B0609020204030204" pitchFamily="49" charset="0"/>
              </a:rPr>
              <a:t>;</a:t>
            </a:r>
          </a:p>
          <a:p>
            <a:r>
              <a:rPr lang="bg-BG"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newArray</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SortArray</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arrayNumbers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document.write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 &lt;h2&gt;</a:t>
            </a:r>
            <a:r>
              <a:rPr lang="en-US" sz="1600" dirty="0" err="1">
                <a:solidFill>
                  <a:srgbClr val="A31515"/>
                </a:solidFill>
                <a:latin typeface="Consolas" panose="020B0609020204030204" pitchFamily="49" charset="0"/>
              </a:rPr>
              <a:t>New_Array</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a:t>
            </a:r>
          </a:p>
          <a:p>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for</a:t>
            </a:r>
            <a:r>
              <a:rPr lang="nn-NO" sz="1600" dirty="0">
                <a:solidFill>
                  <a:srgbClr val="000000"/>
                </a:solidFill>
                <a:latin typeface="Consolas" panose="020B0609020204030204" pitchFamily="49" charset="0"/>
              </a:rPr>
              <a:t> (i = 0; i &lt; newArray.length; i++)</a:t>
            </a:r>
            <a:r>
              <a:rPr lang="bg-BG"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document.write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newArray</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a:t>
            </a:r>
            <a:r>
              <a:rPr lang="bg-BG" sz="1600" dirty="0">
                <a:solidFill>
                  <a:srgbClr val="000000"/>
                </a:solidFill>
                <a:latin typeface="Consolas" panose="020B0609020204030204" pitchFamily="49" charset="0"/>
              </a:rPr>
              <a:t>                  </a:t>
            </a:r>
          </a:p>
          <a:p>
            <a:r>
              <a:rPr lang="bg-BG"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document.write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"&lt;/h2&gt;"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script</a:t>
            </a:r>
            <a:r>
              <a:rPr lang="en-US" sz="1600" dirty="0">
                <a:solidFill>
                  <a:srgbClr val="0000FF"/>
                </a:solidFill>
                <a:latin typeface="Consolas" panose="020B0609020204030204" pitchFamily="49" charset="0"/>
              </a:rPr>
              <a:t>&gt;</a:t>
            </a:r>
            <a:endParaRPr lang="bg-BG" sz="1600" dirty="0"/>
          </a:p>
        </p:txBody>
      </p:sp>
      <p:sp>
        <p:nvSpPr>
          <p:cNvPr id="6" name="Rectangle 5">
            <a:extLst>
              <a:ext uri="{FF2B5EF4-FFF2-40B4-BE49-F238E27FC236}">
                <a16:creationId xmlns:a16="http://schemas.microsoft.com/office/drawing/2014/main" id="{319F11A6-7225-4A29-BFB5-32B677BEB9DF}"/>
              </a:ext>
            </a:extLst>
          </p:cNvPr>
          <p:cNvSpPr/>
          <p:nvPr/>
        </p:nvSpPr>
        <p:spPr>
          <a:xfrm>
            <a:off x="179219" y="202374"/>
            <a:ext cx="2175596" cy="400110"/>
          </a:xfrm>
          <a:prstGeom prst="rect">
            <a:avLst/>
          </a:prstGeom>
        </p:spPr>
        <p:txBody>
          <a:bodyPr wrap="none">
            <a:spAutoFit/>
          </a:bodyPr>
          <a:lstStyle/>
          <a:p>
            <a:r>
              <a:rPr lang="en-US" sz="2000" b="1" dirty="0">
                <a:solidFill>
                  <a:srgbClr val="C00000"/>
                </a:solidFill>
                <a:ea typeface="Times New Roman" panose="02020603050405020304" pitchFamily="18" charset="0"/>
                <a:cs typeface="Arial" panose="020B0604020202020204" pitchFamily="34" charset="0"/>
              </a:rPr>
              <a:t>T4, sorting.html</a:t>
            </a:r>
            <a:r>
              <a:rPr lang="bg-BG" sz="2000" b="1" dirty="0">
                <a:solidFill>
                  <a:srgbClr val="C00000"/>
                </a:solidFill>
                <a:ea typeface="Times New Roman" panose="02020603050405020304" pitchFamily="18" charset="0"/>
                <a:cs typeface="Arial" panose="020B0604020202020204" pitchFamily="34" charset="0"/>
              </a:rPr>
              <a:t> </a:t>
            </a:r>
            <a:endParaRPr lang="bg-BG" sz="2000" dirty="0">
              <a:solidFill>
                <a:srgbClr val="C00000"/>
              </a:solidFill>
            </a:endParaRPr>
          </a:p>
        </p:txBody>
      </p:sp>
      <p:sp>
        <p:nvSpPr>
          <p:cNvPr id="7" name="Rectangle 6">
            <a:extLst>
              <a:ext uri="{FF2B5EF4-FFF2-40B4-BE49-F238E27FC236}">
                <a16:creationId xmlns:a16="http://schemas.microsoft.com/office/drawing/2014/main" id="{EE4E1CEF-EF97-4599-8A83-AE13DCFCCFC0}"/>
              </a:ext>
            </a:extLst>
          </p:cNvPr>
          <p:cNvSpPr/>
          <p:nvPr/>
        </p:nvSpPr>
        <p:spPr>
          <a:xfrm>
            <a:off x="109728" y="838200"/>
            <a:ext cx="4703677" cy="2031325"/>
          </a:xfrm>
          <a:prstGeom prst="rect">
            <a:avLst/>
          </a:prstGeom>
        </p:spPr>
        <p:txBody>
          <a:bodyPr wrap="square">
            <a:spAutoFit/>
          </a:bodyPr>
          <a:lstStyle/>
          <a:p>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Kак</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да</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сортираме</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нашия</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масив</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Един</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от</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най-лесните</a:t>
            </a:r>
            <a:b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b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начини</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това</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да</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бъде</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направено</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е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чрез</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така</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нареченият</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метод</a:t>
            </a: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a:t>
            </a: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пряката</a:t>
            </a:r>
            <a:b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br>
            <a:r>
              <a:rPr lang="en-US"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селекция</a:t>
            </a: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(selection sort algorithm)</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bg-BG" dirty="0"/>
          </a:p>
        </p:txBody>
      </p:sp>
      <p:sp>
        <p:nvSpPr>
          <p:cNvPr id="8" name="Rectangle 7">
            <a:extLst>
              <a:ext uri="{FF2B5EF4-FFF2-40B4-BE49-F238E27FC236}">
                <a16:creationId xmlns:a16="http://schemas.microsoft.com/office/drawing/2014/main" id="{AB6099E9-5DEF-4DFE-B140-1BF0489F7901}"/>
              </a:ext>
            </a:extLst>
          </p:cNvPr>
          <p:cNvSpPr/>
          <p:nvPr/>
        </p:nvSpPr>
        <p:spPr>
          <a:xfrm>
            <a:off x="179219" y="3025247"/>
            <a:ext cx="5078581" cy="3477875"/>
          </a:xfrm>
          <a:prstGeom prst="rect">
            <a:avLst/>
          </a:prstGeom>
        </p:spPr>
        <p:txBody>
          <a:bodyPr wrap="square">
            <a:spAutoFit/>
          </a:bodyPr>
          <a:lstStyle/>
          <a:p>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При</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него</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масивът</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се</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разделя</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a:t>
            </a:r>
            <a:b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b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сортирана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и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несортирана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част</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Сортираната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част</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се</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намира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в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лявата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част</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масива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а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несортираната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в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дясната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При</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всяка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стъпка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алгоритъма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b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b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сортираната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част</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се</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разширява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надясно</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с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един</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елемент</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а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несортираната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намалява</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с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един</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от</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US" sz="20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ляво</a:t>
            </a:r>
            <a: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br>
              <a:rPr lang="en-US" sz="20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br>
            <a:endParaRPr lang="bg-BG" sz="2000" dirty="0"/>
          </a:p>
        </p:txBody>
      </p:sp>
    </p:spTree>
    <p:extLst>
      <p:ext uri="{BB962C8B-B14F-4D97-AF65-F5344CB8AC3E}">
        <p14:creationId xmlns:p14="http://schemas.microsoft.com/office/powerpoint/2010/main" val="3276809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13">
            <a:extLst>
              <a:ext uri="{FF2B5EF4-FFF2-40B4-BE49-F238E27FC236}">
                <a16:creationId xmlns:a16="http://schemas.microsoft.com/office/drawing/2014/main" id="{C9D95A11-4A53-43BF-94DF-F9705C080C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04B65635-5F74-4B61-BF6F-057F5D2FA55C}" type="slidenum">
              <a:rPr lang="bg-BG" altLang="en-US" sz="2600">
                <a:solidFill>
                  <a:srgbClr val="0000FF"/>
                </a:solidFill>
              </a:rPr>
              <a:pPr eaLnBrk="1" hangingPunct="1">
                <a:spcBef>
                  <a:spcPct val="0"/>
                </a:spcBef>
                <a:buClrTx/>
                <a:buSzTx/>
                <a:buFontTx/>
                <a:buNone/>
              </a:pPr>
              <a:t>28</a:t>
            </a:fld>
            <a:endParaRPr lang="bg-BG" altLang="en-US" sz="2600" dirty="0">
              <a:solidFill>
                <a:srgbClr val="0000FF"/>
              </a:solidFill>
            </a:endParaRPr>
          </a:p>
        </p:txBody>
      </p:sp>
      <p:sp>
        <p:nvSpPr>
          <p:cNvPr id="18435" name="AutoShape 2">
            <a:extLst>
              <a:ext uri="{FF2B5EF4-FFF2-40B4-BE49-F238E27FC236}">
                <a16:creationId xmlns:a16="http://schemas.microsoft.com/office/drawing/2014/main" id="{6303F8A2-5BA1-4590-9B45-AC15DD578DAC}"/>
              </a:ext>
            </a:extLst>
          </p:cNvPr>
          <p:cNvSpPr>
            <a:spLocks noGrp="1" noChangeArrowheads="1"/>
          </p:cNvSpPr>
          <p:nvPr>
            <p:ph type="title"/>
          </p:nvPr>
        </p:nvSpPr>
        <p:spPr>
          <a:xfrm>
            <a:off x="990600" y="152400"/>
            <a:ext cx="10566400" cy="1143000"/>
          </a:xfrm>
        </p:spPr>
        <p:txBody>
          <a:bodyPr/>
          <a:lstStyle/>
          <a:p>
            <a:r>
              <a:rPr lang="bg-BG" altLang="en-US" sz="3200" dirty="0"/>
              <a:t>4.2. Събития </a:t>
            </a:r>
            <a:br>
              <a:rPr lang="bg-BG" altLang="en-US" sz="3200" i="1" dirty="0"/>
            </a:br>
            <a:endParaRPr lang="bg-BG" altLang="en-US" sz="3200" i="1" dirty="0"/>
          </a:p>
        </p:txBody>
      </p:sp>
      <p:sp>
        <p:nvSpPr>
          <p:cNvPr id="18436" name="Rectangle 3">
            <a:extLst>
              <a:ext uri="{FF2B5EF4-FFF2-40B4-BE49-F238E27FC236}">
                <a16:creationId xmlns:a16="http://schemas.microsoft.com/office/drawing/2014/main" id="{FA401DEA-DDE9-4634-99F2-576B18777662}"/>
              </a:ext>
            </a:extLst>
          </p:cNvPr>
          <p:cNvSpPr>
            <a:spLocks noGrp="1" noChangeArrowheads="1"/>
          </p:cNvSpPr>
          <p:nvPr>
            <p:ph type="body" idx="1"/>
          </p:nvPr>
        </p:nvSpPr>
        <p:spPr>
          <a:xfrm>
            <a:off x="1143000" y="1066800"/>
            <a:ext cx="9906000" cy="5638800"/>
          </a:xfrm>
        </p:spPr>
        <p:txBody>
          <a:bodyPr/>
          <a:lstStyle/>
          <a:p>
            <a:pPr>
              <a:lnSpc>
                <a:spcPct val="80000"/>
              </a:lnSpc>
            </a:pPr>
            <a:r>
              <a:rPr lang="bg-BG" altLang="en-US" sz="2400" dirty="0"/>
              <a:t>В някои от примерите от вече разгледаните теми показахме как </a:t>
            </a:r>
            <a:r>
              <a:rPr lang="bg-BG" altLang="en-US" sz="2400" dirty="0" err="1"/>
              <a:t>JavaScript</a:t>
            </a:r>
            <a:r>
              <a:rPr lang="bg-BG" altLang="en-US" sz="2400" dirty="0"/>
              <a:t> работи със събитията на HTML елементите, но те не бяха коментирани и обяснени.</a:t>
            </a:r>
          </a:p>
          <a:p>
            <a:pPr>
              <a:lnSpc>
                <a:spcPct val="80000"/>
              </a:lnSpc>
            </a:pPr>
            <a:r>
              <a:rPr lang="bg-BG" altLang="en-US" sz="2400" dirty="0"/>
              <a:t>Едно от богатствата на </a:t>
            </a:r>
            <a:r>
              <a:rPr lang="bg-BG" altLang="en-US" sz="2400" dirty="0" err="1"/>
              <a:t>JavaScript</a:t>
            </a:r>
            <a:r>
              <a:rPr lang="bg-BG" altLang="en-US" sz="2400" dirty="0"/>
              <a:t> е способността, като програмен език, да улеснява създаването на динамични Интернет страници и да увеличава взаимодействието с потребителя. Това създава впечатление за живот на всяка страница и на целия сайт в усещанията на посетителите.</a:t>
            </a:r>
          </a:p>
          <a:p>
            <a:pPr>
              <a:lnSpc>
                <a:spcPct val="80000"/>
              </a:lnSpc>
            </a:pPr>
            <a:r>
              <a:rPr lang="bg-BG" altLang="en-US" sz="2400" dirty="0"/>
              <a:t>Онова, което най-вече прави интерактивността на Интернет страниците, е системата от събития на </a:t>
            </a:r>
            <a:r>
              <a:rPr lang="bg-BG" altLang="en-US" sz="2400" dirty="0" err="1"/>
              <a:t>JavaScript</a:t>
            </a:r>
            <a:r>
              <a:rPr lang="bg-BG" altLang="en-US" sz="2400" dirty="0"/>
              <a:t>. Събитието в </a:t>
            </a:r>
            <a:r>
              <a:rPr lang="bg-BG" altLang="en-US" sz="2400" dirty="0" err="1"/>
              <a:t>JavaScript</a:t>
            </a:r>
            <a:r>
              <a:rPr lang="bg-BG" altLang="en-US" sz="2400" dirty="0"/>
              <a:t> е нещото, което се случва със или в страницата. </a:t>
            </a:r>
          </a:p>
          <a:p>
            <a:pPr>
              <a:lnSpc>
                <a:spcPct val="80000"/>
              </a:lnSpc>
            </a:pPr>
            <a:r>
              <a:rPr lang="bg-BG" altLang="en-US" sz="2400" dirty="0"/>
              <a:t>Взаимодействието на </a:t>
            </a:r>
            <a:r>
              <a:rPr lang="bg-BG" altLang="en-US" sz="2400" dirty="0" err="1"/>
              <a:t>JavaScript</a:t>
            </a:r>
            <a:r>
              <a:rPr lang="bg-BG" altLang="en-US" sz="2400" dirty="0"/>
              <a:t> с HTML се осъществява със събитията, когато потребителят или браузърът манипулира страницата. </a:t>
            </a:r>
          </a:p>
          <a:p>
            <a:pPr>
              <a:lnSpc>
                <a:spcPct val="80000"/>
              </a:lnSpc>
            </a:pPr>
            <a:r>
              <a:rPr lang="bg-BG" altLang="en-US" sz="2400" dirty="0"/>
              <a:t>Примери за събития са: </a:t>
            </a:r>
            <a:r>
              <a:rPr lang="bg-BG" altLang="en-US" sz="2400" dirty="0">
                <a:solidFill>
                  <a:srgbClr val="0000FF"/>
                </a:solidFill>
              </a:rPr>
              <a:t>затваряне на прозорец, кликване с бутон на мишката; зареждане на страница; извършване на избор със </a:t>
            </a:r>
            <a:r>
              <a:rPr lang="bg-BG" altLang="en-US" sz="2400" dirty="0" err="1">
                <a:solidFill>
                  <a:srgbClr val="0000FF"/>
                </a:solidFill>
              </a:rPr>
              <a:t>select</a:t>
            </a:r>
            <a:r>
              <a:rPr lang="bg-BG" altLang="en-US" sz="2400" dirty="0">
                <a:solidFill>
                  <a:srgbClr val="0000FF"/>
                </a:solidFill>
              </a:rPr>
              <a:t>; натискане на клавиш на клавиатурата и други</a:t>
            </a:r>
            <a:r>
              <a:rPr lang="bg-BG" altLang="en-US" sz="24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13">
            <a:extLst>
              <a:ext uri="{FF2B5EF4-FFF2-40B4-BE49-F238E27FC236}">
                <a16:creationId xmlns:a16="http://schemas.microsoft.com/office/drawing/2014/main" id="{F9196649-6A1E-4F2E-8F00-A7D743B7007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D43D1402-C338-415E-9C7C-A6327914EA80}" type="slidenum">
              <a:rPr lang="bg-BG" altLang="en-US" sz="2600">
                <a:solidFill>
                  <a:srgbClr val="0000FF"/>
                </a:solidFill>
              </a:rPr>
              <a:pPr eaLnBrk="1" hangingPunct="1">
                <a:spcBef>
                  <a:spcPct val="0"/>
                </a:spcBef>
                <a:buClrTx/>
                <a:buSzTx/>
                <a:buFontTx/>
                <a:buNone/>
              </a:pPr>
              <a:t>29</a:t>
            </a:fld>
            <a:endParaRPr lang="bg-BG" altLang="en-US" sz="2600" dirty="0">
              <a:solidFill>
                <a:srgbClr val="0000FF"/>
              </a:solidFill>
            </a:endParaRPr>
          </a:p>
        </p:txBody>
      </p:sp>
      <p:sp>
        <p:nvSpPr>
          <p:cNvPr id="19459" name="Rectangle 2">
            <a:extLst>
              <a:ext uri="{FF2B5EF4-FFF2-40B4-BE49-F238E27FC236}">
                <a16:creationId xmlns:a16="http://schemas.microsoft.com/office/drawing/2014/main" id="{27CD4D3F-B861-4B59-97EA-BE124DCB3DC2}"/>
              </a:ext>
            </a:extLst>
          </p:cNvPr>
          <p:cNvSpPr>
            <a:spLocks noGrp="1" noChangeArrowheads="1"/>
          </p:cNvSpPr>
          <p:nvPr>
            <p:ph type="title"/>
          </p:nvPr>
        </p:nvSpPr>
        <p:spPr>
          <a:xfrm flipV="1">
            <a:off x="1151128" y="301752"/>
            <a:ext cx="10566400" cy="45719"/>
          </a:xfrm>
        </p:spPr>
        <p:txBody>
          <a:bodyPr/>
          <a:lstStyle/>
          <a:p>
            <a:endParaRPr lang="bg-BG" altLang="en-US" dirty="0"/>
          </a:p>
        </p:txBody>
      </p:sp>
      <p:sp>
        <p:nvSpPr>
          <p:cNvPr id="19460" name="Rectangle 3">
            <a:extLst>
              <a:ext uri="{FF2B5EF4-FFF2-40B4-BE49-F238E27FC236}">
                <a16:creationId xmlns:a16="http://schemas.microsoft.com/office/drawing/2014/main" id="{62E7FD77-2578-4C87-8BBC-009BA91A10CE}"/>
              </a:ext>
            </a:extLst>
          </p:cNvPr>
          <p:cNvSpPr>
            <a:spLocks noGrp="1" noChangeArrowheads="1"/>
          </p:cNvSpPr>
          <p:nvPr>
            <p:ph type="body" idx="1"/>
          </p:nvPr>
        </p:nvSpPr>
        <p:spPr>
          <a:xfrm>
            <a:off x="1117600" y="685800"/>
            <a:ext cx="10236200" cy="5867400"/>
          </a:xfrm>
        </p:spPr>
        <p:txBody>
          <a:bodyPr/>
          <a:lstStyle/>
          <a:p>
            <a:pPr>
              <a:lnSpc>
                <a:spcPct val="80000"/>
              </a:lnSpc>
            </a:pPr>
            <a:r>
              <a:rPr lang="bg-BG" altLang="en-US" sz="2400" dirty="0"/>
              <a:t>Разработчиците на софтуер могат да използват тези събития, за да изпълняват </a:t>
            </a:r>
            <a:r>
              <a:rPr lang="bg-BG" altLang="en-US" sz="2400" dirty="0" err="1"/>
              <a:t>JavaScript</a:t>
            </a:r>
            <a:r>
              <a:rPr lang="bg-BG" altLang="en-US" sz="2400" dirty="0"/>
              <a:t> код за извършване на определени действия. </a:t>
            </a:r>
          </a:p>
          <a:p>
            <a:pPr>
              <a:lnSpc>
                <a:spcPct val="80000"/>
              </a:lnSpc>
            </a:pPr>
            <a:r>
              <a:rPr lang="bg-BG" altLang="en-US" sz="2400" dirty="0"/>
              <a:t>Така например, подобен код кара бутони да затварят прозорци или да променят размерите им; да се показват подходящи съобщения в интерес на потребителя; проверка на данни, на които е необходимо да се определи достоверността и други подобни.</a:t>
            </a:r>
          </a:p>
          <a:p>
            <a:pPr>
              <a:lnSpc>
                <a:spcPct val="80000"/>
              </a:lnSpc>
            </a:pPr>
            <a:r>
              <a:rPr lang="bg-BG" altLang="en-US" sz="2400" b="1" dirty="0" err="1">
                <a:solidFill>
                  <a:srgbClr val="0000FF"/>
                </a:solidFill>
              </a:rPr>
              <a:t>JavaScript</a:t>
            </a:r>
            <a:r>
              <a:rPr lang="bg-BG" altLang="en-US" sz="2400" b="1" dirty="0">
                <a:solidFill>
                  <a:srgbClr val="0000FF"/>
                </a:solidFill>
              </a:rPr>
              <a:t> има предварително дефинирани имена</a:t>
            </a:r>
            <a:r>
              <a:rPr lang="bg-BG" altLang="en-US" sz="2400" dirty="0"/>
              <a:t>, които отразяват множество събития, които е възможно да се случат. </a:t>
            </a:r>
          </a:p>
          <a:p>
            <a:pPr>
              <a:lnSpc>
                <a:spcPct val="80000"/>
              </a:lnSpc>
            </a:pPr>
            <a:r>
              <a:rPr lang="bg-BG" altLang="en-US" sz="2400" dirty="0"/>
              <a:t>За да се прихване събитието и да се случи нещо след това, е необходимо да се подбере </a:t>
            </a:r>
          </a:p>
          <a:p>
            <a:pPr lvl="1">
              <a:lnSpc>
                <a:spcPct val="80000"/>
              </a:lnSpc>
            </a:pPr>
            <a:r>
              <a:rPr lang="bg-BG" altLang="en-US" sz="2800" dirty="0">
                <a:solidFill>
                  <a:srgbClr val="0000FF"/>
                </a:solidFill>
              </a:rPr>
              <a:t>първо, правилното събитие; </a:t>
            </a:r>
          </a:p>
          <a:p>
            <a:pPr lvl="1">
              <a:lnSpc>
                <a:spcPct val="80000"/>
              </a:lnSpc>
            </a:pPr>
            <a:r>
              <a:rPr lang="bg-BG" altLang="en-US" sz="2800" dirty="0">
                <a:solidFill>
                  <a:srgbClr val="0000FF"/>
                </a:solidFill>
              </a:rPr>
              <a:t>да се определи HTML елементът, който ще очаква събитието </a:t>
            </a:r>
          </a:p>
          <a:p>
            <a:pPr lvl="1">
              <a:lnSpc>
                <a:spcPct val="80000"/>
              </a:lnSpc>
            </a:pPr>
            <a:r>
              <a:rPr lang="bg-BG" altLang="en-US" sz="2800" dirty="0">
                <a:solidFill>
                  <a:srgbClr val="0000FF"/>
                </a:solidFill>
              </a:rPr>
              <a:t>и функция или функции, които ще бъдат извикани и ще извършат определено действие, когато се случи събитието.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3">
            <a:extLst>
              <a:ext uri="{FF2B5EF4-FFF2-40B4-BE49-F238E27FC236}">
                <a16:creationId xmlns:a16="http://schemas.microsoft.com/office/drawing/2014/main" id="{77827153-7BAB-41C2-AF38-2BFFB08CF35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68935479-C064-4133-8D46-364280BD1644}" type="slidenum">
              <a:rPr lang="bg-BG" altLang="en-US" sz="2600">
                <a:solidFill>
                  <a:srgbClr val="002060"/>
                </a:solidFill>
              </a:rPr>
              <a:pPr eaLnBrk="1" hangingPunct="1">
                <a:spcBef>
                  <a:spcPct val="0"/>
                </a:spcBef>
                <a:buClrTx/>
                <a:buSzTx/>
                <a:buFontTx/>
                <a:buNone/>
              </a:pPr>
              <a:t>3</a:t>
            </a:fld>
            <a:endParaRPr lang="bg-BG" altLang="en-US" sz="2600" dirty="0">
              <a:solidFill>
                <a:srgbClr val="002060"/>
              </a:solidFill>
            </a:endParaRPr>
          </a:p>
        </p:txBody>
      </p:sp>
      <p:sp>
        <p:nvSpPr>
          <p:cNvPr id="4099" name="Slide Number Placeholder 3">
            <a:extLst>
              <a:ext uri="{FF2B5EF4-FFF2-40B4-BE49-F238E27FC236}">
                <a16:creationId xmlns:a16="http://schemas.microsoft.com/office/drawing/2014/main" id="{C75500B5-B710-400A-AB10-290655AEF374}"/>
              </a:ext>
            </a:extLst>
          </p:cNvPr>
          <p:cNvSpPr txBox="1">
            <a:spLocks noGrp="1"/>
          </p:cNvSpPr>
          <p:nvPr/>
        </p:nvSpPr>
        <p:spPr bwMode="auto">
          <a:xfrm>
            <a:off x="1608139" y="6242050"/>
            <a:ext cx="587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925228F5-A048-4D4D-BB67-1E2960A042D4}" type="slidenum">
              <a:rPr lang="bg-BG" altLang="en-US" sz="2600" b="1">
                <a:solidFill>
                  <a:schemeClr val="bg1"/>
                </a:solidFill>
              </a:rPr>
              <a:pPr eaLnBrk="1" hangingPunct="1">
                <a:spcBef>
                  <a:spcPct val="0"/>
                </a:spcBef>
                <a:buClrTx/>
                <a:buSzTx/>
                <a:buFontTx/>
                <a:buNone/>
              </a:pPr>
              <a:t>3</a:t>
            </a:fld>
            <a:endParaRPr lang="bg-BG" altLang="en-US" sz="2600" b="1">
              <a:solidFill>
                <a:schemeClr val="bg1"/>
              </a:solidFill>
            </a:endParaRPr>
          </a:p>
        </p:txBody>
      </p:sp>
      <p:sp>
        <p:nvSpPr>
          <p:cNvPr id="4100" name="Rectangle 2">
            <a:extLst>
              <a:ext uri="{FF2B5EF4-FFF2-40B4-BE49-F238E27FC236}">
                <a16:creationId xmlns:a16="http://schemas.microsoft.com/office/drawing/2014/main" id="{B44F02D3-4F8F-4140-B16D-0A6D6480A6D6}"/>
              </a:ext>
            </a:extLst>
          </p:cNvPr>
          <p:cNvSpPr>
            <a:spLocks noGrp="1" noChangeArrowheads="1"/>
          </p:cNvSpPr>
          <p:nvPr>
            <p:ph type="title" idx="4294967295"/>
          </p:nvPr>
        </p:nvSpPr>
        <p:spPr>
          <a:xfrm>
            <a:off x="812800" y="127000"/>
            <a:ext cx="10566400" cy="1143000"/>
          </a:xfrm>
        </p:spPr>
        <p:txBody>
          <a:bodyPr anchor="ctr"/>
          <a:lstStyle/>
          <a:p>
            <a:pPr eaLnBrk="1" hangingPunct="1"/>
            <a:r>
              <a:rPr lang="bg-BG" altLang="en-US" dirty="0"/>
              <a:t>Цел</a:t>
            </a:r>
            <a:endParaRPr lang="en-US" altLang="en-US" dirty="0"/>
          </a:p>
        </p:txBody>
      </p:sp>
      <p:sp>
        <p:nvSpPr>
          <p:cNvPr id="4101" name="Rectangle 3">
            <a:extLst>
              <a:ext uri="{FF2B5EF4-FFF2-40B4-BE49-F238E27FC236}">
                <a16:creationId xmlns:a16="http://schemas.microsoft.com/office/drawing/2014/main" id="{6CF93906-34C7-4977-AC0D-BC77655FDB59}"/>
              </a:ext>
            </a:extLst>
          </p:cNvPr>
          <p:cNvSpPr>
            <a:spLocks noGrp="1" noChangeArrowheads="1"/>
          </p:cNvSpPr>
          <p:nvPr>
            <p:ph type="body" idx="4294967295"/>
          </p:nvPr>
        </p:nvSpPr>
        <p:spPr>
          <a:xfrm>
            <a:off x="1371600" y="1143000"/>
            <a:ext cx="9677400" cy="5486400"/>
          </a:xfrm>
        </p:spPr>
        <p:txBody>
          <a:bodyPr/>
          <a:lstStyle/>
          <a:p>
            <a:r>
              <a:rPr lang="bg-BG" altLang="en-US" sz="2400" dirty="0"/>
              <a:t>В тази тема се представят възможности на </a:t>
            </a:r>
            <a:r>
              <a:rPr lang="bg-BG" altLang="en-US" sz="2400" dirty="0" err="1"/>
              <a:t>JavaScript</a:t>
            </a:r>
            <a:r>
              <a:rPr lang="bg-BG" altLang="en-US" sz="2400" dirty="0"/>
              <a:t>, които отразяват функционалността на езика, неговата интерактивност и инструменти за управление.</a:t>
            </a:r>
            <a:endParaRPr lang="en-US" altLang="en-US" sz="2400" dirty="0"/>
          </a:p>
          <a:p>
            <a:r>
              <a:rPr lang="bg-BG" altLang="en-US" sz="2400" dirty="0"/>
              <a:t>Функциите са обединяващи конструкции от код на онова, което беше разгледано в темите досега. Тя е базов, градивен блок от код в </a:t>
            </a:r>
            <a:r>
              <a:rPr lang="bg-BG" altLang="en-US" sz="2400" dirty="0" err="1"/>
              <a:t>JavaScript</a:t>
            </a:r>
            <a:r>
              <a:rPr lang="bg-BG" altLang="en-US" sz="2400" dirty="0"/>
              <a:t>, който включва последователност от изрази и команди за изпълнение на определени задачи. За да се използва определена функция, тя трябва да се дефинира на определено място, откъдето може да се извика по подходящ начин.</a:t>
            </a:r>
            <a:endParaRPr lang="en-US" altLang="en-US" sz="2400" dirty="0"/>
          </a:p>
          <a:p>
            <a:r>
              <a:rPr lang="bg-BG" altLang="en-US" sz="2400" dirty="0"/>
              <a:t>Събитията създават възможности на </a:t>
            </a:r>
            <a:r>
              <a:rPr lang="bg-BG" altLang="en-US" sz="2400" dirty="0" err="1"/>
              <a:t>JavaScript</a:t>
            </a:r>
            <a:r>
              <a:rPr lang="bg-BG" altLang="en-US" sz="2400" dirty="0"/>
              <a:t> за изграждане на динамични Интернет страници. С тях се постига взаимодействие с потребителя. Те изпълват с живот всяка страница както и целия сайт.</a:t>
            </a: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13">
            <a:extLst>
              <a:ext uri="{FF2B5EF4-FFF2-40B4-BE49-F238E27FC236}">
                <a16:creationId xmlns:a16="http://schemas.microsoft.com/office/drawing/2014/main" id="{704B988E-093F-478C-A059-BB0E023ABF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743F1EA2-B709-4FFE-9C70-938BFFFA3322}" type="slidenum">
              <a:rPr lang="bg-BG" altLang="en-US" sz="2600">
                <a:solidFill>
                  <a:srgbClr val="0000FF"/>
                </a:solidFill>
              </a:rPr>
              <a:pPr eaLnBrk="1" hangingPunct="1">
                <a:spcBef>
                  <a:spcPct val="0"/>
                </a:spcBef>
                <a:buClrTx/>
                <a:buSzTx/>
                <a:buFontTx/>
                <a:buNone/>
              </a:pPr>
              <a:t>30</a:t>
            </a:fld>
            <a:endParaRPr lang="bg-BG" altLang="en-US" sz="2600" dirty="0">
              <a:solidFill>
                <a:srgbClr val="0000FF"/>
              </a:solidFill>
            </a:endParaRPr>
          </a:p>
        </p:txBody>
      </p:sp>
      <p:sp>
        <p:nvSpPr>
          <p:cNvPr id="20483" name="Rectangle 2">
            <a:extLst>
              <a:ext uri="{FF2B5EF4-FFF2-40B4-BE49-F238E27FC236}">
                <a16:creationId xmlns:a16="http://schemas.microsoft.com/office/drawing/2014/main" id="{2DB9B0B2-1C6D-4289-9015-59EFA52C3174}"/>
              </a:ext>
            </a:extLst>
          </p:cNvPr>
          <p:cNvSpPr>
            <a:spLocks noGrp="1" noChangeArrowheads="1"/>
          </p:cNvSpPr>
          <p:nvPr>
            <p:ph type="title"/>
          </p:nvPr>
        </p:nvSpPr>
        <p:spPr>
          <a:xfrm flipV="1">
            <a:off x="990600" y="228600"/>
            <a:ext cx="10566400" cy="76200"/>
          </a:xfrm>
        </p:spPr>
        <p:txBody>
          <a:bodyPr/>
          <a:lstStyle/>
          <a:p>
            <a:endParaRPr lang="bg-BG" altLang="en-US" dirty="0"/>
          </a:p>
        </p:txBody>
      </p:sp>
      <p:sp>
        <p:nvSpPr>
          <p:cNvPr id="20484" name="Rectangle 3">
            <a:extLst>
              <a:ext uri="{FF2B5EF4-FFF2-40B4-BE49-F238E27FC236}">
                <a16:creationId xmlns:a16="http://schemas.microsoft.com/office/drawing/2014/main" id="{4ED9E914-0760-4B6E-8D71-85A4223292C5}"/>
              </a:ext>
            </a:extLst>
          </p:cNvPr>
          <p:cNvSpPr>
            <a:spLocks noGrp="1" noChangeArrowheads="1"/>
          </p:cNvSpPr>
          <p:nvPr>
            <p:ph type="body" idx="1"/>
          </p:nvPr>
        </p:nvSpPr>
        <p:spPr>
          <a:xfrm>
            <a:off x="762000" y="914400"/>
            <a:ext cx="10972800" cy="5715000"/>
          </a:xfrm>
        </p:spPr>
        <p:txBody>
          <a:bodyPr/>
          <a:lstStyle/>
          <a:p>
            <a:pPr>
              <a:lnSpc>
                <a:spcPct val="90000"/>
              </a:lnSpc>
            </a:pPr>
            <a:r>
              <a:rPr lang="bg-BG" altLang="en-US" dirty="0"/>
              <a:t>Събитията са част от </a:t>
            </a:r>
            <a:r>
              <a:rPr lang="bg-BG" altLang="en-US" dirty="0" err="1"/>
              <a:t>Document</a:t>
            </a:r>
            <a:r>
              <a:rPr lang="bg-BG" altLang="en-US" dirty="0"/>
              <a:t> </a:t>
            </a:r>
            <a:r>
              <a:rPr lang="bg-BG" altLang="en-US" dirty="0" err="1"/>
              <a:t>Object</a:t>
            </a:r>
            <a:r>
              <a:rPr lang="bg-BG" altLang="en-US" dirty="0"/>
              <a:t> </a:t>
            </a:r>
            <a:r>
              <a:rPr lang="bg-BG" altLang="en-US" dirty="0" err="1"/>
              <a:t>Model</a:t>
            </a:r>
            <a:r>
              <a:rPr lang="bg-BG" altLang="en-US" dirty="0"/>
              <a:t> и всеки HTML елемент в страницата има поредица от събития, с които може да бъде манипулиран чрез използване на </a:t>
            </a:r>
            <a:r>
              <a:rPr lang="bg-BG" altLang="en-US" dirty="0" err="1"/>
              <a:t>JavaScript</a:t>
            </a:r>
            <a:r>
              <a:rPr lang="bg-BG" altLang="en-US" dirty="0"/>
              <a:t>. </a:t>
            </a:r>
          </a:p>
          <a:p>
            <a:pPr>
              <a:lnSpc>
                <a:spcPct val="90000"/>
              </a:lnSpc>
            </a:pPr>
            <a:r>
              <a:rPr lang="bg-BG" altLang="en-US" dirty="0"/>
              <a:t>Ще разгледаме част от спецификацията на HTML, където са основните прихващания (</a:t>
            </a:r>
            <a:r>
              <a:rPr lang="bg-BG" altLang="en-US" b="1" i="1" dirty="0" err="1"/>
              <a:t>handler-ите</a:t>
            </a:r>
            <a:r>
              <a:rPr lang="bg-BG" altLang="en-US" dirty="0"/>
              <a:t>) на събитията. </a:t>
            </a:r>
          </a:p>
          <a:p>
            <a:pPr>
              <a:lnSpc>
                <a:spcPct val="90000"/>
              </a:lnSpc>
            </a:pPr>
            <a:r>
              <a:rPr lang="bg-BG" altLang="en-US" dirty="0"/>
              <a:t>Когато събитията се употребяват с HTML тагове, може да се дефинират прихващания за тях. Името на прихващането е името на събитието предхождано от </a:t>
            </a:r>
            <a:r>
              <a:rPr lang="bg-BG" altLang="en-US" dirty="0">
                <a:solidFill>
                  <a:srgbClr val="0000FF"/>
                </a:solidFill>
              </a:rPr>
              <a:t>"</a:t>
            </a:r>
            <a:r>
              <a:rPr lang="bg-BG" altLang="en-US" dirty="0" err="1">
                <a:solidFill>
                  <a:srgbClr val="0000FF"/>
                </a:solidFill>
              </a:rPr>
              <a:t>on</a:t>
            </a:r>
            <a:r>
              <a:rPr lang="bg-BG" altLang="en-US" dirty="0">
                <a:solidFill>
                  <a:srgbClr val="0000FF"/>
                </a:solidFill>
              </a:rPr>
              <a:t>".</a:t>
            </a:r>
            <a:r>
              <a:rPr lang="bg-BG" altLang="en-US" dirty="0"/>
              <a:t> </a:t>
            </a:r>
          </a:p>
          <a:p>
            <a:pPr>
              <a:lnSpc>
                <a:spcPct val="90000"/>
              </a:lnSpc>
            </a:pPr>
            <a:r>
              <a:rPr lang="bg-BG" altLang="en-US" dirty="0"/>
              <a:t>Например, прихващането за събитието </a:t>
            </a:r>
            <a:r>
              <a:rPr lang="bg-BG" altLang="en-US" sz="3600" dirty="0" err="1">
                <a:solidFill>
                  <a:srgbClr val="0000FF"/>
                </a:solidFill>
              </a:rPr>
              <a:t>focus</a:t>
            </a:r>
            <a:r>
              <a:rPr lang="bg-BG" altLang="en-US" sz="3600" dirty="0">
                <a:solidFill>
                  <a:srgbClr val="0000FF"/>
                </a:solidFill>
              </a:rPr>
              <a:t> е </a:t>
            </a:r>
            <a:r>
              <a:rPr lang="bg-BG" altLang="en-US" sz="3600" dirty="0" err="1">
                <a:solidFill>
                  <a:srgbClr val="0000FF"/>
                </a:solidFill>
              </a:rPr>
              <a:t>onfocus</a:t>
            </a:r>
            <a:r>
              <a:rPr lang="bg-BG" altLang="en-US" dirty="0"/>
              <a:t>. </a:t>
            </a:r>
          </a:p>
          <a:p>
            <a:pPr>
              <a:lnSpc>
                <a:spcPct val="90000"/>
              </a:lnSpc>
            </a:pPr>
            <a:r>
              <a:rPr lang="bg-BG" altLang="en-US" dirty="0"/>
              <a:t>За да се създаде прихващане за HTML таг, е необходимо единствено да се добавят атрибутите на прихващането в тага. Синтаксис:</a:t>
            </a:r>
          </a:p>
          <a:p>
            <a:pPr>
              <a:lnSpc>
                <a:spcPct val="90000"/>
              </a:lnSpc>
              <a:buFont typeface="Wingdings" panose="05000000000000000000" pitchFamily="2" charset="2"/>
              <a:buNone/>
            </a:pPr>
            <a:r>
              <a:rPr lang="bg-BG" altLang="en-US" dirty="0"/>
              <a:t>		</a:t>
            </a:r>
            <a:r>
              <a:rPr lang="bg-BG" altLang="en-US" sz="3200" dirty="0">
                <a:solidFill>
                  <a:srgbClr val="0000FF"/>
                </a:solidFill>
              </a:rPr>
              <a:t>&lt;</a:t>
            </a:r>
            <a:r>
              <a:rPr lang="bg-BG" altLang="en-US" sz="3200" dirty="0" err="1">
                <a:solidFill>
                  <a:srgbClr val="0000FF"/>
                </a:solidFill>
              </a:rPr>
              <a:t>TAGeventHandler</a:t>
            </a:r>
            <a:r>
              <a:rPr lang="bg-BG" altLang="en-US" sz="3200" dirty="0">
                <a:solidFill>
                  <a:srgbClr val="0000FF"/>
                </a:solidFill>
              </a:rPr>
              <a:t> = "</a:t>
            </a:r>
            <a:r>
              <a:rPr lang="bg-BG" altLang="en-US" sz="3200" dirty="0" err="1">
                <a:solidFill>
                  <a:srgbClr val="0000FF"/>
                </a:solidFill>
              </a:rPr>
              <a:t>JavaScript</a:t>
            </a:r>
            <a:r>
              <a:rPr lang="bg-BG" altLang="en-US" sz="3200" dirty="0">
                <a:solidFill>
                  <a:srgbClr val="0000FF"/>
                </a:solidFill>
              </a:rPr>
              <a:t> код"&gt;</a:t>
            </a:r>
            <a:endParaRPr lang="bg-BG" altLang="en-US" dirty="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13">
            <a:extLst>
              <a:ext uri="{FF2B5EF4-FFF2-40B4-BE49-F238E27FC236}">
                <a16:creationId xmlns:a16="http://schemas.microsoft.com/office/drawing/2014/main" id="{2B2978D1-3CAF-4618-8D33-653F8438B33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04B27547-1A92-4AC8-94F2-755B42E8A86D}" type="slidenum">
              <a:rPr lang="bg-BG" altLang="en-US" sz="2600">
                <a:solidFill>
                  <a:srgbClr val="0000FF"/>
                </a:solidFill>
              </a:rPr>
              <a:pPr eaLnBrk="1" hangingPunct="1">
                <a:spcBef>
                  <a:spcPct val="0"/>
                </a:spcBef>
                <a:buClrTx/>
                <a:buSzTx/>
                <a:buFontTx/>
                <a:buNone/>
              </a:pPr>
              <a:t>31</a:t>
            </a:fld>
            <a:endParaRPr lang="bg-BG" altLang="en-US" sz="2600">
              <a:solidFill>
                <a:srgbClr val="0000FF"/>
              </a:solidFill>
            </a:endParaRPr>
          </a:p>
        </p:txBody>
      </p:sp>
      <p:sp>
        <p:nvSpPr>
          <p:cNvPr id="21507" name="Rectangle 2">
            <a:extLst>
              <a:ext uri="{FF2B5EF4-FFF2-40B4-BE49-F238E27FC236}">
                <a16:creationId xmlns:a16="http://schemas.microsoft.com/office/drawing/2014/main" id="{B5D78175-A334-475A-B835-FAAFB4CABF97}"/>
              </a:ext>
            </a:extLst>
          </p:cNvPr>
          <p:cNvSpPr>
            <a:spLocks noGrp="1" noChangeArrowheads="1"/>
          </p:cNvSpPr>
          <p:nvPr>
            <p:ph type="title"/>
          </p:nvPr>
        </p:nvSpPr>
        <p:spPr>
          <a:xfrm flipV="1">
            <a:off x="895351" y="228600"/>
            <a:ext cx="10566400" cy="152400"/>
          </a:xfrm>
        </p:spPr>
        <p:txBody>
          <a:bodyPr/>
          <a:lstStyle/>
          <a:p>
            <a:endParaRPr lang="bg-BG" altLang="en-US" dirty="0"/>
          </a:p>
        </p:txBody>
      </p:sp>
      <p:sp>
        <p:nvSpPr>
          <p:cNvPr id="21508" name="Rectangle 3">
            <a:extLst>
              <a:ext uri="{FF2B5EF4-FFF2-40B4-BE49-F238E27FC236}">
                <a16:creationId xmlns:a16="http://schemas.microsoft.com/office/drawing/2014/main" id="{257215AC-25A0-4F50-AB4A-42ABC74298F3}"/>
              </a:ext>
            </a:extLst>
          </p:cNvPr>
          <p:cNvSpPr>
            <a:spLocks noGrp="1" noChangeArrowheads="1"/>
          </p:cNvSpPr>
          <p:nvPr>
            <p:ph type="body" idx="1"/>
          </p:nvPr>
        </p:nvSpPr>
        <p:spPr>
          <a:xfrm>
            <a:off x="152400" y="127000"/>
            <a:ext cx="10896600" cy="4343400"/>
          </a:xfrm>
        </p:spPr>
        <p:txBody>
          <a:bodyPr/>
          <a:lstStyle/>
          <a:p>
            <a:pPr>
              <a:lnSpc>
                <a:spcPct val="80000"/>
              </a:lnSpc>
            </a:pPr>
            <a:r>
              <a:rPr lang="bg-BG" altLang="en-US" dirty="0"/>
              <a:t>TAG е HTML таг, а </a:t>
            </a:r>
            <a:r>
              <a:rPr lang="bg-BG" altLang="en-US" b="1" dirty="0" err="1"/>
              <a:t>eventHandlerеr</a:t>
            </a:r>
            <a:r>
              <a:rPr lang="bg-BG" altLang="en-US" dirty="0"/>
              <a:t> е името на прихващането. </a:t>
            </a:r>
            <a:endParaRPr lang="en-US" altLang="en-US" dirty="0"/>
          </a:p>
          <a:p>
            <a:pPr>
              <a:lnSpc>
                <a:spcPct val="80000"/>
              </a:lnSpc>
            </a:pPr>
            <a:r>
              <a:rPr lang="bg-BG" altLang="en-US" dirty="0"/>
              <a:t>Нека предположим, че съществува </a:t>
            </a:r>
            <a:r>
              <a:rPr lang="bg-BG" altLang="en-US" dirty="0" err="1"/>
              <a:t>JavaScript</a:t>
            </a:r>
            <a:r>
              <a:rPr lang="bg-BG" altLang="en-US" dirty="0"/>
              <a:t> функция, наречена </a:t>
            </a:r>
            <a:r>
              <a:rPr lang="bg-BG" altLang="en-US" dirty="0" err="1"/>
              <a:t>myFunc</a:t>
            </a:r>
            <a:r>
              <a:rPr lang="bg-BG" altLang="en-US" dirty="0"/>
              <a:t>(). Тя може да бъде активирана от браузъра чрез натискане на описания по-долу бутон от потребителя:</a:t>
            </a:r>
          </a:p>
          <a:p>
            <a:pPr lvl="1">
              <a:lnSpc>
                <a:spcPct val="80000"/>
              </a:lnSpc>
              <a:buFontTx/>
              <a:buNone/>
            </a:pPr>
            <a:r>
              <a:rPr lang="bg-BG" altLang="en-US" sz="2800" dirty="0">
                <a:solidFill>
                  <a:srgbClr val="0000FF"/>
                </a:solidFill>
              </a:rPr>
              <a:t>&lt;</a:t>
            </a:r>
            <a:r>
              <a:rPr lang="bg-BG" altLang="en-US" sz="2800" dirty="0" err="1">
                <a:solidFill>
                  <a:srgbClr val="0000FF"/>
                </a:solidFill>
              </a:rPr>
              <a:t>input</a:t>
            </a:r>
            <a:r>
              <a:rPr lang="bg-BG" altLang="en-US" sz="2800" dirty="0">
                <a:solidFill>
                  <a:srgbClr val="0000FF"/>
                </a:solidFill>
              </a:rPr>
              <a:t> </a:t>
            </a:r>
            <a:r>
              <a:rPr lang="bg-BG" altLang="en-US" sz="2800" dirty="0" err="1">
                <a:solidFill>
                  <a:srgbClr val="0000FF"/>
                </a:solidFill>
              </a:rPr>
              <a:t>type</a:t>
            </a:r>
            <a:r>
              <a:rPr lang="bg-BG" altLang="en-US" sz="2800" dirty="0">
                <a:solidFill>
                  <a:srgbClr val="0000FF"/>
                </a:solidFill>
              </a:rPr>
              <a:t>="</a:t>
            </a:r>
            <a:r>
              <a:rPr lang="bg-BG" altLang="en-US" sz="2800" dirty="0" err="1">
                <a:solidFill>
                  <a:srgbClr val="0000FF"/>
                </a:solidFill>
              </a:rPr>
              <a:t>button</a:t>
            </a:r>
            <a:r>
              <a:rPr lang="bg-BG" altLang="en-US" sz="2800" dirty="0">
                <a:solidFill>
                  <a:srgbClr val="0000FF"/>
                </a:solidFill>
              </a:rPr>
              <a:t>" VALUE="</a:t>
            </a:r>
            <a:r>
              <a:rPr lang="bg-BG" altLang="en-US" sz="2800" dirty="0" err="1">
                <a:solidFill>
                  <a:srgbClr val="0000FF"/>
                </a:solidFill>
              </a:rPr>
              <a:t>Run</a:t>
            </a:r>
            <a:r>
              <a:rPr lang="bg-BG" altLang="en-US" sz="2800" dirty="0">
                <a:solidFill>
                  <a:srgbClr val="0000FF"/>
                </a:solidFill>
              </a:rPr>
              <a:t> </a:t>
            </a:r>
            <a:r>
              <a:rPr lang="bg-BG" altLang="en-US" sz="2800" dirty="0" err="1">
                <a:solidFill>
                  <a:srgbClr val="0000FF"/>
                </a:solidFill>
              </a:rPr>
              <a:t>it</a:t>
            </a:r>
            <a:r>
              <a:rPr lang="bg-BG" altLang="en-US" sz="2800" dirty="0">
                <a:solidFill>
                  <a:srgbClr val="0000FF"/>
                </a:solidFill>
              </a:rPr>
              <a:t>" </a:t>
            </a:r>
            <a:r>
              <a:rPr lang="bg-BG" altLang="en-US" sz="2800" b="1" dirty="0" err="1">
                <a:solidFill>
                  <a:srgbClr val="0000FF"/>
                </a:solidFill>
              </a:rPr>
              <a:t>onclick</a:t>
            </a:r>
            <a:r>
              <a:rPr lang="bg-BG" altLang="en-US" sz="2800" b="1" dirty="0">
                <a:solidFill>
                  <a:srgbClr val="0000FF"/>
                </a:solidFill>
              </a:rPr>
              <a:t>="</a:t>
            </a:r>
            <a:r>
              <a:rPr lang="bg-BG" altLang="en-US" sz="2800" b="1" dirty="0" err="1">
                <a:solidFill>
                  <a:srgbClr val="0000FF"/>
                </a:solidFill>
              </a:rPr>
              <a:t>myFunc</a:t>
            </a:r>
            <a:r>
              <a:rPr lang="bg-BG" altLang="en-US" sz="2800" b="1" dirty="0">
                <a:solidFill>
                  <a:srgbClr val="0000FF"/>
                </a:solidFill>
              </a:rPr>
              <a:t>()"&gt;</a:t>
            </a:r>
            <a:endParaRPr lang="bg-BG" altLang="en-US" dirty="0"/>
          </a:p>
          <a:p>
            <a:pPr>
              <a:lnSpc>
                <a:spcPct val="80000"/>
              </a:lnSpc>
            </a:pPr>
            <a:r>
              <a:rPr lang="bg-BG" altLang="en-US" dirty="0"/>
              <a:t>Между кавичките след </a:t>
            </a:r>
            <a:r>
              <a:rPr lang="bg-BG" altLang="en-US" b="1" dirty="0" err="1">
                <a:solidFill>
                  <a:srgbClr val="0000FF"/>
                </a:solidFill>
              </a:rPr>
              <a:t>onclick</a:t>
            </a:r>
            <a:r>
              <a:rPr lang="bg-BG" altLang="en-US" b="1" dirty="0">
                <a:solidFill>
                  <a:srgbClr val="0000FF"/>
                </a:solidFill>
              </a:rPr>
              <a:t> </a:t>
            </a:r>
            <a:r>
              <a:rPr lang="bg-BG" altLang="en-US" dirty="0"/>
              <a:t>може да се вмъква всякакъв </a:t>
            </a:r>
            <a:r>
              <a:rPr lang="bg-BG" altLang="en-US" dirty="0" err="1"/>
              <a:t>JavaScript</a:t>
            </a:r>
            <a:r>
              <a:rPr lang="bg-BG" altLang="en-US" dirty="0"/>
              <a:t> код. Този код ще бъде изпълнен при натискане на съответния бутон от потребителя или при реализиране на друго събитие. </a:t>
            </a:r>
          </a:p>
        </p:txBody>
      </p:sp>
      <p:sp>
        <p:nvSpPr>
          <p:cNvPr id="2" name="Rectangle 1">
            <a:extLst>
              <a:ext uri="{FF2B5EF4-FFF2-40B4-BE49-F238E27FC236}">
                <a16:creationId xmlns:a16="http://schemas.microsoft.com/office/drawing/2014/main" id="{C9B00DE1-754E-4415-A8D9-1044854BF4C2}"/>
              </a:ext>
            </a:extLst>
          </p:cNvPr>
          <p:cNvSpPr/>
          <p:nvPr/>
        </p:nvSpPr>
        <p:spPr>
          <a:xfrm>
            <a:off x="1648968" y="3699427"/>
            <a:ext cx="10363200" cy="3046988"/>
          </a:xfrm>
          <a:prstGeom prst="rect">
            <a:avLst/>
          </a:prstGeom>
          <a:solidFill>
            <a:schemeClr val="bg1"/>
          </a:solidFill>
        </p:spPr>
        <p:txBody>
          <a:bodyPr wrap="square">
            <a:spAutoFit/>
          </a:bodyPr>
          <a:lstStyle/>
          <a:p>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body</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p</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id</a:t>
            </a:r>
            <a:r>
              <a:rPr lang="en-US" sz="2400" dirty="0">
                <a:solidFill>
                  <a:srgbClr val="0000FF"/>
                </a:solidFill>
                <a:latin typeface="Consolas" panose="020B0609020204030204" pitchFamily="49" charset="0"/>
              </a:rPr>
              <a:t>="p1"&gt;</a:t>
            </a:r>
            <a:r>
              <a:rPr lang="en-US" sz="2400" dirty="0">
                <a:solidFill>
                  <a:srgbClr val="000000"/>
                </a:solidFill>
                <a:latin typeface="Consolas" panose="020B0609020204030204" pitchFamily="49" charset="0"/>
              </a:rPr>
              <a:t>Basil</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p</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script</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document.write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"My JavaScript Example"</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script</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input</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FF"/>
                </a:solidFill>
                <a:latin typeface="Consolas" panose="020B0609020204030204" pitchFamily="49" charset="0"/>
              </a:rPr>
              <a:t>="button"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VALUE</a:t>
            </a:r>
            <a:r>
              <a:rPr lang="en-US" sz="2400" dirty="0">
                <a:solidFill>
                  <a:srgbClr val="0000FF"/>
                </a:solidFill>
                <a:latin typeface="Consolas" panose="020B0609020204030204" pitchFamily="49" charset="0"/>
              </a:rPr>
              <a:t>="Run it"</a:t>
            </a:r>
            <a:r>
              <a:rPr lang="en-US" sz="2400" dirty="0">
                <a:solidFill>
                  <a:srgbClr val="000000"/>
                </a:solidFill>
                <a:latin typeface="Consolas" panose="020B0609020204030204" pitchFamily="49" charset="0"/>
              </a:rPr>
              <a:t> </a:t>
            </a:r>
            <a:r>
              <a:rPr lang="en-US" sz="2400" dirty="0" err="1">
                <a:solidFill>
                  <a:srgbClr val="FF0000"/>
                </a:solidFill>
                <a:latin typeface="Consolas" panose="020B0609020204030204" pitchFamily="49" charset="0"/>
              </a:rPr>
              <a:t>onclick</a:t>
            </a:r>
            <a:r>
              <a:rPr lang="en-US" sz="2400" dirty="0">
                <a:solidFill>
                  <a:srgbClr val="0000FF"/>
                </a:solidFill>
                <a:latin typeface="Consolas" panose="020B0609020204030204" pitchFamily="49" charset="0"/>
              </a:rPr>
              <a:t>="</a:t>
            </a:r>
            <a:r>
              <a:rPr lang="en-US" sz="2400" dirty="0" err="1">
                <a:solidFill>
                  <a:srgbClr val="000000"/>
                </a:solidFill>
                <a:latin typeface="Consolas" panose="020B0609020204030204" pitchFamily="49" charset="0"/>
              </a:rPr>
              <a:t>document.getElementById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'p1'</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innerHTML</a:t>
            </a:r>
            <a:r>
              <a:rPr lang="en-US" sz="2400" dirty="0">
                <a:solidFill>
                  <a:srgbClr val="000000"/>
                </a:solidFill>
                <a:latin typeface="Consolas" panose="020B0609020204030204" pitchFamily="49" charset="0"/>
              </a:rPr>
              <a:t>=1000000</a:t>
            </a:r>
            <a:r>
              <a:rPr lang="en-US" sz="2400" dirty="0">
                <a:solidFill>
                  <a:srgbClr val="0000FF"/>
                </a:solidFill>
                <a:latin typeface="Consolas" panose="020B0609020204030204" pitchFamily="49" charset="0"/>
              </a:rPr>
              <a:t>"&gt;</a:t>
            </a:r>
            <a:endParaRPr lang="bg-BG"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body</a:t>
            </a:r>
            <a:r>
              <a:rPr lang="en-US" sz="2400" dirty="0">
                <a:solidFill>
                  <a:srgbClr val="0000FF"/>
                </a:solidFill>
                <a:latin typeface="Consolas" panose="020B0609020204030204" pitchFamily="49" charset="0"/>
              </a:rPr>
              <a:t>&gt;</a:t>
            </a:r>
            <a:endParaRPr lang="bg-BG"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a:extLst>
              <a:ext uri="{FF2B5EF4-FFF2-40B4-BE49-F238E27FC236}">
                <a16:creationId xmlns:a16="http://schemas.microsoft.com/office/drawing/2014/main" id="{9835C6C7-A7EC-4BD5-A902-CF7B1F1F66B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1559C2C4-4725-438F-A30F-8CE635A8CC96}" type="slidenum">
              <a:rPr lang="bg-BG" altLang="en-US" sz="2600">
                <a:solidFill>
                  <a:srgbClr val="0000FF"/>
                </a:solidFill>
              </a:rPr>
              <a:pPr eaLnBrk="1" hangingPunct="1">
                <a:spcBef>
                  <a:spcPct val="0"/>
                </a:spcBef>
                <a:buClrTx/>
                <a:buSzTx/>
                <a:buFontTx/>
                <a:buNone/>
              </a:pPr>
              <a:t>32</a:t>
            </a:fld>
            <a:endParaRPr lang="bg-BG" altLang="en-US" sz="2600" dirty="0">
              <a:solidFill>
                <a:srgbClr val="0000FF"/>
              </a:solidFill>
            </a:endParaRPr>
          </a:p>
        </p:txBody>
      </p:sp>
      <p:sp>
        <p:nvSpPr>
          <p:cNvPr id="22531" name="AutoShape 2">
            <a:extLst>
              <a:ext uri="{FF2B5EF4-FFF2-40B4-BE49-F238E27FC236}">
                <a16:creationId xmlns:a16="http://schemas.microsoft.com/office/drawing/2014/main" id="{064B1B09-CC80-4FA7-A6CB-A1B9377D64F8}"/>
              </a:ext>
            </a:extLst>
          </p:cNvPr>
          <p:cNvSpPr>
            <a:spLocks noGrp="1" noChangeArrowheads="1"/>
          </p:cNvSpPr>
          <p:nvPr>
            <p:ph type="title"/>
          </p:nvPr>
        </p:nvSpPr>
        <p:spPr>
          <a:xfrm>
            <a:off x="1066800" y="152400"/>
            <a:ext cx="9315449" cy="762000"/>
          </a:xfrm>
        </p:spPr>
        <p:txBody>
          <a:bodyPr/>
          <a:lstStyle/>
          <a:p>
            <a:r>
              <a:rPr lang="bg-BG" altLang="en-US" sz="2400" dirty="0"/>
              <a:t>Прихващания на събития за ниво документ </a:t>
            </a:r>
            <a:br>
              <a:rPr lang="en-US" altLang="en-US" sz="2400" dirty="0"/>
            </a:br>
            <a:r>
              <a:rPr lang="bg-BG" altLang="en-US" sz="2400" dirty="0"/>
              <a:t>(</a:t>
            </a:r>
            <a:r>
              <a:rPr lang="en-US" altLang="en-US" sz="2400" dirty="0">
                <a:solidFill>
                  <a:srgbClr val="0000FF"/>
                </a:solidFill>
              </a:rPr>
              <a:t>load, unload</a:t>
            </a:r>
            <a:r>
              <a:rPr lang="bg-BG" altLang="en-US" sz="2400" dirty="0"/>
              <a:t>)  - тагове &lt;</a:t>
            </a:r>
            <a:r>
              <a:rPr lang="bg-BG" altLang="en-US" sz="2400" dirty="0" err="1"/>
              <a:t>body</a:t>
            </a:r>
            <a:r>
              <a:rPr lang="bg-BG" altLang="en-US" sz="2400" dirty="0"/>
              <a:t>&gt; и &lt;</a:t>
            </a:r>
            <a:r>
              <a:rPr lang="bg-BG" altLang="en-US" sz="2400" dirty="0" err="1"/>
              <a:t>frameset</a:t>
            </a:r>
            <a:r>
              <a:rPr lang="bg-BG" altLang="en-US" sz="2400" dirty="0"/>
              <a:t>&gt;:</a:t>
            </a:r>
          </a:p>
        </p:txBody>
      </p:sp>
      <p:sp>
        <p:nvSpPr>
          <p:cNvPr id="22532" name="Rectangle 3">
            <a:extLst>
              <a:ext uri="{FF2B5EF4-FFF2-40B4-BE49-F238E27FC236}">
                <a16:creationId xmlns:a16="http://schemas.microsoft.com/office/drawing/2014/main" id="{3E321C4A-DF2F-4529-A397-2C7CBF44142E}"/>
              </a:ext>
            </a:extLst>
          </p:cNvPr>
          <p:cNvSpPr>
            <a:spLocks noGrp="1" noChangeArrowheads="1"/>
          </p:cNvSpPr>
          <p:nvPr>
            <p:ph type="body" idx="1"/>
          </p:nvPr>
        </p:nvSpPr>
        <p:spPr>
          <a:xfrm>
            <a:off x="685800" y="887349"/>
            <a:ext cx="11277600" cy="5934075"/>
          </a:xfrm>
        </p:spPr>
        <p:txBody>
          <a:bodyPr/>
          <a:lstStyle/>
          <a:p>
            <a:pPr>
              <a:lnSpc>
                <a:spcPct val="80000"/>
              </a:lnSpc>
            </a:pPr>
            <a:r>
              <a:rPr lang="bg-BG" altLang="en-US" sz="2000" dirty="0"/>
              <a:t>С елементарен пример демонстрираме прихващането на събитие </a:t>
            </a:r>
            <a:r>
              <a:rPr lang="bg-BG" altLang="en-US" sz="2000" b="1" dirty="0" err="1">
                <a:solidFill>
                  <a:srgbClr val="0000FF"/>
                </a:solidFill>
              </a:rPr>
              <a:t>load</a:t>
            </a:r>
            <a:r>
              <a:rPr lang="bg-BG" altLang="en-US" sz="2000" dirty="0"/>
              <a:t> при зареждане на страницата. След като страницата зареди съдържанието си (а то е само един &lt;h1&gt; таг), се прихваща събитието </a:t>
            </a:r>
            <a:r>
              <a:rPr lang="bg-BG" altLang="en-US" sz="2000" dirty="0" err="1"/>
              <a:t>load</a:t>
            </a:r>
            <a:r>
              <a:rPr lang="bg-BG" altLang="en-US" sz="2000" dirty="0"/>
              <a:t> (чрез дефинираното прихващане в тага &lt;</a:t>
            </a:r>
            <a:r>
              <a:rPr lang="bg-BG" altLang="en-US" sz="2000" dirty="0" err="1"/>
              <a:t>body</a:t>
            </a:r>
            <a:r>
              <a:rPr lang="bg-BG" altLang="en-US" sz="2000" dirty="0"/>
              <a:t> </a:t>
            </a:r>
            <a:r>
              <a:rPr lang="bg-BG" altLang="en-US" sz="2000" b="1" dirty="0" err="1"/>
              <a:t>onload</a:t>
            </a:r>
            <a:r>
              <a:rPr lang="bg-BG" altLang="en-US" sz="2000" dirty="0"/>
              <a:t>="</a:t>
            </a:r>
            <a:r>
              <a:rPr lang="bg-BG" altLang="en-US" sz="2000" dirty="0" err="1"/>
              <a:t>myJSFunc</a:t>
            </a:r>
            <a:r>
              <a:rPr lang="bg-BG" altLang="en-US" sz="2000" dirty="0"/>
              <a:t>()"&gt;), при което се извиква функцията и тя показва в диалогова кутия от тип </a:t>
            </a:r>
            <a:r>
              <a:rPr lang="bg-BG" altLang="en-US" sz="2000" dirty="0" err="1"/>
              <a:t>alert</a:t>
            </a:r>
            <a:r>
              <a:rPr lang="bg-BG" altLang="en-US" sz="2000" dirty="0"/>
              <a:t>(), какво се е случило. </a:t>
            </a:r>
          </a:p>
          <a:p>
            <a:pPr lvl="1">
              <a:lnSpc>
                <a:spcPct val="80000"/>
              </a:lnSpc>
              <a:buFontTx/>
              <a:buNone/>
            </a:pPr>
            <a:r>
              <a:rPr lang="bg-BG" altLang="en-US" sz="1600" dirty="0">
                <a:solidFill>
                  <a:srgbClr val="0000FF"/>
                </a:solidFill>
              </a:rPr>
              <a:t>	</a:t>
            </a:r>
            <a:r>
              <a:rPr lang="bg-BG" altLang="en-US" sz="1800" dirty="0">
                <a:solidFill>
                  <a:srgbClr val="0000FF"/>
                </a:solidFill>
              </a:rPr>
              <a:t>&lt;!DOCTYPE </a:t>
            </a:r>
            <a:r>
              <a:rPr lang="bg-BG" altLang="en-US" sz="1800" dirty="0" err="1">
                <a:solidFill>
                  <a:srgbClr val="0000FF"/>
                </a:solidFill>
              </a:rPr>
              <a:t>html</a:t>
            </a:r>
            <a:r>
              <a:rPr lang="bg-BG" altLang="en-US" sz="1800" dirty="0">
                <a:solidFill>
                  <a:srgbClr val="0000FF"/>
                </a:solidFill>
              </a:rPr>
              <a:t>&gt;</a:t>
            </a:r>
          </a:p>
          <a:p>
            <a:pPr lvl="1">
              <a:lnSpc>
                <a:spcPct val="80000"/>
              </a:lnSpc>
              <a:buFontTx/>
              <a:buNone/>
            </a:pPr>
            <a:r>
              <a:rPr lang="bg-BG" altLang="en-US" sz="1800" dirty="0">
                <a:solidFill>
                  <a:srgbClr val="0000FF"/>
                </a:solidFill>
              </a:rPr>
              <a:t>	&lt;</a:t>
            </a:r>
            <a:r>
              <a:rPr lang="bg-BG" altLang="en-US" sz="1800" dirty="0" err="1">
                <a:solidFill>
                  <a:srgbClr val="0000FF"/>
                </a:solidFill>
              </a:rPr>
              <a:t>html</a:t>
            </a:r>
            <a:r>
              <a:rPr lang="bg-BG" altLang="en-US" sz="1800" dirty="0">
                <a:solidFill>
                  <a:srgbClr val="0000FF"/>
                </a:solidFill>
              </a:rPr>
              <a:t>&gt;</a:t>
            </a:r>
          </a:p>
          <a:p>
            <a:pPr lvl="1">
              <a:lnSpc>
                <a:spcPct val="80000"/>
              </a:lnSpc>
              <a:buFontTx/>
              <a:buNone/>
            </a:pPr>
            <a:r>
              <a:rPr lang="bg-BG" altLang="en-US" sz="1800" dirty="0">
                <a:solidFill>
                  <a:srgbClr val="0000FF"/>
                </a:solidFill>
              </a:rPr>
              <a:t>	&lt;</a:t>
            </a:r>
            <a:r>
              <a:rPr lang="bg-BG" altLang="en-US" sz="1800" dirty="0" err="1">
                <a:solidFill>
                  <a:srgbClr val="0000FF"/>
                </a:solidFill>
              </a:rPr>
              <a:t>head</a:t>
            </a:r>
            <a:r>
              <a:rPr lang="bg-BG" altLang="en-US" sz="1800" dirty="0">
                <a:solidFill>
                  <a:srgbClr val="0000FF"/>
                </a:solidFill>
              </a:rPr>
              <a:t>&gt;</a:t>
            </a:r>
          </a:p>
          <a:p>
            <a:pPr lvl="1">
              <a:lnSpc>
                <a:spcPct val="80000"/>
              </a:lnSpc>
              <a:buFontTx/>
              <a:buNone/>
            </a:pPr>
            <a:r>
              <a:rPr lang="bg-BG" altLang="en-US" sz="1800" dirty="0">
                <a:solidFill>
                  <a:srgbClr val="0000FF"/>
                </a:solidFill>
              </a:rPr>
              <a:t>	</a:t>
            </a:r>
            <a:r>
              <a:rPr lang="en-US" altLang="en-US" sz="1800" dirty="0">
                <a:solidFill>
                  <a:srgbClr val="0000FF"/>
                </a:solidFill>
              </a:rPr>
              <a:t>  </a:t>
            </a:r>
            <a:r>
              <a:rPr lang="bg-BG" altLang="en-US" dirty="0">
                <a:solidFill>
                  <a:srgbClr val="0000FF"/>
                </a:solidFill>
              </a:rPr>
              <a:t>&lt;</a:t>
            </a:r>
            <a:r>
              <a:rPr lang="bg-BG" altLang="en-US" dirty="0" err="1">
                <a:solidFill>
                  <a:srgbClr val="0000FF"/>
                </a:solidFill>
              </a:rPr>
              <a:t>script</a:t>
            </a:r>
            <a:r>
              <a:rPr lang="bg-BG" altLang="en-US" dirty="0">
                <a:solidFill>
                  <a:srgbClr val="0000FF"/>
                </a:solidFill>
              </a:rPr>
              <a:t>&gt;</a:t>
            </a:r>
            <a:endParaRPr lang="bg-BG" altLang="en-US" b="1" dirty="0">
              <a:solidFill>
                <a:srgbClr val="0000FF"/>
              </a:solidFill>
            </a:endParaRPr>
          </a:p>
          <a:p>
            <a:pPr lvl="1">
              <a:lnSpc>
                <a:spcPct val="80000"/>
              </a:lnSpc>
              <a:buFontTx/>
              <a:buNone/>
            </a:pPr>
            <a:r>
              <a:rPr lang="bg-BG" altLang="en-US" b="1" dirty="0">
                <a:solidFill>
                  <a:srgbClr val="0000FF"/>
                </a:solidFill>
              </a:rPr>
              <a:t>	</a:t>
            </a:r>
            <a:r>
              <a:rPr lang="en-US" altLang="en-US" b="1" dirty="0">
                <a:solidFill>
                  <a:srgbClr val="0000FF"/>
                </a:solidFill>
              </a:rPr>
              <a:t>    </a:t>
            </a:r>
            <a:r>
              <a:rPr lang="bg-BG" altLang="en-US" b="1" dirty="0" err="1">
                <a:solidFill>
                  <a:srgbClr val="0000FF"/>
                </a:solidFill>
              </a:rPr>
              <a:t>function</a:t>
            </a:r>
            <a:r>
              <a:rPr lang="bg-BG" altLang="en-US" b="1" dirty="0">
                <a:solidFill>
                  <a:srgbClr val="0000FF"/>
                </a:solidFill>
              </a:rPr>
              <a:t> </a:t>
            </a:r>
            <a:r>
              <a:rPr lang="bg-BG" altLang="en-US" b="1" dirty="0" err="1">
                <a:solidFill>
                  <a:srgbClr val="0000FF"/>
                </a:solidFill>
              </a:rPr>
              <a:t>myJSFunc</a:t>
            </a:r>
            <a:r>
              <a:rPr lang="bg-BG" altLang="en-US" b="1" dirty="0">
                <a:solidFill>
                  <a:srgbClr val="0000FF"/>
                </a:solidFill>
              </a:rPr>
              <a:t>()</a:t>
            </a:r>
            <a:endParaRPr lang="bg-BG" altLang="en-US" dirty="0">
              <a:solidFill>
                <a:srgbClr val="0000FF"/>
              </a:solidFill>
            </a:endParaRPr>
          </a:p>
          <a:p>
            <a:pPr lvl="1">
              <a:lnSpc>
                <a:spcPct val="80000"/>
              </a:lnSpc>
              <a:buFontTx/>
              <a:buNone/>
            </a:pPr>
            <a:r>
              <a:rPr lang="bg-BG" altLang="en-US" dirty="0">
                <a:solidFill>
                  <a:srgbClr val="0000FF"/>
                </a:solidFill>
              </a:rPr>
              <a:t>	</a:t>
            </a:r>
            <a:r>
              <a:rPr lang="en-US" altLang="en-US" dirty="0">
                <a:solidFill>
                  <a:srgbClr val="0000FF"/>
                </a:solidFill>
              </a:rPr>
              <a:t>    </a:t>
            </a:r>
            <a:r>
              <a:rPr lang="bg-BG" altLang="en-US" dirty="0">
                <a:solidFill>
                  <a:srgbClr val="0000FF"/>
                </a:solidFill>
              </a:rPr>
              <a:t>{</a:t>
            </a:r>
          </a:p>
          <a:p>
            <a:pPr lvl="1">
              <a:lnSpc>
                <a:spcPct val="80000"/>
              </a:lnSpc>
              <a:buFontTx/>
              <a:buNone/>
            </a:pPr>
            <a:r>
              <a:rPr lang="bg-BG" altLang="en-US" dirty="0">
                <a:solidFill>
                  <a:srgbClr val="0000FF"/>
                </a:solidFill>
              </a:rPr>
              <a:t>	</a:t>
            </a:r>
            <a:r>
              <a:rPr lang="en-US" altLang="en-US" dirty="0">
                <a:solidFill>
                  <a:srgbClr val="0000FF"/>
                </a:solidFill>
              </a:rPr>
              <a:t>        </a:t>
            </a:r>
            <a:r>
              <a:rPr lang="bg-BG" altLang="en-US" dirty="0" err="1">
                <a:solidFill>
                  <a:srgbClr val="0000FF"/>
                </a:solidFill>
              </a:rPr>
              <a:t>alert</a:t>
            </a:r>
            <a:r>
              <a:rPr lang="bg-BG" altLang="en-US" dirty="0">
                <a:solidFill>
                  <a:srgbClr val="0000FF"/>
                </a:solidFill>
              </a:rPr>
              <a:t>(</a:t>
            </a:r>
            <a:r>
              <a:rPr lang="bg-BG" altLang="en-US" dirty="0">
                <a:solidFill>
                  <a:srgbClr val="C00000"/>
                </a:solidFill>
              </a:rPr>
              <a:t>"Страницата беше заредена.\</a:t>
            </a:r>
            <a:r>
              <a:rPr lang="bg-BG" altLang="en-US" dirty="0" err="1">
                <a:solidFill>
                  <a:srgbClr val="C00000"/>
                </a:solidFill>
              </a:rPr>
              <a:t>nПрихванато</a:t>
            </a:r>
            <a:r>
              <a:rPr lang="bg-BG" altLang="en-US" dirty="0">
                <a:solidFill>
                  <a:srgbClr val="C00000"/>
                </a:solidFill>
              </a:rPr>
              <a:t> беше </a:t>
            </a:r>
            <a:r>
              <a:rPr lang="bg-BG" altLang="en-US" dirty="0" err="1">
                <a:solidFill>
                  <a:srgbClr val="C00000"/>
                </a:solidFill>
              </a:rPr>
              <a:t>събитие:load</a:t>
            </a:r>
            <a:r>
              <a:rPr lang="bg-BG" altLang="en-US" dirty="0">
                <a:solidFill>
                  <a:srgbClr val="C00000"/>
                </a:solidFill>
              </a:rPr>
              <a:t>"</a:t>
            </a:r>
            <a:r>
              <a:rPr lang="bg-BG" altLang="en-US" dirty="0">
                <a:solidFill>
                  <a:srgbClr val="0000FF"/>
                </a:solidFill>
              </a:rPr>
              <a:t>);</a:t>
            </a:r>
          </a:p>
          <a:p>
            <a:pPr lvl="1">
              <a:lnSpc>
                <a:spcPct val="80000"/>
              </a:lnSpc>
              <a:buFontTx/>
              <a:buNone/>
            </a:pPr>
            <a:r>
              <a:rPr lang="bg-BG" altLang="en-US" dirty="0">
                <a:solidFill>
                  <a:srgbClr val="0000FF"/>
                </a:solidFill>
              </a:rPr>
              <a:t>	</a:t>
            </a:r>
            <a:r>
              <a:rPr lang="en-US" altLang="en-US" dirty="0">
                <a:solidFill>
                  <a:srgbClr val="0000FF"/>
                </a:solidFill>
              </a:rPr>
              <a:t>     </a:t>
            </a:r>
            <a:r>
              <a:rPr lang="bg-BG" altLang="en-US" dirty="0">
                <a:solidFill>
                  <a:srgbClr val="0000FF"/>
                </a:solidFill>
              </a:rPr>
              <a:t>}</a:t>
            </a:r>
          </a:p>
          <a:p>
            <a:pPr lvl="1">
              <a:lnSpc>
                <a:spcPct val="80000"/>
              </a:lnSpc>
              <a:buFontTx/>
              <a:buNone/>
            </a:pPr>
            <a:r>
              <a:rPr lang="bg-BG" altLang="en-US" dirty="0">
                <a:solidFill>
                  <a:srgbClr val="0000FF"/>
                </a:solidFill>
              </a:rPr>
              <a:t>	</a:t>
            </a:r>
            <a:r>
              <a:rPr lang="en-US" altLang="en-US" dirty="0">
                <a:solidFill>
                  <a:srgbClr val="0000FF"/>
                </a:solidFill>
              </a:rPr>
              <a:t> </a:t>
            </a:r>
            <a:r>
              <a:rPr lang="bg-BG" altLang="en-US" dirty="0">
                <a:solidFill>
                  <a:srgbClr val="0000FF"/>
                </a:solidFill>
              </a:rPr>
              <a:t>&lt;/</a:t>
            </a:r>
            <a:r>
              <a:rPr lang="bg-BG" altLang="en-US" dirty="0" err="1">
                <a:solidFill>
                  <a:srgbClr val="0000FF"/>
                </a:solidFill>
              </a:rPr>
              <a:t>script</a:t>
            </a:r>
            <a:r>
              <a:rPr lang="bg-BG" altLang="en-US" dirty="0">
                <a:solidFill>
                  <a:srgbClr val="0000FF"/>
                </a:solidFill>
              </a:rPr>
              <a:t>&gt;</a:t>
            </a:r>
          </a:p>
          <a:p>
            <a:pPr lvl="1">
              <a:lnSpc>
                <a:spcPct val="80000"/>
              </a:lnSpc>
              <a:buFontTx/>
              <a:buNone/>
            </a:pPr>
            <a:r>
              <a:rPr lang="bg-BG" altLang="en-US" sz="1800" dirty="0">
                <a:solidFill>
                  <a:srgbClr val="0000FF"/>
                </a:solidFill>
              </a:rPr>
              <a:t>	&lt;/</a:t>
            </a:r>
            <a:r>
              <a:rPr lang="bg-BG" altLang="en-US" sz="1800" dirty="0" err="1">
                <a:solidFill>
                  <a:srgbClr val="0000FF"/>
                </a:solidFill>
              </a:rPr>
              <a:t>head</a:t>
            </a:r>
            <a:r>
              <a:rPr lang="bg-BG" altLang="en-US" sz="1800" dirty="0">
                <a:solidFill>
                  <a:srgbClr val="0000FF"/>
                </a:solidFill>
              </a:rPr>
              <a:t>&gt;</a:t>
            </a:r>
          </a:p>
          <a:p>
            <a:pPr lvl="1">
              <a:lnSpc>
                <a:spcPct val="80000"/>
              </a:lnSpc>
              <a:buFontTx/>
              <a:buNone/>
            </a:pPr>
            <a:r>
              <a:rPr lang="bg-BG" altLang="en-US" sz="1800" dirty="0">
                <a:solidFill>
                  <a:srgbClr val="0000FF"/>
                </a:solidFill>
              </a:rPr>
              <a:t>	&lt;</a:t>
            </a:r>
            <a:r>
              <a:rPr lang="bg-BG" altLang="en-US" sz="1800" dirty="0" err="1">
                <a:solidFill>
                  <a:srgbClr val="0000FF"/>
                </a:solidFill>
              </a:rPr>
              <a:t>body</a:t>
            </a:r>
            <a:r>
              <a:rPr lang="bg-BG" altLang="en-US" sz="1800" dirty="0">
                <a:solidFill>
                  <a:srgbClr val="0000FF"/>
                </a:solidFill>
              </a:rPr>
              <a:t> </a:t>
            </a:r>
            <a:r>
              <a:rPr lang="bg-BG" altLang="en-US" sz="1800" b="1" dirty="0" err="1">
                <a:solidFill>
                  <a:srgbClr val="0000FF"/>
                </a:solidFill>
              </a:rPr>
              <a:t>onload</a:t>
            </a:r>
            <a:r>
              <a:rPr lang="bg-BG" altLang="en-US" sz="1800" dirty="0">
                <a:solidFill>
                  <a:srgbClr val="0000FF"/>
                </a:solidFill>
              </a:rPr>
              <a:t>="</a:t>
            </a:r>
            <a:r>
              <a:rPr lang="bg-BG" altLang="en-US" sz="1800" b="1" dirty="0" err="1">
                <a:solidFill>
                  <a:srgbClr val="0000FF"/>
                </a:solidFill>
              </a:rPr>
              <a:t>myJSFunc</a:t>
            </a:r>
            <a:r>
              <a:rPr lang="bg-BG" altLang="en-US" sz="1800" b="1" dirty="0">
                <a:solidFill>
                  <a:srgbClr val="0000FF"/>
                </a:solidFill>
              </a:rPr>
              <a:t>()</a:t>
            </a:r>
            <a:r>
              <a:rPr lang="bg-BG" altLang="en-US" sz="1800" dirty="0">
                <a:solidFill>
                  <a:srgbClr val="0000FF"/>
                </a:solidFill>
              </a:rPr>
              <a:t>"&gt;</a:t>
            </a:r>
          </a:p>
          <a:p>
            <a:pPr lvl="1">
              <a:lnSpc>
                <a:spcPct val="80000"/>
              </a:lnSpc>
              <a:buFontTx/>
              <a:buNone/>
            </a:pPr>
            <a:r>
              <a:rPr lang="bg-BG" altLang="en-US" sz="1800" dirty="0">
                <a:solidFill>
                  <a:srgbClr val="0000FF"/>
                </a:solidFill>
              </a:rPr>
              <a:t>	&lt;h1&gt;Прихващане на събитие </a:t>
            </a:r>
            <a:r>
              <a:rPr lang="bg-BG" altLang="en-US" sz="1800" dirty="0" err="1">
                <a:solidFill>
                  <a:srgbClr val="0000FF"/>
                </a:solidFill>
              </a:rPr>
              <a:t>load</a:t>
            </a:r>
            <a:r>
              <a:rPr lang="bg-BG" altLang="en-US" sz="1800" dirty="0">
                <a:solidFill>
                  <a:srgbClr val="0000FF"/>
                </a:solidFill>
              </a:rPr>
              <a:t>&lt;/h1&gt;</a:t>
            </a:r>
          </a:p>
          <a:p>
            <a:pPr lvl="1">
              <a:lnSpc>
                <a:spcPct val="80000"/>
              </a:lnSpc>
              <a:buFontTx/>
              <a:buNone/>
            </a:pPr>
            <a:r>
              <a:rPr lang="bg-BG" altLang="en-US" sz="1800" dirty="0">
                <a:solidFill>
                  <a:srgbClr val="0000FF"/>
                </a:solidFill>
              </a:rPr>
              <a:t>	&lt;/</a:t>
            </a:r>
            <a:r>
              <a:rPr lang="bg-BG" altLang="en-US" sz="1800" dirty="0" err="1">
                <a:solidFill>
                  <a:srgbClr val="0000FF"/>
                </a:solidFill>
              </a:rPr>
              <a:t>body</a:t>
            </a:r>
            <a:r>
              <a:rPr lang="bg-BG" altLang="en-US" sz="1800" dirty="0">
                <a:solidFill>
                  <a:srgbClr val="0000FF"/>
                </a:solidFill>
              </a:rPr>
              <a:t>&gt;</a:t>
            </a:r>
          </a:p>
          <a:p>
            <a:pPr lvl="1">
              <a:lnSpc>
                <a:spcPct val="80000"/>
              </a:lnSpc>
              <a:buFontTx/>
              <a:buNone/>
            </a:pPr>
            <a:r>
              <a:rPr lang="bg-BG" altLang="en-US" sz="1800" dirty="0">
                <a:solidFill>
                  <a:srgbClr val="0000FF"/>
                </a:solidFill>
              </a:rPr>
              <a:t>	&lt;/</a:t>
            </a:r>
            <a:r>
              <a:rPr lang="bg-BG" altLang="en-US" sz="1800" dirty="0" err="1">
                <a:solidFill>
                  <a:srgbClr val="0000FF"/>
                </a:solidFill>
              </a:rPr>
              <a:t>html</a:t>
            </a:r>
            <a:r>
              <a:rPr lang="bg-BG" altLang="en-US" sz="1800" dirty="0">
                <a:solidFill>
                  <a:srgbClr val="0000FF"/>
                </a:solidFill>
              </a:rPr>
              <a:t>&gt;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13">
            <a:extLst>
              <a:ext uri="{FF2B5EF4-FFF2-40B4-BE49-F238E27FC236}">
                <a16:creationId xmlns:a16="http://schemas.microsoft.com/office/drawing/2014/main" id="{FA14162C-7216-45A5-A2A5-9FB067D209C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B94588CC-18B4-400F-A53E-48A31913BEBD}" type="slidenum">
              <a:rPr lang="bg-BG" altLang="en-US" sz="2600">
                <a:solidFill>
                  <a:srgbClr val="0000FF"/>
                </a:solidFill>
              </a:rPr>
              <a:pPr eaLnBrk="1" hangingPunct="1">
                <a:spcBef>
                  <a:spcPct val="0"/>
                </a:spcBef>
                <a:buClrTx/>
                <a:buSzTx/>
                <a:buFontTx/>
                <a:buNone/>
              </a:pPr>
              <a:t>33</a:t>
            </a:fld>
            <a:endParaRPr lang="bg-BG" altLang="en-US" sz="2600">
              <a:solidFill>
                <a:srgbClr val="0000FF"/>
              </a:solidFill>
            </a:endParaRPr>
          </a:p>
        </p:txBody>
      </p:sp>
      <p:sp>
        <p:nvSpPr>
          <p:cNvPr id="23555" name="AutoShape 2">
            <a:extLst>
              <a:ext uri="{FF2B5EF4-FFF2-40B4-BE49-F238E27FC236}">
                <a16:creationId xmlns:a16="http://schemas.microsoft.com/office/drawing/2014/main" id="{5426DE98-6F09-4739-BAA0-29D725228958}"/>
              </a:ext>
            </a:extLst>
          </p:cNvPr>
          <p:cNvSpPr>
            <a:spLocks noGrp="1" noChangeArrowheads="1"/>
          </p:cNvSpPr>
          <p:nvPr>
            <p:ph type="title"/>
          </p:nvPr>
        </p:nvSpPr>
        <p:spPr>
          <a:xfrm>
            <a:off x="333375" y="152400"/>
            <a:ext cx="10566400" cy="1371600"/>
          </a:xfrm>
        </p:spPr>
        <p:txBody>
          <a:bodyPr/>
          <a:lstStyle/>
          <a:p>
            <a:r>
              <a:rPr lang="bg-BG" altLang="en-US" sz="2200" dirty="0"/>
              <a:t>Б) Прихващания на събития </a:t>
            </a:r>
            <a:br>
              <a:rPr lang="en-US" altLang="en-US" sz="2200" dirty="0"/>
            </a:br>
            <a:r>
              <a:rPr lang="bg-BG" altLang="en-US" sz="2200" dirty="0"/>
              <a:t>за ниво  &lt;</a:t>
            </a:r>
            <a:r>
              <a:rPr lang="bg-BG" altLang="en-US" sz="2200" dirty="0" err="1"/>
              <a:t>form</a:t>
            </a:r>
            <a:r>
              <a:rPr lang="bg-BG" altLang="en-US" sz="2200" dirty="0"/>
              <a:t>&gt;:</a:t>
            </a:r>
            <a:r>
              <a:rPr lang="en-US" altLang="en-US" sz="2200" dirty="0"/>
              <a:t> </a:t>
            </a:r>
            <a:br>
              <a:rPr lang="en-US" altLang="en-US" sz="2200" dirty="0"/>
            </a:br>
            <a:r>
              <a:rPr lang="bg-BG" altLang="en-US" sz="2200" dirty="0" err="1">
                <a:solidFill>
                  <a:srgbClr val="0000FF"/>
                </a:solidFill>
              </a:rPr>
              <a:t>onchange</a:t>
            </a:r>
            <a:r>
              <a:rPr lang="en-US" altLang="en-US" sz="2200" dirty="0">
                <a:solidFill>
                  <a:srgbClr val="0000FF"/>
                </a:solidFill>
              </a:rPr>
              <a:t>, </a:t>
            </a:r>
            <a:r>
              <a:rPr lang="bg-BG" altLang="en-US" sz="2200" dirty="0" err="1">
                <a:solidFill>
                  <a:srgbClr val="0000FF"/>
                </a:solidFill>
              </a:rPr>
              <a:t>onsubmit</a:t>
            </a:r>
            <a:r>
              <a:rPr lang="en-US" altLang="en-US" sz="2200" dirty="0">
                <a:solidFill>
                  <a:srgbClr val="0000FF"/>
                </a:solidFill>
              </a:rPr>
              <a:t>, </a:t>
            </a:r>
            <a:r>
              <a:rPr lang="bg-BG" altLang="en-US" sz="2200" dirty="0" err="1">
                <a:solidFill>
                  <a:srgbClr val="0000FF"/>
                </a:solidFill>
              </a:rPr>
              <a:t>onreset</a:t>
            </a:r>
            <a:r>
              <a:rPr lang="en-US" altLang="en-US" sz="2200" dirty="0">
                <a:solidFill>
                  <a:srgbClr val="0000FF"/>
                </a:solidFill>
              </a:rPr>
              <a:t>, </a:t>
            </a:r>
            <a:br>
              <a:rPr lang="en-US" altLang="en-US" sz="2200" dirty="0">
                <a:solidFill>
                  <a:srgbClr val="0000FF"/>
                </a:solidFill>
              </a:rPr>
            </a:br>
            <a:r>
              <a:rPr lang="bg-BG" altLang="en-US" sz="2200" dirty="0" err="1">
                <a:solidFill>
                  <a:srgbClr val="0000FF"/>
                </a:solidFill>
              </a:rPr>
              <a:t>onselect</a:t>
            </a:r>
            <a:r>
              <a:rPr lang="en-US" altLang="en-US" sz="2200" dirty="0">
                <a:solidFill>
                  <a:srgbClr val="0000FF"/>
                </a:solidFill>
              </a:rPr>
              <a:t>, </a:t>
            </a:r>
            <a:r>
              <a:rPr lang="bg-BG" altLang="en-US" sz="2200" dirty="0" err="1">
                <a:solidFill>
                  <a:srgbClr val="0000FF"/>
                </a:solidFill>
              </a:rPr>
              <a:t>onblur</a:t>
            </a:r>
            <a:r>
              <a:rPr lang="en-US" altLang="en-US" sz="2200" dirty="0">
                <a:solidFill>
                  <a:srgbClr val="0000FF"/>
                </a:solidFill>
              </a:rPr>
              <a:t>, </a:t>
            </a:r>
            <a:r>
              <a:rPr lang="bg-BG" altLang="en-US" sz="2200" dirty="0" err="1">
                <a:solidFill>
                  <a:srgbClr val="0000FF"/>
                </a:solidFill>
              </a:rPr>
              <a:t>onfocus</a:t>
            </a:r>
            <a:endParaRPr lang="bg-BG" altLang="en-US" sz="2200" dirty="0">
              <a:solidFill>
                <a:srgbClr val="0000FF"/>
              </a:solidFill>
            </a:endParaRPr>
          </a:p>
        </p:txBody>
      </p:sp>
      <p:sp>
        <p:nvSpPr>
          <p:cNvPr id="23556" name="Rectangle 3">
            <a:extLst>
              <a:ext uri="{FF2B5EF4-FFF2-40B4-BE49-F238E27FC236}">
                <a16:creationId xmlns:a16="http://schemas.microsoft.com/office/drawing/2014/main" id="{31454677-C804-4611-B9E4-0A9D90438F20}"/>
              </a:ext>
            </a:extLst>
          </p:cNvPr>
          <p:cNvSpPr>
            <a:spLocks noGrp="1" noChangeArrowheads="1"/>
          </p:cNvSpPr>
          <p:nvPr>
            <p:ph type="body" sz="half" idx="1"/>
          </p:nvPr>
        </p:nvSpPr>
        <p:spPr>
          <a:xfrm>
            <a:off x="304800" y="1524000"/>
            <a:ext cx="5791200" cy="5476876"/>
          </a:xfrm>
        </p:spPr>
        <p:txBody>
          <a:bodyPr/>
          <a:lstStyle/>
          <a:p>
            <a:pPr>
              <a:lnSpc>
                <a:spcPct val="80000"/>
              </a:lnSpc>
            </a:pPr>
            <a:r>
              <a:rPr lang="bg-BG" altLang="en-US" sz="1800" b="1" dirty="0"/>
              <a:t>В пример</a:t>
            </a:r>
            <a:r>
              <a:rPr lang="en-US" altLang="en-US" sz="1800" b="1" dirty="0"/>
              <a:t>a </a:t>
            </a:r>
            <a:r>
              <a:rPr lang="bg-BG" altLang="en-US" sz="1800" b="1" dirty="0"/>
              <a:t>се демонстрира използването на две събития едновременно: </a:t>
            </a:r>
            <a:r>
              <a:rPr lang="bg-BG" altLang="en-US" sz="1800" b="1" dirty="0" err="1">
                <a:solidFill>
                  <a:srgbClr val="0000FF"/>
                </a:solidFill>
              </a:rPr>
              <a:t>blur</a:t>
            </a:r>
            <a:r>
              <a:rPr lang="bg-BG" altLang="en-US" sz="1800" b="1" dirty="0">
                <a:solidFill>
                  <a:srgbClr val="0000FF"/>
                </a:solidFill>
              </a:rPr>
              <a:t> и </a:t>
            </a:r>
            <a:r>
              <a:rPr lang="bg-BG" altLang="en-US" sz="1800" b="1" dirty="0" err="1">
                <a:solidFill>
                  <a:srgbClr val="0000FF"/>
                </a:solidFill>
              </a:rPr>
              <a:t>focus</a:t>
            </a:r>
            <a:r>
              <a:rPr lang="bg-BG" altLang="en-US" sz="1800" b="1" dirty="0"/>
              <a:t>. </a:t>
            </a:r>
            <a:endParaRPr lang="en-US" altLang="en-US" sz="1800" b="1" dirty="0"/>
          </a:p>
          <a:p>
            <a:pPr>
              <a:lnSpc>
                <a:spcPct val="80000"/>
              </a:lnSpc>
            </a:pPr>
            <a:r>
              <a:rPr lang="bg-BG" altLang="en-US" sz="1800" b="1" dirty="0"/>
              <a:t>За целта използваме формуляр на текстово поле, където въвеждаме името си с малки букви. </a:t>
            </a:r>
          </a:p>
          <a:p>
            <a:pPr>
              <a:lnSpc>
                <a:spcPct val="80000"/>
              </a:lnSpc>
            </a:pPr>
            <a:r>
              <a:rPr lang="bg-BG" altLang="en-US" sz="1800" b="1" dirty="0"/>
              <a:t>При поставяне на показалеца на мишката в текстовото поле възниква събитието </a:t>
            </a:r>
            <a:r>
              <a:rPr lang="bg-BG" altLang="en-US" sz="1800" b="1" dirty="0" err="1"/>
              <a:t>focus</a:t>
            </a:r>
            <a:r>
              <a:rPr lang="bg-BG" altLang="en-US" sz="1800" b="1" dirty="0"/>
              <a:t>, което се прихваща с </a:t>
            </a:r>
            <a:r>
              <a:rPr lang="bg-BG" altLang="en-US" sz="1800" b="1" dirty="0" err="1"/>
              <a:t>onfocus</a:t>
            </a:r>
            <a:r>
              <a:rPr lang="bg-BG" altLang="en-US" sz="1800" b="1" dirty="0"/>
              <a:t>. </a:t>
            </a:r>
          </a:p>
          <a:p>
            <a:pPr>
              <a:lnSpc>
                <a:spcPct val="80000"/>
              </a:lnSpc>
            </a:pPr>
            <a:r>
              <a:rPr lang="bg-BG" altLang="en-US" sz="1800" b="1" dirty="0"/>
              <a:t>При прихващането се извиква функцията </a:t>
            </a:r>
            <a:r>
              <a:rPr lang="bg-BG" altLang="en-US" sz="1800" b="1" dirty="0" err="1"/>
              <a:t>myFunc</a:t>
            </a:r>
            <a:r>
              <a:rPr lang="bg-BG" altLang="en-US" sz="1800" b="1" dirty="0"/>
              <a:t> (), която прави достъп до формуляра/текстовото поле с израза </a:t>
            </a:r>
            <a:r>
              <a:rPr lang="bg-BG" altLang="en-US" sz="1800" b="1" dirty="0" err="1"/>
              <a:t>var</a:t>
            </a:r>
            <a:r>
              <a:rPr lang="bg-BG" altLang="en-US" sz="1800" b="1" dirty="0"/>
              <a:t> x=</a:t>
            </a:r>
            <a:r>
              <a:rPr lang="bg-BG" altLang="en-US" sz="1800" b="1" dirty="0" err="1"/>
              <a:t>document.getElementById</a:t>
            </a:r>
            <a:r>
              <a:rPr lang="bg-BG" altLang="en-US" sz="1800" b="1" dirty="0"/>
              <a:t>("</a:t>
            </a:r>
            <a:r>
              <a:rPr lang="bg-BG" altLang="en-US" sz="1800" b="1" dirty="0" err="1"/>
              <a:t>fname</a:t>
            </a:r>
            <a:r>
              <a:rPr lang="bg-BG" altLang="en-US" sz="1800" b="1" dirty="0"/>
              <a:t>");, чрез </a:t>
            </a:r>
            <a:r>
              <a:rPr lang="bg-BG" altLang="en-US" sz="1800" b="1" dirty="0" err="1"/>
              <a:t>id</a:t>
            </a:r>
            <a:r>
              <a:rPr lang="bg-BG" altLang="en-US" sz="1800" b="1" dirty="0"/>
              <a:t>="</a:t>
            </a:r>
            <a:r>
              <a:rPr lang="bg-BG" altLang="en-US" sz="1800" b="1" dirty="0" err="1"/>
              <a:t>fname</a:t>
            </a:r>
            <a:r>
              <a:rPr lang="bg-BG" altLang="en-US" sz="1800" b="1" dirty="0"/>
              <a:t>". </a:t>
            </a:r>
          </a:p>
          <a:p>
            <a:pPr>
              <a:lnSpc>
                <a:spcPct val="80000"/>
              </a:lnSpc>
            </a:pPr>
            <a:r>
              <a:rPr lang="bg-BG" altLang="en-US" sz="1800" b="1" dirty="0"/>
              <a:t>След това, с втория ред </a:t>
            </a:r>
            <a:r>
              <a:rPr lang="bg-BG" altLang="en-US" sz="1800" b="1" dirty="0" err="1"/>
              <a:t>x.style.background</a:t>
            </a:r>
            <a:r>
              <a:rPr lang="bg-BG" altLang="en-US" sz="1800" b="1" dirty="0"/>
              <a:t>="</a:t>
            </a:r>
            <a:r>
              <a:rPr lang="bg-BG" altLang="en-US" sz="1800" b="1" dirty="0" err="1"/>
              <a:t>yellow</a:t>
            </a:r>
            <a:r>
              <a:rPr lang="bg-BG" altLang="en-US" sz="1800" b="1" dirty="0"/>
              <a:t>", функцията променя цвета на полето.</a:t>
            </a:r>
          </a:p>
          <a:p>
            <a:pPr>
              <a:lnSpc>
                <a:spcPct val="80000"/>
              </a:lnSpc>
            </a:pPr>
            <a:r>
              <a:rPr lang="bg-BG" altLang="en-US" sz="1800" b="1" dirty="0"/>
              <a:t>Когато показалецът на мишката напусне полето, се прихваща събитието </a:t>
            </a:r>
            <a:r>
              <a:rPr lang="bg-BG" altLang="en-US" sz="1800" b="1" dirty="0" err="1"/>
              <a:t>onblur</a:t>
            </a:r>
            <a:r>
              <a:rPr lang="bg-BG" altLang="en-US" sz="1800" b="1" dirty="0"/>
              <a:t>. </a:t>
            </a:r>
            <a:r>
              <a:rPr lang="bg-BG" altLang="en-US" sz="1800" b="1" dirty="0" err="1"/>
              <a:t>To</a:t>
            </a:r>
            <a:r>
              <a:rPr lang="bg-BG" altLang="en-US" sz="1800" b="1" dirty="0"/>
              <a:t> извиква за изпълнение функцията </a:t>
            </a:r>
            <a:r>
              <a:rPr lang="bg-BG" altLang="en-US" sz="1800" b="1" dirty="0" err="1"/>
              <a:t>myJSFunc</a:t>
            </a:r>
            <a:r>
              <a:rPr lang="bg-BG" altLang="en-US" sz="1800" b="1" dirty="0"/>
              <a:t> (), която променя всички малки букви в големи чрез вградената функция на </a:t>
            </a:r>
            <a:r>
              <a:rPr lang="bg-BG" altLang="en-US" sz="1800" b="1" dirty="0" err="1"/>
              <a:t>JavaScript</a:t>
            </a:r>
            <a:r>
              <a:rPr lang="bg-BG" altLang="en-US" sz="1800" b="1" dirty="0"/>
              <a:t> </a:t>
            </a:r>
            <a:r>
              <a:rPr lang="bg-BG" altLang="en-US" sz="1800" b="1" dirty="0" err="1"/>
              <a:t>toUpperCase</a:t>
            </a:r>
            <a:r>
              <a:rPr lang="bg-BG" altLang="en-US" sz="1800" b="1" dirty="0"/>
              <a:t>().</a:t>
            </a:r>
          </a:p>
        </p:txBody>
      </p:sp>
      <p:sp>
        <p:nvSpPr>
          <p:cNvPr id="4" name="Rectangle 3">
            <a:extLst>
              <a:ext uri="{FF2B5EF4-FFF2-40B4-BE49-F238E27FC236}">
                <a16:creationId xmlns:a16="http://schemas.microsoft.com/office/drawing/2014/main" id="{3345F8BD-2E74-4603-AD18-A76B4E35E317}"/>
              </a:ext>
            </a:extLst>
          </p:cNvPr>
          <p:cNvSpPr/>
          <p:nvPr/>
        </p:nvSpPr>
        <p:spPr>
          <a:xfrm>
            <a:off x="5943600" y="106681"/>
            <a:ext cx="6248399" cy="6186309"/>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!DOCTYPE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html</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head</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script</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myJSFunc</a:t>
            </a:r>
            <a:r>
              <a:rPr lang="en-US" dirty="0">
                <a:solidFill>
                  <a:srgbClr val="000000"/>
                </a:solidFill>
                <a:latin typeface="Consolas" panose="020B0609020204030204" pitchFamily="49" charset="0"/>
              </a:rPr>
              <a:t>()</a:t>
            </a:r>
            <a:r>
              <a:rPr lang="bg-BG"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x=</a:t>
            </a:r>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fname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x.value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x.value.toUpperCase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bg-BG"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endParaRPr lang="bg-BG"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myFunc</a:t>
            </a:r>
            <a:r>
              <a:rPr lang="en-US" dirty="0">
                <a:solidFill>
                  <a:srgbClr val="000000"/>
                </a:solidFill>
                <a:latin typeface="Consolas" panose="020B0609020204030204" pitchFamily="49" charset="0"/>
              </a:rPr>
              <a:t>()</a:t>
            </a:r>
            <a:r>
              <a:rPr lang="bg-BG"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x=</a:t>
            </a:r>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fname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x.style.background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"yellow"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bg-BG"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script</a:t>
            </a:r>
            <a:r>
              <a:rPr lang="en-US" dirty="0">
                <a:solidFill>
                  <a:srgbClr val="0000FF"/>
                </a:solidFill>
                <a:latin typeface="Consolas" panose="020B0609020204030204" pitchFamily="49" charset="0"/>
              </a:rPr>
              <a:t>&gt; &lt;/</a:t>
            </a:r>
            <a:r>
              <a:rPr lang="en-US" dirty="0">
                <a:solidFill>
                  <a:srgbClr val="800000"/>
                </a:solidFill>
                <a:latin typeface="Consolas" panose="020B0609020204030204" pitchFamily="49" charset="0"/>
              </a:rPr>
              <a:t>head</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body</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bg-BG" dirty="0">
                <a:solidFill>
                  <a:srgbClr val="000000"/>
                </a:solidFill>
                <a:latin typeface="Consolas" panose="020B0609020204030204" pitchFamily="49" charset="0"/>
              </a:rPr>
              <a:t>    Въведете име: </a:t>
            </a:r>
            <a:r>
              <a:rPr lang="bg-BG"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FF"/>
                </a:solidFill>
                <a:latin typeface="Consolas" panose="020B0609020204030204" pitchFamily="49" charset="0"/>
              </a:rPr>
              <a:t>="text"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fname</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onblur</a:t>
            </a:r>
            <a:r>
              <a:rPr lang="en-US" dirty="0">
                <a:solidFill>
                  <a:srgbClr val="0000FF"/>
                </a:solidFill>
                <a:latin typeface="Consolas" panose="020B0609020204030204" pitchFamily="49" charset="0"/>
              </a:rPr>
              <a:t>="</a:t>
            </a:r>
            <a:r>
              <a:rPr lang="en-US" dirty="0" err="1">
                <a:solidFill>
                  <a:srgbClr val="000000"/>
                </a:solidFill>
                <a:latin typeface="Consolas" panose="020B0609020204030204" pitchFamily="49" charset="0"/>
              </a:rPr>
              <a:t>myJSFunc</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onfocus</a:t>
            </a:r>
            <a:r>
              <a:rPr lang="en-US" dirty="0">
                <a:solidFill>
                  <a:srgbClr val="0000FF"/>
                </a:solidFill>
                <a:latin typeface="Consolas" panose="020B0609020204030204" pitchFamily="49" charset="0"/>
              </a:rPr>
              <a:t>="</a:t>
            </a:r>
            <a:r>
              <a:rPr lang="en-US" dirty="0" err="1">
                <a:solidFill>
                  <a:srgbClr val="000000"/>
                </a:solidFill>
                <a:latin typeface="Consolas" panose="020B0609020204030204" pitchFamily="49" charset="0"/>
              </a:rPr>
              <a:t>myFunc</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&lt;</a:t>
            </a:r>
            <a:r>
              <a:rPr lang="ru-RU" dirty="0">
                <a:solidFill>
                  <a:srgbClr val="800000"/>
                </a:solidFill>
                <a:latin typeface="Consolas" panose="020B0609020204030204" pitchFamily="49" charset="0"/>
              </a:rPr>
              <a:t>p</a:t>
            </a:r>
            <a:r>
              <a:rPr lang="ru-RU" dirty="0">
                <a:solidFill>
                  <a:srgbClr val="0000FF"/>
                </a:solidFill>
                <a:latin typeface="Consolas" panose="020B0609020204030204" pitchFamily="49" charset="0"/>
              </a:rPr>
              <a:t>&gt;</a:t>
            </a:r>
            <a:r>
              <a:rPr lang="ru-RU" dirty="0" err="1">
                <a:solidFill>
                  <a:srgbClr val="000000"/>
                </a:solidFill>
                <a:latin typeface="Consolas" panose="020B0609020204030204" pitchFamily="49" charset="0"/>
              </a:rPr>
              <a:t>Когато</a:t>
            </a:r>
            <a:r>
              <a:rPr lang="ru-RU" dirty="0">
                <a:solidFill>
                  <a:srgbClr val="000000"/>
                </a:solidFill>
                <a:latin typeface="Consolas" panose="020B0609020204030204" pitchFamily="49" charset="0"/>
              </a:rPr>
              <a:t> поставите </a:t>
            </a:r>
            <a:r>
              <a:rPr lang="ru-RU" dirty="0" err="1">
                <a:solidFill>
                  <a:srgbClr val="000000"/>
                </a:solidFill>
                <a:latin typeface="Consolas" panose="020B0609020204030204" pitchFamily="49" charset="0"/>
              </a:rPr>
              <a:t>показалеца</a:t>
            </a:r>
            <a:r>
              <a:rPr lang="ru-RU" dirty="0">
                <a:solidFill>
                  <a:srgbClr val="000000"/>
                </a:solidFill>
                <a:latin typeface="Consolas" panose="020B0609020204030204" pitchFamily="49" charset="0"/>
              </a:rPr>
              <a:t> на </a:t>
            </a:r>
            <a:r>
              <a:rPr lang="ru-RU" dirty="0" err="1">
                <a:solidFill>
                  <a:srgbClr val="000000"/>
                </a:solidFill>
                <a:latin typeface="Consolas" panose="020B0609020204030204" pitchFamily="49" charset="0"/>
              </a:rPr>
              <a:t>мишката</a:t>
            </a:r>
            <a:r>
              <a:rPr lang="ru-RU" dirty="0">
                <a:solidFill>
                  <a:srgbClr val="000000"/>
                </a:solidFill>
                <a:latin typeface="Consolas" panose="020B0609020204030204" pitchFamily="49" charset="0"/>
              </a:rPr>
              <a:t> в </a:t>
            </a:r>
            <a:r>
              <a:rPr lang="ru-RU" dirty="0" err="1">
                <a:solidFill>
                  <a:srgbClr val="000000"/>
                </a:solidFill>
                <a:latin typeface="Consolas" panose="020B0609020204030204" pitchFamily="49" charset="0"/>
              </a:rPr>
              <a:t>текстовото</a:t>
            </a:r>
            <a:r>
              <a:rPr lang="ru-RU" dirty="0">
                <a:solidFill>
                  <a:srgbClr val="000000"/>
                </a:solidFill>
                <a:latin typeface="Consolas" panose="020B0609020204030204" pitchFamily="49" charset="0"/>
              </a:rPr>
              <a:t> поле, </a:t>
            </a:r>
            <a:r>
              <a:rPr lang="ru-RU" dirty="0" err="1">
                <a:solidFill>
                  <a:srgbClr val="000000"/>
                </a:solidFill>
                <a:latin typeface="Consolas" panose="020B0609020204030204" pitchFamily="49" charset="0"/>
              </a:rPr>
              <a:t>възниква</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събитието</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&lt;</a:t>
            </a:r>
            <a:r>
              <a:rPr lang="ru-RU" dirty="0">
                <a:solidFill>
                  <a:srgbClr val="800000"/>
                </a:solidFill>
                <a:latin typeface="Consolas" panose="020B0609020204030204" pitchFamily="49" charset="0"/>
              </a:rPr>
              <a:t>b</a:t>
            </a:r>
            <a:r>
              <a:rPr lang="ru-RU" dirty="0">
                <a:solidFill>
                  <a:srgbClr val="0000FF"/>
                </a:solidFill>
                <a:latin typeface="Consolas" panose="020B0609020204030204" pitchFamily="49" charset="0"/>
              </a:rPr>
              <a:t>&gt;</a:t>
            </a:r>
            <a:r>
              <a:rPr lang="ru-RU" dirty="0" err="1">
                <a:solidFill>
                  <a:srgbClr val="000000"/>
                </a:solidFill>
                <a:latin typeface="Consolas" panose="020B0609020204030204" pitchFamily="49" charset="0"/>
              </a:rPr>
              <a:t>focus</a:t>
            </a:r>
            <a:r>
              <a:rPr lang="ru-RU" dirty="0">
                <a:solidFill>
                  <a:srgbClr val="0000FF"/>
                </a:solidFill>
                <a:latin typeface="Consolas" panose="020B0609020204030204" pitchFamily="49" charset="0"/>
              </a:rPr>
              <a:t>&lt;/</a:t>
            </a:r>
            <a:r>
              <a:rPr lang="ru-RU" dirty="0">
                <a:solidFill>
                  <a:srgbClr val="800000"/>
                </a:solidFill>
                <a:latin typeface="Consolas" panose="020B0609020204030204" pitchFamily="49" charset="0"/>
              </a:rPr>
              <a:t>b</a:t>
            </a:r>
            <a:r>
              <a:rPr lang="ru-RU" dirty="0">
                <a:solidFill>
                  <a:srgbClr val="0000FF"/>
                </a:solidFill>
                <a:latin typeface="Consolas" panose="020B0609020204030204" pitchFamily="49" charset="0"/>
              </a:rPr>
              <a:t>&gt;</a:t>
            </a:r>
            <a:r>
              <a:rPr lang="ru-RU" dirty="0">
                <a:solidFill>
                  <a:srgbClr val="000000"/>
                </a:solidFill>
                <a:latin typeface="Consolas" panose="020B0609020204030204" pitchFamily="49" charset="0"/>
              </a:rPr>
              <a:t>.</a:t>
            </a:r>
            <a:r>
              <a:rPr lang="ru-RU" dirty="0">
                <a:solidFill>
                  <a:srgbClr val="0000FF"/>
                </a:solidFill>
                <a:latin typeface="Consolas" panose="020B0609020204030204" pitchFamily="49" charset="0"/>
              </a:rPr>
              <a:t>&lt;/</a:t>
            </a:r>
            <a:r>
              <a:rPr lang="ru-RU" dirty="0">
                <a:solidFill>
                  <a:srgbClr val="800000"/>
                </a:solidFill>
                <a:latin typeface="Consolas" panose="020B0609020204030204" pitchFamily="49" charset="0"/>
              </a:rPr>
              <a:t>p</a:t>
            </a:r>
            <a:r>
              <a:rPr lang="ru-RU" dirty="0">
                <a:solidFill>
                  <a:srgbClr val="0000FF"/>
                </a:solidFill>
                <a:latin typeface="Consolas" panose="020B0609020204030204" pitchFamily="49" charset="0"/>
              </a:rPr>
              <a:t>&gt;&lt;</a:t>
            </a:r>
            <a:r>
              <a:rPr lang="ru-RU" dirty="0" err="1">
                <a:solidFill>
                  <a:srgbClr val="800000"/>
                </a:solidFill>
                <a:latin typeface="Consolas" panose="020B0609020204030204" pitchFamily="49" charset="0"/>
              </a:rPr>
              <a:t>br</a:t>
            </a:r>
            <a:r>
              <a:rPr lang="ru-RU" dirty="0">
                <a:solidFill>
                  <a:srgbClr val="0000FF"/>
                </a:solidFill>
                <a:latin typeface="Consolas" panose="020B0609020204030204" pitchFamily="49" charset="0"/>
              </a:rPr>
              <a:t>&gt;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&lt;</a:t>
            </a:r>
            <a:r>
              <a:rPr lang="ru-RU" dirty="0">
                <a:solidFill>
                  <a:srgbClr val="800000"/>
                </a:solidFill>
                <a:latin typeface="Consolas" panose="020B0609020204030204" pitchFamily="49" charset="0"/>
              </a:rPr>
              <a:t>p</a:t>
            </a:r>
            <a:r>
              <a:rPr lang="ru-RU" dirty="0">
                <a:solidFill>
                  <a:srgbClr val="0000FF"/>
                </a:solidFill>
                <a:latin typeface="Consolas" panose="020B0609020204030204" pitchFamily="49" charset="0"/>
              </a:rPr>
              <a:t>&gt;</a:t>
            </a:r>
            <a:r>
              <a:rPr lang="ru-RU" dirty="0" err="1">
                <a:solidFill>
                  <a:srgbClr val="000000"/>
                </a:solidFill>
                <a:latin typeface="Consolas" panose="020B0609020204030204" pitchFamily="49" charset="0"/>
              </a:rPr>
              <a:t>Когато</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показалецът</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напусне</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текстовото</a:t>
            </a:r>
            <a:r>
              <a:rPr lang="ru-RU" dirty="0">
                <a:solidFill>
                  <a:srgbClr val="000000"/>
                </a:solidFill>
                <a:latin typeface="Consolas" panose="020B0609020204030204" pitchFamily="49" charset="0"/>
              </a:rPr>
              <a:t> поле, </a:t>
            </a:r>
            <a:r>
              <a:rPr lang="ru-RU" dirty="0" err="1">
                <a:solidFill>
                  <a:srgbClr val="000000"/>
                </a:solidFill>
                <a:latin typeface="Consolas" panose="020B0609020204030204" pitchFamily="49" charset="0"/>
              </a:rPr>
              <a:t>възниква</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събитието</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&lt;</a:t>
            </a:r>
            <a:r>
              <a:rPr lang="ru-RU" dirty="0">
                <a:solidFill>
                  <a:srgbClr val="800000"/>
                </a:solidFill>
                <a:latin typeface="Consolas" panose="020B0609020204030204" pitchFamily="49" charset="0"/>
              </a:rPr>
              <a:t>b</a:t>
            </a:r>
            <a:r>
              <a:rPr lang="ru-RU" dirty="0">
                <a:solidFill>
                  <a:srgbClr val="0000FF"/>
                </a:solidFill>
                <a:latin typeface="Consolas" panose="020B0609020204030204" pitchFamily="49" charset="0"/>
              </a:rPr>
              <a:t>&gt;</a:t>
            </a:r>
            <a:r>
              <a:rPr lang="ru-RU" dirty="0" err="1">
                <a:solidFill>
                  <a:srgbClr val="000000"/>
                </a:solidFill>
                <a:latin typeface="Consolas" panose="020B0609020204030204" pitchFamily="49" charset="0"/>
              </a:rPr>
              <a:t>onblur</a:t>
            </a:r>
            <a:r>
              <a:rPr lang="ru-RU" dirty="0">
                <a:solidFill>
                  <a:srgbClr val="0000FF"/>
                </a:solidFill>
                <a:latin typeface="Consolas" panose="020B0609020204030204" pitchFamily="49" charset="0"/>
              </a:rPr>
              <a:t>&lt;/</a:t>
            </a:r>
            <a:r>
              <a:rPr lang="ru-RU" dirty="0">
                <a:solidFill>
                  <a:srgbClr val="800000"/>
                </a:solidFill>
                <a:latin typeface="Consolas" panose="020B0609020204030204" pitchFamily="49" charset="0"/>
              </a:rPr>
              <a:t>b</a:t>
            </a:r>
            <a:r>
              <a:rPr lang="ru-RU" dirty="0">
                <a:solidFill>
                  <a:srgbClr val="0000FF"/>
                </a:solidFill>
                <a:latin typeface="Consolas" panose="020B0609020204030204" pitchFamily="49" charset="0"/>
              </a:rPr>
              <a:t>&gt;</a:t>
            </a:r>
            <a:r>
              <a:rPr lang="ru-RU" dirty="0">
                <a:solidFill>
                  <a:srgbClr val="000000"/>
                </a:solidFill>
                <a:latin typeface="Consolas" panose="020B0609020204030204" pitchFamily="49" charset="0"/>
              </a:rPr>
              <a:t>.</a:t>
            </a:r>
            <a:r>
              <a:rPr lang="ru-RU" dirty="0">
                <a:solidFill>
                  <a:srgbClr val="0000FF"/>
                </a:solidFill>
                <a:latin typeface="Consolas" panose="020B0609020204030204" pitchFamily="49" charset="0"/>
              </a:rPr>
              <a:t>&lt;/</a:t>
            </a:r>
            <a:r>
              <a:rPr lang="ru-RU" dirty="0">
                <a:solidFill>
                  <a:srgbClr val="800000"/>
                </a:solidFill>
                <a:latin typeface="Consolas" panose="020B0609020204030204" pitchFamily="49" charset="0"/>
              </a:rPr>
              <a:t>p</a:t>
            </a:r>
            <a:r>
              <a:rPr lang="ru-RU" dirty="0">
                <a:solidFill>
                  <a:srgbClr val="0000FF"/>
                </a:solidFill>
                <a:latin typeface="Consolas" panose="020B0609020204030204" pitchFamily="49" charset="0"/>
              </a:rPr>
              <a:t>&gt;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body</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html</a:t>
            </a:r>
            <a:r>
              <a:rPr lang="en-US" dirty="0">
                <a:solidFill>
                  <a:srgbClr val="0000FF"/>
                </a:solidFill>
                <a:latin typeface="Consolas" panose="020B0609020204030204" pitchFamily="49" charset="0"/>
              </a:rPr>
              <a:t>&gt; </a:t>
            </a:r>
            <a:endParaRPr lang="bg-BG"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13">
            <a:extLst>
              <a:ext uri="{FF2B5EF4-FFF2-40B4-BE49-F238E27FC236}">
                <a16:creationId xmlns:a16="http://schemas.microsoft.com/office/drawing/2014/main" id="{013F5176-0C06-4631-9352-5F2D69E08D4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A217D81F-E4CE-46DC-9ACA-20149788768D}" type="slidenum">
              <a:rPr lang="bg-BG" altLang="en-US" sz="2600">
                <a:solidFill>
                  <a:srgbClr val="0000FF"/>
                </a:solidFill>
              </a:rPr>
              <a:pPr eaLnBrk="1" hangingPunct="1">
                <a:spcBef>
                  <a:spcPct val="0"/>
                </a:spcBef>
                <a:buClrTx/>
                <a:buSzTx/>
                <a:buFontTx/>
                <a:buNone/>
              </a:pPr>
              <a:t>34</a:t>
            </a:fld>
            <a:endParaRPr lang="bg-BG" altLang="en-US" sz="2600" dirty="0">
              <a:solidFill>
                <a:srgbClr val="0000FF"/>
              </a:solidFill>
            </a:endParaRPr>
          </a:p>
        </p:txBody>
      </p:sp>
      <p:sp>
        <p:nvSpPr>
          <p:cNvPr id="24579" name="AutoShape 2">
            <a:extLst>
              <a:ext uri="{FF2B5EF4-FFF2-40B4-BE49-F238E27FC236}">
                <a16:creationId xmlns:a16="http://schemas.microsoft.com/office/drawing/2014/main" id="{6A882880-842A-4529-A4F5-EBFF88E92A0B}"/>
              </a:ext>
            </a:extLst>
          </p:cNvPr>
          <p:cNvSpPr>
            <a:spLocks noGrp="1" noChangeArrowheads="1"/>
          </p:cNvSpPr>
          <p:nvPr>
            <p:ph type="title"/>
          </p:nvPr>
        </p:nvSpPr>
        <p:spPr>
          <a:xfrm>
            <a:off x="914401" y="161924"/>
            <a:ext cx="10566400" cy="981076"/>
          </a:xfrm>
        </p:spPr>
        <p:txBody>
          <a:bodyPr/>
          <a:lstStyle/>
          <a:p>
            <a:r>
              <a:rPr lang="bg-BG" altLang="en-US" sz="2400" dirty="0"/>
              <a:t>В) Прихващания за клавиатурата – </a:t>
            </a:r>
            <a:r>
              <a:rPr lang="bg-BG" altLang="en-US" sz="2400" dirty="0" err="1">
                <a:solidFill>
                  <a:srgbClr val="0000FF"/>
                </a:solidFill>
              </a:rPr>
              <a:t>onkeydown</a:t>
            </a:r>
            <a:r>
              <a:rPr lang="bg-BG" altLang="en-US" sz="2400" dirty="0">
                <a:solidFill>
                  <a:srgbClr val="0000FF"/>
                </a:solidFill>
              </a:rPr>
              <a:t>, </a:t>
            </a:r>
            <a:r>
              <a:rPr lang="bg-BG" altLang="en-US" sz="2400" dirty="0" err="1">
                <a:solidFill>
                  <a:srgbClr val="0000FF"/>
                </a:solidFill>
              </a:rPr>
              <a:t>onkeypress</a:t>
            </a:r>
            <a:r>
              <a:rPr lang="bg-BG" altLang="en-US" sz="2400" dirty="0">
                <a:solidFill>
                  <a:srgbClr val="0000FF"/>
                </a:solidFill>
              </a:rPr>
              <a:t>, </a:t>
            </a:r>
            <a:r>
              <a:rPr lang="bg-BG" altLang="en-US" sz="2400" dirty="0" err="1">
                <a:solidFill>
                  <a:srgbClr val="0000FF"/>
                </a:solidFill>
              </a:rPr>
              <a:t>onkeyup</a:t>
            </a:r>
            <a:endParaRPr lang="bg-BG" altLang="en-US" sz="2400" dirty="0">
              <a:solidFill>
                <a:srgbClr val="0000FF"/>
              </a:solidFill>
            </a:endParaRPr>
          </a:p>
        </p:txBody>
      </p:sp>
      <p:sp>
        <p:nvSpPr>
          <p:cNvPr id="24580" name="Rectangle 3">
            <a:extLst>
              <a:ext uri="{FF2B5EF4-FFF2-40B4-BE49-F238E27FC236}">
                <a16:creationId xmlns:a16="http://schemas.microsoft.com/office/drawing/2014/main" id="{D0730C24-FAAE-4AF1-9A6C-9CB0EEA5BD6D}"/>
              </a:ext>
            </a:extLst>
          </p:cNvPr>
          <p:cNvSpPr>
            <a:spLocks noGrp="1" noChangeArrowheads="1"/>
          </p:cNvSpPr>
          <p:nvPr>
            <p:ph type="body" idx="1"/>
          </p:nvPr>
        </p:nvSpPr>
        <p:spPr/>
        <p:txBody>
          <a:bodyPr/>
          <a:lstStyle/>
          <a:p>
            <a:r>
              <a:rPr lang="bg-BG" altLang="en-US" dirty="0"/>
              <a:t>Самостоятелно</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13">
            <a:extLst>
              <a:ext uri="{FF2B5EF4-FFF2-40B4-BE49-F238E27FC236}">
                <a16:creationId xmlns:a16="http://schemas.microsoft.com/office/drawing/2014/main" id="{CD389D2C-B6BD-4F6A-8BF5-996730682AD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894F9A6F-6B2F-4657-AE50-E3583DB8401D}" type="slidenum">
              <a:rPr lang="bg-BG" altLang="en-US" sz="2600">
                <a:solidFill>
                  <a:srgbClr val="0000FF"/>
                </a:solidFill>
              </a:rPr>
              <a:pPr eaLnBrk="1" hangingPunct="1">
                <a:spcBef>
                  <a:spcPct val="0"/>
                </a:spcBef>
                <a:buClrTx/>
                <a:buSzTx/>
                <a:buFontTx/>
                <a:buNone/>
              </a:pPr>
              <a:t>35</a:t>
            </a:fld>
            <a:endParaRPr lang="bg-BG" altLang="en-US" sz="2600" dirty="0">
              <a:solidFill>
                <a:srgbClr val="0000FF"/>
              </a:solidFill>
            </a:endParaRPr>
          </a:p>
        </p:txBody>
      </p:sp>
      <p:sp>
        <p:nvSpPr>
          <p:cNvPr id="25603" name="AutoShape 2">
            <a:extLst>
              <a:ext uri="{FF2B5EF4-FFF2-40B4-BE49-F238E27FC236}">
                <a16:creationId xmlns:a16="http://schemas.microsoft.com/office/drawing/2014/main" id="{D6E58448-D6B0-4ACE-AD45-F42C70C7EC79}"/>
              </a:ext>
            </a:extLst>
          </p:cNvPr>
          <p:cNvSpPr>
            <a:spLocks noGrp="1" noChangeArrowheads="1"/>
          </p:cNvSpPr>
          <p:nvPr>
            <p:ph type="title"/>
          </p:nvPr>
        </p:nvSpPr>
        <p:spPr>
          <a:xfrm>
            <a:off x="609600" y="762000"/>
            <a:ext cx="10972800" cy="1143000"/>
          </a:xfrm>
        </p:spPr>
        <p:txBody>
          <a:bodyPr/>
          <a:lstStyle/>
          <a:p>
            <a:r>
              <a:rPr lang="bg-BG" altLang="en-US" sz="2800" dirty="0"/>
              <a:t>Г) Други прихващания – </a:t>
            </a:r>
            <a:r>
              <a:rPr lang="bg-BG" altLang="en-US" sz="2800" dirty="0" err="1">
                <a:solidFill>
                  <a:srgbClr val="0000FF"/>
                </a:solidFill>
              </a:rPr>
              <a:t>onclick</a:t>
            </a:r>
            <a:r>
              <a:rPr lang="bg-BG" altLang="en-US" sz="2800" dirty="0">
                <a:solidFill>
                  <a:srgbClr val="0000FF"/>
                </a:solidFill>
              </a:rPr>
              <a:t>, </a:t>
            </a:r>
            <a:r>
              <a:rPr lang="bg-BG" altLang="en-US" sz="2800" dirty="0" err="1">
                <a:solidFill>
                  <a:srgbClr val="0000FF"/>
                </a:solidFill>
              </a:rPr>
              <a:t>ondblclick</a:t>
            </a:r>
            <a:r>
              <a:rPr lang="bg-BG" altLang="en-US" sz="2800" dirty="0">
                <a:solidFill>
                  <a:srgbClr val="0000FF"/>
                </a:solidFill>
              </a:rPr>
              <a:t>, </a:t>
            </a:r>
            <a:r>
              <a:rPr lang="bg-BG" altLang="en-US" sz="2800" dirty="0" err="1">
                <a:solidFill>
                  <a:srgbClr val="0000FF"/>
                </a:solidFill>
              </a:rPr>
              <a:t>onmousedown</a:t>
            </a:r>
            <a:r>
              <a:rPr lang="bg-BG" altLang="en-US" sz="2800" dirty="0">
                <a:solidFill>
                  <a:srgbClr val="0000FF"/>
                </a:solidFill>
              </a:rPr>
              <a:t>, </a:t>
            </a:r>
            <a:r>
              <a:rPr lang="bg-BG" altLang="en-US" sz="2800" dirty="0" err="1">
                <a:solidFill>
                  <a:srgbClr val="0000FF"/>
                </a:solidFill>
              </a:rPr>
              <a:t>onmousemove</a:t>
            </a:r>
            <a:r>
              <a:rPr lang="bg-BG" altLang="en-US" sz="2800" dirty="0">
                <a:solidFill>
                  <a:srgbClr val="0000FF"/>
                </a:solidFill>
              </a:rPr>
              <a:t>, </a:t>
            </a:r>
            <a:r>
              <a:rPr lang="bg-BG" altLang="en-US" sz="2800" dirty="0" err="1">
                <a:solidFill>
                  <a:srgbClr val="0000FF"/>
                </a:solidFill>
              </a:rPr>
              <a:t>onmouseout</a:t>
            </a:r>
            <a:r>
              <a:rPr lang="bg-BG" altLang="en-US" sz="2800" dirty="0">
                <a:solidFill>
                  <a:srgbClr val="0000FF"/>
                </a:solidFill>
              </a:rPr>
              <a:t>, </a:t>
            </a:r>
            <a:r>
              <a:rPr lang="bg-BG" altLang="en-US" sz="2800" dirty="0" err="1">
                <a:solidFill>
                  <a:srgbClr val="0000FF"/>
                </a:solidFill>
              </a:rPr>
              <a:t>onmouseover</a:t>
            </a:r>
            <a:r>
              <a:rPr lang="bg-BG" altLang="en-US" sz="2800" dirty="0">
                <a:solidFill>
                  <a:srgbClr val="0000FF"/>
                </a:solidFill>
              </a:rPr>
              <a:t>, </a:t>
            </a:r>
            <a:r>
              <a:rPr lang="bg-BG" altLang="en-US" sz="2800" dirty="0" err="1">
                <a:solidFill>
                  <a:srgbClr val="0000FF"/>
                </a:solidFill>
              </a:rPr>
              <a:t>onmouseup</a:t>
            </a:r>
            <a:endParaRPr lang="bg-BG" altLang="en-US" sz="2800" dirty="0">
              <a:solidFill>
                <a:srgbClr val="0000FF"/>
              </a:solidFill>
            </a:endParaRPr>
          </a:p>
        </p:txBody>
      </p:sp>
      <p:sp>
        <p:nvSpPr>
          <p:cNvPr id="25604" name="Rectangle 3">
            <a:extLst>
              <a:ext uri="{FF2B5EF4-FFF2-40B4-BE49-F238E27FC236}">
                <a16:creationId xmlns:a16="http://schemas.microsoft.com/office/drawing/2014/main" id="{F2A55FB1-28DD-4B2C-99F6-5374D125588D}"/>
              </a:ext>
            </a:extLst>
          </p:cNvPr>
          <p:cNvSpPr>
            <a:spLocks noGrp="1" noChangeArrowheads="1"/>
          </p:cNvSpPr>
          <p:nvPr>
            <p:ph type="body" idx="1"/>
          </p:nvPr>
        </p:nvSpPr>
        <p:spPr/>
        <p:txBody>
          <a:bodyPr/>
          <a:lstStyle/>
          <a:p>
            <a:r>
              <a:rPr lang="bg-BG" altLang="en-US" dirty="0"/>
              <a:t>Прихващанията са за събития, които се генерират от мишката, когато показалецът й осъществи контакт с някой HTML таг/елемент.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3">
            <a:extLst>
              <a:ext uri="{FF2B5EF4-FFF2-40B4-BE49-F238E27FC236}">
                <a16:creationId xmlns:a16="http://schemas.microsoft.com/office/drawing/2014/main" id="{FB4333C7-379A-4EBF-910F-9DD1074CA44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FFE9700F-5879-4FAB-ABA5-F5247C6C3EEB}" type="slidenum">
              <a:rPr lang="bg-BG" altLang="en-US" sz="2600">
                <a:solidFill>
                  <a:srgbClr val="0000FF"/>
                </a:solidFill>
              </a:rPr>
              <a:pPr eaLnBrk="1" hangingPunct="1">
                <a:spcBef>
                  <a:spcPct val="0"/>
                </a:spcBef>
                <a:buClrTx/>
                <a:buSzTx/>
                <a:buFontTx/>
                <a:buNone/>
              </a:pPr>
              <a:t>36</a:t>
            </a:fld>
            <a:endParaRPr lang="bg-BG" altLang="en-US" sz="2600" dirty="0">
              <a:solidFill>
                <a:srgbClr val="0000FF"/>
              </a:solidFill>
            </a:endParaRPr>
          </a:p>
        </p:txBody>
      </p:sp>
      <p:sp>
        <p:nvSpPr>
          <p:cNvPr id="26627" name="Rectangle 4">
            <a:extLst>
              <a:ext uri="{FF2B5EF4-FFF2-40B4-BE49-F238E27FC236}">
                <a16:creationId xmlns:a16="http://schemas.microsoft.com/office/drawing/2014/main" id="{B03FC82C-4F24-4DBD-9C9B-9BA9ADD292B6}"/>
              </a:ext>
            </a:extLst>
          </p:cNvPr>
          <p:cNvSpPr>
            <a:spLocks noGrp="1" noChangeArrowheads="1"/>
          </p:cNvSpPr>
          <p:nvPr>
            <p:ph type="title"/>
          </p:nvPr>
        </p:nvSpPr>
        <p:spPr>
          <a:xfrm flipV="1">
            <a:off x="812800" y="127000"/>
            <a:ext cx="10566400" cy="76200"/>
          </a:xfrm>
        </p:spPr>
        <p:txBody>
          <a:bodyPr/>
          <a:lstStyle/>
          <a:p>
            <a:endParaRPr lang="bg-BG" altLang="en-US" dirty="0"/>
          </a:p>
        </p:txBody>
      </p:sp>
      <p:sp>
        <p:nvSpPr>
          <p:cNvPr id="26628" name="Rectangle 5">
            <a:extLst>
              <a:ext uri="{FF2B5EF4-FFF2-40B4-BE49-F238E27FC236}">
                <a16:creationId xmlns:a16="http://schemas.microsoft.com/office/drawing/2014/main" id="{FD4CA2CF-06B7-4268-9319-BE305BF28E1A}"/>
              </a:ext>
            </a:extLst>
          </p:cNvPr>
          <p:cNvSpPr>
            <a:spLocks noGrp="1" noChangeArrowheads="1"/>
          </p:cNvSpPr>
          <p:nvPr>
            <p:ph type="body" sz="half" idx="1"/>
          </p:nvPr>
        </p:nvSpPr>
        <p:spPr>
          <a:xfrm>
            <a:off x="112184" y="381000"/>
            <a:ext cx="5069416" cy="5943600"/>
          </a:xfrm>
        </p:spPr>
        <p:txBody>
          <a:bodyPr/>
          <a:lstStyle/>
          <a:p>
            <a:pPr>
              <a:lnSpc>
                <a:spcPct val="80000"/>
              </a:lnSpc>
            </a:pPr>
            <a:r>
              <a:rPr lang="bg-BG" altLang="en-US" sz="2400" dirty="0"/>
              <a:t>Следващият пример демонстрира използването на прихващания, свързани с показалеца на мишката: </a:t>
            </a:r>
            <a:r>
              <a:rPr lang="bg-BG" altLang="en-US" sz="2400" dirty="0" err="1">
                <a:solidFill>
                  <a:srgbClr val="0000FF"/>
                </a:solidFill>
              </a:rPr>
              <a:t>onmouseover</a:t>
            </a:r>
            <a:r>
              <a:rPr lang="bg-BG" altLang="en-US" sz="2400" dirty="0">
                <a:solidFill>
                  <a:srgbClr val="0000FF"/>
                </a:solidFill>
              </a:rPr>
              <a:t> и </a:t>
            </a:r>
            <a:r>
              <a:rPr lang="bg-BG" altLang="en-US" sz="2400" dirty="0" err="1">
                <a:solidFill>
                  <a:srgbClr val="0000FF"/>
                </a:solidFill>
              </a:rPr>
              <a:t>onmouseout</a:t>
            </a:r>
            <a:r>
              <a:rPr lang="bg-BG" altLang="en-US" sz="2400" dirty="0"/>
              <a:t>. </a:t>
            </a:r>
          </a:p>
          <a:p>
            <a:pPr>
              <a:lnSpc>
                <a:spcPct val="80000"/>
              </a:lnSpc>
            </a:pPr>
            <a:r>
              <a:rPr lang="bg-BG" altLang="en-US" sz="2400" dirty="0"/>
              <a:t>При преминаване на показалеца на мишката през текста, определен от тага &lt;h1&gt; , се прихваща събитието </a:t>
            </a:r>
            <a:r>
              <a:rPr lang="bg-BG" altLang="en-US" sz="2400" dirty="0" err="1"/>
              <a:t>mouseover</a:t>
            </a:r>
            <a:r>
              <a:rPr lang="bg-BG" altLang="en-US" sz="2400" dirty="0"/>
              <a:t> и функцията </a:t>
            </a:r>
            <a:r>
              <a:rPr lang="bg-BG" altLang="en-US" sz="2400" dirty="0" err="1"/>
              <a:t>over_f</a:t>
            </a:r>
            <a:r>
              <a:rPr lang="bg-BG" altLang="en-US" sz="2400" dirty="0"/>
              <a:t>(), свързана с това прихващане, променя цвета на текста на червен. </a:t>
            </a:r>
          </a:p>
          <a:p>
            <a:pPr>
              <a:lnSpc>
                <a:spcPct val="80000"/>
              </a:lnSpc>
            </a:pPr>
            <a:r>
              <a:rPr lang="bg-BG" altLang="en-US" sz="2400" dirty="0"/>
              <a:t>При излизане, стилът на текста се връща в изходно състояние с функцията </a:t>
            </a:r>
            <a:r>
              <a:rPr lang="bg-BG" altLang="en-US" sz="2400" dirty="0" err="1"/>
              <a:t>out_f</a:t>
            </a:r>
            <a:r>
              <a:rPr lang="bg-BG" altLang="en-US" sz="2400" dirty="0"/>
              <a:t>(), която се задейства от прихващането </a:t>
            </a:r>
            <a:r>
              <a:rPr lang="bg-BG" altLang="en-US" sz="2400" b="1" dirty="0" err="1"/>
              <a:t>onmouseout</a:t>
            </a:r>
            <a:r>
              <a:rPr lang="bg-BG" altLang="en-US" sz="2400" b="1" dirty="0"/>
              <a:t>.</a:t>
            </a:r>
            <a:r>
              <a:rPr lang="bg-BG" altLang="en-US" sz="2400" dirty="0"/>
              <a:t> </a:t>
            </a:r>
          </a:p>
        </p:txBody>
      </p:sp>
      <p:sp>
        <p:nvSpPr>
          <p:cNvPr id="4" name="Rectangle 3">
            <a:extLst>
              <a:ext uri="{FF2B5EF4-FFF2-40B4-BE49-F238E27FC236}">
                <a16:creationId xmlns:a16="http://schemas.microsoft.com/office/drawing/2014/main" id="{7B7CC23F-6D02-409A-8A4F-F40BD8F74C90}"/>
              </a:ext>
            </a:extLst>
          </p:cNvPr>
          <p:cNvSpPr/>
          <p:nvPr/>
        </p:nvSpPr>
        <p:spPr>
          <a:xfrm>
            <a:off x="5410200" y="267692"/>
            <a:ext cx="6477000" cy="6463308"/>
          </a:xfrm>
          <a:prstGeom prst="rect">
            <a:avLst/>
          </a:prstGeom>
          <a:solidFill>
            <a:schemeClr val="bg1"/>
          </a:solidFill>
        </p:spPr>
        <p:txBody>
          <a:bodyPr wrap="square">
            <a:spAutoFit/>
          </a:bodyPr>
          <a:lstStyle/>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!DOCTYPE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html</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html</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head</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script</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function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over_f</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bg-BG"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x=</a:t>
            </a:r>
            <a:r>
              <a:rPr lang="en-US" sz="1800" dirty="0" err="1">
                <a:solidFill>
                  <a:srgbClr val="000000"/>
                </a:solidFill>
                <a:latin typeface="Consolas" panose="020B0609020204030204" pitchFamily="49" charset="0"/>
              </a:rPr>
              <a:t>document.getElementById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ff</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x.style.color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"red"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bg-BG"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function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out_f</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bg-BG"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x=</a:t>
            </a:r>
            <a:r>
              <a:rPr lang="en-US" sz="1800" dirty="0" err="1">
                <a:solidFill>
                  <a:srgbClr val="000000"/>
                </a:solidFill>
                <a:latin typeface="Consolas" panose="020B0609020204030204" pitchFamily="49" charset="0"/>
              </a:rPr>
              <a:t>document.getElementById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ff</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x.style.color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"blue"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bg-BG"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script</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head</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body</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h1</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id</a:t>
            </a:r>
            <a:r>
              <a:rPr lang="en-US" sz="1800" dirty="0">
                <a:solidFill>
                  <a:srgbClr val="0000FF"/>
                </a:solidFill>
                <a:latin typeface="Consolas" panose="020B0609020204030204" pitchFamily="49" charset="0"/>
              </a:rPr>
              <a:t>="</a:t>
            </a:r>
            <a:r>
              <a:rPr lang="en-US" sz="1800" dirty="0" err="1">
                <a:solidFill>
                  <a:srgbClr val="0000FF"/>
                </a:solidFill>
                <a:latin typeface="Consolas" panose="020B0609020204030204" pitchFamily="49" charset="0"/>
              </a:rPr>
              <a:t>ff</a:t>
            </a:r>
            <a:r>
              <a:rPr lang="en-US" sz="1800" dirty="0">
                <a:solidFill>
                  <a:srgbClr val="0000FF"/>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style</a:t>
            </a:r>
            <a:r>
              <a:rPr lang="en-US" sz="1800" dirty="0">
                <a:solidFill>
                  <a:srgbClr val="0000FF"/>
                </a:solidFill>
                <a:latin typeface="Consolas" panose="020B0609020204030204" pitchFamily="49" charset="0"/>
              </a:rPr>
              <a:t>="</a:t>
            </a:r>
            <a:r>
              <a:rPr lang="en-US" sz="1800" dirty="0" err="1">
                <a:solidFill>
                  <a:srgbClr val="FF0000"/>
                </a:solidFill>
                <a:latin typeface="Consolas" panose="020B0609020204030204" pitchFamily="49" charset="0"/>
              </a:rPr>
              <a:t>color</a:t>
            </a:r>
            <a:r>
              <a:rPr lang="en-US" sz="1800" dirty="0" err="1">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blue</a:t>
            </a:r>
            <a:r>
              <a:rPr lang="en-US" sz="1800" dirty="0">
                <a:solidFill>
                  <a:srgbClr val="0000FF"/>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onmouseover</a:t>
            </a:r>
            <a:r>
              <a:rPr lang="en-US" sz="1800" dirty="0">
                <a:solidFill>
                  <a:srgbClr val="0000FF"/>
                </a:solidFill>
                <a:latin typeface="Consolas" panose="020B0609020204030204" pitchFamily="49" charset="0"/>
              </a:rPr>
              <a:t>="</a:t>
            </a:r>
            <a:r>
              <a:rPr lang="en-US" sz="1800" dirty="0" err="1">
                <a:solidFill>
                  <a:srgbClr val="000000"/>
                </a:solidFill>
                <a:latin typeface="Consolas" panose="020B0609020204030204" pitchFamily="49" charset="0"/>
              </a:rPr>
              <a:t>over_f</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onmouseout</a:t>
            </a:r>
            <a:r>
              <a:rPr lang="en-US" sz="1800" dirty="0">
                <a:solidFill>
                  <a:srgbClr val="0000FF"/>
                </a:solidFill>
                <a:latin typeface="Consolas" panose="020B0609020204030204" pitchFamily="49" charset="0"/>
              </a:rPr>
              <a:t>="</a:t>
            </a:r>
            <a:r>
              <a:rPr lang="en-US" sz="1800" dirty="0" err="1">
                <a:solidFill>
                  <a:srgbClr val="000000"/>
                </a:solidFill>
                <a:latin typeface="Consolas" panose="020B0609020204030204" pitchFamily="49" charset="0"/>
              </a:rPr>
              <a:t>out_f</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        </a:t>
            </a:r>
            <a:r>
              <a:rPr lang="ru-RU" sz="1800" dirty="0">
                <a:solidFill>
                  <a:srgbClr val="0000FF"/>
                </a:solidFill>
                <a:latin typeface="Consolas" panose="020B0609020204030204" pitchFamily="49" charset="0"/>
              </a:rPr>
              <a:t>&lt;</a:t>
            </a:r>
            <a:r>
              <a:rPr lang="ru-RU" sz="1800" dirty="0" err="1">
                <a:solidFill>
                  <a:srgbClr val="800000"/>
                </a:solidFill>
                <a:latin typeface="Consolas" panose="020B0609020204030204" pitchFamily="49" charset="0"/>
              </a:rPr>
              <a:t>center</a:t>
            </a:r>
            <a:r>
              <a:rPr lang="ru-RU" sz="1800" dirty="0">
                <a:solidFill>
                  <a:srgbClr val="0000FF"/>
                </a:solidFill>
                <a:latin typeface="Consolas" panose="020B0609020204030204" pitchFamily="49" charset="0"/>
              </a:rPr>
              <a:t>&gt;</a:t>
            </a:r>
            <a:r>
              <a:rPr lang="ru-RU" sz="1800" dirty="0">
                <a:solidFill>
                  <a:srgbClr val="000000"/>
                </a:solidFill>
                <a:latin typeface="Consolas" panose="020B0609020204030204" pitchFamily="49" charset="0"/>
              </a:rPr>
              <a:t> Добре дошли в моя сайт </a:t>
            </a:r>
            <a:r>
              <a:rPr lang="ru-RU" sz="1800" dirty="0">
                <a:solidFill>
                  <a:srgbClr val="0000FF"/>
                </a:solidFill>
                <a:latin typeface="Consolas" panose="020B0609020204030204" pitchFamily="49" charset="0"/>
              </a:rPr>
              <a:t>&lt;/</a:t>
            </a:r>
            <a:r>
              <a:rPr lang="ru-RU" sz="1800" dirty="0" err="1">
                <a:solidFill>
                  <a:srgbClr val="800000"/>
                </a:solidFill>
                <a:latin typeface="Consolas" panose="020B0609020204030204" pitchFamily="49" charset="0"/>
              </a:rPr>
              <a:t>center</a:t>
            </a:r>
            <a:r>
              <a:rPr lang="ru-RU" sz="1800" dirty="0">
                <a:solidFill>
                  <a:srgbClr val="0000FF"/>
                </a:solidFill>
                <a:latin typeface="Consolas" panose="020B0609020204030204" pitchFamily="49" charset="0"/>
              </a:rPr>
              <a:t>&gt;</a:t>
            </a:r>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h1</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body</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html</a:t>
            </a:r>
            <a:r>
              <a:rPr lang="en-US" sz="1800" dirty="0">
                <a:solidFill>
                  <a:srgbClr val="0000FF"/>
                </a:solidFill>
                <a:latin typeface="Consolas" panose="020B0609020204030204" pitchFamily="49" charset="0"/>
              </a:rPr>
              <a:t>&gt;</a:t>
            </a:r>
            <a:endParaRPr lang="bg-BG"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00B4-FAF0-4A22-BBF6-7DED4EA2C42D}"/>
              </a:ext>
            </a:extLst>
          </p:cNvPr>
          <p:cNvSpPr>
            <a:spLocks noGrp="1"/>
          </p:cNvSpPr>
          <p:nvPr>
            <p:ph type="title"/>
          </p:nvPr>
        </p:nvSpPr>
        <p:spPr>
          <a:xfrm>
            <a:off x="228600" y="127000"/>
            <a:ext cx="10566400" cy="644524"/>
          </a:xfrm>
        </p:spPr>
        <p:txBody>
          <a:bodyPr/>
          <a:lstStyle/>
          <a:p>
            <a:r>
              <a:rPr lang="bg-BG" b="0" dirty="0"/>
              <a:t>Обобщение </a:t>
            </a:r>
            <a:r>
              <a:rPr lang="en-US" b="0" dirty="0"/>
              <a:t>HTML Events</a:t>
            </a:r>
            <a:r>
              <a:rPr lang="bg-BG" b="0" dirty="0"/>
              <a:t> – най-общи събития</a:t>
            </a:r>
            <a:endParaRPr lang="bg-BG" dirty="0"/>
          </a:p>
        </p:txBody>
      </p:sp>
      <p:graphicFrame>
        <p:nvGraphicFramePr>
          <p:cNvPr id="6" name="Content Placeholder 5">
            <a:extLst>
              <a:ext uri="{FF2B5EF4-FFF2-40B4-BE49-F238E27FC236}">
                <a16:creationId xmlns:a16="http://schemas.microsoft.com/office/drawing/2014/main" id="{D29C5840-3F4B-4CF0-90E8-97A8C7B43301}"/>
              </a:ext>
            </a:extLst>
          </p:cNvPr>
          <p:cNvGraphicFramePr>
            <a:graphicFrameLocks noGrp="1"/>
          </p:cNvGraphicFramePr>
          <p:nvPr>
            <p:ph sz="half" idx="1"/>
            <p:extLst>
              <p:ext uri="{D42A27DB-BD31-4B8C-83A1-F6EECF244321}">
                <p14:modId xmlns:p14="http://schemas.microsoft.com/office/powerpoint/2010/main" val="212405593"/>
              </p:ext>
            </p:extLst>
          </p:nvPr>
        </p:nvGraphicFramePr>
        <p:xfrm>
          <a:off x="904494" y="1143000"/>
          <a:ext cx="9890506" cy="3489622"/>
        </p:xfrm>
        <a:graphic>
          <a:graphicData uri="http://schemas.openxmlformats.org/drawingml/2006/table">
            <a:tbl>
              <a:tblPr/>
              <a:tblGrid>
                <a:gridCol w="2481227">
                  <a:extLst>
                    <a:ext uri="{9D8B030D-6E8A-4147-A177-3AD203B41FA5}">
                      <a16:colId xmlns:a16="http://schemas.microsoft.com/office/drawing/2014/main" val="2734157919"/>
                    </a:ext>
                  </a:extLst>
                </a:gridCol>
                <a:gridCol w="7409279">
                  <a:extLst>
                    <a:ext uri="{9D8B030D-6E8A-4147-A177-3AD203B41FA5}">
                      <a16:colId xmlns:a16="http://schemas.microsoft.com/office/drawing/2014/main" val="1049555062"/>
                    </a:ext>
                  </a:extLst>
                </a:gridCol>
              </a:tblGrid>
              <a:tr h="261645">
                <a:tc>
                  <a:txBody>
                    <a:bodyPr/>
                    <a:lstStyle/>
                    <a:p>
                      <a:pPr algn="l" fontAlgn="t"/>
                      <a:r>
                        <a:rPr lang="en-US" sz="2400" dirty="0">
                          <a:solidFill>
                            <a:srgbClr val="C00000"/>
                          </a:solidFill>
                          <a:effectLst/>
                        </a:rPr>
                        <a:t>Event</a:t>
                      </a:r>
                    </a:p>
                  </a:txBody>
                  <a:tcPr marL="80506"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solidFill>
                            <a:srgbClr val="C00000"/>
                          </a:solidFill>
                          <a:effectLst/>
                        </a:rPr>
                        <a:t>Description</a:t>
                      </a:r>
                    </a:p>
                  </a:txBody>
                  <a:tcPr marL="40253"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58083817"/>
                  </a:ext>
                </a:extLst>
              </a:tr>
              <a:tr h="442784">
                <a:tc>
                  <a:txBody>
                    <a:bodyPr/>
                    <a:lstStyle/>
                    <a:p>
                      <a:pPr algn="l" fontAlgn="t"/>
                      <a:r>
                        <a:rPr lang="en-US" sz="2400">
                          <a:effectLst/>
                        </a:rPr>
                        <a:t>onchange</a:t>
                      </a:r>
                    </a:p>
                  </a:txBody>
                  <a:tcPr marL="80506"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An HTML element has been changed</a:t>
                      </a:r>
                    </a:p>
                  </a:txBody>
                  <a:tcPr marL="40253"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22218296"/>
                  </a:ext>
                </a:extLst>
              </a:tr>
              <a:tr h="261645">
                <a:tc>
                  <a:txBody>
                    <a:bodyPr/>
                    <a:lstStyle/>
                    <a:p>
                      <a:pPr algn="l" fontAlgn="t"/>
                      <a:r>
                        <a:rPr lang="en-US" sz="2400">
                          <a:effectLst/>
                        </a:rPr>
                        <a:t>onclick</a:t>
                      </a:r>
                    </a:p>
                  </a:txBody>
                  <a:tcPr marL="80506"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The user clicks an HTML element</a:t>
                      </a:r>
                    </a:p>
                  </a:txBody>
                  <a:tcPr marL="40253"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51693467"/>
                  </a:ext>
                </a:extLst>
              </a:tr>
              <a:tr h="442784">
                <a:tc>
                  <a:txBody>
                    <a:bodyPr/>
                    <a:lstStyle/>
                    <a:p>
                      <a:pPr algn="l" fontAlgn="t"/>
                      <a:r>
                        <a:rPr lang="en-US" sz="2400">
                          <a:effectLst/>
                        </a:rPr>
                        <a:t>onmouseover</a:t>
                      </a:r>
                    </a:p>
                  </a:txBody>
                  <a:tcPr marL="80506"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The user moves the mouse over an HTML element</a:t>
                      </a:r>
                    </a:p>
                  </a:txBody>
                  <a:tcPr marL="40253"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92184238"/>
                  </a:ext>
                </a:extLst>
              </a:tr>
              <a:tr h="442784">
                <a:tc>
                  <a:txBody>
                    <a:bodyPr/>
                    <a:lstStyle/>
                    <a:p>
                      <a:pPr algn="l" fontAlgn="t"/>
                      <a:r>
                        <a:rPr lang="en-US" sz="2400">
                          <a:effectLst/>
                        </a:rPr>
                        <a:t>onmouseout</a:t>
                      </a:r>
                    </a:p>
                  </a:txBody>
                  <a:tcPr marL="80506"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The user moves the mouse away from an HTML element</a:t>
                      </a:r>
                    </a:p>
                  </a:txBody>
                  <a:tcPr marL="40253"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97335538"/>
                  </a:ext>
                </a:extLst>
              </a:tr>
              <a:tr h="261645">
                <a:tc>
                  <a:txBody>
                    <a:bodyPr/>
                    <a:lstStyle/>
                    <a:p>
                      <a:pPr algn="l" fontAlgn="t"/>
                      <a:r>
                        <a:rPr lang="en-US" sz="2400">
                          <a:effectLst/>
                        </a:rPr>
                        <a:t>onkeydown</a:t>
                      </a:r>
                    </a:p>
                  </a:txBody>
                  <a:tcPr marL="80506"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The user pushes a keyboard key</a:t>
                      </a:r>
                    </a:p>
                  </a:txBody>
                  <a:tcPr marL="40253"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03112024"/>
                  </a:ext>
                </a:extLst>
              </a:tr>
              <a:tr h="442784">
                <a:tc>
                  <a:txBody>
                    <a:bodyPr/>
                    <a:lstStyle/>
                    <a:p>
                      <a:pPr algn="l" fontAlgn="t"/>
                      <a:r>
                        <a:rPr lang="en-US" sz="2400" dirty="0">
                          <a:effectLst/>
                        </a:rPr>
                        <a:t>onload</a:t>
                      </a:r>
                    </a:p>
                  </a:txBody>
                  <a:tcPr marL="80506"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rPr>
                        <a:t>The browser has finished loading the page</a:t>
                      </a:r>
                    </a:p>
                  </a:txBody>
                  <a:tcPr marL="40253" marR="40253" marT="40253" marB="4025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59752452"/>
                  </a:ext>
                </a:extLst>
              </a:tr>
            </a:tbl>
          </a:graphicData>
        </a:graphic>
      </p:graphicFrame>
      <p:sp>
        <p:nvSpPr>
          <p:cNvPr id="5" name="Slide Number Placeholder 4">
            <a:extLst>
              <a:ext uri="{FF2B5EF4-FFF2-40B4-BE49-F238E27FC236}">
                <a16:creationId xmlns:a16="http://schemas.microsoft.com/office/drawing/2014/main" id="{D7728C1C-538A-49D5-A9DB-F527C210A13A}"/>
              </a:ext>
            </a:extLst>
          </p:cNvPr>
          <p:cNvSpPr>
            <a:spLocks noGrp="1"/>
          </p:cNvSpPr>
          <p:nvPr>
            <p:ph type="sldNum" sz="quarter" idx="12"/>
          </p:nvPr>
        </p:nvSpPr>
        <p:spPr/>
        <p:txBody>
          <a:bodyPr/>
          <a:lstStyle/>
          <a:p>
            <a:fld id="{D5568A17-8662-41B8-890E-60FD642F63EA}" type="slidenum">
              <a:rPr lang="bg-BG" altLang="bg-BG" smtClean="0"/>
              <a:pPr/>
              <a:t>37</a:t>
            </a:fld>
            <a:endParaRPr lang="bg-BG" altLang="bg-BG"/>
          </a:p>
        </p:txBody>
      </p:sp>
      <p:sp>
        <p:nvSpPr>
          <p:cNvPr id="7" name="Rectangle 6">
            <a:extLst>
              <a:ext uri="{FF2B5EF4-FFF2-40B4-BE49-F238E27FC236}">
                <a16:creationId xmlns:a16="http://schemas.microsoft.com/office/drawing/2014/main" id="{A75556A7-1843-438B-94A2-935C7D3F90B1}"/>
              </a:ext>
            </a:extLst>
          </p:cNvPr>
          <p:cNvSpPr/>
          <p:nvPr/>
        </p:nvSpPr>
        <p:spPr>
          <a:xfrm>
            <a:off x="609600" y="5391834"/>
            <a:ext cx="10287000" cy="830997"/>
          </a:xfrm>
          <a:prstGeom prst="rect">
            <a:avLst/>
          </a:prstGeom>
        </p:spPr>
        <p:txBody>
          <a:bodyPr wrap="square">
            <a:spAutoFit/>
          </a:bodyPr>
          <a:lstStyle/>
          <a:p>
            <a:r>
              <a:rPr lang="bg-BG" sz="2400" dirty="0">
                <a:solidFill>
                  <a:srgbClr val="000000"/>
                </a:solidFill>
                <a:latin typeface="Verdana" panose="020B0604030504040204" pitchFamily="34" charset="0"/>
              </a:rPr>
              <a:t>Списъкът е твърде голям</a:t>
            </a:r>
            <a:r>
              <a:rPr lang="en-US" sz="2400" dirty="0">
                <a:solidFill>
                  <a:srgbClr val="000000"/>
                </a:solidFill>
                <a:latin typeface="Verdana" panose="020B0604030504040204" pitchFamily="34" charset="0"/>
              </a:rPr>
              <a:t>: </a:t>
            </a:r>
            <a:r>
              <a:rPr lang="en-US" sz="2400" dirty="0">
                <a:latin typeface="Verdana" panose="020B0604030504040204" pitchFamily="34" charset="0"/>
                <a:hlinkClick r:id="rId2"/>
              </a:rPr>
              <a:t>W3Schools JavaScript Reference HTML DOM Events</a:t>
            </a:r>
            <a:r>
              <a:rPr lang="en-US" sz="2400" dirty="0">
                <a:solidFill>
                  <a:srgbClr val="000000"/>
                </a:solidFill>
                <a:latin typeface="Verdana" panose="020B0604030504040204" pitchFamily="34" charset="0"/>
              </a:rPr>
              <a:t>.</a:t>
            </a:r>
            <a:endParaRPr lang="bg-BG" sz="2400" dirty="0"/>
          </a:p>
        </p:txBody>
      </p:sp>
    </p:spTree>
    <p:extLst>
      <p:ext uri="{BB962C8B-B14F-4D97-AF65-F5344CB8AC3E}">
        <p14:creationId xmlns:p14="http://schemas.microsoft.com/office/powerpoint/2010/main" val="1621961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42F518B-CD15-40CB-8771-0506C7A24DE0}"/>
              </a:ext>
            </a:extLst>
          </p:cNvPr>
          <p:cNvSpPr>
            <a:spLocks noGrp="1"/>
          </p:cNvSpPr>
          <p:nvPr>
            <p:ph type="sldNum" sz="quarter" idx="12"/>
          </p:nvPr>
        </p:nvSpPr>
        <p:spPr/>
        <p:txBody>
          <a:bodyPr/>
          <a:lstStyle/>
          <a:p>
            <a:fld id="{D5568A17-8662-41B8-890E-60FD642F63EA}" type="slidenum">
              <a:rPr lang="bg-BG" altLang="bg-BG" smtClean="0"/>
              <a:pPr/>
              <a:t>38</a:t>
            </a:fld>
            <a:endParaRPr lang="bg-BG" altLang="bg-BG"/>
          </a:p>
        </p:txBody>
      </p:sp>
      <p:graphicFrame>
        <p:nvGraphicFramePr>
          <p:cNvPr id="6" name="Table 5">
            <a:extLst>
              <a:ext uri="{FF2B5EF4-FFF2-40B4-BE49-F238E27FC236}">
                <a16:creationId xmlns:a16="http://schemas.microsoft.com/office/drawing/2014/main" id="{15543C9B-0BA4-42F8-9CE8-897B906BA6E2}"/>
              </a:ext>
            </a:extLst>
          </p:cNvPr>
          <p:cNvGraphicFramePr>
            <a:graphicFrameLocks noGrp="1"/>
          </p:cNvGraphicFramePr>
          <p:nvPr>
            <p:extLst>
              <p:ext uri="{D42A27DB-BD31-4B8C-83A1-F6EECF244321}">
                <p14:modId xmlns:p14="http://schemas.microsoft.com/office/powerpoint/2010/main" val="3478187391"/>
              </p:ext>
            </p:extLst>
          </p:nvPr>
        </p:nvGraphicFramePr>
        <p:xfrm>
          <a:off x="393192" y="684073"/>
          <a:ext cx="10363200" cy="5489853"/>
        </p:xfrm>
        <a:graphic>
          <a:graphicData uri="http://schemas.openxmlformats.org/drawingml/2006/table">
            <a:tbl>
              <a:tblPr/>
              <a:tblGrid>
                <a:gridCol w="2066002">
                  <a:extLst>
                    <a:ext uri="{9D8B030D-6E8A-4147-A177-3AD203B41FA5}">
                      <a16:colId xmlns:a16="http://schemas.microsoft.com/office/drawing/2014/main" val="2941879081"/>
                    </a:ext>
                  </a:extLst>
                </a:gridCol>
                <a:gridCol w="7201901">
                  <a:extLst>
                    <a:ext uri="{9D8B030D-6E8A-4147-A177-3AD203B41FA5}">
                      <a16:colId xmlns:a16="http://schemas.microsoft.com/office/drawing/2014/main" val="1812405160"/>
                    </a:ext>
                  </a:extLst>
                </a:gridCol>
                <a:gridCol w="1095297">
                  <a:extLst>
                    <a:ext uri="{9D8B030D-6E8A-4147-A177-3AD203B41FA5}">
                      <a16:colId xmlns:a16="http://schemas.microsoft.com/office/drawing/2014/main" val="3102364623"/>
                    </a:ext>
                  </a:extLst>
                </a:gridCol>
              </a:tblGrid>
              <a:tr h="477077">
                <a:tc>
                  <a:txBody>
                    <a:bodyPr/>
                    <a:lstStyle/>
                    <a:p>
                      <a:pPr algn="l" fontAlgn="t"/>
                      <a:r>
                        <a:rPr lang="en-US" sz="1800" dirty="0">
                          <a:solidFill>
                            <a:srgbClr val="C00000"/>
                          </a:solidFill>
                          <a:effectLst/>
                        </a:rPr>
                        <a:t>Event</a:t>
                      </a: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C00000"/>
                          </a:solidFill>
                          <a:effectLst/>
                        </a:rPr>
                        <a:t>Description</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solidFill>
                            <a:srgbClr val="C00000"/>
                          </a:solidFill>
                          <a:effectLst/>
                        </a:rPr>
                        <a:t>DOM</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82276982"/>
                  </a:ext>
                </a:extLst>
              </a:tr>
              <a:tr h="200064">
                <a:tc>
                  <a:txBody>
                    <a:bodyPr/>
                    <a:lstStyle/>
                    <a:p>
                      <a:pPr algn="l" fontAlgn="t"/>
                      <a:r>
                        <a:rPr lang="en-US" sz="1800">
                          <a:effectLst/>
                          <a:hlinkClick r:id="rId2"/>
                        </a:rPr>
                        <a:t>onclick</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The event occurs when the user clicks on an element</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1800">
                          <a:effectLst/>
                        </a:rPr>
                        <a:t>2</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89653193"/>
                  </a:ext>
                </a:extLst>
              </a:tr>
              <a:tr h="338570">
                <a:tc>
                  <a:txBody>
                    <a:bodyPr/>
                    <a:lstStyle/>
                    <a:p>
                      <a:pPr algn="l" fontAlgn="t"/>
                      <a:r>
                        <a:rPr lang="en-US" sz="1800">
                          <a:effectLst/>
                          <a:hlinkClick r:id="rId3"/>
                        </a:rPr>
                        <a:t>oncontextmenu</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The event occurs when the user right-clicks on an element to open a context menu</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bg-BG" sz="1800">
                          <a:effectLst/>
                        </a:rPr>
                        <a:t>3</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25894056"/>
                  </a:ext>
                </a:extLst>
              </a:tr>
              <a:tr h="338570">
                <a:tc>
                  <a:txBody>
                    <a:bodyPr/>
                    <a:lstStyle/>
                    <a:p>
                      <a:pPr algn="l" fontAlgn="t"/>
                      <a:r>
                        <a:rPr lang="en-US" sz="1800">
                          <a:effectLst/>
                          <a:hlinkClick r:id="rId4"/>
                        </a:rPr>
                        <a:t>ondblclick</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The event occurs when the user double-clicks on an element</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1800">
                          <a:effectLst/>
                        </a:rPr>
                        <a:t>2</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74809489"/>
                  </a:ext>
                </a:extLst>
              </a:tr>
              <a:tr h="338570">
                <a:tc>
                  <a:txBody>
                    <a:bodyPr/>
                    <a:lstStyle/>
                    <a:p>
                      <a:pPr algn="l" fontAlgn="t"/>
                      <a:r>
                        <a:rPr lang="en-US" sz="1800">
                          <a:effectLst/>
                          <a:hlinkClick r:id="rId5"/>
                        </a:rPr>
                        <a:t>onmousedown</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The event occurs when the user presses a mouse button over an element</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bg-BG" sz="1800">
                          <a:effectLst/>
                        </a:rPr>
                        <a:t>2</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4728649"/>
                  </a:ext>
                </a:extLst>
              </a:tr>
              <a:tr h="338570">
                <a:tc>
                  <a:txBody>
                    <a:bodyPr/>
                    <a:lstStyle/>
                    <a:p>
                      <a:pPr algn="l" fontAlgn="t"/>
                      <a:r>
                        <a:rPr lang="en-US" sz="1800">
                          <a:effectLst/>
                          <a:hlinkClick r:id="rId6"/>
                        </a:rPr>
                        <a:t>onmouseenter</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The event occurs when the pointer is moved onto an element</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1800">
                          <a:effectLst/>
                        </a:rPr>
                        <a:t>2</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47240589"/>
                  </a:ext>
                </a:extLst>
              </a:tr>
              <a:tr h="338570">
                <a:tc>
                  <a:txBody>
                    <a:bodyPr/>
                    <a:lstStyle/>
                    <a:p>
                      <a:pPr algn="l" fontAlgn="t"/>
                      <a:r>
                        <a:rPr lang="en-US" sz="1800">
                          <a:effectLst/>
                          <a:hlinkClick r:id="rId7"/>
                        </a:rPr>
                        <a:t>onmouseleave</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The event occurs when the pointer is moved out of an element</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bg-BG" sz="1800">
                          <a:effectLst/>
                        </a:rPr>
                        <a:t>2</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25603371"/>
                  </a:ext>
                </a:extLst>
              </a:tr>
              <a:tr h="338570">
                <a:tc>
                  <a:txBody>
                    <a:bodyPr/>
                    <a:lstStyle/>
                    <a:p>
                      <a:pPr algn="l" fontAlgn="t"/>
                      <a:r>
                        <a:rPr lang="en-US" sz="1800">
                          <a:effectLst/>
                          <a:hlinkClick r:id="rId8"/>
                        </a:rPr>
                        <a:t>onmousemove</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The event occurs when the pointer is moving while it is over an element</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1800">
                          <a:effectLst/>
                        </a:rPr>
                        <a:t>2</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406407634"/>
                  </a:ext>
                </a:extLst>
              </a:tr>
              <a:tr h="338570">
                <a:tc>
                  <a:txBody>
                    <a:bodyPr/>
                    <a:lstStyle/>
                    <a:p>
                      <a:pPr algn="l" fontAlgn="t"/>
                      <a:r>
                        <a:rPr lang="en-US" sz="1800">
                          <a:effectLst/>
                          <a:hlinkClick r:id="rId9"/>
                        </a:rPr>
                        <a:t>onmouseover</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The event occurs when the pointer is moved onto an element, or onto one of its children</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bg-BG" sz="1800">
                          <a:effectLst/>
                        </a:rPr>
                        <a:t>2</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71139384"/>
                  </a:ext>
                </a:extLst>
              </a:tr>
              <a:tr h="338570">
                <a:tc>
                  <a:txBody>
                    <a:bodyPr/>
                    <a:lstStyle/>
                    <a:p>
                      <a:pPr algn="l" fontAlgn="t"/>
                      <a:r>
                        <a:rPr lang="en-US" sz="1800">
                          <a:effectLst/>
                          <a:hlinkClick r:id="rId10"/>
                        </a:rPr>
                        <a:t>onmouseout</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The event occurs when a user moves the mouse pointer out of an element, or out of one of its children</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1800">
                          <a:effectLst/>
                        </a:rPr>
                        <a:t>2</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41415081"/>
                  </a:ext>
                </a:extLst>
              </a:tr>
              <a:tr h="338570">
                <a:tc>
                  <a:txBody>
                    <a:bodyPr/>
                    <a:lstStyle/>
                    <a:p>
                      <a:pPr algn="l" fontAlgn="t"/>
                      <a:r>
                        <a:rPr lang="en-US" sz="1800">
                          <a:effectLst/>
                          <a:hlinkClick r:id="rId11"/>
                        </a:rPr>
                        <a:t>onmouseup</a:t>
                      </a:r>
                      <a:endParaRPr lang="en-US" sz="1800">
                        <a:effectLst/>
                      </a:endParaRPr>
                    </a:p>
                  </a:txBody>
                  <a:tcPr marL="61558"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The event occurs when a user releases a mouse button over an element</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bg-BG" sz="1800" dirty="0">
                          <a:effectLst/>
                        </a:rPr>
                        <a:t>2</a:t>
                      </a:r>
                    </a:p>
                  </a:txBody>
                  <a:tcPr marL="30779" marR="30779" marT="30779" marB="3077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33161022"/>
                  </a:ext>
                </a:extLst>
              </a:tr>
            </a:tbl>
          </a:graphicData>
        </a:graphic>
      </p:graphicFrame>
      <p:sp>
        <p:nvSpPr>
          <p:cNvPr id="7" name="Rectangle 1">
            <a:extLst>
              <a:ext uri="{FF2B5EF4-FFF2-40B4-BE49-F238E27FC236}">
                <a16:creationId xmlns:a16="http://schemas.microsoft.com/office/drawing/2014/main" id="{D7AF11F4-B5A3-4666-B358-64D15D19D41A}"/>
              </a:ext>
            </a:extLst>
          </p:cNvPr>
          <p:cNvSpPr>
            <a:spLocks noChangeArrowheads="1"/>
          </p:cNvSpPr>
          <p:nvPr/>
        </p:nvSpPr>
        <p:spPr bwMode="auto">
          <a:xfrm>
            <a:off x="381000" y="6096"/>
            <a:ext cx="2362200" cy="7437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2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Mouse </a:t>
            </a:r>
            <a:r>
              <a:rPr kumimoji="0" lang="bg-BG" altLang="bg-BG" sz="22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Events</a:t>
            </a:r>
            <a:endParaRPr kumimoji="0" lang="bg-BG" altLang="bg-BG" sz="2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1499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40CEB-984C-4EC1-B3AE-2EFF3013A2E8}"/>
              </a:ext>
            </a:extLst>
          </p:cNvPr>
          <p:cNvSpPr>
            <a:spLocks noGrp="1"/>
          </p:cNvSpPr>
          <p:nvPr>
            <p:ph type="sldNum" sz="quarter" idx="12"/>
          </p:nvPr>
        </p:nvSpPr>
        <p:spPr/>
        <p:txBody>
          <a:bodyPr/>
          <a:lstStyle/>
          <a:p>
            <a:fld id="{98A38E49-FF20-463E-9957-3234A12E314A}" type="slidenum">
              <a:rPr lang="bg-BG" altLang="bg-BG" smtClean="0"/>
              <a:pPr/>
              <a:t>39</a:t>
            </a:fld>
            <a:endParaRPr lang="bg-BG" altLang="bg-BG"/>
          </a:p>
        </p:txBody>
      </p:sp>
      <p:graphicFrame>
        <p:nvGraphicFramePr>
          <p:cNvPr id="3" name="Table 2">
            <a:extLst>
              <a:ext uri="{FF2B5EF4-FFF2-40B4-BE49-F238E27FC236}">
                <a16:creationId xmlns:a16="http://schemas.microsoft.com/office/drawing/2014/main" id="{8760433C-22BC-4F75-B8D4-04D7621968A2}"/>
              </a:ext>
            </a:extLst>
          </p:cNvPr>
          <p:cNvGraphicFramePr>
            <a:graphicFrameLocks noGrp="1"/>
          </p:cNvGraphicFramePr>
          <p:nvPr>
            <p:extLst>
              <p:ext uri="{D42A27DB-BD31-4B8C-83A1-F6EECF244321}">
                <p14:modId xmlns:p14="http://schemas.microsoft.com/office/powerpoint/2010/main" val="3807067120"/>
              </p:ext>
            </p:extLst>
          </p:nvPr>
        </p:nvGraphicFramePr>
        <p:xfrm>
          <a:off x="685800" y="1066800"/>
          <a:ext cx="9982199" cy="4982166"/>
        </p:xfrm>
        <a:graphic>
          <a:graphicData uri="http://schemas.openxmlformats.org/drawingml/2006/table">
            <a:tbl>
              <a:tblPr/>
              <a:tblGrid>
                <a:gridCol w="1990047">
                  <a:extLst>
                    <a:ext uri="{9D8B030D-6E8A-4147-A177-3AD203B41FA5}">
                      <a16:colId xmlns:a16="http://schemas.microsoft.com/office/drawing/2014/main" val="4171043081"/>
                    </a:ext>
                  </a:extLst>
                </a:gridCol>
                <a:gridCol w="7113719">
                  <a:extLst>
                    <a:ext uri="{9D8B030D-6E8A-4147-A177-3AD203B41FA5}">
                      <a16:colId xmlns:a16="http://schemas.microsoft.com/office/drawing/2014/main" val="2723708543"/>
                    </a:ext>
                  </a:extLst>
                </a:gridCol>
                <a:gridCol w="878433">
                  <a:extLst>
                    <a:ext uri="{9D8B030D-6E8A-4147-A177-3AD203B41FA5}">
                      <a16:colId xmlns:a16="http://schemas.microsoft.com/office/drawing/2014/main" val="3166706763"/>
                    </a:ext>
                  </a:extLst>
                </a:gridCol>
              </a:tblGrid>
              <a:tr h="655980">
                <a:tc>
                  <a:txBody>
                    <a:bodyPr/>
                    <a:lstStyle/>
                    <a:p>
                      <a:pPr algn="l" fontAlgn="t"/>
                      <a:r>
                        <a:rPr lang="en-US" sz="2000">
                          <a:solidFill>
                            <a:srgbClr val="C00000"/>
                          </a:solidFill>
                          <a:effectLst/>
                        </a:rPr>
                        <a:t>Event</a:t>
                      </a:r>
                    </a:p>
                  </a:txBody>
                  <a:tcPr marL="84643"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rgbClr val="C00000"/>
                          </a:solidFill>
                          <a:effectLst/>
                        </a:rPr>
                        <a:t>Description</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rgbClr val="C00000"/>
                          </a:solidFill>
                          <a:effectLst/>
                        </a:rPr>
                        <a:t>DOM</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71179835"/>
                  </a:ext>
                </a:extLst>
              </a:tr>
              <a:tr h="275088">
                <a:tc>
                  <a:txBody>
                    <a:bodyPr/>
                    <a:lstStyle/>
                    <a:p>
                      <a:pPr algn="l" fontAlgn="t"/>
                      <a:r>
                        <a:rPr lang="en-US" sz="2000">
                          <a:effectLst/>
                          <a:hlinkClick r:id="rId2"/>
                        </a:rPr>
                        <a:t>ondrag</a:t>
                      </a:r>
                      <a:endParaRPr lang="en-US" sz="2000">
                        <a:effectLst/>
                      </a:endParaRPr>
                    </a:p>
                  </a:txBody>
                  <a:tcPr marL="84643"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The event occurs when an element is being dragged</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2000">
                          <a:effectLst/>
                        </a:rPr>
                        <a:t>3</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63885886"/>
                  </a:ext>
                </a:extLst>
              </a:tr>
              <a:tr h="465534">
                <a:tc>
                  <a:txBody>
                    <a:bodyPr/>
                    <a:lstStyle/>
                    <a:p>
                      <a:pPr algn="l" fontAlgn="t"/>
                      <a:r>
                        <a:rPr lang="en-US" sz="2000">
                          <a:effectLst/>
                          <a:hlinkClick r:id="rId3"/>
                        </a:rPr>
                        <a:t>ondragend</a:t>
                      </a:r>
                      <a:endParaRPr lang="en-US" sz="2000">
                        <a:effectLst/>
                      </a:endParaRPr>
                    </a:p>
                  </a:txBody>
                  <a:tcPr marL="84643"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The event occurs when the user has finished dragging an element</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bg-BG" sz="2000">
                          <a:effectLst/>
                        </a:rPr>
                        <a:t>3</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50932155"/>
                  </a:ext>
                </a:extLst>
              </a:tr>
              <a:tr h="465534">
                <a:tc>
                  <a:txBody>
                    <a:bodyPr/>
                    <a:lstStyle/>
                    <a:p>
                      <a:pPr algn="l" fontAlgn="t"/>
                      <a:r>
                        <a:rPr lang="en-US" sz="2000">
                          <a:effectLst/>
                          <a:hlinkClick r:id="rId4"/>
                        </a:rPr>
                        <a:t>ondragenter</a:t>
                      </a:r>
                      <a:endParaRPr lang="en-US" sz="2000">
                        <a:effectLst/>
                      </a:endParaRPr>
                    </a:p>
                  </a:txBody>
                  <a:tcPr marL="84643"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The event occurs when the dragged element enters the drop target</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2000">
                          <a:effectLst/>
                        </a:rPr>
                        <a:t>3</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3738672"/>
                  </a:ext>
                </a:extLst>
              </a:tr>
              <a:tr h="465534">
                <a:tc>
                  <a:txBody>
                    <a:bodyPr/>
                    <a:lstStyle/>
                    <a:p>
                      <a:pPr algn="l" fontAlgn="t"/>
                      <a:r>
                        <a:rPr lang="en-US" sz="2000">
                          <a:effectLst/>
                          <a:hlinkClick r:id="rId5"/>
                        </a:rPr>
                        <a:t>ondragleave</a:t>
                      </a:r>
                      <a:endParaRPr lang="en-US" sz="2000">
                        <a:effectLst/>
                      </a:endParaRPr>
                    </a:p>
                  </a:txBody>
                  <a:tcPr marL="84643"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The event occurs when the dragged element leaves the drop target</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bg-BG" sz="2000">
                          <a:effectLst/>
                        </a:rPr>
                        <a:t>3</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67799878"/>
                  </a:ext>
                </a:extLst>
              </a:tr>
              <a:tr h="465534">
                <a:tc>
                  <a:txBody>
                    <a:bodyPr/>
                    <a:lstStyle/>
                    <a:p>
                      <a:pPr algn="l" fontAlgn="t"/>
                      <a:r>
                        <a:rPr lang="en-US" sz="2000">
                          <a:effectLst/>
                          <a:hlinkClick r:id="rId6"/>
                        </a:rPr>
                        <a:t>ondragover</a:t>
                      </a:r>
                      <a:endParaRPr lang="en-US" sz="2000">
                        <a:effectLst/>
                      </a:endParaRPr>
                    </a:p>
                  </a:txBody>
                  <a:tcPr marL="84643"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The event occurs when the dragged element is over the drop target</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2000">
                          <a:effectLst/>
                        </a:rPr>
                        <a:t>3</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49355284"/>
                  </a:ext>
                </a:extLst>
              </a:tr>
              <a:tr h="465534">
                <a:tc>
                  <a:txBody>
                    <a:bodyPr/>
                    <a:lstStyle/>
                    <a:p>
                      <a:pPr algn="l" fontAlgn="t"/>
                      <a:r>
                        <a:rPr lang="en-US" sz="2000">
                          <a:effectLst/>
                          <a:hlinkClick r:id="rId7"/>
                        </a:rPr>
                        <a:t>ondragstart</a:t>
                      </a:r>
                      <a:endParaRPr lang="en-US" sz="2000">
                        <a:effectLst/>
                      </a:endParaRPr>
                    </a:p>
                  </a:txBody>
                  <a:tcPr marL="84643"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The event occurs when the user starts to drag an element</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bg-BG" sz="2000">
                          <a:effectLst/>
                        </a:rPr>
                        <a:t>3</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49561303"/>
                  </a:ext>
                </a:extLst>
              </a:tr>
              <a:tr h="465534">
                <a:tc>
                  <a:txBody>
                    <a:bodyPr/>
                    <a:lstStyle/>
                    <a:p>
                      <a:pPr algn="l" fontAlgn="t"/>
                      <a:r>
                        <a:rPr lang="en-US" sz="2000">
                          <a:effectLst/>
                          <a:hlinkClick r:id="rId8"/>
                        </a:rPr>
                        <a:t>ondrop</a:t>
                      </a:r>
                      <a:endParaRPr lang="en-US" sz="2000">
                        <a:effectLst/>
                      </a:endParaRPr>
                    </a:p>
                  </a:txBody>
                  <a:tcPr marL="84643"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000">
                          <a:effectLst/>
                        </a:rPr>
                        <a:t>The event occurs when the dragged element is dropped on the drop target</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bg-BG" sz="2000" dirty="0">
                          <a:effectLst/>
                        </a:rPr>
                        <a:t>3</a:t>
                      </a:r>
                    </a:p>
                  </a:txBody>
                  <a:tcPr marL="42321" marR="42321" marT="42321" marB="423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844695902"/>
                  </a:ext>
                </a:extLst>
              </a:tr>
            </a:tbl>
          </a:graphicData>
        </a:graphic>
      </p:graphicFrame>
      <p:sp>
        <p:nvSpPr>
          <p:cNvPr id="4" name="Rectangle 1">
            <a:extLst>
              <a:ext uri="{FF2B5EF4-FFF2-40B4-BE49-F238E27FC236}">
                <a16:creationId xmlns:a16="http://schemas.microsoft.com/office/drawing/2014/main" id="{887D8B7D-AB2F-4A31-96C8-E70DED5F1FF9}"/>
              </a:ext>
            </a:extLst>
          </p:cNvPr>
          <p:cNvSpPr>
            <a:spLocks noChangeArrowheads="1"/>
          </p:cNvSpPr>
          <p:nvPr/>
        </p:nvSpPr>
        <p:spPr bwMode="auto">
          <a:xfrm>
            <a:off x="381000" y="127000"/>
            <a:ext cx="3711575" cy="7437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22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Drag</a:t>
            </a:r>
            <a:r>
              <a:rPr kumimoji="0" lang="bg-BG" altLang="bg-BG" sz="2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r>
              <a:rPr kumimoji="0" lang="bg-BG" altLang="bg-BG" sz="22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Events</a:t>
            </a:r>
            <a:endParaRPr kumimoji="0" lang="bg-BG" altLang="bg-BG" sz="2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3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13">
            <a:extLst>
              <a:ext uri="{FF2B5EF4-FFF2-40B4-BE49-F238E27FC236}">
                <a16:creationId xmlns:a16="http://schemas.microsoft.com/office/drawing/2014/main" id="{5924867F-C0AE-447E-B063-1818F92AD9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BF4EFC65-8C24-4998-965E-310F1D19FC55}" type="slidenum">
              <a:rPr lang="bg-BG" altLang="en-US" sz="2600">
                <a:solidFill>
                  <a:srgbClr val="002060"/>
                </a:solidFill>
              </a:rPr>
              <a:pPr eaLnBrk="1" hangingPunct="1">
                <a:spcBef>
                  <a:spcPct val="0"/>
                </a:spcBef>
                <a:buClrTx/>
                <a:buSzTx/>
                <a:buFontTx/>
                <a:buNone/>
              </a:pPr>
              <a:t>4</a:t>
            </a:fld>
            <a:endParaRPr lang="bg-BG" altLang="en-US" sz="2600" dirty="0">
              <a:solidFill>
                <a:srgbClr val="002060"/>
              </a:solidFill>
            </a:endParaRPr>
          </a:p>
        </p:txBody>
      </p:sp>
      <p:sp>
        <p:nvSpPr>
          <p:cNvPr id="6147" name="Title 1">
            <a:extLst>
              <a:ext uri="{FF2B5EF4-FFF2-40B4-BE49-F238E27FC236}">
                <a16:creationId xmlns:a16="http://schemas.microsoft.com/office/drawing/2014/main" id="{B26E5DD3-60D3-4C59-B14C-EF57E1E0D3C5}"/>
              </a:ext>
            </a:extLst>
          </p:cNvPr>
          <p:cNvSpPr>
            <a:spLocks noGrp="1"/>
          </p:cNvSpPr>
          <p:nvPr>
            <p:ph type="title"/>
          </p:nvPr>
        </p:nvSpPr>
        <p:spPr>
          <a:xfrm>
            <a:off x="1041400" y="127000"/>
            <a:ext cx="10566400" cy="1143000"/>
          </a:xfrm>
        </p:spPr>
        <p:txBody>
          <a:bodyPr/>
          <a:lstStyle/>
          <a:p>
            <a:r>
              <a:rPr lang="bg-BG" altLang="en-US" sz="3200" dirty="0"/>
              <a:t>4.1. Функции</a:t>
            </a:r>
            <a:br>
              <a:rPr lang="bg-BG" altLang="en-US" sz="3200" i="1" dirty="0"/>
            </a:br>
            <a:endParaRPr lang="bg-BG" altLang="en-US" sz="3200" i="1" dirty="0"/>
          </a:p>
        </p:txBody>
      </p:sp>
      <p:sp>
        <p:nvSpPr>
          <p:cNvPr id="6148" name="Content Placeholder 2">
            <a:extLst>
              <a:ext uri="{FF2B5EF4-FFF2-40B4-BE49-F238E27FC236}">
                <a16:creationId xmlns:a16="http://schemas.microsoft.com/office/drawing/2014/main" id="{37F62541-530B-4D83-A7A5-194236234ED5}"/>
              </a:ext>
            </a:extLst>
          </p:cNvPr>
          <p:cNvSpPr>
            <a:spLocks noGrp="1"/>
          </p:cNvSpPr>
          <p:nvPr>
            <p:ph idx="1"/>
          </p:nvPr>
        </p:nvSpPr>
        <p:spPr>
          <a:xfrm>
            <a:off x="1608139" y="1462308"/>
            <a:ext cx="9212261" cy="4659737"/>
          </a:xfrm>
        </p:spPr>
        <p:txBody>
          <a:bodyPr wrap="square">
            <a:spAutoFit/>
          </a:bodyPr>
          <a:lstStyle/>
          <a:p>
            <a:r>
              <a:rPr lang="bg-BG" altLang="en-US" dirty="0"/>
              <a:t>Функцията е блок от код, който ще се изпълни при нейното извикване от друг код. </a:t>
            </a:r>
            <a:endParaRPr lang="en-US" altLang="en-US" dirty="0"/>
          </a:p>
          <a:p>
            <a:r>
              <a:rPr lang="bg-BG" altLang="en-US" dirty="0"/>
              <a:t>Тя е базов, градивен блок от код в </a:t>
            </a:r>
            <a:r>
              <a:rPr lang="bg-BG" altLang="en-US" dirty="0" err="1"/>
              <a:t>JavaScript</a:t>
            </a:r>
            <a:r>
              <a:rPr lang="bg-BG" altLang="en-US" dirty="0"/>
              <a:t>. </a:t>
            </a:r>
            <a:endParaRPr lang="en-US" altLang="en-US" dirty="0"/>
          </a:p>
          <a:p>
            <a:r>
              <a:rPr lang="bg-BG" altLang="en-US" dirty="0"/>
              <a:t>Функцията може да се разглежда като процедура, която включва в тялото си последователност от изрази и команди, които изпълняват определени задачи. </a:t>
            </a:r>
            <a:endParaRPr lang="en-US" altLang="en-US" dirty="0"/>
          </a:p>
          <a:p>
            <a:r>
              <a:rPr lang="bg-BG" altLang="en-US" dirty="0"/>
              <a:t>За да се използва определена функция, тя трябва да се дефинира на определено място, откъдето може да се извика </a:t>
            </a:r>
          </a:p>
        </p:txBody>
      </p:sp>
      <p:sp>
        <p:nvSpPr>
          <p:cNvPr id="6149" name="Slide Number Placeholder 3">
            <a:extLst>
              <a:ext uri="{FF2B5EF4-FFF2-40B4-BE49-F238E27FC236}">
                <a16:creationId xmlns:a16="http://schemas.microsoft.com/office/drawing/2014/main" id="{318E21BC-22DB-4292-B616-312089914957}"/>
              </a:ext>
            </a:extLst>
          </p:cNvPr>
          <p:cNvSpPr txBox="1">
            <a:spLocks noGrp="1"/>
          </p:cNvSpPr>
          <p:nvPr/>
        </p:nvSpPr>
        <p:spPr bwMode="auto">
          <a:xfrm>
            <a:off x="1608139" y="6242050"/>
            <a:ext cx="587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6DAF8549-4A5B-4315-95C6-1CBD00B7A8F0}" type="slidenum">
              <a:rPr lang="bg-BG" altLang="en-US" sz="2600" b="1">
                <a:solidFill>
                  <a:schemeClr val="bg1"/>
                </a:solidFill>
              </a:rPr>
              <a:pPr eaLnBrk="1" hangingPunct="1">
                <a:spcBef>
                  <a:spcPct val="0"/>
                </a:spcBef>
                <a:buClrTx/>
                <a:buSzTx/>
                <a:buFontTx/>
                <a:buNone/>
              </a:pPr>
              <a:t>4</a:t>
            </a:fld>
            <a:endParaRPr lang="bg-BG" altLang="en-US" sz="2600" b="1">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13">
            <a:extLst>
              <a:ext uri="{FF2B5EF4-FFF2-40B4-BE49-F238E27FC236}">
                <a16:creationId xmlns:a16="http://schemas.microsoft.com/office/drawing/2014/main" id="{0790E546-4015-429D-AE08-522752587C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04E11DD2-936D-405D-BEC6-7367A8BECB9E}" type="slidenum">
              <a:rPr lang="bg-BG" altLang="en-US" sz="2600">
                <a:solidFill>
                  <a:srgbClr val="0000FF"/>
                </a:solidFill>
              </a:rPr>
              <a:pPr eaLnBrk="1" hangingPunct="1">
                <a:spcBef>
                  <a:spcPct val="0"/>
                </a:spcBef>
                <a:buClrTx/>
                <a:buSzTx/>
                <a:buFontTx/>
                <a:buNone/>
              </a:pPr>
              <a:t>40</a:t>
            </a:fld>
            <a:endParaRPr lang="bg-BG" altLang="en-US" sz="2600">
              <a:solidFill>
                <a:srgbClr val="0000FF"/>
              </a:solidFill>
            </a:endParaRPr>
          </a:p>
        </p:txBody>
      </p:sp>
      <p:sp>
        <p:nvSpPr>
          <p:cNvPr id="27651" name="AutoShape 2">
            <a:extLst>
              <a:ext uri="{FF2B5EF4-FFF2-40B4-BE49-F238E27FC236}">
                <a16:creationId xmlns:a16="http://schemas.microsoft.com/office/drawing/2014/main" id="{02145223-22B4-493A-ADE2-72B758EAE207}"/>
              </a:ext>
            </a:extLst>
          </p:cNvPr>
          <p:cNvSpPr>
            <a:spLocks noGrp="1" noChangeArrowheads="1"/>
          </p:cNvSpPr>
          <p:nvPr>
            <p:ph type="title"/>
          </p:nvPr>
        </p:nvSpPr>
        <p:spPr>
          <a:xfrm>
            <a:off x="1066800" y="152400"/>
            <a:ext cx="10566400" cy="1143000"/>
          </a:xfrm>
        </p:spPr>
        <p:txBody>
          <a:bodyPr/>
          <a:lstStyle/>
          <a:p>
            <a:r>
              <a:rPr lang="bg-BG" altLang="en-US" sz="3200" dirty="0"/>
              <a:t>4.3. Бисквитки (</a:t>
            </a:r>
            <a:r>
              <a:rPr lang="bg-BG" altLang="en-US" sz="3200" dirty="0" err="1"/>
              <a:t>cookies</a:t>
            </a:r>
            <a:r>
              <a:rPr lang="bg-BG" altLang="en-US" sz="3200" dirty="0"/>
              <a:t>)</a:t>
            </a:r>
            <a:br>
              <a:rPr lang="bg-BG" altLang="en-US" sz="3200" i="1" dirty="0"/>
            </a:br>
            <a:endParaRPr lang="bg-BG" altLang="en-US" sz="3200" i="1" dirty="0"/>
          </a:p>
        </p:txBody>
      </p:sp>
      <p:sp>
        <p:nvSpPr>
          <p:cNvPr id="27652" name="Rectangle 3">
            <a:extLst>
              <a:ext uri="{FF2B5EF4-FFF2-40B4-BE49-F238E27FC236}">
                <a16:creationId xmlns:a16="http://schemas.microsoft.com/office/drawing/2014/main" id="{B8E68413-F1B9-482F-B0CF-5C9BE90FC746}"/>
              </a:ext>
            </a:extLst>
          </p:cNvPr>
          <p:cNvSpPr>
            <a:spLocks noGrp="1" noChangeArrowheads="1"/>
          </p:cNvSpPr>
          <p:nvPr>
            <p:ph type="body" idx="1"/>
          </p:nvPr>
        </p:nvSpPr>
        <p:spPr>
          <a:xfrm>
            <a:off x="914401" y="914400"/>
            <a:ext cx="9906000" cy="5638800"/>
          </a:xfrm>
        </p:spPr>
        <p:txBody>
          <a:bodyPr/>
          <a:lstStyle/>
          <a:p>
            <a:pPr>
              <a:lnSpc>
                <a:spcPct val="90000"/>
              </a:lnSpc>
            </a:pPr>
            <a:r>
              <a:rPr lang="bg-BG" altLang="en-US" sz="2400" dirty="0"/>
              <a:t>Така наречените бисквитки най-често се използват за удостоверяване на данни за потребителя.</a:t>
            </a:r>
          </a:p>
          <a:p>
            <a:pPr>
              <a:lnSpc>
                <a:spcPct val="90000"/>
              </a:lnSpc>
            </a:pPr>
            <a:r>
              <a:rPr lang="bg-BG" altLang="en-US" sz="2400" dirty="0"/>
              <a:t>Интернет браузърът и сървърът използват HTTP протокол за комуникация. </a:t>
            </a:r>
          </a:p>
          <a:p>
            <a:pPr>
              <a:lnSpc>
                <a:spcPct val="90000"/>
              </a:lnSpc>
            </a:pPr>
            <a:r>
              <a:rPr lang="bg-BG" altLang="en-US" sz="2400" dirty="0"/>
              <a:t>HTTP е протокол (</a:t>
            </a:r>
            <a:r>
              <a:rPr lang="bg-BG" altLang="en-US" sz="2400" dirty="0" err="1"/>
              <a:t>stateless</a:t>
            </a:r>
            <a:r>
              <a:rPr lang="bg-BG" altLang="en-US" sz="2400" dirty="0"/>
              <a:t> </a:t>
            </a:r>
            <a:r>
              <a:rPr lang="bg-BG" altLang="en-US" sz="2400" dirty="0" err="1"/>
              <a:t>protocol</a:t>
            </a:r>
            <a:r>
              <a:rPr lang="bg-BG" altLang="en-US" sz="2400" dirty="0"/>
              <a:t>), който разбира всяка заявка като самостоятелна транзакция, която не зависи от предишната заявка. Този протокол не запазва информация за сесията. </a:t>
            </a:r>
          </a:p>
          <a:p>
            <a:pPr>
              <a:lnSpc>
                <a:spcPct val="90000"/>
              </a:lnSpc>
            </a:pPr>
            <a:r>
              <a:rPr lang="bg-BG" altLang="en-US" sz="2400" dirty="0"/>
              <a:t>За търговските Интернет сайтове, обаче, е важно да се поддържа информация за сесията при използване на различните страници от потребителите. </a:t>
            </a:r>
          </a:p>
          <a:p>
            <a:pPr>
              <a:lnSpc>
                <a:spcPct val="90000"/>
              </a:lnSpc>
            </a:pPr>
            <a:r>
              <a:rPr lang="bg-BG" altLang="en-US" sz="2400" dirty="0"/>
              <a:t>Така например, Интернет пазаруването изисква преминаване и попълване на информация от потребителя в няколко страници. </a:t>
            </a:r>
          </a:p>
          <a:p>
            <a:pPr>
              <a:lnSpc>
                <a:spcPct val="90000"/>
              </a:lnSpc>
            </a:pPr>
            <a:r>
              <a:rPr lang="bg-BG" altLang="en-US" sz="2400" dirty="0"/>
              <a:t>Въпросът е как да поддържаме информацията за потребителя през всичките страници на Интернет сайта, който той използва?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3">
            <a:extLst>
              <a:ext uri="{FF2B5EF4-FFF2-40B4-BE49-F238E27FC236}">
                <a16:creationId xmlns:a16="http://schemas.microsoft.com/office/drawing/2014/main" id="{2CA34C49-8A20-4B79-B755-EC57206DF62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09F431CF-1CEE-4B77-83BA-2BBAFF11C101}" type="slidenum">
              <a:rPr lang="bg-BG" altLang="en-US" sz="2600">
                <a:solidFill>
                  <a:srgbClr val="0000FF"/>
                </a:solidFill>
              </a:rPr>
              <a:pPr eaLnBrk="1" hangingPunct="1">
                <a:spcBef>
                  <a:spcPct val="0"/>
                </a:spcBef>
                <a:buClrTx/>
                <a:buSzTx/>
                <a:buFontTx/>
                <a:buNone/>
              </a:pPr>
              <a:t>41</a:t>
            </a:fld>
            <a:endParaRPr lang="bg-BG" altLang="en-US" sz="2600" dirty="0">
              <a:solidFill>
                <a:srgbClr val="0000FF"/>
              </a:solidFill>
            </a:endParaRPr>
          </a:p>
        </p:txBody>
      </p:sp>
      <p:sp>
        <p:nvSpPr>
          <p:cNvPr id="28675" name="Rectangle 2">
            <a:extLst>
              <a:ext uri="{FF2B5EF4-FFF2-40B4-BE49-F238E27FC236}">
                <a16:creationId xmlns:a16="http://schemas.microsoft.com/office/drawing/2014/main" id="{8516634D-31E5-4F93-A02C-2CA8ED0729F3}"/>
              </a:ext>
            </a:extLst>
          </p:cNvPr>
          <p:cNvSpPr>
            <a:spLocks noGrp="1" noChangeArrowheads="1"/>
          </p:cNvSpPr>
          <p:nvPr>
            <p:ph type="title"/>
          </p:nvPr>
        </p:nvSpPr>
        <p:spPr>
          <a:xfrm flipV="1">
            <a:off x="923926" y="266700"/>
            <a:ext cx="10566400" cy="76200"/>
          </a:xfrm>
        </p:spPr>
        <p:txBody>
          <a:bodyPr/>
          <a:lstStyle/>
          <a:p>
            <a:endParaRPr lang="bg-BG" altLang="en-US" dirty="0"/>
          </a:p>
        </p:txBody>
      </p:sp>
      <p:sp>
        <p:nvSpPr>
          <p:cNvPr id="28676" name="Rectangle 3">
            <a:extLst>
              <a:ext uri="{FF2B5EF4-FFF2-40B4-BE49-F238E27FC236}">
                <a16:creationId xmlns:a16="http://schemas.microsoft.com/office/drawing/2014/main" id="{FD7514FC-9915-4F8C-A454-90B38D6AB2B5}"/>
              </a:ext>
            </a:extLst>
          </p:cNvPr>
          <p:cNvSpPr>
            <a:spLocks noGrp="1" noChangeArrowheads="1"/>
          </p:cNvSpPr>
          <p:nvPr>
            <p:ph type="body" idx="1"/>
          </p:nvPr>
        </p:nvSpPr>
        <p:spPr>
          <a:xfrm>
            <a:off x="1066800" y="762000"/>
            <a:ext cx="9220199" cy="5829300"/>
          </a:xfrm>
        </p:spPr>
        <p:txBody>
          <a:bodyPr/>
          <a:lstStyle/>
          <a:p>
            <a:pPr>
              <a:lnSpc>
                <a:spcPct val="80000"/>
              </a:lnSpc>
            </a:pPr>
            <a:r>
              <a:rPr lang="bg-BG" altLang="en-US" dirty="0"/>
              <a:t>В много случаи използването на </a:t>
            </a:r>
            <a:r>
              <a:rPr lang="bg-BG" altLang="en-US" b="1" dirty="0" err="1"/>
              <a:t>cookies</a:t>
            </a:r>
            <a:r>
              <a:rPr lang="bg-BG" altLang="en-US" dirty="0"/>
              <a:t> е най-ефективният начин за запомняне и проследяване на предпочитания, покупки, поръчки и друга необходима информация за статистика на сайта.</a:t>
            </a:r>
          </a:p>
          <a:p>
            <a:pPr>
              <a:lnSpc>
                <a:spcPct val="80000"/>
              </a:lnSpc>
            </a:pPr>
            <a:r>
              <a:rPr lang="bg-BG" altLang="en-US" dirty="0"/>
              <a:t>Процесът работи по следния начин. </a:t>
            </a:r>
          </a:p>
          <a:p>
            <a:pPr lvl="1">
              <a:lnSpc>
                <a:spcPct val="80000"/>
              </a:lnSpc>
            </a:pPr>
            <a:r>
              <a:rPr lang="bg-BG" altLang="en-US" dirty="0"/>
              <a:t>Сървърът изпраща определени данни до браузъра на потребителя под формата на </a:t>
            </a:r>
            <a:r>
              <a:rPr lang="bg-BG" altLang="en-US" dirty="0" err="1"/>
              <a:t>cookies</a:t>
            </a:r>
            <a:r>
              <a:rPr lang="bg-BG" altLang="en-US" dirty="0"/>
              <a:t>. </a:t>
            </a:r>
          </a:p>
          <a:p>
            <a:pPr lvl="1">
              <a:lnSpc>
                <a:spcPct val="80000"/>
              </a:lnSpc>
            </a:pPr>
            <a:r>
              <a:rPr lang="bg-BG" altLang="en-US" dirty="0"/>
              <a:t>Браузърът може (има възможност за забрана) да възприеме бисквитката/</a:t>
            </a:r>
            <a:r>
              <a:rPr lang="bg-BG" altLang="en-US" dirty="0" err="1"/>
              <a:t>cookie</a:t>
            </a:r>
            <a:r>
              <a:rPr lang="bg-BG" altLang="en-US" dirty="0"/>
              <a:t>. </a:t>
            </a:r>
          </a:p>
          <a:p>
            <a:pPr lvl="1">
              <a:lnSpc>
                <a:spcPct val="80000"/>
              </a:lnSpc>
            </a:pPr>
            <a:r>
              <a:rPr lang="bg-BG" altLang="en-US" dirty="0"/>
              <a:t>В случай че това се случи, </a:t>
            </a:r>
            <a:r>
              <a:rPr lang="bg-BG" altLang="en-US" dirty="0" err="1"/>
              <a:t>cookie</a:t>
            </a:r>
            <a:r>
              <a:rPr lang="bg-BG" altLang="en-US" dirty="0"/>
              <a:t> се съхранява като обикновен текстов запис на твърдия диск на потребителя. </a:t>
            </a:r>
          </a:p>
          <a:p>
            <a:pPr lvl="1">
              <a:lnSpc>
                <a:spcPct val="80000"/>
              </a:lnSpc>
            </a:pPr>
            <a:r>
              <a:rPr lang="bg-BG" altLang="en-US" dirty="0"/>
              <a:t>Така, когато потребителят посети друга страница на същия сайт, браузърът му изпраща същото </a:t>
            </a:r>
            <a:r>
              <a:rPr lang="bg-BG" altLang="en-US" dirty="0" err="1"/>
              <a:t>cookie</a:t>
            </a:r>
            <a:r>
              <a:rPr lang="bg-BG" altLang="en-US" dirty="0"/>
              <a:t> на сървъра за обработка/използване. </a:t>
            </a:r>
          </a:p>
          <a:p>
            <a:pPr lvl="1">
              <a:lnSpc>
                <a:spcPct val="80000"/>
              </a:lnSpc>
            </a:pPr>
            <a:r>
              <a:rPr lang="bg-BG" altLang="en-US" dirty="0"/>
              <a:t>Така сървърът знае какво е запомнено, когато потребителят е отворил първата страница на сайта.</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3">
            <a:extLst>
              <a:ext uri="{FF2B5EF4-FFF2-40B4-BE49-F238E27FC236}">
                <a16:creationId xmlns:a16="http://schemas.microsoft.com/office/drawing/2014/main" id="{CFA9E50B-7281-4271-BE28-EC859309F8D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301266E1-8873-480D-9051-90F8C40EA8C8}" type="slidenum">
              <a:rPr lang="bg-BG" altLang="en-US" sz="2600">
                <a:solidFill>
                  <a:srgbClr val="0000FF"/>
                </a:solidFill>
              </a:rPr>
              <a:pPr eaLnBrk="1" hangingPunct="1">
                <a:spcBef>
                  <a:spcPct val="0"/>
                </a:spcBef>
                <a:buClrTx/>
                <a:buSzTx/>
                <a:buFontTx/>
                <a:buNone/>
              </a:pPr>
              <a:t>42</a:t>
            </a:fld>
            <a:endParaRPr lang="bg-BG" altLang="en-US" sz="2600" dirty="0">
              <a:solidFill>
                <a:srgbClr val="0000FF"/>
              </a:solidFill>
            </a:endParaRPr>
          </a:p>
        </p:txBody>
      </p:sp>
      <p:sp>
        <p:nvSpPr>
          <p:cNvPr id="29699" name="Rectangle 2">
            <a:extLst>
              <a:ext uri="{FF2B5EF4-FFF2-40B4-BE49-F238E27FC236}">
                <a16:creationId xmlns:a16="http://schemas.microsoft.com/office/drawing/2014/main" id="{DF81DF71-629C-416D-94FF-64F116D7C112}"/>
              </a:ext>
            </a:extLst>
          </p:cNvPr>
          <p:cNvSpPr>
            <a:spLocks noGrp="1" noChangeArrowheads="1"/>
          </p:cNvSpPr>
          <p:nvPr>
            <p:ph type="title"/>
          </p:nvPr>
        </p:nvSpPr>
        <p:spPr>
          <a:xfrm>
            <a:off x="925513" y="228600"/>
            <a:ext cx="10566400" cy="45719"/>
          </a:xfrm>
        </p:spPr>
        <p:txBody>
          <a:bodyPr/>
          <a:lstStyle/>
          <a:p>
            <a:endParaRPr lang="bg-BG" altLang="en-US" dirty="0"/>
          </a:p>
        </p:txBody>
      </p:sp>
      <p:sp>
        <p:nvSpPr>
          <p:cNvPr id="29700" name="Rectangle 3">
            <a:extLst>
              <a:ext uri="{FF2B5EF4-FFF2-40B4-BE49-F238E27FC236}">
                <a16:creationId xmlns:a16="http://schemas.microsoft.com/office/drawing/2014/main" id="{757A0B62-15B4-4AE6-9848-516C4FF7EF5B}"/>
              </a:ext>
            </a:extLst>
          </p:cNvPr>
          <p:cNvSpPr>
            <a:spLocks noGrp="1" noChangeArrowheads="1"/>
          </p:cNvSpPr>
          <p:nvPr>
            <p:ph type="body" idx="1"/>
          </p:nvPr>
        </p:nvSpPr>
        <p:spPr>
          <a:xfrm>
            <a:off x="1219200" y="762000"/>
            <a:ext cx="9525000" cy="5257800"/>
          </a:xfrm>
        </p:spPr>
        <p:txBody>
          <a:bodyPr/>
          <a:lstStyle/>
          <a:p>
            <a:pPr>
              <a:lnSpc>
                <a:spcPct val="80000"/>
              </a:lnSpc>
            </a:pPr>
            <a:r>
              <a:rPr lang="bg-BG" altLang="en-US" dirty="0"/>
              <a:t>Бисквитката/</a:t>
            </a:r>
            <a:r>
              <a:rPr lang="bg-BG" altLang="en-US" dirty="0" err="1"/>
              <a:t>cookie</a:t>
            </a:r>
            <a:r>
              <a:rPr lang="bg-BG" altLang="en-US" dirty="0"/>
              <a:t> е обикновен текстов файл за данни, състоящ се от 5 полета/променливи:</a:t>
            </a:r>
            <a:endParaRPr lang="bg-BG" altLang="en-US" b="1" dirty="0"/>
          </a:p>
          <a:p>
            <a:pPr lvl="1">
              <a:lnSpc>
                <a:spcPct val="80000"/>
              </a:lnSpc>
            </a:pPr>
            <a:r>
              <a:rPr lang="bg-BG" altLang="en-US" b="1" dirty="0" err="1"/>
              <a:t>name</a:t>
            </a:r>
            <a:r>
              <a:rPr lang="bg-BG" altLang="en-US" b="1" dirty="0"/>
              <a:t>=</a:t>
            </a:r>
            <a:r>
              <a:rPr lang="bg-BG" altLang="en-US" b="1" dirty="0" err="1"/>
              <a:t>value</a:t>
            </a:r>
            <a:r>
              <a:rPr lang="bg-BG" altLang="en-US" dirty="0"/>
              <a:t>: бисквитките се инсталират и обработват във формат от двойката: ключ и стойност;</a:t>
            </a:r>
            <a:endParaRPr lang="bg-BG" altLang="en-US" b="1" dirty="0"/>
          </a:p>
          <a:p>
            <a:pPr lvl="1">
              <a:lnSpc>
                <a:spcPct val="80000"/>
              </a:lnSpc>
            </a:pPr>
            <a:r>
              <a:rPr lang="bg-BG" altLang="en-US" b="1" dirty="0" err="1"/>
              <a:t>expires</a:t>
            </a:r>
            <a:r>
              <a:rPr lang="bg-BG" altLang="en-US" dirty="0"/>
              <a:t>: това е времето, когато </a:t>
            </a:r>
            <a:r>
              <a:rPr lang="bg-BG" altLang="en-US" dirty="0" err="1"/>
              <a:t>cookie</a:t>
            </a:r>
            <a:r>
              <a:rPr lang="bg-BG" altLang="en-US" dirty="0"/>
              <a:t> ще изгуби валидност. Ако не се попълни с данни, </a:t>
            </a:r>
            <a:r>
              <a:rPr lang="bg-BG" altLang="en-US" dirty="0" err="1"/>
              <a:t>cookie</a:t>
            </a:r>
            <a:r>
              <a:rPr lang="bg-BG" altLang="en-US" dirty="0"/>
              <a:t> ще изгуби валидността си, когато браузърът бъде затворен;</a:t>
            </a:r>
            <a:endParaRPr lang="bg-BG" altLang="en-US" b="1" dirty="0"/>
          </a:p>
          <a:p>
            <a:pPr lvl="1">
              <a:lnSpc>
                <a:spcPct val="80000"/>
              </a:lnSpc>
            </a:pPr>
            <a:r>
              <a:rPr lang="bg-BG" altLang="en-US" b="1" dirty="0" err="1"/>
              <a:t>domain</a:t>
            </a:r>
            <a:r>
              <a:rPr lang="bg-BG" altLang="en-US" dirty="0"/>
              <a:t>: името на домейна на Интернет сайта;</a:t>
            </a:r>
            <a:endParaRPr lang="bg-BG" altLang="en-US" b="1" dirty="0"/>
          </a:p>
          <a:p>
            <a:pPr lvl="1">
              <a:lnSpc>
                <a:spcPct val="80000"/>
              </a:lnSpc>
            </a:pPr>
            <a:r>
              <a:rPr lang="bg-BG" altLang="en-US" b="1" dirty="0" err="1"/>
              <a:t>path</a:t>
            </a:r>
            <a:r>
              <a:rPr lang="bg-BG" altLang="en-US" dirty="0"/>
              <a:t>: пътят до директорията или до страницата, която установява </a:t>
            </a:r>
            <a:r>
              <a:rPr lang="bg-BG" altLang="en-US" dirty="0" err="1"/>
              <a:t>cookie</a:t>
            </a:r>
            <a:r>
              <a:rPr lang="bg-BG" altLang="en-US" dirty="0"/>
              <a:t>. Полето може да е празно, ако желаете </a:t>
            </a:r>
            <a:r>
              <a:rPr lang="bg-BG" altLang="en-US" dirty="0" err="1"/>
              <a:t>cookie</a:t>
            </a:r>
            <a:r>
              <a:rPr lang="bg-BG" altLang="en-US" dirty="0"/>
              <a:t> да се обработва от всички страници;</a:t>
            </a:r>
            <a:endParaRPr lang="bg-BG" altLang="en-US" b="1" dirty="0"/>
          </a:p>
          <a:p>
            <a:pPr lvl="1">
              <a:lnSpc>
                <a:spcPct val="80000"/>
              </a:lnSpc>
            </a:pPr>
            <a:r>
              <a:rPr lang="bg-BG" altLang="en-US" b="1" dirty="0" err="1"/>
              <a:t>secure</a:t>
            </a:r>
            <a:r>
              <a:rPr lang="bg-BG" altLang="en-US" dirty="0"/>
              <a:t>: ако полето съдържа изразът "</a:t>
            </a:r>
            <a:r>
              <a:rPr lang="bg-BG" altLang="en-US" dirty="0" err="1"/>
              <a:t>secure</a:t>
            </a:r>
            <a:r>
              <a:rPr lang="bg-BG" altLang="en-US" dirty="0"/>
              <a:t>", тогава бисквитката може да бъде обработена само от сървър с определени настройки, а в случай че остане </a:t>
            </a:r>
            <a:r>
              <a:rPr lang="bg-BG" altLang="en-US" dirty="0" err="1"/>
              <a:t>непопълнено</a:t>
            </a:r>
            <a:r>
              <a:rPr lang="bg-BG" altLang="en-US" dirty="0"/>
              <a:t> с данни, няма да съществува подобно ограничение.</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13">
            <a:extLst>
              <a:ext uri="{FF2B5EF4-FFF2-40B4-BE49-F238E27FC236}">
                <a16:creationId xmlns:a16="http://schemas.microsoft.com/office/drawing/2014/main" id="{10C5E108-CB91-4E02-B9C1-2AAA46C2668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0F3D62F8-F701-457B-9628-BFB3ECBD1EFC}" type="slidenum">
              <a:rPr lang="bg-BG" altLang="en-US" sz="2600">
                <a:solidFill>
                  <a:srgbClr val="0000FF"/>
                </a:solidFill>
              </a:rPr>
              <a:pPr eaLnBrk="1" hangingPunct="1">
                <a:spcBef>
                  <a:spcPct val="0"/>
                </a:spcBef>
                <a:buClrTx/>
                <a:buSzTx/>
                <a:buFontTx/>
                <a:buNone/>
              </a:pPr>
              <a:t>43</a:t>
            </a:fld>
            <a:endParaRPr lang="bg-BG" altLang="en-US" sz="2600">
              <a:solidFill>
                <a:srgbClr val="0000FF"/>
              </a:solidFill>
            </a:endParaRPr>
          </a:p>
        </p:txBody>
      </p:sp>
      <p:sp>
        <p:nvSpPr>
          <p:cNvPr id="30723" name="Rectangle 2">
            <a:extLst>
              <a:ext uri="{FF2B5EF4-FFF2-40B4-BE49-F238E27FC236}">
                <a16:creationId xmlns:a16="http://schemas.microsoft.com/office/drawing/2014/main" id="{957DBF49-DB71-43DC-9077-447E7A1C334B}"/>
              </a:ext>
            </a:extLst>
          </p:cNvPr>
          <p:cNvSpPr>
            <a:spLocks noGrp="1" noChangeArrowheads="1"/>
          </p:cNvSpPr>
          <p:nvPr>
            <p:ph type="title"/>
          </p:nvPr>
        </p:nvSpPr>
        <p:spPr>
          <a:xfrm>
            <a:off x="1079501" y="200024"/>
            <a:ext cx="10566400" cy="45719"/>
          </a:xfrm>
        </p:spPr>
        <p:txBody>
          <a:bodyPr/>
          <a:lstStyle/>
          <a:p>
            <a:endParaRPr lang="bg-BG" altLang="en-US" dirty="0"/>
          </a:p>
        </p:txBody>
      </p:sp>
      <p:sp>
        <p:nvSpPr>
          <p:cNvPr id="30724" name="Rectangle 3">
            <a:extLst>
              <a:ext uri="{FF2B5EF4-FFF2-40B4-BE49-F238E27FC236}">
                <a16:creationId xmlns:a16="http://schemas.microsoft.com/office/drawing/2014/main" id="{2AA2AB96-A94C-45B1-95B1-DB60F380A6A7}"/>
              </a:ext>
            </a:extLst>
          </p:cNvPr>
          <p:cNvSpPr>
            <a:spLocks noGrp="1" noChangeArrowheads="1"/>
          </p:cNvSpPr>
          <p:nvPr>
            <p:ph type="body" idx="1"/>
          </p:nvPr>
        </p:nvSpPr>
        <p:spPr>
          <a:xfrm>
            <a:off x="1079501" y="609599"/>
            <a:ext cx="10257367" cy="5745481"/>
          </a:xfrm>
        </p:spPr>
        <p:txBody>
          <a:bodyPr/>
          <a:lstStyle/>
          <a:p>
            <a:pPr>
              <a:lnSpc>
                <a:spcPct val="90000"/>
              </a:lnSpc>
            </a:pPr>
            <a:r>
              <a:rPr lang="bg-BG" altLang="en-US" dirty="0"/>
              <a:t>Бисквитките/</a:t>
            </a:r>
            <a:r>
              <a:rPr lang="bg-BG" altLang="en-US" dirty="0" err="1"/>
              <a:t>Cookies</a:t>
            </a:r>
            <a:r>
              <a:rPr lang="bg-BG" altLang="en-US" dirty="0"/>
              <a:t> са проектирани за работа с </a:t>
            </a:r>
            <a:r>
              <a:rPr lang="bg-BG" altLang="en-US" dirty="0" err="1"/>
              <a:t>Common</a:t>
            </a:r>
            <a:r>
              <a:rPr lang="bg-BG" altLang="en-US" dirty="0"/>
              <a:t> </a:t>
            </a:r>
            <a:r>
              <a:rPr lang="bg-BG" altLang="en-US" dirty="0" err="1"/>
              <a:t>Gateway</a:t>
            </a:r>
            <a:r>
              <a:rPr lang="bg-BG" altLang="en-US" dirty="0"/>
              <a:t> </a:t>
            </a:r>
            <a:r>
              <a:rPr lang="bg-BG" altLang="en-US" dirty="0" err="1"/>
              <a:t>Interface</a:t>
            </a:r>
            <a:r>
              <a:rPr lang="bg-BG" altLang="en-US" dirty="0"/>
              <a:t> (CGI) и данните на </a:t>
            </a:r>
            <a:r>
              <a:rPr lang="bg-BG" altLang="en-US" dirty="0" err="1"/>
              <a:t>cookies</a:t>
            </a:r>
            <a:r>
              <a:rPr lang="bg-BG" altLang="en-US" dirty="0"/>
              <a:t> автоматично са се предавали между Интернет браузърите и сървърите. </a:t>
            </a:r>
          </a:p>
          <a:p>
            <a:pPr>
              <a:lnSpc>
                <a:spcPct val="90000"/>
              </a:lnSpc>
            </a:pPr>
            <a:r>
              <a:rPr lang="bg-BG" altLang="en-US" dirty="0"/>
              <a:t>Така CGI скриптовете на сървъра могат да четат и да записват стойностите за </a:t>
            </a:r>
            <a:r>
              <a:rPr lang="bg-BG" altLang="en-US" dirty="0" err="1"/>
              <a:t>cookie</a:t>
            </a:r>
            <a:r>
              <a:rPr lang="bg-BG" altLang="en-US" dirty="0"/>
              <a:t>, което е запазено за потребителя.</a:t>
            </a:r>
          </a:p>
          <a:p>
            <a:pPr>
              <a:lnSpc>
                <a:spcPct val="90000"/>
              </a:lnSpc>
            </a:pPr>
            <a:endParaRPr lang="bg-BG" altLang="en-US" dirty="0"/>
          </a:p>
          <a:p>
            <a:pPr>
              <a:lnSpc>
                <a:spcPct val="90000"/>
              </a:lnSpc>
            </a:pPr>
            <a:r>
              <a:rPr lang="bg-BG" altLang="en-US" dirty="0" err="1"/>
              <a:t>JavaScript</a:t>
            </a:r>
            <a:r>
              <a:rPr lang="bg-BG" altLang="en-US" dirty="0"/>
              <a:t> може да манипулира </a:t>
            </a:r>
            <a:r>
              <a:rPr lang="bg-BG" altLang="en-US" dirty="0" err="1"/>
              <a:t>cookies</a:t>
            </a:r>
            <a:r>
              <a:rPr lang="bg-BG" altLang="en-US" dirty="0"/>
              <a:t>, използвайки свойството на обекта </a:t>
            </a:r>
            <a:r>
              <a:rPr lang="bg-BG" altLang="en-US" dirty="0" err="1"/>
              <a:t>document</a:t>
            </a:r>
            <a:r>
              <a:rPr lang="bg-BG" altLang="en-US" dirty="0"/>
              <a:t> (разглежда се в следваща тема).</a:t>
            </a:r>
          </a:p>
          <a:p>
            <a:pPr>
              <a:lnSpc>
                <a:spcPct val="90000"/>
              </a:lnSpc>
            </a:pPr>
            <a:r>
              <a:rPr lang="bg-BG" altLang="en-US" dirty="0"/>
              <a:t> </a:t>
            </a:r>
            <a:r>
              <a:rPr lang="bg-BG" altLang="en-US" dirty="0" err="1"/>
              <a:t>JavaScript</a:t>
            </a:r>
            <a:r>
              <a:rPr lang="bg-BG" altLang="en-US" dirty="0"/>
              <a:t> може да чете, създава, модифицира и изтрива </a:t>
            </a:r>
            <a:r>
              <a:rPr lang="bg-BG" altLang="en-US" dirty="0" err="1"/>
              <a:t>cookies</a:t>
            </a:r>
            <a:r>
              <a:rPr lang="bg-BG" altLang="en-US" dirty="0"/>
              <a:t>, които се отнасят до текущата Интернет страница.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13">
            <a:extLst>
              <a:ext uri="{FF2B5EF4-FFF2-40B4-BE49-F238E27FC236}">
                <a16:creationId xmlns:a16="http://schemas.microsoft.com/office/drawing/2014/main" id="{ED51012D-19AE-4947-91AF-2036E16C26F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51838196-39AB-4A07-9EFD-ADF062139D56}" type="slidenum">
              <a:rPr lang="bg-BG" altLang="en-US" sz="2600">
                <a:solidFill>
                  <a:srgbClr val="0000FF"/>
                </a:solidFill>
              </a:rPr>
              <a:pPr eaLnBrk="1" hangingPunct="1">
                <a:spcBef>
                  <a:spcPct val="0"/>
                </a:spcBef>
                <a:buClrTx/>
                <a:buSzTx/>
                <a:buFontTx/>
                <a:buNone/>
              </a:pPr>
              <a:t>44</a:t>
            </a:fld>
            <a:endParaRPr lang="bg-BG" altLang="en-US" sz="2600">
              <a:solidFill>
                <a:srgbClr val="0000FF"/>
              </a:solidFill>
            </a:endParaRPr>
          </a:p>
        </p:txBody>
      </p:sp>
      <p:sp>
        <p:nvSpPr>
          <p:cNvPr id="31747" name="Rectangle 2">
            <a:extLst>
              <a:ext uri="{FF2B5EF4-FFF2-40B4-BE49-F238E27FC236}">
                <a16:creationId xmlns:a16="http://schemas.microsoft.com/office/drawing/2014/main" id="{E50DB0EE-C6D7-451F-A142-80C0B60CCAFC}"/>
              </a:ext>
            </a:extLst>
          </p:cNvPr>
          <p:cNvSpPr>
            <a:spLocks noGrp="1" noChangeArrowheads="1"/>
          </p:cNvSpPr>
          <p:nvPr>
            <p:ph type="title"/>
          </p:nvPr>
        </p:nvSpPr>
        <p:spPr>
          <a:xfrm flipV="1">
            <a:off x="1066800" y="152400"/>
            <a:ext cx="10566400" cy="152400"/>
          </a:xfrm>
        </p:spPr>
        <p:txBody>
          <a:bodyPr/>
          <a:lstStyle/>
          <a:p>
            <a:endParaRPr lang="bg-BG" altLang="en-US" dirty="0"/>
          </a:p>
        </p:txBody>
      </p:sp>
      <p:sp>
        <p:nvSpPr>
          <p:cNvPr id="31748" name="Rectangle 3">
            <a:extLst>
              <a:ext uri="{FF2B5EF4-FFF2-40B4-BE49-F238E27FC236}">
                <a16:creationId xmlns:a16="http://schemas.microsoft.com/office/drawing/2014/main" id="{691D71FF-4C56-4486-BBE8-2EBDAAFAF258}"/>
              </a:ext>
            </a:extLst>
          </p:cNvPr>
          <p:cNvSpPr>
            <a:spLocks noGrp="1" noChangeArrowheads="1"/>
          </p:cNvSpPr>
          <p:nvPr>
            <p:ph type="body" idx="1"/>
          </p:nvPr>
        </p:nvSpPr>
        <p:spPr>
          <a:xfrm>
            <a:off x="1371600" y="717550"/>
            <a:ext cx="9220199" cy="5562600"/>
          </a:xfrm>
        </p:spPr>
        <p:txBody>
          <a:bodyPr/>
          <a:lstStyle/>
          <a:p>
            <a:pPr>
              <a:lnSpc>
                <a:spcPct val="80000"/>
              </a:lnSpc>
            </a:pPr>
            <a:r>
              <a:rPr lang="bg-BG" altLang="en-US" sz="2400" dirty="0"/>
              <a:t>Най-лесният начин да създадете </a:t>
            </a:r>
            <a:r>
              <a:rPr lang="bg-BG" altLang="en-US" sz="2400" dirty="0" err="1"/>
              <a:t>cookie</a:t>
            </a:r>
            <a:r>
              <a:rPr lang="bg-BG" altLang="en-US" sz="2400" dirty="0"/>
              <a:t> е да присвоите стринг на обекта </a:t>
            </a:r>
            <a:r>
              <a:rPr lang="bg-BG" altLang="en-US" sz="2400" dirty="0" err="1"/>
              <a:t>document.cookie</a:t>
            </a:r>
            <a:r>
              <a:rPr lang="bg-BG" altLang="en-US" sz="2400" dirty="0"/>
              <a:t>, чийто синтаксис изглежда по следния начин: </a:t>
            </a:r>
          </a:p>
          <a:p>
            <a:pPr>
              <a:lnSpc>
                <a:spcPct val="80000"/>
              </a:lnSpc>
              <a:buFont typeface="Wingdings" panose="05000000000000000000" pitchFamily="2" charset="2"/>
              <a:buNone/>
            </a:pPr>
            <a:r>
              <a:rPr lang="bg-BG" altLang="en-US" sz="2400" dirty="0"/>
              <a:t>    </a:t>
            </a:r>
            <a:r>
              <a:rPr lang="bg-BG" altLang="en-US" sz="2400" dirty="0" err="1">
                <a:solidFill>
                  <a:srgbClr val="0000FF"/>
                </a:solidFill>
              </a:rPr>
              <a:t>document.cookie</a:t>
            </a:r>
            <a:r>
              <a:rPr lang="bg-BG" altLang="en-US" sz="2400" dirty="0">
                <a:solidFill>
                  <a:srgbClr val="0000FF"/>
                </a:solidFill>
              </a:rPr>
              <a:t>="key1=value1;key2=value2;expires=</a:t>
            </a:r>
            <a:r>
              <a:rPr lang="bg-BG" altLang="en-US" sz="2400" dirty="0" err="1">
                <a:solidFill>
                  <a:srgbClr val="0000FF"/>
                </a:solidFill>
              </a:rPr>
              <a:t>date</a:t>
            </a:r>
            <a:r>
              <a:rPr lang="bg-BG" altLang="en-US" sz="2400" dirty="0">
                <a:solidFill>
                  <a:srgbClr val="0000FF"/>
                </a:solidFill>
              </a:rPr>
              <a:t>";</a:t>
            </a:r>
          </a:p>
          <a:p>
            <a:pPr>
              <a:lnSpc>
                <a:spcPct val="80000"/>
              </a:lnSpc>
            </a:pPr>
            <a:r>
              <a:rPr lang="bg-BG" altLang="en-US" sz="2400" dirty="0"/>
              <a:t>Тук свойството </a:t>
            </a:r>
            <a:r>
              <a:rPr lang="bg-BG" altLang="en-US" sz="2400" dirty="0" err="1"/>
              <a:t>expires</a:t>
            </a:r>
            <a:r>
              <a:rPr lang="bg-BG" altLang="en-US" sz="2400" dirty="0"/>
              <a:t> не е задължително. Когато е осигурено с валидни данни, </a:t>
            </a:r>
            <a:r>
              <a:rPr lang="bg-BG" altLang="en-US" sz="2400" dirty="0" err="1"/>
              <a:t>cookie</a:t>
            </a:r>
            <a:r>
              <a:rPr lang="bg-BG" altLang="en-US" sz="2400" dirty="0"/>
              <a:t> ще загуби валидността си и данните му/стойностите на полетата  няма да са достъпни.</a:t>
            </a:r>
          </a:p>
          <a:p>
            <a:pPr>
              <a:lnSpc>
                <a:spcPct val="80000"/>
              </a:lnSpc>
            </a:pPr>
            <a:endParaRPr lang="bg-BG" altLang="en-US" sz="2400" dirty="0"/>
          </a:p>
          <a:p>
            <a:pPr>
              <a:lnSpc>
                <a:spcPct val="80000"/>
              </a:lnSpc>
            </a:pPr>
            <a:r>
              <a:rPr lang="bg-BG" altLang="en-US" sz="2400" dirty="0"/>
              <a:t>Стойностите на </a:t>
            </a:r>
            <a:r>
              <a:rPr lang="bg-BG" altLang="en-US" sz="2400" dirty="0" err="1"/>
              <a:t>cookie</a:t>
            </a:r>
            <a:r>
              <a:rPr lang="bg-BG" altLang="en-US" sz="2400" dirty="0"/>
              <a:t> могат да включват специални символи (* @ - _ + . /). По тази причина може да има необходимост от използване на </a:t>
            </a:r>
            <a:r>
              <a:rPr lang="bg-BG" altLang="en-US" sz="2400" b="1" dirty="0" err="1"/>
              <a:t>JavaScript</a:t>
            </a:r>
            <a:r>
              <a:rPr lang="bg-BG" altLang="en-US" sz="2400" b="1" dirty="0"/>
              <a:t> </a:t>
            </a:r>
            <a:r>
              <a:rPr lang="bg-BG" altLang="en-US" sz="2400" b="1" dirty="0" err="1"/>
              <a:t>escape</a:t>
            </a:r>
            <a:r>
              <a:rPr lang="bg-BG" altLang="en-US" sz="2400" b="1" dirty="0"/>
              <a:t>() </a:t>
            </a:r>
            <a:r>
              <a:rPr lang="bg-BG" altLang="en-US" sz="2400" dirty="0"/>
              <a:t>функцията за кодиране на стойностите преди записа на бисквитката. </a:t>
            </a:r>
          </a:p>
          <a:p>
            <a:pPr>
              <a:lnSpc>
                <a:spcPct val="80000"/>
              </a:lnSpc>
            </a:pPr>
            <a:r>
              <a:rPr lang="bg-BG" altLang="en-US" sz="2400" dirty="0"/>
              <a:t>Ако това бъде направено, ще се наложи да използвате  </a:t>
            </a:r>
            <a:r>
              <a:rPr lang="bg-BG" altLang="en-US" sz="2400" dirty="0" err="1"/>
              <a:t>unescape</a:t>
            </a:r>
            <a:r>
              <a:rPr lang="bg-BG" altLang="en-US" sz="2400" dirty="0"/>
              <a:t>() функцията за да прочетете стойностите на съответната бисквитка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3">
            <a:extLst>
              <a:ext uri="{FF2B5EF4-FFF2-40B4-BE49-F238E27FC236}">
                <a16:creationId xmlns:a16="http://schemas.microsoft.com/office/drawing/2014/main" id="{7AA3F624-E419-4CD2-8F82-643829A409F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4C6DCB02-40E4-4361-B22D-9036B1EB89A1}" type="slidenum">
              <a:rPr lang="bg-BG" altLang="en-US" sz="2600">
                <a:solidFill>
                  <a:schemeClr val="bg1"/>
                </a:solidFill>
              </a:rPr>
              <a:pPr eaLnBrk="1" hangingPunct="1">
                <a:spcBef>
                  <a:spcPct val="0"/>
                </a:spcBef>
                <a:buClrTx/>
                <a:buSzTx/>
                <a:buFontTx/>
                <a:buNone/>
              </a:pPr>
              <a:t>45</a:t>
            </a:fld>
            <a:endParaRPr lang="bg-BG" altLang="en-US" sz="2600">
              <a:solidFill>
                <a:schemeClr val="bg1"/>
              </a:solidFill>
            </a:endParaRPr>
          </a:p>
        </p:txBody>
      </p:sp>
      <p:sp>
        <p:nvSpPr>
          <p:cNvPr id="32771" name="AutoShape 2">
            <a:extLst>
              <a:ext uri="{FF2B5EF4-FFF2-40B4-BE49-F238E27FC236}">
                <a16:creationId xmlns:a16="http://schemas.microsoft.com/office/drawing/2014/main" id="{6EAB295C-EFA7-4D88-8BC2-E5841D0B27C2}"/>
              </a:ext>
            </a:extLst>
          </p:cNvPr>
          <p:cNvSpPr>
            <a:spLocks noGrp="1" noChangeArrowheads="1"/>
          </p:cNvSpPr>
          <p:nvPr>
            <p:ph type="title"/>
          </p:nvPr>
        </p:nvSpPr>
        <p:spPr>
          <a:xfrm>
            <a:off x="0" y="247650"/>
            <a:ext cx="5619752" cy="488950"/>
          </a:xfrm>
        </p:spPr>
        <p:txBody>
          <a:bodyPr/>
          <a:lstStyle/>
          <a:p>
            <a:r>
              <a:rPr lang="bg-BG" altLang="en-US" dirty="0"/>
              <a:t>Създаване на </a:t>
            </a:r>
            <a:r>
              <a:rPr lang="bg-BG" altLang="en-US" dirty="0" err="1"/>
              <a:t>cookies</a:t>
            </a:r>
            <a:endParaRPr lang="bg-BG" altLang="en-US" dirty="0"/>
          </a:p>
        </p:txBody>
      </p:sp>
      <p:sp>
        <p:nvSpPr>
          <p:cNvPr id="32772" name="Rectangle 4">
            <a:extLst>
              <a:ext uri="{FF2B5EF4-FFF2-40B4-BE49-F238E27FC236}">
                <a16:creationId xmlns:a16="http://schemas.microsoft.com/office/drawing/2014/main" id="{50CF1A34-8EA2-4B40-BE54-E9C9400355CC}"/>
              </a:ext>
            </a:extLst>
          </p:cNvPr>
          <p:cNvSpPr>
            <a:spLocks noGrp="1" noChangeArrowheads="1"/>
          </p:cNvSpPr>
          <p:nvPr>
            <p:ph type="body" sz="half" idx="1"/>
          </p:nvPr>
        </p:nvSpPr>
        <p:spPr>
          <a:xfrm>
            <a:off x="106088" y="736600"/>
            <a:ext cx="5619752" cy="6121400"/>
          </a:xfrm>
        </p:spPr>
        <p:txBody>
          <a:bodyPr/>
          <a:lstStyle/>
          <a:p>
            <a:pPr>
              <a:lnSpc>
                <a:spcPct val="80000"/>
              </a:lnSpc>
            </a:pPr>
            <a:r>
              <a:rPr lang="bg-BG" altLang="en-US" sz="2000" dirty="0"/>
              <a:t>Следващият пример създава бисквитка с името на потребителя въведено в текстово поле.</a:t>
            </a:r>
          </a:p>
          <a:p>
            <a:pPr>
              <a:lnSpc>
                <a:spcPct val="80000"/>
              </a:lnSpc>
            </a:pPr>
            <a:r>
              <a:rPr lang="bg-BG" altLang="en-US" sz="2000" dirty="0"/>
              <a:t>При въвеждане на името в текстовото поле, последвано от натискане на бутона, ще се извика функцията </a:t>
            </a:r>
            <a:r>
              <a:rPr lang="bg-BG" altLang="en-US" sz="2000" b="1" dirty="0" err="1"/>
              <a:t>write_Cookie</a:t>
            </a:r>
            <a:r>
              <a:rPr lang="bg-BG" altLang="en-US" sz="2000" b="1" dirty="0"/>
              <a:t> ()</a:t>
            </a:r>
            <a:r>
              <a:rPr lang="bg-BG" altLang="en-US" sz="2000" dirty="0"/>
              <a:t>, която извършва проверка (</a:t>
            </a:r>
            <a:r>
              <a:rPr lang="bg-BG" altLang="en-US" sz="2000" b="1" dirty="0"/>
              <a:t>с конструкция </a:t>
            </a:r>
            <a:r>
              <a:rPr lang="bg-BG" altLang="en-US" sz="2000" b="1" dirty="0" err="1"/>
              <a:t>if</a:t>
            </a:r>
            <a:r>
              <a:rPr lang="bg-BG" altLang="en-US" sz="2000" b="1" dirty="0"/>
              <a:t>{}</a:t>
            </a:r>
            <a:r>
              <a:rPr lang="bg-BG" altLang="en-US" sz="2000" dirty="0"/>
              <a:t>) дали са въведени данни в полето (чрез: </a:t>
            </a:r>
            <a:r>
              <a:rPr lang="bg-BG" altLang="en-US" sz="2000" b="1" dirty="0" err="1"/>
              <a:t>document.myform.customer.value</a:t>
            </a:r>
            <a:r>
              <a:rPr lang="bg-BG" altLang="en-US" sz="2000" dirty="0"/>
              <a:t>). </a:t>
            </a:r>
            <a:endParaRPr lang="en-US" altLang="en-US" sz="2000" dirty="0"/>
          </a:p>
          <a:p>
            <a:pPr>
              <a:lnSpc>
                <a:spcPct val="80000"/>
              </a:lnSpc>
            </a:pPr>
            <a:r>
              <a:rPr lang="bg-BG" altLang="en-US" sz="2000" dirty="0"/>
              <a:t>Ако няма въведени данни, в диалогова кутия от тип </a:t>
            </a:r>
            <a:r>
              <a:rPr lang="bg-BG" altLang="en-US" sz="2000" b="1" dirty="0" err="1"/>
              <a:t>alert</a:t>
            </a:r>
            <a:r>
              <a:rPr lang="bg-BG" altLang="en-US" sz="2000" b="1" dirty="0"/>
              <a:t>()</a:t>
            </a:r>
            <a:r>
              <a:rPr lang="bg-BG" altLang="en-US" sz="2000" dirty="0"/>
              <a:t>се изписва подходящо съобщение. Ако има въведени данни в текстовото поле, тяхната стойност ще се присвои на променливата </a:t>
            </a:r>
            <a:r>
              <a:rPr lang="bg-BG" altLang="en-US" sz="2000" dirty="0" err="1"/>
              <a:t>cookievalue</a:t>
            </a:r>
            <a:r>
              <a:rPr lang="bg-BG" altLang="en-US" sz="2000" dirty="0"/>
              <a:t> и бисквитката ще бъде създадена (</a:t>
            </a:r>
            <a:r>
              <a:rPr lang="bg-BG" altLang="en-US" sz="2000" b="1" dirty="0" err="1"/>
              <a:t>document.cookie</a:t>
            </a:r>
            <a:r>
              <a:rPr lang="bg-BG" altLang="en-US" sz="2000" b="1" dirty="0"/>
              <a:t>="</a:t>
            </a:r>
            <a:r>
              <a:rPr lang="bg-BG" altLang="en-US" sz="2000" b="1" dirty="0" err="1"/>
              <a:t>name</a:t>
            </a:r>
            <a:r>
              <a:rPr lang="bg-BG" altLang="en-US" sz="2000" b="1" dirty="0"/>
              <a:t>=" +</a:t>
            </a:r>
            <a:r>
              <a:rPr lang="bg-BG" altLang="en-US" sz="2000" b="1" dirty="0" err="1"/>
              <a:t>cookievalue</a:t>
            </a:r>
            <a:r>
              <a:rPr lang="bg-BG" altLang="en-US" sz="2000" dirty="0"/>
              <a:t>) . </a:t>
            </a:r>
            <a:endParaRPr lang="en-US" altLang="en-US" sz="2000" dirty="0"/>
          </a:p>
          <a:p>
            <a:pPr>
              <a:lnSpc>
                <a:spcPct val="80000"/>
              </a:lnSpc>
            </a:pPr>
            <a:r>
              <a:rPr lang="bg-BG" altLang="en-US" sz="2000" dirty="0"/>
              <a:t>След това в диалогова кутия от тип </a:t>
            </a:r>
            <a:r>
              <a:rPr lang="bg-BG" altLang="en-US" sz="2000" b="1" dirty="0" err="1"/>
              <a:t>alert</a:t>
            </a:r>
            <a:r>
              <a:rPr lang="bg-BG" altLang="en-US" sz="2000" b="1" dirty="0"/>
              <a:t>()</a:t>
            </a:r>
            <a:r>
              <a:rPr lang="bg-BG" altLang="en-US" sz="2000" dirty="0"/>
              <a:t> се изписва какво е създадено.</a:t>
            </a:r>
          </a:p>
          <a:p>
            <a:pPr>
              <a:lnSpc>
                <a:spcPct val="80000"/>
              </a:lnSpc>
            </a:pPr>
            <a:r>
              <a:rPr lang="bg-BG" altLang="en-US" sz="2000" dirty="0"/>
              <a:t>Така на компютъра е записана бисквитка наречена </a:t>
            </a:r>
            <a:r>
              <a:rPr lang="bg-BG" altLang="en-US" sz="2000" dirty="0" err="1"/>
              <a:t>name</a:t>
            </a:r>
            <a:r>
              <a:rPr lang="bg-BG" altLang="en-US" sz="2000" dirty="0"/>
              <a:t>. Могат да бъдат създадени множество бисквитки като се използват много двойки </a:t>
            </a:r>
            <a:r>
              <a:rPr lang="bg-BG" altLang="en-US" sz="2000" b="1" dirty="0" err="1"/>
              <a:t>key</a:t>
            </a:r>
            <a:r>
              <a:rPr lang="bg-BG" altLang="en-US" sz="2000" b="1" dirty="0"/>
              <a:t>=</a:t>
            </a:r>
            <a:r>
              <a:rPr lang="bg-BG" altLang="en-US" sz="2000" b="1" dirty="0" err="1"/>
              <a:t>value</a:t>
            </a:r>
            <a:r>
              <a:rPr lang="bg-BG" altLang="en-US" sz="2000" dirty="0"/>
              <a:t>, разделени със запетая.</a:t>
            </a:r>
          </a:p>
        </p:txBody>
      </p:sp>
      <p:sp>
        <p:nvSpPr>
          <p:cNvPr id="4" name="Rectangle 3">
            <a:extLst>
              <a:ext uri="{FF2B5EF4-FFF2-40B4-BE49-F238E27FC236}">
                <a16:creationId xmlns:a16="http://schemas.microsoft.com/office/drawing/2014/main" id="{9F77F447-C1EB-49D4-A916-2C02F952EC5F}"/>
              </a:ext>
            </a:extLst>
          </p:cNvPr>
          <p:cNvSpPr/>
          <p:nvPr/>
        </p:nvSpPr>
        <p:spPr>
          <a:xfrm>
            <a:off x="5831928" y="76200"/>
            <a:ext cx="6237560" cy="6463308"/>
          </a:xfrm>
          <a:prstGeom prst="rect">
            <a:avLst/>
          </a:prstGeom>
        </p:spPr>
        <p:txBody>
          <a:bodyPr wrap="square">
            <a:spAutoFit/>
          </a:bodyPr>
          <a:lstStyle/>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!DOCTYPE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html</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html</a:t>
            </a:r>
            <a:r>
              <a:rPr lang="en-US" sz="1800" dirty="0">
                <a:solidFill>
                  <a:srgbClr val="0000FF"/>
                </a:solidFill>
                <a:latin typeface="Consolas" panose="020B0609020204030204" pitchFamily="49" charset="0"/>
              </a:rPr>
              <a:t>&gt;&lt;</a:t>
            </a:r>
            <a:r>
              <a:rPr lang="en-US" sz="1800" dirty="0">
                <a:solidFill>
                  <a:srgbClr val="800000"/>
                </a:solidFill>
                <a:latin typeface="Consolas" panose="020B0609020204030204" pitchFamily="49" charset="0"/>
              </a:rPr>
              <a:t>head</a:t>
            </a:r>
            <a:r>
              <a:rPr lang="en-US" sz="1800" dirty="0">
                <a:solidFill>
                  <a:srgbClr val="0000FF"/>
                </a:solidFill>
                <a:latin typeface="Consolas" panose="020B0609020204030204" pitchFamily="49" charset="0"/>
              </a:rPr>
              <a:t>&gt;</a:t>
            </a:r>
            <a:r>
              <a:rPr lang="bg-BG" sz="1800" dirty="0">
                <a:solidFill>
                  <a:srgbClr val="0000FF"/>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script</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function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write_Cookie</a:t>
            </a:r>
            <a:r>
              <a:rPr lang="en-US" sz="1800" dirty="0">
                <a:solidFill>
                  <a:srgbClr val="000000"/>
                </a:solidFill>
                <a:latin typeface="Consolas" panose="020B0609020204030204" pitchFamily="49" charset="0"/>
              </a:rPr>
              <a:t>()</a:t>
            </a:r>
          </a:p>
          <a:p>
            <a:r>
              <a:rPr lang="bg-BG"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document.myform.customer.value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alert(</a:t>
            </a:r>
            <a:r>
              <a:rPr lang="en-US" sz="1800" dirty="0">
                <a:solidFill>
                  <a:srgbClr val="A31515"/>
                </a:solidFill>
                <a:latin typeface="Consolas" panose="020B0609020204030204" pitchFamily="49" charset="0"/>
              </a:rPr>
              <a:t>"</a:t>
            </a:r>
            <a:r>
              <a:rPr lang="bg-BG" sz="1800" dirty="0">
                <a:solidFill>
                  <a:srgbClr val="A31515"/>
                </a:solidFill>
                <a:latin typeface="Consolas" panose="020B0609020204030204" pitchFamily="49" charset="0"/>
              </a:rPr>
              <a:t>Въведете данни/стойност!"</a:t>
            </a:r>
            <a:r>
              <a:rPr lang="bg-BG"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a:t>
            </a:r>
          </a:p>
          <a:p>
            <a:r>
              <a:rPr lang="bg-BG" sz="1800" dirty="0">
                <a:solidFill>
                  <a:srgbClr val="000000"/>
                </a:solidFill>
                <a:latin typeface="Consolas" panose="020B0609020204030204" pitchFamily="49" charset="0"/>
              </a:rPr>
              <a:t>   </a:t>
            </a:r>
            <a:r>
              <a:rPr lang="en-US" sz="1800">
                <a:solidFill>
                  <a:srgbClr val="000000"/>
                </a:solidFill>
                <a:latin typeface="Consolas" panose="020B0609020204030204" pitchFamily="49" charset="0"/>
              </a:rPr>
              <a:t> </a:t>
            </a:r>
            <a:r>
              <a:rPr lang="bg-BG" sz="1800">
                <a:solidFill>
                  <a:srgbClr val="000000"/>
                </a:solidFill>
                <a:latin typeface="Consolas" panose="020B0609020204030204" pitchFamily="49" charset="0"/>
              </a:rPr>
              <a:t>}</a:t>
            </a:r>
            <a:endParaRPr lang="bg-BG"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cookievalue</a:t>
            </a:r>
            <a:r>
              <a:rPr lang="en-US" sz="1800" dirty="0">
                <a:solidFill>
                  <a:srgbClr val="000000"/>
                </a:solidFill>
                <a:latin typeface="Consolas" panose="020B0609020204030204" pitchFamily="49" charset="0"/>
              </a:rPr>
              <a:t>= escape(</a:t>
            </a:r>
            <a:r>
              <a:rPr lang="en-US" sz="1800" dirty="0" err="1">
                <a:solidFill>
                  <a:srgbClr val="000000"/>
                </a:solidFill>
                <a:latin typeface="Consolas" panose="020B0609020204030204" pitchFamily="49" charset="0"/>
              </a:rPr>
              <a:t>document.myform.customer.value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document.cookie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"name="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cookievalue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alert(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Създадено</a:t>
            </a:r>
            <a:r>
              <a:rPr lang="en-US" sz="1800" dirty="0">
                <a:solidFill>
                  <a:srgbClr val="A31515"/>
                </a:solidFill>
                <a:latin typeface="Consolas" panose="020B0609020204030204" pitchFamily="49" charset="0"/>
              </a:rPr>
              <a:t> Cookie : "</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"name="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cookievalue</a:t>
            </a:r>
            <a:r>
              <a:rPr lang="en-US" sz="1800" dirty="0">
                <a:solidFill>
                  <a:srgbClr val="000000"/>
                </a:solidFill>
                <a:latin typeface="Consolas" panose="020B0609020204030204" pitchFamily="49" charset="0"/>
              </a:rPr>
              <a:t> );</a:t>
            </a:r>
          </a:p>
          <a:p>
            <a:r>
              <a:rPr lang="bg-BG"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script</a:t>
            </a:r>
            <a:r>
              <a:rPr lang="en-US" sz="1800" dirty="0">
                <a:solidFill>
                  <a:srgbClr val="0000FF"/>
                </a:solidFill>
                <a:latin typeface="Consolas" panose="020B0609020204030204" pitchFamily="49" charset="0"/>
              </a:rPr>
              <a:t>&gt;</a:t>
            </a:r>
            <a:r>
              <a:rPr lang="bg-BG"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head</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body</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form</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name</a:t>
            </a:r>
            <a:r>
              <a:rPr lang="en-US" sz="1800" dirty="0">
                <a:solidFill>
                  <a:srgbClr val="0000FF"/>
                </a:solidFill>
                <a:latin typeface="Consolas" panose="020B0609020204030204" pitchFamily="49" charset="0"/>
              </a:rPr>
              <a:t>="</a:t>
            </a:r>
            <a:r>
              <a:rPr lang="en-US" sz="1800" dirty="0" err="1">
                <a:solidFill>
                  <a:srgbClr val="0000FF"/>
                </a:solidFill>
                <a:latin typeface="Consolas" panose="020B0609020204030204" pitchFamily="49" charset="0"/>
              </a:rPr>
              <a:t>myform</a:t>
            </a:r>
            <a:r>
              <a:rPr lang="en-US" sz="1800" dirty="0">
                <a:solidFill>
                  <a:srgbClr val="0000FF"/>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action</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Въведете</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име</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input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type</a:t>
            </a:r>
            <a:r>
              <a:rPr lang="en-US" sz="1800" dirty="0">
                <a:solidFill>
                  <a:srgbClr val="0000FF"/>
                </a:solidFill>
                <a:latin typeface="Consolas" panose="020B0609020204030204" pitchFamily="49" charset="0"/>
              </a:rPr>
              <a:t>="text"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name</a:t>
            </a:r>
            <a:r>
              <a:rPr lang="en-US" sz="1800" dirty="0">
                <a:solidFill>
                  <a:srgbClr val="0000FF"/>
                </a:solidFill>
                <a:latin typeface="Consolas" panose="020B0609020204030204" pitchFamily="49" charset="0"/>
              </a:rPr>
              <a:t>="customer"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input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type</a:t>
            </a:r>
            <a:r>
              <a:rPr lang="en-US" sz="1800" dirty="0">
                <a:solidFill>
                  <a:srgbClr val="0000FF"/>
                </a:solidFill>
                <a:latin typeface="Consolas" panose="020B0609020204030204" pitchFamily="49" charset="0"/>
              </a:rPr>
              <a:t>="button"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value</a:t>
            </a:r>
            <a:r>
              <a:rPr lang="en-US" sz="1800" dirty="0">
                <a:solidFill>
                  <a:srgbClr val="0000FF"/>
                </a:solidFill>
                <a:latin typeface="Consolas" panose="020B0609020204030204" pitchFamily="49" charset="0"/>
              </a:rPr>
              <a:t>="</a:t>
            </a:r>
            <a:r>
              <a:rPr lang="en-US" sz="1800" dirty="0" err="1">
                <a:solidFill>
                  <a:srgbClr val="0000FF"/>
                </a:solidFill>
                <a:latin typeface="Consolas" panose="020B0609020204030204" pitchFamily="49" charset="0"/>
              </a:rPr>
              <a:t>Създай</a:t>
            </a:r>
            <a:r>
              <a:rPr lang="en-US" sz="1800" dirty="0">
                <a:solidFill>
                  <a:srgbClr val="0000FF"/>
                </a:solidFill>
                <a:latin typeface="Consolas" panose="020B0609020204030204" pitchFamily="49" charset="0"/>
              </a:rPr>
              <a:t> Cookie"</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onclick</a:t>
            </a:r>
            <a:r>
              <a:rPr lang="en-US" sz="1800" dirty="0">
                <a:solidFill>
                  <a:srgbClr val="0000FF"/>
                </a:solidFill>
                <a:latin typeface="Consolas" panose="020B0609020204030204" pitchFamily="49" charset="0"/>
              </a:rPr>
              <a:t>="</a:t>
            </a:r>
            <a:r>
              <a:rPr lang="en-US" sz="1800" dirty="0" err="1">
                <a:solidFill>
                  <a:srgbClr val="000000"/>
                </a:solidFill>
                <a:latin typeface="Consolas" panose="020B0609020204030204" pitchFamily="49" charset="0"/>
              </a:rPr>
              <a:t>write_Cookie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form</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body</a:t>
            </a:r>
            <a:r>
              <a:rPr lang="en-US" sz="1800" dirty="0">
                <a:solidFill>
                  <a:srgbClr val="0000FF"/>
                </a:solidFill>
                <a:latin typeface="Consolas" panose="020B0609020204030204" pitchFamily="49" charset="0"/>
              </a:rPr>
              <a:t>&gt;&lt;/</a:t>
            </a:r>
            <a:r>
              <a:rPr lang="en-US" sz="1800" dirty="0">
                <a:solidFill>
                  <a:srgbClr val="800000"/>
                </a:solidFill>
                <a:latin typeface="Consolas" panose="020B0609020204030204" pitchFamily="49" charset="0"/>
              </a:rPr>
              <a:t>html</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3">
            <a:extLst>
              <a:ext uri="{FF2B5EF4-FFF2-40B4-BE49-F238E27FC236}">
                <a16:creationId xmlns:a16="http://schemas.microsoft.com/office/drawing/2014/main" id="{02CEACB1-E2F0-4DC9-ABC6-514EEE380C1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7520522D-ACD9-4031-B07F-F755CE3CCF7A}" type="slidenum">
              <a:rPr lang="bg-BG" altLang="en-US" sz="2600">
                <a:solidFill>
                  <a:schemeClr val="bg1"/>
                </a:solidFill>
              </a:rPr>
              <a:pPr eaLnBrk="1" hangingPunct="1">
                <a:spcBef>
                  <a:spcPct val="0"/>
                </a:spcBef>
                <a:buClrTx/>
                <a:buSzTx/>
                <a:buFontTx/>
                <a:buNone/>
              </a:pPr>
              <a:t>46</a:t>
            </a:fld>
            <a:endParaRPr lang="bg-BG" altLang="en-US" sz="2600">
              <a:solidFill>
                <a:schemeClr val="bg1"/>
              </a:solidFill>
            </a:endParaRPr>
          </a:p>
        </p:txBody>
      </p:sp>
      <p:sp>
        <p:nvSpPr>
          <p:cNvPr id="33795" name="AutoShape 2">
            <a:extLst>
              <a:ext uri="{FF2B5EF4-FFF2-40B4-BE49-F238E27FC236}">
                <a16:creationId xmlns:a16="http://schemas.microsoft.com/office/drawing/2014/main" id="{D87A447C-C194-439D-98BB-B564D0B5D628}"/>
              </a:ext>
            </a:extLst>
          </p:cNvPr>
          <p:cNvSpPr>
            <a:spLocks noGrp="1" noChangeArrowheads="1"/>
          </p:cNvSpPr>
          <p:nvPr>
            <p:ph type="title"/>
          </p:nvPr>
        </p:nvSpPr>
        <p:spPr>
          <a:xfrm>
            <a:off x="812800" y="127000"/>
            <a:ext cx="10566400" cy="488950"/>
          </a:xfrm>
        </p:spPr>
        <p:txBody>
          <a:bodyPr/>
          <a:lstStyle/>
          <a:p>
            <a:r>
              <a:rPr lang="bg-BG" altLang="en-US" dirty="0"/>
              <a:t>Четене на </a:t>
            </a:r>
            <a:r>
              <a:rPr lang="bg-BG" altLang="en-US" dirty="0" err="1"/>
              <a:t>Cookies</a:t>
            </a:r>
            <a:endParaRPr lang="bg-BG" altLang="en-US" dirty="0"/>
          </a:p>
        </p:txBody>
      </p:sp>
      <p:sp>
        <p:nvSpPr>
          <p:cNvPr id="33796" name="Rectangle 3">
            <a:extLst>
              <a:ext uri="{FF2B5EF4-FFF2-40B4-BE49-F238E27FC236}">
                <a16:creationId xmlns:a16="http://schemas.microsoft.com/office/drawing/2014/main" id="{6F1F4757-EB26-40A9-87CA-F9C093E6E427}"/>
              </a:ext>
            </a:extLst>
          </p:cNvPr>
          <p:cNvSpPr>
            <a:spLocks noGrp="1" noChangeArrowheads="1"/>
          </p:cNvSpPr>
          <p:nvPr>
            <p:ph type="body" sz="half" idx="1"/>
          </p:nvPr>
        </p:nvSpPr>
        <p:spPr>
          <a:xfrm>
            <a:off x="112184" y="615950"/>
            <a:ext cx="5831416" cy="6242050"/>
          </a:xfrm>
        </p:spPr>
        <p:txBody>
          <a:bodyPr/>
          <a:lstStyle/>
          <a:p>
            <a:pPr>
              <a:lnSpc>
                <a:spcPct val="80000"/>
              </a:lnSpc>
            </a:pPr>
            <a:r>
              <a:rPr lang="bg-BG" altLang="en-US" sz="2000" dirty="0"/>
              <a:t>Стойността на обекта </a:t>
            </a:r>
            <a:r>
              <a:rPr lang="bg-BG" altLang="en-US" sz="2000" b="1" dirty="0" err="1"/>
              <a:t>document.cookie</a:t>
            </a:r>
            <a:r>
              <a:rPr lang="bg-BG" altLang="en-US" sz="2000" b="1" dirty="0"/>
              <a:t>  е </a:t>
            </a:r>
            <a:r>
              <a:rPr lang="bg-BG" altLang="en-US" sz="2000" b="1" dirty="0" err="1"/>
              <a:t>cookie</a:t>
            </a:r>
            <a:r>
              <a:rPr lang="bg-BG" altLang="en-US" sz="2000" dirty="0"/>
              <a:t>. Този израз може да се използва, в случай че искате да имате достъп до създадено </a:t>
            </a:r>
            <a:r>
              <a:rPr lang="bg-BG" altLang="en-US" sz="2000" dirty="0" err="1"/>
              <a:t>cookie</a:t>
            </a:r>
            <a:r>
              <a:rPr lang="bg-BG" altLang="en-US" sz="2000" dirty="0"/>
              <a:t> </a:t>
            </a:r>
          </a:p>
          <a:p>
            <a:pPr>
              <a:lnSpc>
                <a:spcPct val="80000"/>
              </a:lnSpc>
            </a:pPr>
            <a:r>
              <a:rPr lang="bg-BG" altLang="en-US" sz="2000" dirty="0"/>
              <a:t>Изразът </a:t>
            </a:r>
            <a:r>
              <a:rPr lang="bg-BG" altLang="en-US" sz="2000" b="1" dirty="0" err="1"/>
              <a:t>document.cookie</a:t>
            </a:r>
            <a:r>
              <a:rPr lang="bg-BG" altLang="en-US" sz="2000" b="1" dirty="0"/>
              <a:t> </a:t>
            </a:r>
            <a:r>
              <a:rPr lang="bg-BG" altLang="en-US" sz="2000" dirty="0"/>
              <a:t>ще поддържа списък от двойките </a:t>
            </a:r>
            <a:r>
              <a:rPr lang="bg-BG" altLang="en-US" sz="2000" b="1" dirty="0" err="1"/>
              <a:t>name</a:t>
            </a:r>
            <a:r>
              <a:rPr lang="bg-BG" altLang="en-US" sz="2000" b="1" dirty="0"/>
              <a:t>=</a:t>
            </a:r>
            <a:r>
              <a:rPr lang="bg-BG" altLang="en-US" sz="2000" b="1" dirty="0" err="1"/>
              <a:t>value</a:t>
            </a:r>
            <a:r>
              <a:rPr lang="bg-BG" altLang="en-US" sz="2000" dirty="0"/>
              <a:t>, разделени с точка и запетая, където </a:t>
            </a:r>
            <a:r>
              <a:rPr lang="bg-BG" altLang="en-US" sz="2000" dirty="0" err="1"/>
              <a:t>name</a:t>
            </a:r>
            <a:r>
              <a:rPr lang="bg-BG" altLang="en-US" sz="2000" dirty="0"/>
              <a:t> е името на </a:t>
            </a:r>
            <a:r>
              <a:rPr lang="bg-BG" altLang="en-US" sz="2000" dirty="0" err="1"/>
              <a:t>cookie</a:t>
            </a:r>
            <a:r>
              <a:rPr lang="bg-BG" altLang="en-US" sz="2000" dirty="0"/>
              <a:t>, а </a:t>
            </a:r>
            <a:r>
              <a:rPr lang="bg-BG" altLang="en-US" sz="2000" dirty="0" err="1"/>
              <a:t>value</a:t>
            </a:r>
            <a:r>
              <a:rPr lang="bg-BG" altLang="en-US" sz="2000" dirty="0"/>
              <a:t> е стойността му от тип стринг.</a:t>
            </a:r>
          </a:p>
          <a:p>
            <a:pPr>
              <a:lnSpc>
                <a:spcPct val="80000"/>
              </a:lnSpc>
            </a:pPr>
            <a:r>
              <a:rPr lang="bg-BG" altLang="en-US" sz="2000" dirty="0"/>
              <a:t>Може да се използва вградената </a:t>
            </a:r>
            <a:r>
              <a:rPr lang="bg-BG" altLang="en-US" sz="2000" b="1" dirty="0" err="1"/>
              <a:t>split</a:t>
            </a:r>
            <a:r>
              <a:rPr lang="bg-BG" altLang="en-US" sz="2000" b="1" dirty="0"/>
              <a:t>() </a:t>
            </a:r>
            <a:r>
              <a:rPr lang="bg-BG" altLang="en-US" sz="2000" dirty="0"/>
              <a:t>функция на </a:t>
            </a:r>
            <a:r>
              <a:rPr lang="bg-BG" altLang="en-US" sz="2000" dirty="0" err="1"/>
              <a:t>JavaScript</a:t>
            </a:r>
            <a:r>
              <a:rPr lang="bg-BG" altLang="en-US" sz="2000" dirty="0"/>
              <a:t>, която ще раздели стринга по ключ и стойност.   </a:t>
            </a:r>
          </a:p>
          <a:p>
            <a:pPr>
              <a:lnSpc>
                <a:spcPct val="80000"/>
              </a:lnSpc>
            </a:pPr>
            <a:r>
              <a:rPr lang="bg-BG" altLang="en-US" sz="2000" dirty="0"/>
              <a:t>Следващият пример ще прочете създадените  </a:t>
            </a:r>
            <a:r>
              <a:rPr lang="bg-BG" altLang="en-US" sz="2000" b="1" dirty="0" err="1"/>
              <a:t>cookies</a:t>
            </a:r>
            <a:r>
              <a:rPr lang="bg-BG" altLang="en-US" sz="2000" dirty="0"/>
              <a:t> (може да съществуват и други създадени </a:t>
            </a:r>
            <a:r>
              <a:rPr lang="bg-BG" altLang="en-US" sz="2000" dirty="0" err="1"/>
              <a:t>cookies</a:t>
            </a:r>
            <a:r>
              <a:rPr lang="bg-BG" altLang="en-US" sz="2000" dirty="0"/>
              <a:t> на вашата машина, а не само това което създадохме с предишния пример) и ще ги зареди в променливата  </a:t>
            </a:r>
            <a:r>
              <a:rPr lang="bg-BG" altLang="en-US" sz="2000" b="1" dirty="0" err="1"/>
              <a:t>var</a:t>
            </a:r>
            <a:r>
              <a:rPr lang="bg-BG" altLang="en-US" sz="2000" b="1" dirty="0"/>
              <a:t> </a:t>
            </a:r>
            <a:r>
              <a:rPr lang="bg-BG" altLang="en-US" sz="2000" b="1" dirty="0" err="1"/>
              <a:t>allcookies</a:t>
            </a:r>
            <a:r>
              <a:rPr lang="bg-BG" altLang="en-US" sz="2000" dirty="0"/>
              <a:t>, като се показват в диалогова кутия.</a:t>
            </a:r>
            <a:endParaRPr lang="en-US" altLang="en-US" sz="2000" dirty="0"/>
          </a:p>
          <a:p>
            <a:pPr>
              <a:lnSpc>
                <a:spcPct val="80000"/>
              </a:lnSpc>
            </a:pPr>
            <a:r>
              <a:rPr lang="bg-BG" altLang="en-US" sz="2000" dirty="0"/>
              <a:t>След това се създава масив, в който бисквитките се разделят с точка и запетая. Следва цикъл, с който последователно се показват бисквитките, разделени (с функцията </a:t>
            </a:r>
            <a:r>
              <a:rPr lang="bg-BG" altLang="en-US" sz="2000" dirty="0" err="1"/>
              <a:t>split</a:t>
            </a:r>
            <a:r>
              <a:rPr lang="bg-BG" altLang="en-US" sz="2000" dirty="0"/>
              <a:t>) по ключ и стойност </a:t>
            </a:r>
          </a:p>
        </p:txBody>
      </p:sp>
      <p:sp>
        <p:nvSpPr>
          <p:cNvPr id="2" name="Rectangle 1">
            <a:extLst>
              <a:ext uri="{FF2B5EF4-FFF2-40B4-BE49-F238E27FC236}">
                <a16:creationId xmlns:a16="http://schemas.microsoft.com/office/drawing/2014/main" id="{91017B7E-91FB-4411-B225-67700FFE76F7}"/>
              </a:ext>
            </a:extLst>
          </p:cNvPr>
          <p:cNvSpPr/>
          <p:nvPr/>
        </p:nvSpPr>
        <p:spPr>
          <a:xfrm>
            <a:off x="6136216" y="127000"/>
            <a:ext cx="5907024" cy="6740307"/>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!DOCTYPE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html</a:t>
            </a:r>
            <a:r>
              <a:rPr lang="en-US" dirty="0">
                <a:solidFill>
                  <a:srgbClr val="0000FF"/>
                </a:solidFill>
                <a:latin typeface="Consolas" panose="020B0609020204030204" pitchFamily="49" charset="0"/>
              </a:rPr>
              <a:t>&gt;&lt;</a:t>
            </a:r>
            <a:r>
              <a:rPr lang="en-US" dirty="0">
                <a:solidFill>
                  <a:srgbClr val="800000"/>
                </a:solidFill>
                <a:latin typeface="Consolas" panose="020B0609020204030204" pitchFamily="49" charset="0"/>
              </a:rPr>
              <a:t>head</a:t>
            </a:r>
            <a:r>
              <a:rPr lang="en-US" dirty="0">
                <a:solidFill>
                  <a:srgbClr val="0000FF"/>
                </a:solidFill>
                <a:latin typeface="Consolas" panose="020B0609020204030204" pitchFamily="49" charset="0"/>
              </a:rPr>
              <a:t>&gt;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script</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read_Cookie</a:t>
            </a:r>
            <a:r>
              <a:rPr lang="en-US" dirty="0">
                <a:solidFill>
                  <a:srgbClr val="000000"/>
                </a:solidFill>
                <a:latin typeface="Consolas" panose="020B0609020204030204" pitchFamily="49" charset="0"/>
              </a:rPr>
              <a:t>()</a:t>
            </a:r>
          </a:p>
          <a:p>
            <a:r>
              <a:rPr lang="bg-BG"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allcookies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unescape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document.cookie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alert(</a:t>
            </a:r>
            <a:r>
              <a:rPr lang="en-US" dirty="0">
                <a:solidFill>
                  <a:srgbClr val="A31515"/>
                </a:solidFill>
                <a:latin typeface="Consolas" panose="020B0609020204030204" pitchFamily="49" charset="0"/>
              </a:rPr>
              <a:t>"</a:t>
            </a:r>
            <a:r>
              <a:rPr lang="bg-BG" dirty="0">
                <a:solidFill>
                  <a:srgbClr val="A31515"/>
                </a:solidFill>
                <a:latin typeface="Consolas" panose="020B0609020204030204" pitchFamily="49" charset="0"/>
              </a:rPr>
              <a:t>Всички </a:t>
            </a:r>
            <a:r>
              <a:rPr lang="en-US" dirty="0">
                <a:solidFill>
                  <a:srgbClr val="A31515"/>
                </a:solidFill>
                <a:latin typeface="Consolas" panose="020B0609020204030204" pitchFamily="49" charset="0"/>
              </a:rPr>
              <a:t>Cookies :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allcookies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cookiearray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allcookies.split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=0;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cookiearray.length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name = </a:t>
            </a:r>
            <a:r>
              <a:rPr lang="en-US" dirty="0" err="1">
                <a:solidFill>
                  <a:srgbClr val="000000"/>
                </a:solidFill>
                <a:latin typeface="Consolas" panose="020B0609020204030204" pitchFamily="49" charset="0"/>
              </a:rPr>
              <a:t>cookiearray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].split(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)[0];</a:t>
            </a:r>
          </a:p>
          <a:p>
            <a:r>
              <a:rPr lang="en-US" dirty="0">
                <a:solidFill>
                  <a:srgbClr val="000000"/>
                </a:solidFill>
                <a:latin typeface="Consolas" panose="020B0609020204030204" pitchFamily="49" charset="0"/>
              </a:rPr>
              <a:t>      value = </a:t>
            </a:r>
            <a:r>
              <a:rPr lang="en-US" dirty="0" err="1">
                <a:solidFill>
                  <a:srgbClr val="000000"/>
                </a:solidFill>
                <a:latin typeface="Consolas" panose="020B0609020204030204" pitchFamily="49" charset="0"/>
              </a:rPr>
              <a:t>cookiearray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].split(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)[1];</a:t>
            </a:r>
          </a:p>
          <a:p>
            <a:r>
              <a:rPr lang="en-US" dirty="0">
                <a:solidFill>
                  <a:srgbClr val="000000"/>
                </a:solidFill>
                <a:latin typeface="Consolas" panose="020B0609020204030204" pitchFamily="49" charset="0"/>
              </a:rPr>
              <a:t>      alert(</a:t>
            </a:r>
            <a:r>
              <a:rPr lang="en-US" dirty="0">
                <a:solidFill>
                  <a:srgbClr val="A31515"/>
                </a:solidFill>
                <a:latin typeface="Consolas" panose="020B0609020204030204" pitchFamily="49" charset="0"/>
              </a:rPr>
              <a:t>"Key </a:t>
            </a:r>
            <a:r>
              <a:rPr lang="bg-BG" dirty="0">
                <a:solidFill>
                  <a:srgbClr val="A31515"/>
                </a:solidFill>
                <a:latin typeface="Consolas" panose="020B0609020204030204" pitchFamily="49" charset="0"/>
              </a:rPr>
              <a:t>е : "</a:t>
            </a:r>
            <a:r>
              <a:rPr lang="bg-BG" dirty="0">
                <a:solidFill>
                  <a:srgbClr val="000000"/>
                </a:solidFill>
                <a:latin typeface="Consolas" panose="020B0609020204030204" pitchFamily="49" charset="0"/>
              </a:rPr>
              <a:t> + </a:t>
            </a:r>
            <a:r>
              <a:rPr lang="en-US" dirty="0">
                <a:solidFill>
                  <a:srgbClr val="000000"/>
                </a:solidFill>
                <a:latin typeface="Consolas" panose="020B0609020204030204" pitchFamily="49" charset="0"/>
              </a:rPr>
              <a:t>name + </a:t>
            </a:r>
            <a:r>
              <a:rPr lang="en-US" dirty="0">
                <a:solidFill>
                  <a:srgbClr val="A31515"/>
                </a:solidFill>
                <a:latin typeface="Consolas" panose="020B0609020204030204" pitchFamily="49" charset="0"/>
              </a:rPr>
              <a:t>" </a:t>
            </a:r>
            <a:r>
              <a:rPr lang="bg-BG" dirty="0">
                <a:solidFill>
                  <a:srgbClr val="A31515"/>
                </a:solidFill>
                <a:latin typeface="Consolas" panose="020B0609020204030204" pitchFamily="49" charset="0"/>
              </a:rPr>
              <a:t>и Стойността е: "</a:t>
            </a:r>
            <a:r>
              <a:rPr lang="bg-BG" dirty="0">
                <a:solidFill>
                  <a:srgbClr val="000000"/>
                </a:solidFill>
                <a:latin typeface="Consolas" panose="020B0609020204030204" pitchFamily="49" charset="0"/>
              </a:rPr>
              <a:t> + </a:t>
            </a:r>
            <a:r>
              <a:rPr lang="en-US" dirty="0">
                <a:solidFill>
                  <a:srgbClr val="000000"/>
                </a:solidFill>
                <a:latin typeface="Consolas" panose="020B0609020204030204" pitchFamily="49" charset="0"/>
              </a:rPr>
              <a:t>value);</a:t>
            </a:r>
          </a:p>
          <a:p>
            <a:r>
              <a:rPr lang="bg-BG" dirty="0">
                <a:solidFill>
                  <a:srgbClr val="000000"/>
                </a:solidFill>
                <a:latin typeface="Consolas" panose="020B0609020204030204" pitchFamily="49" charset="0"/>
              </a:rPr>
              <a:t>   }</a:t>
            </a:r>
          </a:p>
          <a:p>
            <a:r>
              <a:rPr lang="bg-BG"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script</a:t>
            </a:r>
            <a:r>
              <a:rPr lang="en-US" dirty="0">
                <a:solidFill>
                  <a:srgbClr val="0000FF"/>
                </a:solidFill>
                <a:latin typeface="Consolas" panose="020B0609020204030204" pitchFamily="49" charset="0"/>
              </a:rPr>
              <a:t>&gt;  &lt;/</a:t>
            </a:r>
            <a:r>
              <a:rPr lang="en-US" dirty="0">
                <a:solidFill>
                  <a:srgbClr val="800000"/>
                </a:solidFill>
                <a:latin typeface="Consolas" panose="020B0609020204030204" pitchFamily="49" charset="0"/>
              </a:rPr>
              <a:t>head</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body</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myform</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FF"/>
                </a:solidFill>
                <a:latin typeface="Consolas" panose="020B0609020204030204" pitchFamily="49" charset="0"/>
              </a:rPr>
              <a:t>="button"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Прочети</a:t>
            </a:r>
            <a:r>
              <a:rPr lang="en-US" dirty="0">
                <a:solidFill>
                  <a:srgbClr val="0000FF"/>
                </a:solidFill>
                <a:latin typeface="Consolas" panose="020B0609020204030204" pitchFamily="49" charset="0"/>
              </a:rPr>
              <a:t> Cookie"</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onclick</a:t>
            </a:r>
            <a:r>
              <a:rPr lang="en-US" dirty="0">
                <a:solidFill>
                  <a:srgbClr val="0000FF"/>
                </a:solidFill>
                <a:latin typeface="Consolas" panose="020B0609020204030204" pitchFamily="49" charset="0"/>
              </a:rPr>
              <a:t>="</a:t>
            </a:r>
            <a:r>
              <a:rPr lang="en-US" dirty="0" err="1">
                <a:solidFill>
                  <a:srgbClr val="000000"/>
                </a:solidFill>
                <a:latin typeface="Consolas" panose="020B0609020204030204" pitchFamily="49" charset="0"/>
              </a:rPr>
              <a:t>read_Cookie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form</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body</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html</a:t>
            </a:r>
            <a:r>
              <a:rPr lang="en-US" dirty="0">
                <a:solidFill>
                  <a:srgbClr val="0000FF"/>
                </a:solidFill>
                <a:latin typeface="Consolas" panose="020B0609020204030204" pitchFamily="49" charset="0"/>
              </a:rPr>
              <a:t>&gt;</a:t>
            </a:r>
            <a:endParaRPr lang="bg-BG"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3">
            <a:extLst>
              <a:ext uri="{FF2B5EF4-FFF2-40B4-BE49-F238E27FC236}">
                <a16:creationId xmlns:a16="http://schemas.microsoft.com/office/drawing/2014/main" id="{FEDE71A1-54F0-4FD9-9E3A-51BDCA3C16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F3B01A20-3BC2-4472-B10E-A655E2DD84D0}" type="slidenum">
              <a:rPr lang="bg-BG" altLang="en-US" sz="2600">
                <a:solidFill>
                  <a:srgbClr val="0000FF"/>
                </a:solidFill>
              </a:rPr>
              <a:pPr eaLnBrk="1" hangingPunct="1">
                <a:spcBef>
                  <a:spcPct val="0"/>
                </a:spcBef>
                <a:buClrTx/>
                <a:buSzTx/>
                <a:buFontTx/>
                <a:buNone/>
              </a:pPr>
              <a:t>47</a:t>
            </a:fld>
            <a:endParaRPr lang="bg-BG" altLang="en-US" sz="2600" dirty="0">
              <a:solidFill>
                <a:srgbClr val="0000FF"/>
              </a:solidFill>
            </a:endParaRPr>
          </a:p>
        </p:txBody>
      </p:sp>
      <p:sp>
        <p:nvSpPr>
          <p:cNvPr id="34819" name="AutoShape 2">
            <a:extLst>
              <a:ext uri="{FF2B5EF4-FFF2-40B4-BE49-F238E27FC236}">
                <a16:creationId xmlns:a16="http://schemas.microsoft.com/office/drawing/2014/main" id="{14D15A1C-9AD1-44D7-A9F8-8E29C04DDE0B}"/>
              </a:ext>
            </a:extLst>
          </p:cNvPr>
          <p:cNvSpPr>
            <a:spLocks noGrp="1" noChangeArrowheads="1"/>
          </p:cNvSpPr>
          <p:nvPr>
            <p:ph type="title"/>
          </p:nvPr>
        </p:nvSpPr>
        <p:spPr>
          <a:xfrm>
            <a:off x="1295400" y="30480"/>
            <a:ext cx="10566400" cy="1143000"/>
          </a:xfrm>
        </p:spPr>
        <p:txBody>
          <a:bodyPr/>
          <a:lstStyle/>
          <a:p>
            <a:r>
              <a:rPr lang="bg-BG" altLang="en-US" sz="2400" dirty="0"/>
              <a:t>Установяване на продължителността на съществуването на </a:t>
            </a:r>
            <a:r>
              <a:rPr lang="bg-BG" altLang="en-US" sz="2400" dirty="0" err="1"/>
              <a:t>cookies</a:t>
            </a:r>
            <a:r>
              <a:rPr lang="bg-BG" altLang="en-US" sz="2400" dirty="0"/>
              <a:t>  (</a:t>
            </a:r>
            <a:r>
              <a:rPr lang="bg-BG" altLang="en-US" sz="2400" dirty="0" err="1"/>
              <a:t>Expiration</a:t>
            </a:r>
            <a:r>
              <a:rPr lang="bg-BG" altLang="en-US" sz="2400" dirty="0"/>
              <a:t> </a:t>
            </a:r>
            <a:r>
              <a:rPr lang="bg-BG" altLang="en-US" sz="2400" dirty="0" err="1"/>
              <a:t>Date</a:t>
            </a:r>
            <a:r>
              <a:rPr lang="bg-BG" altLang="en-US" sz="2400" dirty="0"/>
              <a:t>):</a:t>
            </a:r>
          </a:p>
        </p:txBody>
      </p:sp>
      <p:sp>
        <p:nvSpPr>
          <p:cNvPr id="34820" name="Rectangle 4">
            <a:extLst>
              <a:ext uri="{FF2B5EF4-FFF2-40B4-BE49-F238E27FC236}">
                <a16:creationId xmlns:a16="http://schemas.microsoft.com/office/drawing/2014/main" id="{A747DAB5-59DE-4CCF-9342-A7DFF12E81FD}"/>
              </a:ext>
            </a:extLst>
          </p:cNvPr>
          <p:cNvSpPr>
            <a:spLocks noGrp="1" noChangeArrowheads="1"/>
          </p:cNvSpPr>
          <p:nvPr>
            <p:ph type="body" sz="half" idx="1"/>
          </p:nvPr>
        </p:nvSpPr>
        <p:spPr>
          <a:xfrm>
            <a:off x="228599" y="1257300"/>
            <a:ext cx="5537201" cy="5473700"/>
          </a:xfrm>
        </p:spPr>
        <p:txBody>
          <a:bodyPr/>
          <a:lstStyle/>
          <a:p>
            <a:pPr>
              <a:lnSpc>
                <a:spcPct val="80000"/>
              </a:lnSpc>
            </a:pPr>
            <a:r>
              <a:rPr lang="bg-BG" altLang="en-US" sz="2200" dirty="0" err="1"/>
              <a:t>JavaScript</a:t>
            </a:r>
            <a:r>
              <a:rPr lang="bg-BG" altLang="en-US" sz="2200" dirty="0"/>
              <a:t> има възможности да направи продължителността на живот на </a:t>
            </a:r>
            <a:r>
              <a:rPr lang="bg-BG" altLang="en-US" sz="2200" dirty="0" err="1"/>
              <a:t>cookie</a:t>
            </a:r>
            <a:r>
              <a:rPr lang="bg-BG" altLang="en-US" sz="2200" dirty="0"/>
              <a:t> по-голяма от текущата сесия на браузъра, установявайки </a:t>
            </a:r>
            <a:r>
              <a:rPr lang="bg-BG" altLang="en-US" sz="2200" b="1" dirty="0"/>
              <a:t>полето/свойството </a:t>
            </a:r>
            <a:r>
              <a:rPr lang="bg-BG" altLang="en-US" sz="2200" b="1" dirty="0" err="1"/>
              <a:t>expires</a:t>
            </a:r>
            <a:r>
              <a:rPr lang="bg-BG" altLang="en-US" sz="2200" dirty="0"/>
              <a:t> като се посочи дата и време.</a:t>
            </a:r>
          </a:p>
          <a:p>
            <a:pPr>
              <a:lnSpc>
                <a:spcPct val="80000"/>
              </a:lnSpc>
            </a:pPr>
            <a:r>
              <a:rPr lang="bg-BG" altLang="en-US" sz="2200" dirty="0"/>
              <a:t>Следващият пример показва как това може да бъде извършено. </a:t>
            </a:r>
          </a:p>
          <a:p>
            <a:pPr>
              <a:lnSpc>
                <a:spcPct val="80000"/>
              </a:lnSpc>
            </a:pPr>
            <a:r>
              <a:rPr lang="bg-BG" altLang="en-US" sz="2200" dirty="0"/>
              <a:t>Функцията не извършва проверка за наличие на данни за разлика от разгледаната по-горе. </a:t>
            </a:r>
            <a:endParaRPr lang="en-US" altLang="en-US" sz="2200" dirty="0"/>
          </a:p>
          <a:p>
            <a:pPr>
              <a:lnSpc>
                <a:spcPct val="80000"/>
              </a:lnSpc>
            </a:pPr>
            <a:r>
              <a:rPr lang="bg-BG" altLang="en-US" sz="2200" dirty="0"/>
              <a:t>На променливата </a:t>
            </a:r>
            <a:r>
              <a:rPr lang="bg-BG" altLang="en-US" sz="2200" b="1" dirty="0" err="1"/>
              <a:t>var</a:t>
            </a:r>
            <a:r>
              <a:rPr lang="bg-BG" altLang="en-US" sz="2200" b="1" dirty="0"/>
              <a:t> </a:t>
            </a:r>
            <a:r>
              <a:rPr lang="bg-BG" altLang="en-US" sz="2200" b="1" dirty="0" err="1"/>
              <a:t>now</a:t>
            </a:r>
            <a:r>
              <a:rPr lang="bg-BG" altLang="en-US" sz="2200" b="1" dirty="0"/>
              <a:t> </a:t>
            </a:r>
            <a:r>
              <a:rPr lang="bg-BG" altLang="en-US" sz="2200" dirty="0"/>
              <a:t>се придава текущата дата с вградената функция </a:t>
            </a:r>
            <a:r>
              <a:rPr lang="bg-BG" altLang="en-US" sz="2200" b="1" dirty="0" err="1"/>
              <a:t>Date</a:t>
            </a:r>
            <a:r>
              <a:rPr lang="bg-BG" altLang="en-US" sz="2200" b="1" dirty="0"/>
              <a:t>()</a:t>
            </a:r>
            <a:r>
              <a:rPr lang="bg-BG" altLang="en-US" sz="2200" dirty="0"/>
              <a:t>. </a:t>
            </a:r>
            <a:endParaRPr lang="en-US" altLang="en-US" sz="2200" dirty="0"/>
          </a:p>
          <a:p>
            <a:pPr>
              <a:lnSpc>
                <a:spcPct val="80000"/>
              </a:lnSpc>
            </a:pPr>
            <a:r>
              <a:rPr lang="bg-BG" altLang="en-US" sz="2200" dirty="0"/>
              <a:t>След това се установява един месец продължителност за бисквитката (</a:t>
            </a:r>
            <a:r>
              <a:rPr lang="bg-BG" altLang="en-US" sz="2200" b="1" dirty="0" err="1"/>
              <a:t>now.getMonth</a:t>
            </a:r>
            <a:r>
              <a:rPr lang="bg-BG" altLang="en-US" sz="2200" b="1" dirty="0"/>
              <a:t>() + 1</a:t>
            </a:r>
            <a:r>
              <a:rPr lang="bg-BG" altLang="en-US" sz="2200" dirty="0"/>
              <a:t>), която стойност се записва за свойството </a:t>
            </a:r>
            <a:r>
              <a:rPr lang="bg-BG" altLang="en-US" sz="2200" b="1" dirty="0" err="1"/>
              <a:t>expires</a:t>
            </a:r>
            <a:r>
              <a:rPr lang="bg-BG" altLang="en-US" sz="2200" dirty="0"/>
              <a:t> с метод </a:t>
            </a:r>
            <a:r>
              <a:rPr lang="bg-BG" altLang="en-US" sz="2200" b="1" dirty="0" err="1"/>
              <a:t>toUTCString</a:t>
            </a:r>
            <a:r>
              <a:rPr lang="bg-BG" altLang="en-US" sz="2200" b="1" dirty="0"/>
              <a:t>().</a:t>
            </a:r>
          </a:p>
        </p:txBody>
      </p:sp>
      <p:sp>
        <p:nvSpPr>
          <p:cNvPr id="3" name="Content Placeholder 2">
            <a:extLst>
              <a:ext uri="{FF2B5EF4-FFF2-40B4-BE49-F238E27FC236}">
                <a16:creationId xmlns:a16="http://schemas.microsoft.com/office/drawing/2014/main" id="{FB9746EB-4740-4F7B-9646-99C281B85D8A}"/>
              </a:ext>
            </a:extLst>
          </p:cNvPr>
          <p:cNvSpPr>
            <a:spLocks noGrp="1"/>
          </p:cNvSpPr>
          <p:nvPr>
            <p:ph sz="half" idx="2"/>
          </p:nvPr>
        </p:nvSpPr>
        <p:spPr/>
        <p:txBody>
          <a:bodyPr/>
          <a:lstStyle/>
          <a:p>
            <a:endParaRPr lang="bg-BG"/>
          </a:p>
        </p:txBody>
      </p:sp>
      <p:sp>
        <p:nvSpPr>
          <p:cNvPr id="4" name="Rectangle 3">
            <a:extLst>
              <a:ext uri="{FF2B5EF4-FFF2-40B4-BE49-F238E27FC236}">
                <a16:creationId xmlns:a16="http://schemas.microsoft.com/office/drawing/2014/main" id="{10036114-F29A-407C-A49D-A060C911B2AC}"/>
              </a:ext>
            </a:extLst>
          </p:cNvPr>
          <p:cNvSpPr/>
          <p:nvPr/>
        </p:nvSpPr>
        <p:spPr>
          <a:xfrm>
            <a:off x="5844117" y="1074509"/>
            <a:ext cx="6271683" cy="4708981"/>
          </a:xfrm>
          <a:prstGeom prst="rect">
            <a:avLst/>
          </a:prstGeom>
          <a:solidFill>
            <a:schemeClr val="bg1"/>
          </a:solidFill>
        </p:spPr>
        <p:txBody>
          <a:bodyPr wrap="square">
            <a:spAutoFit/>
          </a:bodyPr>
          <a:lstStyle/>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script</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write_Cookie</a:t>
            </a:r>
            <a:r>
              <a:rPr lang="en-US" sz="2000" dirty="0">
                <a:solidFill>
                  <a:srgbClr val="000000"/>
                </a:solidFill>
                <a:latin typeface="Consolas" panose="020B0609020204030204" pitchFamily="49" charset="0"/>
              </a:rPr>
              <a:t>()</a:t>
            </a:r>
          </a:p>
          <a:p>
            <a:r>
              <a:rPr lang="bg-BG"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now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Date();</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now.setMonth</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now.getMonth</a:t>
            </a:r>
            <a:r>
              <a:rPr lang="en-US" sz="2000" dirty="0">
                <a:solidFill>
                  <a:srgbClr val="000000"/>
                </a:solidFill>
                <a:latin typeface="Consolas" panose="020B0609020204030204" pitchFamily="49" charset="0"/>
              </a:rPr>
              <a:t>() + 1 );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cookievalue</a:t>
            </a:r>
            <a:r>
              <a:rPr lang="en-US" sz="2000" dirty="0">
                <a:solidFill>
                  <a:srgbClr val="000000"/>
                </a:solidFill>
                <a:latin typeface="Consolas" panose="020B0609020204030204" pitchFamily="49" charset="0"/>
              </a:rPr>
              <a:t>= escape(</a:t>
            </a:r>
            <a:r>
              <a:rPr lang="en-US" sz="2000" dirty="0" err="1">
                <a:solidFill>
                  <a:srgbClr val="000000"/>
                </a:solidFill>
                <a:latin typeface="Consolas" panose="020B0609020204030204" pitchFamily="49" charset="0"/>
              </a:rPr>
              <a:t>document.formname.customer.value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document.cookie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cookievalue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document.cookie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"expires="</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now.toUTCString</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alert(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Записано</a:t>
            </a:r>
            <a:r>
              <a:rPr lang="en-US" sz="2000" dirty="0">
                <a:solidFill>
                  <a:srgbClr val="A31515"/>
                </a:solidFill>
                <a:latin typeface="Consolas" panose="020B0609020204030204" pitchFamily="49" charset="0"/>
              </a:rPr>
              <a:t> Cookies : "</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cookievalue</a:t>
            </a:r>
            <a:r>
              <a:rPr lang="en-US" sz="2000" dirty="0">
                <a:solidFill>
                  <a:srgbClr val="000000"/>
                </a:solidFill>
                <a:latin typeface="Consolas" panose="020B0609020204030204" pitchFamily="49" charset="0"/>
              </a:rPr>
              <a:t> );</a:t>
            </a:r>
          </a:p>
          <a:p>
            <a:r>
              <a:rPr lang="bg-BG"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script</a:t>
            </a:r>
            <a:r>
              <a:rPr lang="en-US" sz="2000" dirty="0">
                <a:solidFill>
                  <a:srgbClr val="0000FF"/>
                </a:solidFill>
                <a:latin typeface="Consolas" panose="020B0609020204030204" pitchFamily="49" charset="0"/>
              </a:rPr>
              <a:t>&gt;</a:t>
            </a:r>
            <a:endParaRPr lang="bg-BG"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3">
            <a:extLst>
              <a:ext uri="{FF2B5EF4-FFF2-40B4-BE49-F238E27FC236}">
                <a16:creationId xmlns:a16="http://schemas.microsoft.com/office/drawing/2014/main" id="{9B60FA57-D0F1-44FE-B9E6-A6BADB8F5FD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E586B3EB-DBDF-4709-9D38-1277E6BF09BF}" type="slidenum">
              <a:rPr lang="bg-BG" altLang="en-US" sz="2600">
                <a:solidFill>
                  <a:srgbClr val="0000FF"/>
                </a:solidFill>
              </a:rPr>
              <a:pPr eaLnBrk="1" hangingPunct="1">
                <a:spcBef>
                  <a:spcPct val="0"/>
                </a:spcBef>
                <a:buClrTx/>
                <a:buSzTx/>
                <a:buFontTx/>
                <a:buNone/>
              </a:pPr>
              <a:t>48</a:t>
            </a:fld>
            <a:endParaRPr lang="bg-BG" altLang="en-US" sz="2600" dirty="0">
              <a:solidFill>
                <a:srgbClr val="0000FF"/>
              </a:solidFill>
            </a:endParaRPr>
          </a:p>
        </p:txBody>
      </p:sp>
      <p:sp>
        <p:nvSpPr>
          <p:cNvPr id="35843" name="AutoShape 2">
            <a:extLst>
              <a:ext uri="{FF2B5EF4-FFF2-40B4-BE49-F238E27FC236}">
                <a16:creationId xmlns:a16="http://schemas.microsoft.com/office/drawing/2014/main" id="{11A2AD1D-AD22-41EA-A011-B6EB0C2460AD}"/>
              </a:ext>
            </a:extLst>
          </p:cNvPr>
          <p:cNvSpPr>
            <a:spLocks noGrp="1" noChangeArrowheads="1"/>
          </p:cNvSpPr>
          <p:nvPr>
            <p:ph type="title"/>
          </p:nvPr>
        </p:nvSpPr>
        <p:spPr>
          <a:xfrm>
            <a:off x="0" y="120904"/>
            <a:ext cx="10566400" cy="609600"/>
          </a:xfrm>
        </p:spPr>
        <p:txBody>
          <a:bodyPr/>
          <a:lstStyle/>
          <a:p>
            <a:r>
              <a:rPr lang="bg-BG" altLang="en-US" dirty="0"/>
              <a:t>Изтриване на </a:t>
            </a:r>
            <a:r>
              <a:rPr lang="bg-BG" altLang="en-US" dirty="0" err="1"/>
              <a:t>Cookie</a:t>
            </a:r>
            <a:endParaRPr lang="bg-BG" altLang="en-US" dirty="0"/>
          </a:p>
        </p:txBody>
      </p:sp>
      <p:sp>
        <p:nvSpPr>
          <p:cNvPr id="35844" name="Rectangle 4">
            <a:extLst>
              <a:ext uri="{FF2B5EF4-FFF2-40B4-BE49-F238E27FC236}">
                <a16:creationId xmlns:a16="http://schemas.microsoft.com/office/drawing/2014/main" id="{BCD3B6C3-57FF-499D-A22E-613436C7D7A5}"/>
              </a:ext>
            </a:extLst>
          </p:cNvPr>
          <p:cNvSpPr>
            <a:spLocks noGrp="1" noChangeArrowheads="1"/>
          </p:cNvSpPr>
          <p:nvPr>
            <p:ph type="body" sz="half" idx="1"/>
          </p:nvPr>
        </p:nvSpPr>
        <p:spPr>
          <a:xfrm>
            <a:off x="228600" y="867600"/>
            <a:ext cx="4953000" cy="5761800"/>
          </a:xfrm>
        </p:spPr>
        <p:txBody>
          <a:bodyPr/>
          <a:lstStyle/>
          <a:p>
            <a:pPr>
              <a:lnSpc>
                <a:spcPct val="80000"/>
              </a:lnSpc>
            </a:pPr>
            <a:r>
              <a:rPr lang="bg-BG" altLang="en-US" sz="2200" dirty="0"/>
              <a:t>Понякога е необходимо да се изтрие бисквитката. В тези случаи опитите да бъде прочетена  ще бъдат напразни. За да се извърши изтриването, е необходимо да се поставят минали стойности на датата и времето на свойството </a:t>
            </a:r>
            <a:r>
              <a:rPr lang="bg-BG" altLang="en-US" sz="2400" b="1" dirty="0" err="1"/>
              <a:t>expires</a:t>
            </a:r>
            <a:r>
              <a:rPr lang="bg-BG" altLang="en-US" sz="2200" dirty="0"/>
              <a:t>.</a:t>
            </a:r>
          </a:p>
          <a:p>
            <a:pPr>
              <a:lnSpc>
                <a:spcPct val="80000"/>
              </a:lnSpc>
            </a:pPr>
            <a:r>
              <a:rPr lang="bg-BG" altLang="en-US" sz="2200" dirty="0"/>
              <a:t>Следващият пример изтрива създадено </a:t>
            </a:r>
            <a:r>
              <a:rPr lang="bg-BG" altLang="en-US" sz="2200" dirty="0" err="1"/>
              <a:t>cookie</a:t>
            </a:r>
            <a:r>
              <a:rPr lang="bg-BG" altLang="en-US" sz="2200" dirty="0"/>
              <a:t> като се използва дата от един месец по-рано (</a:t>
            </a:r>
            <a:r>
              <a:rPr lang="bg-BG" altLang="en-US" sz="2200" b="1" dirty="0" err="1"/>
              <a:t>now.setMonth</a:t>
            </a:r>
            <a:r>
              <a:rPr lang="bg-BG" altLang="en-US" sz="2200" b="1" dirty="0"/>
              <a:t>( </a:t>
            </a:r>
            <a:r>
              <a:rPr lang="bg-BG" altLang="en-US" sz="2200" b="1" dirty="0" err="1"/>
              <a:t>now.getMonth</a:t>
            </a:r>
            <a:r>
              <a:rPr lang="bg-BG" altLang="en-US" sz="2200" b="1" dirty="0"/>
              <a:t>()-1 )).</a:t>
            </a:r>
          </a:p>
          <a:p>
            <a:pPr>
              <a:lnSpc>
                <a:spcPct val="80000"/>
              </a:lnSpc>
            </a:pPr>
            <a:r>
              <a:rPr lang="bg-BG" altLang="en-US" sz="2200" b="1" dirty="0"/>
              <a:t>Забележка</a:t>
            </a:r>
            <a:r>
              <a:rPr lang="bg-BG" altLang="en-US" sz="2200" dirty="0"/>
              <a:t>: Вместо да се използва дата е възможно да се използва функция за време, с която може да се създава нова продължителност на съществуване на бисквитката: функцията </a:t>
            </a:r>
            <a:r>
              <a:rPr lang="bg-BG" altLang="en-US" sz="2200" b="1" dirty="0" err="1"/>
              <a:t>setTime</a:t>
            </a:r>
            <a:r>
              <a:rPr lang="bg-BG" altLang="en-US" sz="2200" b="1" dirty="0"/>
              <a:t>().</a:t>
            </a:r>
          </a:p>
        </p:txBody>
      </p:sp>
      <p:sp>
        <p:nvSpPr>
          <p:cNvPr id="3" name="Content Placeholder 2">
            <a:extLst>
              <a:ext uri="{FF2B5EF4-FFF2-40B4-BE49-F238E27FC236}">
                <a16:creationId xmlns:a16="http://schemas.microsoft.com/office/drawing/2014/main" id="{A6593919-AF86-478C-9AF5-71FEF309EB70}"/>
              </a:ext>
            </a:extLst>
          </p:cNvPr>
          <p:cNvSpPr>
            <a:spLocks noGrp="1"/>
          </p:cNvSpPr>
          <p:nvPr>
            <p:ph sz="half" idx="2"/>
          </p:nvPr>
        </p:nvSpPr>
        <p:spPr/>
        <p:txBody>
          <a:bodyPr/>
          <a:lstStyle/>
          <a:p>
            <a:endParaRPr lang="bg-BG"/>
          </a:p>
        </p:txBody>
      </p:sp>
      <p:sp>
        <p:nvSpPr>
          <p:cNvPr id="4" name="Rectangle 3">
            <a:extLst>
              <a:ext uri="{FF2B5EF4-FFF2-40B4-BE49-F238E27FC236}">
                <a16:creationId xmlns:a16="http://schemas.microsoft.com/office/drawing/2014/main" id="{7A04012B-514D-428E-806B-8B0AF05F1EFF}"/>
              </a:ext>
            </a:extLst>
          </p:cNvPr>
          <p:cNvSpPr/>
          <p:nvPr/>
        </p:nvSpPr>
        <p:spPr>
          <a:xfrm>
            <a:off x="5353980" y="533400"/>
            <a:ext cx="6533219" cy="4708981"/>
          </a:xfrm>
          <a:prstGeom prst="rect">
            <a:avLst/>
          </a:prstGeom>
          <a:solidFill>
            <a:schemeClr val="bg1"/>
          </a:solidFill>
        </p:spPr>
        <p:txBody>
          <a:bodyPr wrap="square">
            <a:spAutoFit/>
          </a:bodyPr>
          <a:lstStyle/>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script</a:t>
            </a:r>
            <a:r>
              <a:rPr lang="en-US" sz="2000" dirty="0">
                <a:solidFill>
                  <a:srgbClr val="0000FF"/>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write_Cookie</a:t>
            </a:r>
            <a:r>
              <a:rPr lang="en-US" sz="2000" dirty="0">
                <a:solidFill>
                  <a:srgbClr val="000000"/>
                </a:solidFill>
                <a:latin typeface="Consolas" panose="020B0609020204030204" pitchFamily="49" charset="0"/>
              </a:rPr>
              <a:t>()</a:t>
            </a:r>
          </a:p>
          <a:p>
            <a:r>
              <a:rPr lang="bg-BG"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now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Date();</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now.setMonth</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now.getMonth</a:t>
            </a:r>
            <a:r>
              <a:rPr lang="en-US" sz="2000" dirty="0">
                <a:solidFill>
                  <a:srgbClr val="000000"/>
                </a:solidFill>
                <a:latin typeface="Consolas" panose="020B0609020204030204" pitchFamily="49" charset="0"/>
              </a:rPr>
              <a:t>() - 1 );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cookievalue</a:t>
            </a:r>
            <a:r>
              <a:rPr lang="en-US" sz="2000" dirty="0">
                <a:solidFill>
                  <a:srgbClr val="000000"/>
                </a:solidFill>
                <a:latin typeface="Consolas" panose="020B0609020204030204" pitchFamily="49" charset="0"/>
              </a:rPr>
              <a:t> = escape(</a:t>
            </a:r>
            <a:r>
              <a:rPr lang="en-US" sz="2000" dirty="0" err="1">
                <a:solidFill>
                  <a:srgbClr val="000000"/>
                </a:solidFill>
                <a:latin typeface="Consolas" panose="020B0609020204030204" pitchFamily="49" charset="0"/>
              </a:rPr>
              <a:t>document.formname.customer.value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document.cookie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cookievalue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document.cookie</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"expires="</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now.toUTCString</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alert(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Създадено</a:t>
            </a:r>
            <a:r>
              <a:rPr lang="en-US" sz="2000" dirty="0">
                <a:solidFill>
                  <a:srgbClr val="A31515"/>
                </a:solidFill>
                <a:latin typeface="Consolas" panose="020B0609020204030204" pitchFamily="49" charset="0"/>
              </a:rPr>
              <a:t> Cookies : "</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cookievalue</a:t>
            </a:r>
            <a:r>
              <a:rPr lang="en-US" sz="2000" dirty="0">
                <a:solidFill>
                  <a:srgbClr val="000000"/>
                </a:solidFill>
                <a:latin typeface="Consolas" panose="020B0609020204030204" pitchFamily="49" charset="0"/>
              </a:rPr>
              <a:t> );</a:t>
            </a:r>
          </a:p>
          <a:p>
            <a:r>
              <a:rPr lang="bg-BG"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&lt;/</a:t>
            </a:r>
            <a:r>
              <a:rPr lang="en-US" sz="2000" dirty="0">
                <a:solidFill>
                  <a:srgbClr val="800000"/>
                </a:solidFill>
                <a:latin typeface="Consolas" panose="020B0609020204030204" pitchFamily="49" charset="0"/>
              </a:rPr>
              <a:t>script</a:t>
            </a:r>
            <a:r>
              <a:rPr lang="en-US" sz="2000" dirty="0">
                <a:solidFill>
                  <a:srgbClr val="0000FF"/>
                </a:solidFill>
                <a:latin typeface="Consolas" panose="020B0609020204030204" pitchFamily="49" charset="0"/>
              </a:rPr>
              <a:t>&gt;</a:t>
            </a:r>
            <a:endParaRPr lang="bg-BG"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13">
            <a:extLst>
              <a:ext uri="{FF2B5EF4-FFF2-40B4-BE49-F238E27FC236}">
                <a16:creationId xmlns:a16="http://schemas.microsoft.com/office/drawing/2014/main" id="{A22EC65F-187C-4BB5-8EC4-D38BD25CC70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35E73C58-9D03-4F56-933D-9A9509942318}" type="slidenum">
              <a:rPr lang="bg-BG" altLang="en-US" sz="2600">
                <a:solidFill>
                  <a:srgbClr val="0000FF"/>
                </a:solidFill>
              </a:rPr>
              <a:pPr eaLnBrk="1" hangingPunct="1">
                <a:spcBef>
                  <a:spcPct val="0"/>
                </a:spcBef>
                <a:buClrTx/>
                <a:buSzTx/>
                <a:buFontTx/>
                <a:buNone/>
              </a:pPr>
              <a:t>49</a:t>
            </a:fld>
            <a:endParaRPr lang="bg-BG" altLang="en-US" sz="2600" dirty="0">
              <a:solidFill>
                <a:srgbClr val="0000FF"/>
              </a:solidFill>
            </a:endParaRPr>
          </a:p>
        </p:txBody>
      </p:sp>
      <p:sp>
        <p:nvSpPr>
          <p:cNvPr id="36867" name="AutoShape 2">
            <a:extLst>
              <a:ext uri="{FF2B5EF4-FFF2-40B4-BE49-F238E27FC236}">
                <a16:creationId xmlns:a16="http://schemas.microsoft.com/office/drawing/2014/main" id="{FBA5208F-9441-4E77-9C1B-EB16F0DA3BE7}"/>
              </a:ext>
            </a:extLst>
          </p:cNvPr>
          <p:cNvSpPr>
            <a:spLocks noGrp="1" noChangeArrowheads="1"/>
          </p:cNvSpPr>
          <p:nvPr>
            <p:ph type="title"/>
          </p:nvPr>
        </p:nvSpPr>
        <p:spPr>
          <a:xfrm>
            <a:off x="895351" y="152400"/>
            <a:ext cx="10566400" cy="609600"/>
          </a:xfrm>
        </p:spPr>
        <p:txBody>
          <a:bodyPr/>
          <a:lstStyle/>
          <a:p>
            <a:r>
              <a:rPr lang="bg-BG" altLang="en-US" sz="2800" dirty="0"/>
              <a:t>4.4. Пренасочване на друга страница/домейн</a:t>
            </a:r>
            <a:endParaRPr lang="bg-BG" altLang="en-US" sz="2800" i="1" dirty="0"/>
          </a:p>
        </p:txBody>
      </p:sp>
      <p:sp>
        <p:nvSpPr>
          <p:cNvPr id="36868" name="Rectangle 3">
            <a:extLst>
              <a:ext uri="{FF2B5EF4-FFF2-40B4-BE49-F238E27FC236}">
                <a16:creationId xmlns:a16="http://schemas.microsoft.com/office/drawing/2014/main" id="{A125BBAF-EFC0-45EC-9F10-CA26C0691622}"/>
              </a:ext>
            </a:extLst>
          </p:cNvPr>
          <p:cNvSpPr>
            <a:spLocks noGrp="1" noChangeArrowheads="1"/>
          </p:cNvSpPr>
          <p:nvPr>
            <p:ph type="body" idx="1"/>
          </p:nvPr>
        </p:nvSpPr>
        <p:spPr>
          <a:xfrm>
            <a:off x="895351" y="1143001"/>
            <a:ext cx="10153649" cy="5588000"/>
          </a:xfrm>
        </p:spPr>
        <p:txBody>
          <a:bodyPr/>
          <a:lstStyle/>
          <a:p>
            <a:pPr>
              <a:lnSpc>
                <a:spcPct val="80000"/>
              </a:lnSpc>
            </a:pPr>
            <a:r>
              <a:rPr lang="bg-BG" altLang="en-US" sz="2000" dirty="0"/>
              <a:t>Често се случва, когато кликнете с мишката върху определено URL, за да заредите определена страница без да участвате по вече, да бъдете пренасочени към друга страница.  Това е поради възможностите на </a:t>
            </a:r>
            <a:r>
              <a:rPr lang="bg-BG" altLang="en-US" sz="2000" dirty="0" err="1"/>
              <a:t>JavaScript</a:t>
            </a:r>
            <a:r>
              <a:rPr lang="bg-BG" altLang="en-US" sz="2000" dirty="0"/>
              <a:t> да притежава способности (</a:t>
            </a:r>
            <a:r>
              <a:rPr lang="bg-BG" altLang="en-US" sz="2000" b="1" dirty="0" err="1"/>
              <a:t>page</a:t>
            </a:r>
            <a:r>
              <a:rPr lang="bg-BG" altLang="en-US" sz="2000" b="1" dirty="0"/>
              <a:t> </a:t>
            </a:r>
            <a:r>
              <a:rPr lang="bg-BG" altLang="en-US" sz="2000" b="1" dirty="0" err="1"/>
              <a:t>re-direction</a:t>
            </a:r>
            <a:r>
              <a:rPr lang="bg-BG" altLang="en-US" sz="2000" dirty="0"/>
              <a:t>) за подобни действия. </a:t>
            </a:r>
            <a:endParaRPr lang="en-US" altLang="en-US" sz="2000" dirty="0"/>
          </a:p>
          <a:p>
            <a:pPr lvl="1">
              <a:lnSpc>
                <a:spcPct val="80000"/>
              </a:lnSpc>
            </a:pPr>
            <a:r>
              <a:rPr lang="bg-BG" altLang="en-US" sz="2200" i="1" dirty="0">
                <a:solidFill>
                  <a:srgbClr val="7030A0"/>
                </a:solidFill>
              </a:rPr>
              <a:t>Трябва да знаете, че това е различно от </a:t>
            </a:r>
            <a:r>
              <a:rPr lang="bg-BG" altLang="en-US" sz="2200" b="1" i="1" dirty="0" err="1">
                <a:solidFill>
                  <a:srgbClr val="7030A0"/>
                </a:solidFill>
              </a:rPr>
              <a:t>page</a:t>
            </a:r>
            <a:r>
              <a:rPr lang="bg-BG" altLang="en-US" sz="2200" b="1" i="1" dirty="0">
                <a:solidFill>
                  <a:srgbClr val="7030A0"/>
                </a:solidFill>
              </a:rPr>
              <a:t> </a:t>
            </a:r>
            <a:r>
              <a:rPr lang="bg-BG" altLang="en-US" sz="2200" b="1" i="1" dirty="0" err="1">
                <a:solidFill>
                  <a:srgbClr val="7030A0"/>
                </a:solidFill>
              </a:rPr>
              <a:t>refresh</a:t>
            </a:r>
            <a:r>
              <a:rPr lang="bg-BG" altLang="en-US" sz="2200" i="1" dirty="0">
                <a:solidFill>
                  <a:srgbClr val="7030A0"/>
                </a:solidFill>
              </a:rPr>
              <a:t>.  Може да има различни причини, поради които ще трябва да използвате възможностите на </a:t>
            </a:r>
            <a:r>
              <a:rPr lang="bg-BG" altLang="en-US" sz="2200" i="1" dirty="0" err="1">
                <a:solidFill>
                  <a:srgbClr val="7030A0"/>
                </a:solidFill>
              </a:rPr>
              <a:t>JavaScript</a:t>
            </a:r>
            <a:r>
              <a:rPr lang="bg-BG" altLang="en-US" sz="2200" i="1" dirty="0">
                <a:solidFill>
                  <a:srgbClr val="7030A0"/>
                </a:solidFill>
              </a:rPr>
              <a:t> за пренасочване.</a:t>
            </a:r>
          </a:p>
          <a:p>
            <a:pPr>
              <a:lnSpc>
                <a:spcPct val="80000"/>
              </a:lnSpc>
            </a:pPr>
            <a:r>
              <a:rPr lang="bg-BG" altLang="en-US" sz="2600" i="1" dirty="0">
                <a:solidFill>
                  <a:srgbClr val="7030A0"/>
                </a:solidFill>
              </a:rPr>
              <a:t> </a:t>
            </a:r>
            <a:r>
              <a:rPr lang="bg-BG" altLang="en-US" sz="2000" dirty="0">
                <a:solidFill>
                  <a:srgbClr val="0000FF"/>
                </a:solidFill>
              </a:rPr>
              <a:t>Например, когато имате стар домейн и не харесвате името му и искате да преминете към нов. При преминаването, обаче, вие не искате да загубите посетителите на вашия сайт. Така вие ще продължите да поддържате вашия стар домейн, но ще направите страница, която да ги пренасочва към новия.</a:t>
            </a:r>
          </a:p>
          <a:p>
            <a:pPr>
              <a:lnSpc>
                <a:spcPct val="80000"/>
              </a:lnSpc>
            </a:pPr>
            <a:r>
              <a:rPr lang="bg-BG" altLang="en-US" sz="2000" dirty="0"/>
              <a:t>Друга причина може да бъде, когато имате създадени множество страници за определен браузър или когато те са на различни компютри. Тогава вместо да използвате възможностите на сървъра за пренасочване (</a:t>
            </a:r>
            <a:r>
              <a:rPr lang="bg-BG" altLang="en-US" sz="2000" b="1" dirty="0" err="1"/>
              <a:t>server</a:t>
            </a:r>
            <a:r>
              <a:rPr lang="bg-BG" altLang="en-US" sz="2000" b="1" dirty="0"/>
              <a:t> </a:t>
            </a:r>
            <a:r>
              <a:rPr lang="bg-BG" altLang="en-US" sz="2000" b="1" dirty="0" err="1"/>
              <a:t>side</a:t>
            </a:r>
            <a:r>
              <a:rPr lang="bg-BG" altLang="en-US" sz="2000" dirty="0"/>
              <a:t>), вие може да използвате (</a:t>
            </a:r>
            <a:r>
              <a:rPr lang="bg-BG" altLang="en-US" sz="2000" b="1" dirty="0" err="1"/>
              <a:t>client</a:t>
            </a:r>
            <a:r>
              <a:rPr lang="bg-BG" altLang="en-US" sz="2000" b="1" dirty="0"/>
              <a:t> </a:t>
            </a:r>
            <a:r>
              <a:rPr lang="bg-BG" altLang="en-US" sz="2000" b="1" dirty="0" err="1"/>
              <a:t>side</a:t>
            </a:r>
            <a:r>
              <a:rPr lang="bg-BG" altLang="en-US" sz="2000" dirty="0"/>
              <a:t>) за пренасочване на вашите потребители.</a:t>
            </a:r>
          </a:p>
          <a:p>
            <a:pPr>
              <a:lnSpc>
                <a:spcPct val="80000"/>
              </a:lnSpc>
            </a:pPr>
            <a:r>
              <a:rPr lang="bg-BG" altLang="en-US" sz="2000" dirty="0"/>
              <a:t>Третата причина е свързана с машините за търсене. Те може да са индексирали страниците на вашия сайт. Когато преминете на нов домейн, няма да искате да загубите посетителите, които влизат на вашия сайт чрез машините за търсене. В този случай може да използвате пренасочване от страната на клиента и така ще направите вашия сайт забележим.</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13">
            <a:extLst>
              <a:ext uri="{FF2B5EF4-FFF2-40B4-BE49-F238E27FC236}">
                <a16:creationId xmlns:a16="http://schemas.microsoft.com/office/drawing/2014/main" id="{EFDDAC0E-200D-4A00-89FD-8D50001F1F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5F7D6BD7-9C50-4F5C-B224-4B6F1B698FB3}" type="slidenum">
              <a:rPr lang="bg-BG" altLang="en-US" sz="2600">
                <a:solidFill>
                  <a:srgbClr val="002060"/>
                </a:solidFill>
              </a:rPr>
              <a:pPr eaLnBrk="1" hangingPunct="1">
                <a:spcBef>
                  <a:spcPct val="0"/>
                </a:spcBef>
                <a:buClrTx/>
                <a:buSzTx/>
                <a:buFontTx/>
                <a:buNone/>
              </a:pPr>
              <a:t>5</a:t>
            </a:fld>
            <a:endParaRPr lang="bg-BG" altLang="en-US" sz="2600">
              <a:solidFill>
                <a:srgbClr val="002060"/>
              </a:solidFill>
            </a:endParaRPr>
          </a:p>
        </p:txBody>
      </p:sp>
      <p:sp>
        <p:nvSpPr>
          <p:cNvPr id="7171" name="Rectangle 2">
            <a:extLst>
              <a:ext uri="{FF2B5EF4-FFF2-40B4-BE49-F238E27FC236}">
                <a16:creationId xmlns:a16="http://schemas.microsoft.com/office/drawing/2014/main" id="{151B2FFC-062F-429F-811B-2CA243FEB82B}"/>
              </a:ext>
            </a:extLst>
          </p:cNvPr>
          <p:cNvSpPr>
            <a:spLocks noGrp="1" noChangeArrowheads="1"/>
          </p:cNvSpPr>
          <p:nvPr>
            <p:ph type="title"/>
          </p:nvPr>
        </p:nvSpPr>
        <p:spPr>
          <a:xfrm>
            <a:off x="1143000" y="76200"/>
            <a:ext cx="10566400" cy="45719"/>
          </a:xfrm>
        </p:spPr>
        <p:txBody>
          <a:bodyPr/>
          <a:lstStyle/>
          <a:p>
            <a:endParaRPr lang="bg-BG" altLang="en-US" dirty="0"/>
          </a:p>
        </p:txBody>
      </p:sp>
      <p:sp>
        <p:nvSpPr>
          <p:cNvPr id="7172" name="Rectangle 3">
            <a:extLst>
              <a:ext uri="{FF2B5EF4-FFF2-40B4-BE49-F238E27FC236}">
                <a16:creationId xmlns:a16="http://schemas.microsoft.com/office/drawing/2014/main" id="{38ABA3F2-F5ED-46CC-B9A2-94A045A90416}"/>
              </a:ext>
            </a:extLst>
          </p:cNvPr>
          <p:cNvSpPr>
            <a:spLocks noGrp="1" noChangeArrowheads="1"/>
          </p:cNvSpPr>
          <p:nvPr>
            <p:ph type="body" idx="1"/>
          </p:nvPr>
        </p:nvSpPr>
        <p:spPr>
          <a:xfrm>
            <a:off x="1600200" y="283842"/>
            <a:ext cx="9448800" cy="6447157"/>
          </a:xfrm>
        </p:spPr>
        <p:txBody>
          <a:bodyPr/>
          <a:lstStyle/>
          <a:p>
            <a:pPr lvl="1">
              <a:lnSpc>
                <a:spcPct val="80000"/>
              </a:lnSpc>
              <a:buFontTx/>
              <a:buNone/>
            </a:pPr>
            <a:r>
              <a:rPr lang="en-US" altLang="en-US" dirty="0"/>
              <a:t>&lt;</a:t>
            </a:r>
            <a:r>
              <a:rPr lang="bg-BG" altLang="en-US" dirty="0"/>
              <a:t>!DOCTYPE </a:t>
            </a:r>
            <a:r>
              <a:rPr lang="bg-BG" altLang="en-US" dirty="0" err="1"/>
              <a:t>html</a:t>
            </a:r>
            <a:r>
              <a:rPr lang="bg-BG" altLang="en-US" dirty="0"/>
              <a:t>&gt;</a:t>
            </a:r>
          </a:p>
          <a:p>
            <a:pPr lvl="1">
              <a:lnSpc>
                <a:spcPct val="80000"/>
              </a:lnSpc>
              <a:buFontTx/>
              <a:buNone/>
            </a:pPr>
            <a:r>
              <a:rPr lang="bg-BG" altLang="en-US" dirty="0"/>
              <a:t>&lt;</a:t>
            </a:r>
            <a:r>
              <a:rPr lang="bg-BG" altLang="en-US" dirty="0" err="1"/>
              <a:t>html</a:t>
            </a:r>
            <a:r>
              <a:rPr lang="bg-BG" altLang="en-US" dirty="0"/>
              <a:t>&gt;</a:t>
            </a:r>
          </a:p>
          <a:p>
            <a:pPr lvl="1">
              <a:lnSpc>
                <a:spcPct val="80000"/>
              </a:lnSpc>
              <a:buFontTx/>
              <a:buNone/>
            </a:pPr>
            <a:r>
              <a:rPr lang="bg-BG" altLang="en-US" dirty="0"/>
              <a:t>&lt;</a:t>
            </a:r>
            <a:r>
              <a:rPr lang="bg-BG" altLang="en-US" dirty="0" err="1"/>
              <a:t>head</a:t>
            </a:r>
            <a:r>
              <a:rPr lang="bg-BG" altLang="en-US" dirty="0"/>
              <a:t>&gt;</a:t>
            </a:r>
            <a:endParaRPr lang="bg-BG" altLang="en-US" b="1" dirty="0"/>
          </a:p>
          <a:p>
            <a:pPr lvl="1">
              <a:lnSpc>
                <a:spcPct val="80000"/>
              </a:lnSpc>
              <a:buFontTx/>
              <a:buNone/>
            </a:pPr>
            <a:r>
              <a:rPr lang="bg-BG" altLang="en-US" b="1" dirty="0"/>
              <a:t>&lt;</a:t>
            </a:r>
            <a:r>
              <a:rPr lang="bg-BG" altLang="en-US" b="1" dirty="0" err="1"/>
              <a:t>script</a:t>
            </a:r>
            <a:r>
              <a:rPr lang="bg-BG" altLang="en-US" b="1" dirty="0"/>
              <a:t>&gt;</a:t>
            </a:r>
            <a:endParaRPr lang="bg-BG" altLang="en-US" dirty="0"/>
          </a:p>
          <a:p>
            <a:pPr lvl="1">
              <a:lnSpc>
                <a:spcPct val="80000"/>
              </a:lnSpc>
              <a:buFontTx/>
              <a:buNone/>
            </a:pPr>
            <a:r>
              <a:rPr lang="bg-BG" altLang="en-US" dirty="0"/>
              <a:t>/* при извикване на функцията с бутона </a:t>
            </a:r>
            <a:r>
              <a:rPr lang="bg-BG" altLang="en-US" dirty="0" err="1"/>
              <a:t>Run</a:t>
            </a:r>
            <a:r>
              <a:rPr lang="bg-BG" altLang="en-US" dirty="0"/>
              <a:t> </a:t>
            </a:r>
            <a:r>
              <a:rPr lang="bg-BG" altLang="en-US" dirty="0" err="1"/>
              <a:t>it</a:t>
            </a:r>
            <a:r>
              <a:rPr lang="bg-BG" altLang="en-US" dirty="0"/>
              <a:t>,</a:t>
            </a:r>
          </a:p>
          <a:p>
            <a:pPr lvl="1">
              <a:lnSpc>
                <a:spcPct val="80000"/>
              </a:lnSpc>
              <a:buFontTx/>
              <a:buNone/>
            </a:pPr>
            <a:r>
              <a:rPr lang="bg-BG" altLang="en-US" dirty="0"/>
              <a:t>ще се изпише поздравлението в </a:t>
            </a:r>
            <a:r>
              <a:rPr lang="bg-BG" altLang="en-US" dirty="0" err="1"/>
              <a:t>alert</a:t>
            </a:r>
            <a:r>
              <a:rPr lang="bg-BG" altLang="en-US" dirty="0"/>
              <a:t> </a:t>
            </a:r>
            <a:r>
              <a:rPr lang="bg-BG" altLang="en-US" dirty="0" err="1"/>
              <a:t>box</a:t>
            </a:r>
            <a:r>
              <a:rPr lang="bg-BG" altLang="en-US" dirty="0"/>
              <a:t>*/ </a:t>
            </a:r>
            <a:endParaRPr lang="bg-BG" altLang="en-US" b="1" dirty="0"/>
          </a:p>
          <a:p>
            <a:pPr lvl="1">
              <a:lnSpc>
                <a:spcPct val="80000"/>
              </a:lnSpc>
              <a:buFontTx/>
              <a:buNone/>
            </a:pPr>
            <a:r>
              <a:rPr lang="en-US" altLang="en-US" b="1" dirty="0"/>
              <a:t>  </a:t>
            </a:r>
            <a:r>
              <a:rPr lang="bg-BG" altLang="en-US" sz="3200" b="1" dirty="0" err="1"/>
              <a:t>function</a:t>
            </a:r>
            <a:r>
              <a:rPr lang="bg-BG" altLang="en-US" sz="3200" b="1" dirty="0"/>
              <a:t> </a:t>
            </a:r>
            <a:r>
              <a:rPr lang="bg-BG" altLang="en-US" sz="3200" b="1" dirty="0" err="1"/>
              <a:t>jsFunction</a:t>
            </a:r>
            <a:r>
              <a:rPr lang="bg-BG" altLang="en-US" sz="3200" b="1" dirty="0"/>
              <a:t>()</a:t>
            </a:r>
          </a:p>
          <a:p>
            <a:pPr lvl="1">
              <a:lnSpc>
                <a:spcPct val="80000"/>
              </a:lnSpc>
              <a:buFontTx/>
              <a:buNone/>
            </a:pPr>
            <a:r>
              <a:rPr lang="en-US" altLang="en-US" sz="3200" b="1" dirty="0"/>
              <a:t>  </a:t>
            </a:r>
            <a:r>
              <a:rPr lang="bg-BG" altLang="en-US" sz="3200" b="1" dirty="0"/>
              <a:t>{</a:t>
            </a:r>
            <a:r>
              <a:rPr lang="en-US" altLang="en-US" sz="3200" b="1" dirty="0"/>
              <a:t> </a:t>
            </a:r>
            <a:endParaRPr lang="bg-BG" altLang="en-US" sz="3200" b="1" dirty="0"/>
          </a:p>
          <a:p>
            <a:pPr lvl="1">
              <a:lnSpc>
                <a:spcPct val="80000"/>
              </a:lnSpc>
              <a:buFontTx/>
              <a:buNone/>
            </a:pPr>
            <a:r>
              <a:rPr lang="en-US" altLang="en-US" sz="3200" b="1" dirty="0"/>
              <a:t>      </a:t>
            </a:r>
            <a:r>
              <a:rPr lang="bg-BG" altLang="en-US" sz="3200" b="1" dirty="0" err="1"/>
              <a:t>alert</a:t>
            </a:r>
            <a:r>
              <a:rPr lang="bg-BG" altLang="en-US" sz="3200" b="1" dirty="0"/>
              <a:t>(</a:t>
            </a:r>
            <a:r>
              <a:rPr lang="bg-BG" altLang="en-US" sz="3200" b="1" dirty="0">
                <a:solidFill>
                  <a:srgbClr val="C00000"/>
                </a:solidFill>
              </a:rPr>
              <a:t>"Здравейте приятели"</a:t>
            </a:r>
            <a:r>
              <a:rPr lang="bg-BG" altLang="en-US" sz="3200" b="1" dirty="0"/>
              <a:t>);</a:t>
            </a:r>
          </a:p>
          <a:p>
            <a:pPr lvl="1">
              <a:lnSpc>
                <a:spcPct val="80000"/>
              </a:lnSpc>
              <a:buFontTx/>
              <a:buNone/>
            </a:pPr>
            <a:r>
              <a:rPr lang="en-US" altLang="en-US" sz="3200" b="1" dirty="0"/>
              <a:t>   </a:t>
            </a:r>
            <a:r>
              <a:rPr lang="bg-BG" altLang="en-US" sz="3200" b="1" dirty="0"/>
              <a:t>}</a:t>
            </a:r>
          </a:p>
          <a:p>
            <a:pPr lvl="1">
              <a:lnSpc>
                <a:spcPct val="80000"/>
              </a:lnSpc>
              <a:buFontTx/>
              <a:buNone/>
            </a:pPr>
            <a:r>
              <a:rPr lang="bg-BG" altLang="en-US" b="1" dirty="0"/>
              <a:t>&lt;/</a:t>
            </a:r>
            <a:r>
              <a:rPr lang="bg-BG" altLang="en-US" b="1" dirty="0" err="1"/>
              <a:t>script</a:t>
            </a:r>
            <a:r>
              <a:rPr lang="bg-BG" altLang="en-US" b="1" dirty="0"/>
              <a:t>&gt;</a:t>
            </a:r>
            <a:endParaRPr lang="bg-BG" altLang="en-US" dirty="0"/>
          </a:p>
          <a:p>
            <a:pPr lvl="1">
              <a:lnSpc>
                <a:spcPct val="80000"/>
              </a:lnSpc>
              <a:buFontTx/>
              <a:buNone/>
            </a:pPr>
            <a:r>
              <a:rPr lang="bg-BG" altLang="en-US" dirty="0"/>
              <a:t>&lt;/</a:t>
            </a:r>
            <a:r>
              <a:rPr lang="bg-BG" altLang="en-US" dirty="0" err="1"/>
              <a:t>head</a:t>
            </a:r>
            <a:r>
              <a:rPr lang="bg-BG" altLang="en-US" dirty="0"/>
              <a:t>&gt;</a:t>
            </a:r>
          </a:p>
          <a:p>
            <a:pPr lvl="1">
              <a:lnSpc>
                <a:spcPct val="80000"/>
              </a:lnSpc>
              <a:buFontTx/>
              <a:buNone/>
            </a:pPr>
            <a:r>
              <a:rPr lang="bg-BG" altLang="en-US" dirty="0"/>
              <a:t>&lt;</a:t>
            </a:r>
            <a:r>
              <a:rPr lang="bg-BG" altLang="en-US" dirty="0" err="1"/>
              <a:t>body</a:t>
            </a:r>
            <a:r>
              <a:rPr lang="bg-BG" altLang="en-US" dirty="0"/>
              <a:t>&gt;</a:t>
            </a:r>
          </a:p>
          <a:p>
            <a:pPr lvl="1">
              <a:lnSpc>
                <a:spcPct val="80000"/>
              </a:lnSpc>
              <a:buFontTx/>
              <a:buNone/>
            </a:pPr>
            <a:r>
              <a:rPr lang="bg-BG" altLang="en-US" dirty="0"/>
              <a:t>&lt;</a:t>
            </a:r>
            <a:r>
              <a:rPr lang="bg-BG" altLang="en-US" dirty="0" err="1"/>
              <a:t>button</a:t>
            </a:r>
            <a:r>
              <a:rPr lang="bg-BG" altLang="en-US" dirty="0"/>
              <a:t> </a:t>
            </a:r>
            <a:r>
              <a:rPr lang="bg-BG" altLang="en-US" b="1" dirty="0" err="1"/>
              <a:t>onclick</a:t>
            </a:r>
            <a:r>
              <a:rPr lang="bg-BG" altLang="en-US" b="1" dirty="0"/>
              <a:t>="</a:t>
            </a:r>
            <a:r>
              <a:rPr lang="bg-BG" altLang="en-US" b="1" dirty="0" err="1"/>
              <a:t>jsFunction</a:t>
            </a:r>
            <a:r>
              <a:rPr lang="bg-BG" altLang="en-US" b="1" dirty="0"/>
              <a:t>()"</a:t>
            </a:r>
            <a:r>
              <a:rPr lang="bg-BG" altLang="en-US" dirty="0"/>
              <a:t>&gt;</a:t>
            </a:r>
            <a:r>
              <a:rPr lang="bg-BG" altLang="en-US" dirty="0" err="1"/>
              <a:t>Run</a:t>
            </a:r>
            <a:r>
              <a:rPr lang="bg-BG" altLang="en-US" dirty="0"/>
              <a:t> </a:t>
            </a:r>
            <a:r>
              <a:rPr lang="bg-BG" altLang="en-US" dirty="0" err="1"/>
              <a:t>it</a:t>
            </a:r>
            <a:r>
              <a:rPr lang="bg-BG" altLang="en-US" dirty="0"/>
              <a:t>&lt;/</a:t>
            </a:r>
            <a:r>
              <a:rPr lang="bg-BG" altLang="en-US" dirty="0" err="1"/>
              <a:t>button</a:t>
            </a:r>
            <a:r>
              <a:rPr lang="bg-BG" altLang="en-US" dirty="0"/>
              <a:t>&gt;</a:t>
            </a:r>
          </a:p>
          <a:p>
            <a:pPr lvl="1">
              <a:lnSpc>
                <a:spcPct val="80000"/>
              </a:lnSpc>
              <a:buFontTx/>
              <a:buNone/>
            </a:pPr>
            <a:r>
              <a:rPr lang="bg-BG" altLang="en-US" dirty="0"/>
              <a:t>&lt;/</a:t>
            </a:r>
            <a:r>
              <a:rPr lang="bg-BG" altLang="en-US" dirty="0" err="1"/>
              <a:t>body</a:t>
            </a:r>
            <a:r>
              <a:rPr lang="bg-BG" altLang="en-US" dirty="0"/>
              <a:t>&gt;</a:t>
            </a:r>
          </a:p>
          <a:p>
            <a:pPr lvl="1">
              <a:lnSpc>
                <a:spcPct val="80000"/>
              </a:lnSpc>
              <a:buFontTx/>
              <a:buNone/>
            </a:pPr>
            <a:r>
              <a:rPr lang="bg-BG" altLang="en-US" dirty="0"/>
              <a:t>&lt;/</a:t>
            </a:r>
            <a:r>
              <a:rPr lang="bg-BG" altLang="en-US" dirty="0" err="1"/>
              <a:t>html</a:t>
            </a:r>
            <a:r>
              <a:rPr lang="bg-BG" altLang="en-US" dirty="0"/>
              <a:t>&gt;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13">
            <a:extLst>
              <a:ext uri="{FF2B5EF4-FFF2-40B4-BE49-F238E27FC236}">
                <a16:creationId xmlns:a16="http://schemas.microsoft.com/office/drawing/2014/main" id="{74B26762-BEDE-460F-98F9-BB0684CCD40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CC420832-54F8-42F0-8FCF-863D05760364}" type="slidenum">
              <a:rPr lang="bg-BG" altLang="en-US" sz="2600">
                <a:solidFill>
                  <a:schemeClr val="bg1"/>
                </a:solidFill>
              </a:rPr>
              <a:pPr eaLnBrk="1" hangingPunct="1">
                <a:spcBef>
                  <a:spcPct val="0"/>
                </a:spcBef>
                <a:buClrTx/>
                <a:buSzTx/>
                <a:buFontTx/>
                <a:buNone/>
              </a:pPr>
              <a:t>50</a:t>
            </a:fld>
            <a:endParaRPr lang="bg-BG" altLang="en-US" sz="2600">
              <a:solidFill>
                <a:schemeClr val="bg1"/>
              </a:solidFill>
            </a:endParaRPr>
          </a:p>
        </p:txBody>
      </p:sp>
      <p:sp>
        <p:nvSpPr>
          <p:cNvPr id="37891" name="AutoShape 2">
            <a:extLst>
              <a:ext uri="{FF2B5EF4-FFF2-40B4-BE49-F238E27FC236}">
                <a16:creationId xmlns:a16="http://schemas.microsoft.com/office/drawing/2014/main" id="{E0DE0C90-4394-4D0F-9112-3698738EB7BA}"/>
              </a:ext>
            </a:extLst>
          </p:cNvPr>
          <p:cNvSpPr>
            <a:spLocks noGrp="1" noChangeArrowheads="1"/>
          </p:cNvSpPr>
          <p:nvPr>
            <p:ph type="title"/>
          </p:nvPr>
        </p:nvSpPr>
        <p:spPr>
          <a:xfrm>
            <a:off x="112184" y="193548"/>
            <a:ext cx="10566400" cy="720852"/>
          </a:xfrm>
        </p:spPr>
        <p:txBody>
          <a:bodyPr/>
          <a:lstStyle/>
          <a:p>
            <a:r>
              <a:rPr lang="bg-BG" altLang="en-US" sz="3200" b="0" dirty="0"/>
              <a:t>Как работи </a:t>
            </a:r>
            <a:r>
              <a:rPr lang="bg-BG" altLang="en-US" sz="3200" b="0" dirty="0" err="1"/>
              <a:t>page</a:t>
            </a:r>
            <a:r>
              <a:rPr lang="bg-BG" altLang="en-US" sz="3200" b="0" dirty="0"/>
              <a:t> </a:t>
            </a:r>
            <a:r>
              <a:rPr lang="bg-BG" altLang="en-US" sz="3200" b="0" dirty="0" err="1"/>
              <a:t>Re-direction</a:t>
            </a:r>
            <a:r>
              <a:rPr lang="bg-BG" altLang="en-US" sz="3200" b="0" dirty="0"/>
              <a:t>?</a:t>
            </a:r>
            <a:endParaRPr lang="bg-BG" altLang="en-US" sz="3200" dirty="0"/>
          </a:p>
        </p:txBody>
      </p:sp>
      <p:sp>
        <p:nvSpPr>
          <p:cNvPr id="37892" name="Rectangle 3">
            <a:extLst>
              <a:ext uri="{FF2B5EF4-FFF2-40B4-BE49-F238E27FC236}">
                <a16:creationId xmlns:a16="http://schemas.microsoft.com/office/drawing/2014/main" id="{6C5E23D9-45D7-4239-9129-FB8A9AADFA9D}"/>
              </a:ext>
            </a:extLst>
          </p:cNvPr>
          <p:cNvSpPr>
            <a:spLocks noGrp="1" noChangeArrowheads="1"/>
          </p:cNvSpPr>
          <p:nvPr>
            <p:ph type="body" idx="1"/>
          </p:nvPr>
        </p:nvSpPr>
        <p:spPr>
          <a:xfrm>
            <a:off x="142664" y="1449276"/>
            <a:ext cx="9918784" cy="5408724"/>
          </a:xfrm>
        </p:spPr>
        <p:txBody>
          <a:bodyPr/>
          <a:lstStyle/>
          <a:p>
            <a:pPr>
              <a:lnSpc>
                <a:spcPct val="80000"/>
              </a:lnSpc>
            </a:pPr>
            <a:r>
              <a:rPr lang="bg-BG" altLang="en-US" sz="2000" dirty="0"/>
              <a:t>Много е опростен начинът за пренасочване в </a:t>
            </a:r>
            <a:r>
              <a:rPr lang="bg-BG" altLang="en-US" sz="2000" dirty="0" err="1"/>
              <a:t>JavaScript</a:t>
            </a:r>
            <a:r>
              <a:rPr lang="bg-BG" altLang="en-US" sz="2000" dirty="0"/>
              <a:t> от страната на клиента. Необходимо е само да добавите във вашия код един ред в &lt;</a:t>
            </a:r>
            <a:r>
              <a:rPr lang="bg-BG" altLang="en-US" sz="2000" dirty="0" err="1"/>
              <a:t>head</a:t>
            </a:r>
            <a:r>
              <a:rPr lang="bg-BG" altLang="en-US" sz="2000" dirty="0"/>
              <a:t>&gt; частта на скрипта. Синтаксис:</a:t>
            </a:r>
          </a:p>
          <a:p>
            <a:pPr lvl="1">
              <a:lnSpc>
                <a:spcPct val="80000"/>
              </a:lnSpc>
              <a:buFontTx/>
              <a:buNone/>
            </a:pPr>
            <a:r>
              <a:rPr lang="bg-BG" altLang="en-US" sz="1800" dirty="0">
                <a:solidFill>
                  <a:srgbClr val="0000FF"/>
                </a:solidFill>
              </a:rPr>
              <a:t>&lt;</a:t>
            </a:r>
            <a:r>
              <a:rPr lang="bg-BG" altLang="en-US" sz="1800" dirty="0" err="1">
                <a:solidFill>
                  <a:srgbClr val="0000FF"/>
                </a:solidFill>
              </a:rPr>
              <a:t>head</a:t>
            </a:r>
            <a:r>
              <a:rPr lang="bg-BG" altLang="en-US" sz="1800" dirty="0">
                <a:solidFill>
                  <a:srgbClr val="0000FF"/>
                </a:solidFill>
              </a:rPr>
              <a:t>&gt;&lt;</a:t>
            </a:r>
            <a:r>
              <a:rPr lang="bg-BG" altLang="en-US" sz="1800" dirty="0" err="1">
                <a:solidFill>
                  <a:srgbClr val="0000FF"/>
                </a:solidFill>
              </a:rPr>
              <a:t>script</a:t>
            </a:r>
            <a:r>
              <a:rPr lang="bg-BG" altLang="en-US" sz="1800" dirty="0">
                <a:solidFill>
                  <a:srgbClr val="0000FF"/>
                </a:solidFill>
              </a:rPr>
              <a:t>&gt;</a:t>
            </a:r>
          </a:p>
          <a:p>
            <a:pPr lvl="1">
              <a:lnSpc>
                <a:spcPct val="80000"/>
              </a:lnSpc>
              <a:buFontTx/>
              <a:buNone/>
            </a:pPr>
            <a:r>
              <a:rPr lang="bg-BG" altLang="en-US" sz="1800" dirty="0">
                <a:solidFill>
                  <a:srgbClr val="0000FF"/>
                </a:solidFill>
              </a:rPr>
              <a:t>   </a:t>
            </a:r>
            <a:r>
              <a:rPr lang="bg-BG" altLang="en-US" sz="1800" dirty="0" err="1">
                <a:solidFill>
                  <a:srgbClr val="0000FF"/>
                </a:solidFill>
              </a:rPr>
              <a:t>window.location</a:t>
            </a:r>
            <a:r>
              <a:rPr lang="bg-BG" altLang="en-US" sz="1800" dirty="0">
                <a:solidFill>
                  <a:srgbClr val="0000FF"/>
                </a:solidFill>
              </a:rPr>
              <a:t>="http://www.newlocation.com";</a:t>
            </a:r>
          </a:p>
          <a:p>
            <a:pPr lvl="1">
              <a:lnSpc>
                <a:spcPct val="80000"/>
              </a:lnSpc>
              <a:buFontTx/>
              <a:buNone/>
            </a:pPr>
            <a:r>
              <a:rPr lang="bg-BG" altLang="en-US" sz="1800" dirty="0">
                <a:solidFill>
                  <a:srgbClr val="0000FF"/>
                </a:solidFill>
              </a:rPr>
              <a:t>&lt;/</a:t>
            </a:r>
            <a:r>
              <a:rPr lang="bg-BG" altLang="en-US" sz="1800" dirty="0" err="1">
                <a:solidFill>
                  <a:srgbClr val="0000FF"/>
                </a:solidFill>
              </a:rPr>
              <a:t>script</a:t>
            </a:r>
            <a:r>
              <a:rPr lang="bg-BG" altLang="en-US" sz="1800" dirty="0">
                <a:solidFill>
                  <a:srgbClr val="0000FF"/>
                </a:solidFill>
              </a:rPr>
              <a:t>&gt;&lt;/</a:t>
            </a:r>
            <a:r>
              <a:rPr lang="bg-BG" altLang="en-US" sz="1800" dirty="0" err="1">
                <a:solidFill>
                  <a:srgbClr val="0000FF"/>
                </a:solidFill>
              </a:rPr>
              <a:t>head</a:t>
            </a:r>
            <a:r>
              <a:rPr lang="bg-BG" altLang="en-US" sz="1800" dirty="0">
                <a:solidFill>
                  <a:srgbClr val="0000FF"/>
                </a:solidFill>
              </a:rPr>
              <a:t>&gt;</a:t>
            </a:r>
          </a:p>
          <a:p>
            <a:pPr>
              <a:lnSpc>
                <a:spcPct val="80000"/>
              </a:lnSpc>
            </a:pPr>
            <a:r>
              <a:rPr lang="bg-BG" altLang="en-US" sz="2000" dirty="0"/>
              <a:t>Може да направите подходящо съобщение за вашите посетители преди да бъдат пренасочени към другата страница. Това ще изисква да се добави определено задържане, за да може да бъде прочетено съобщението, както е в следващия пример:</a:t>
            </a:r>
          </a:p>
          <a:p>
            <a:pPr lvl="1">
              <a:lnSpc>
                <a:spcPct val="80000"/>
              </a:lnSpc>
              <a:buFontTx/>
              <a:buNone/>
            </a:pPr>
            <a:r>
              <a:rPr lang="bg-BG" altLang="en-US" sz="2000" dirty="0">
                <a:solidFill>
                  <a:srgbClr val="0000FF"/>
                </a:solidFill>
              </a:rPr>
              <a:t>&lt;</a:t>
            </a:r>
            <a:r>
              <a:rPr lang="bg-BG" altLang="en-US" sz="2000" dirty="0" err="1">
                <a:solidFill>
                  <a:srgbClr val="0000FF"/>
                </a:solidFill>
              </a:rPr>
              <a:t>head</a:t>
            </a:r>
            <a:r>
              <a:rPr lang="bg-BG" altLang="en-US" sz="2000" dirty="0">
                <a:solidFill>
                  <a:srgbClr val="0000FF"/>
                </a:solidFill>
              </a:rPr>
              <a:t>&gt;&lt;</a:t>
            </a:r>
            <a:r>
              <a:rPr lang="bg-BG" altLang="en-US" sz="2000" dirty="0" err="1">
                <a:solidFill>
                  <a:srgbClr val="0000FF"/>
                </a:solidFill>
              </a:rPr>
              <a:t>script</a:t>
            </a:r>
            <a:r>
              <a:rPr lang="bg-BG" altLang="en-US" sz="2000" dirty="0">
                <a:solidFill>
                  <a:srgbClr val="0000FF"/>
                </a:solidFill>
              </a:rPr>
              <a:t>&gt;</a:t>
            </a:r>
          </a:p>
          <a:p>
            <a:pPr lvl="1">
              <a:lnSpc>
                <a:spcPct val="80000"/>
              </a:lnSpc>
              <a:buFontTx/>
              <a:buNone/>
            </a:pPr>
            <a:r>
              <a:rPr lang="bg-BG" altLang="en-US" sz="2000" dirty="0" err="1">
                <a:solidFill>
                  <a:srgbClr val="0000FF"/>
                </a:solidFill>
              </a:rPr>
              <a:t>function</a:t>
            </a:r>
            <a:r>
              <a:rPr lang="bg-BG" altLang="en-US" sz="2000" dirty="0">
                <a:solidFill>
                  <a:srgbClr val="0000FF"/>
                </a:solidFill>
              </a:rPr>
              <a:t> </a:t>
            </a:r>
            <a:r>
              <a:rPr lang="bg-BG" altLang="en-US" sz="2000" b="1" dirty="0" err="1">
                <a:solidFill>
                  <a:srgbClr val="0000FF"/>
                </a:solidFill>
              </a:rPr>
              <a:t>redirect_f</a:t>
            </a:r>
            <a:r>
              <a:rPr lang="bg-BG" altLang="en-US" sz="2000" b="1" dirty="0">
                <a:solidFill>
                  <a:srgbClr val="0000FF"/>
                </a:solidFill>
              </a:rPr>
              <a:t>()</a:t>
            </a:r>
            <a:endParaRPr lang="bg-BG" altLang="en-US" sz="2000" dirty="0">
              <a:solidFill>
                <a:srgbClr val="0000FF"/>
              </a:solidFill>
            </a:endParaRPr>
          </a:p>
          <a:p>
            <a:pPr lvl="1">
              <a:lnSpc>
                <a:spcPct val="80000"/>
              </a:lnSpc>
              <a:buFontTx/>
              <a:buNone/>
            </a:pPr>
            <a:r>
              <a:rPr lang="bg-BG" altLang="en-US" sz="2000" dirty="0">
                <a:solidFill>
                  <a:srgbClr val="0000FF"/>
                </a:solidFill>
              </a:rPr>
              <a:t>{</a:t>
            </a:r>
          </a:p>
          <a:p>
            <a:pPr lvl="1">
              <a:lnSpc>
                <a:spcPct val="80000"/>
              </a:lnSpc>
              <a:buFontTx/>
              <a:buNone/>
            </a:pPr>
            <a:r>
              <a:rPr lang="bg-BG" altLang="en-US" sz="2000" dirty="0">
                <a:solidFill>
                  <a:srgbClr val="0000FF"/>
                </a:solidFill>
              </a:rPr>
              <a:t>    </a:t>
            </a:r>
            <a:r>
              <a:rPr lang="bg-BG" altLang="en-US" sz="2000" dirty="0" err="1">
                <a:solidFill>
                  <a:srgbClr val="0000FF"/>
                </a:solidFill>
              </a:rPr>
              <a:t>window.location</a:t>
            </a:r>
            <a:r>
              <a:rPr lang="bg-BG" altLang="en-US" sz="2000" dirty="0">
                <a:solidFill>
                  <a:srgbClr val="0000FF"/>
                </a:solidFill>
              </a:rPr>
              <a:t>="http://www.google.com";</a:t>
            </a:r>
          </a:p>
          <a:p>
            <a:pPr lvl="1">
              <a:lnSpc>
                <a:spcPct val="80000"/>
              </a:lnSpc>
              <a:buFontTx/>
              <a:buNone/>
            </a:pPr>
            <a:r>
              <a:rPr lang="bg-BG" altLang="en-US" sz="2000" dirty="0">
                <a:solidFill>
                  <a:srgbClr val="0000FF"/>
                </a:solidFill>
              </a:rPr>
              <a:t>}</a:t>
            </a:r>
          </a:p>
          <a:p>
            <a:pPr lvl="1">
              <a:lnSpc>
                <a:spcPct val="80000"/>
              </a:lnSpc>
              <a:buFontTx/>
              <a:buNone/>
            </a:pPr>
            <a:r>
              <a:rPr lang="bg-BG" altLang="en-US" sz="2000" dirty="0" err="1">
                <a:solidFill>
                  <a:srgbClr val="0000FF"/>
                </a:solidFill>
              </a:rPr>
              <a:t>document.write</a:t>
            </a:r>
            <a:r>
              <a:rPr lang="bg-BG" altLang="en-US" sz="2000" dirty="0">
                <a:solidFill>
                  <a:srgbClr val="0000FF"/>
                </a:solidFill>
              </a:rPr>
              <a:t>("Вие ще бъдете пренасочени към нашия домейн след 10 </a:t>
            </a:r>
            <a:r>
              <a:rPr lang="bg-BG" altLang="en-US" sz="2000" dirty="0" err="1">
                <a:solidFill>
                  <a:srgbClr val="0000FF"/>
                </a:solidFill>
              </a:rPr>
              <a:t>sec</a:t>
            </a:r>
            <a:r>
              <a:rPr lang="bg-BG" altLang="en-US" sz="2000" dirty="0">
                <a:solidFill>
                  <a:srgbClr val="0000FF"/>
                </a:solidFill>
              </a:rPr>
              <a:t>.");</a:t>
            </a:r>
            <a:endParaRPr lang="bg-BG" altLang="en-US" sz="2000" b="1" dirty="0">
              <a:solidFill>
                <a:srgbClr val="0000FF"/>
              </a:solidFill>
            </a:endParaRPr>
          </a:p>
          <a:p>
            <a:pPr lvl="1">
              <a:lnSpc>
                <a:spcPct val="80000"/>
              </a:lnSpc>
              <a:buFontTx/>
              <a:buNone/>
            </a:pPr>
            <a:r>
              <a:rPr lang="bg-BG" altLang="en-US" sz="2000" b="1" dirty="0" err="1">
                <a:solidFill>
                  <a:srgbClr val="0000FF"/>
                </a:solidFill>
              </a:rPr>
              <a:t>setTimeout</a:t>
            </a:r>
            <a:r>
              <a:rPr lang="bg-BG" altLang="en-US" sz="2000" b="1" dirty="0">
                <a:solidFill>
                  <a:srgbClr val="0000FF"/>
                </a:solidFill>
              </a:rPr>
              <a:t>(' </a:t>
            </a:r>
            <a:r>
              <a:rPr lang="bg-BG" altLang="en-US" sz="2000" b="1" dirty="0" err="1">
                <a:solidFill>
                  <a:srgbClr val="0000FF"/>
                </a:solidFill>
              </a:rPr>
              <a:t>redirect_f</a:t>
            </a:r>
            <a:r>
              <a:rPr lang="bg-BG" altLang="en-US" sz="2000" b="1" dirty="0">
                <a:solidFill>
                  <a:srgbClr val="0000FF"/>
                </a:solidFill>
              </a:rPr>
              <a:t>()', 10000);</a:t>
            </a:r>
            <a:endParaRPr lang="bg-BG" altLang="en-US" sz="2000" dirty="0">
              <a:solidFill>
                <a:srgbClr val="0000FF"/>
              </a:solidFill>
            </a:endParaRPr>
          </a:p>
          <a:p>
            <a:pPr lvl="1">
              <a:lnSpc>
                <a:spcPct val="80000"/>
              </a:lnSpc>
              <a:buFontTx/>
              <a:buNone/>
            </a:pPr>
            <a:r>
              <a:rPr lang="bg-BG" altLang="en-US" sz="2000" dirty="0">
                <a:solidFill>
                  <a:srgbClr val="0000FF"/>
                </a:solidFill>
              </a:rPr>
              <a:t>&lt;/</a:t>
            </a:r>
            <a:r>
              <a:rPr lang="bg-BG" altLang="en-US" sz="2000" dirty="0" err="1">
                <a:solidFill>
                  <a:srgbClr val="0000FF"/>
                </a:solidFill>
              </a:rPr>
              <a:t>script</a:t>
            </a:r>
            <a:r>
              <a:rPr lang="bg-BG" altLang="en-US" sz="2000" dirty="0">
                <a:solidFill>
                  <a:srgbClr val="0000FF"/>
                </a:solidFill>
              </a:rPr>
              <a:t>&gt;&lt;/</a:t>
            </a:r>
            <a:r>
              <a:rPr lang="bg-BG" altLang="en-US" sz="2000" dirty="0" err="1">
                <a:solidFill>
                  <a:srgbClr val="0000FF"/>
                </a:solidFill>
              </a:rPr>
              <a:t>head</a:t>
            </a:r>
            <a:r>
              <a:rPr lang="bg-BG" altLang="en-US" sz="2000" dirty="0">
                <a:solidFill>
                  <a:srgbClr val="0000FF"/>
                </a:solidFill>
              </a:rPr>
              <a:t>&gt;</a:t>
            </a:r>
          </a:p>
        </p:txBody>
      </p:sp>
      <p:sp>
        <p:nvSpPr>
          <p:cNvPr id="60420" name="Text Box 4">
            <a:extLst>
              <a:ext uri="{FF2B5EF4-FFF2-40B4-BE49-F238E27FC236}">
                <a16:creationId xmlns:a16="http://schemas.microsoft.com/office/drawing/2014/main" id="{A7898134-91E9-4F78-8E69-162E7F6489E2}"/>
              </a:ext>
            </a:extLst>
          </p:cNvPr>
          <p:cNvSpPr txBox="1">
            <a:spLocks noChangeArrowheads="1"/>
          </p:cNvSpPr>
          <p:nvPr/>
        </p:nvSpPr>
        <p:spPr bwMode="auto">
          <a:xfrm>
            <a:off x="6400800" y="193548"/>
            <a:ext cx="5959475" cy="1255728"/>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bg-BG" altLang="en-US" sz="1800" dirty="0"/>
              <a:t>Тук </a:t>
            </a:r>
            <a:r>
              <a:rPr lang="bg-BG" altLang="en-US" sz="1800" b="1" dirty="0" err="1"/>
              <a:t>setTimeout</a:t>
            </a:r>
            <a:r>
              <a:rPr lang="bg-BG" altLang="en-US" sz="1800" b="1" dirty="0"/>
              <a:t>() </a:t>
            </a:r>
            <a:r>
              <a:rPr lang="bg-BG" altLang="en-US" sz="1800" dirty="0"/>
              <a:t>е вградена функция на </a:t>
            </a:r>
            <a:r>
              <a:rPr lang="bg-BG" altLang="en-US" sz="1800" dirty="0" err="1"/>
              <a:t>JavaScript</a:t>
            </a:r>
            <a:r>
              <a:rPr lang="bg-BG" altLang="en-US" sz="1800" dirty="0"/>
              <a:t>, която може да бъде използвана за изпълнение на друга функция след определен интервал от време, а именно функцията </a:t>
            </a:r>
            <a:r>
              <a:rPr lang="bg-BG" altLang="en-US" sz="1800" dirty="0" err="1"/>
              <a:t>redirect_f</a:t>
            </a:r>
            <a:r>
              <a:rPr lang="bg-BG" altLang="en-US" sz="1800" dirty="0"/>
              <a:t>().</a:t>
            </a:r>
          </a:p>
          <a:p>
            <a:pPr eaLnBrk="1" hangingPunct="1">
              <a:spcBef>
                <a:spcPct val="0"/>
              </a:spcBef>
              <a:buClrTx/>
              <a:buSzTx/>
              <a:buFontTx/>
              <a:buNone/>
            </a:pPr>
            <a:endParaRPr lang="bg-BG"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 calcmode="lin" valueType="num">
                                      <p:cBhvr additive="base">
                                        <p:cTn id="7" dur="500" fill="hold"/>
                                        <p:tgtEl>
                                          <p:spTgt spid="60420"/>
                                        </p:tgtEl>
                                        <p:attrNameLst>
                                          <p:attrName>ppt_x</p:attrName>
                                        </p:attrNameLst>
                                      </p:cBhvr>
                                      <p:tavLst>
                                        <p:tav tm="0">
                                          <p:val>
                                            <p:strVal val="#ppt_x"/>
                                          </p:val>
                                        </p:tav>
                                        <p:tav tm="100000">
                                          <p:val>
                                            <p:strVal val="#ppt_x"/>
                                          </p:val>
                                        </p:tav>
                                      </p:tavLst>
                                    </p:anim>
                                    <p:anim calcmode="lin" valueType="num">
                                      <p:cBhvr additive="base">
                                        <p:cTn id="8"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13">
            <a:extLst>
              <a:ext uri="{FF2B5EF4-FFF2-40B4-BE49-F238E27FC236}">
                <a16:creationId xmlns:a16="http://schemas.microsoft.com/office/drawing/2014/main" id="{1A532971-92CB-4954-A415-72103565CC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BA89830C-C63A-4D50-87A4-1A783CF90877}" type="slidenum">
              <a:rPr lang="bg-BG" altLang="en-US" sz="2600">
                <a:solidFill>
                  <a:srgbClr val="0000FF"/>
                </a:solidFill>
              </a:rPr>
              <a:pPr eaLnBrk="1" hangingPunct="1">
                <a:spcBef>
                  <a:spcPct val="0"/>
                </a:spcBef>
                <a:buClrTx/>
                <a:buSzTx/>
                <a:buFontTx/>
                <a:buNone/>
              </a:pPr>
              <a:t>51</a:t>
            </a:fld>
            <a:endParaRPr lang="bg-BG" altLang="en-US" sz="2600" dirty="0">
              <a:solidFill>
                <a:srgbClr val="0000FF"/>
              </a:solidFill>
            </a:endParaRPr>
          </a:p>
        </p:txBody>
      </p:sp>
      <p:sp>
        <p:nvSpPr>
          <p:cNvPr id="38915" name="AutoShape 2">
            <a:extLst>
              <a:ext uri="{FF2B5EF4-FFF2-40B4-BE49-F238E27FC236}">
                <a16:creationId xmlns:a16="http://schemas.microsoft.com/office/drawing/2014/main" id="{9E97CE28-787A-45C7-85DB-C7D0DCE3204B}"/>
              </a:ext>
            </a:extLst>
          </p:cNvPr>
          <p:cNvSpPr>
            <a:spLocks noGrp="1" noChangeArrowheads="1"/>
          </p:cNvSpPr>
          <p:nvPr>
            <p:ph type="title"/>
          </p:nvPr>
        </p:nvSpPr>
        <p:spPr>
          <a:xfrm>
            <a:off x="812800" y="130048"/>
            <a:ext cx="10566400" cy="533400"/>
          </a:xfrm>
        </p:spPr>
        <p:txBody>
          <a:bodyPr/>
          <a:lstStyle/>
          <a:p>
            <a:r>
              <a:rPr lang="bg-BG" altLang="en-US" dirty="0"/>
              <a:t>4.5. Диалогови кутии</a:t>
            </a:r>
          </a:p>
        </p:txBody>
      </p:sp>
      <p:sp>
        <p:nvSpPr>
          <p:cNvPr id="38916" name="Rectangle 3">
            <a:extLst>
              <a:ext uri="{FF2B5EF4-FFF2-40B4-BE49-F238E27FC236}">
                <a16:creationId xmlns:a16="http://schemas.microsoft.com/office/drawing/2014/main" id="{153725A4-970A-4F35-B1EB-3797F4972702}"/>
              </a:ext>
            </a:extLst>
          </p:cNvPr>
          <p:cNvSpPr>
            <a:spLocks noGrp="1" noChangeArrowheads="1"/>
          </p:cNvSpPr>
          <p:nvPr>
            <p:ph type="body" idx="1"/>
          </p:nvPr>
        </p:nvSpPr>
        <p:spPr>
          <a:xfrm>
            <a:off x="812800" y="790067"/>
            <a:ext cx="10312400" cy="6067933"/>
          </a:xfrm>
        </p:spPr>
        <p:txBody>
          <a:bodyPr/>
          <a:lstStyle/>
          <a:p>
            <a:pPr>
              <a:lnSpc>
                <a:spcPct val="80000"/>
              </a:lnSpc>
            </a:pPr>
            <a:r>
              <a:rPr lang="bg-BG" altLang="en-US" sz="2400" dirty="0" err="1"/>
              <a:t>JavaScript</a:t>
            </a:r>
            <a:r>
              <a:rPr lang="bg-BG" altLang="en-US" sz="2400" dirty="0"/>
              <a:t> поддържа три типа диалогови кутии. Те могат да бъдат използвани, за да се генерира предупреждение, да се извърши потвърждение или да се въведат определени данни в кода динамично.</a:t>
            </a:r>
            <a:endParaRPr lang="bg-BG" altLang="en-US" sz="2400" b="1" dirty="0"/>
          </a:p>
          <a:p>
            <a:pPr>
              <a:lnSpc>
                <a:spcPct val="80000"/>
              </a:lnSpc>
            </a:pPr>
            <a:r>
              <a:rPr lang="bg-BG" altLang="en-US" sz="2400" b="1" dirty="0"/>
              <a:t>Диалогова кутия за предупреждение:</a:t>
            </a:r>
            <a:r>
              <a:rPr lang="bg-BG" altLang="en-US" sz="2400" dirty="0"/>
              <a:t> </a:t>
            </a:r>
            <a:r>
              <a:rPr lang="bg-BG" altLang="en-US" sz="2400" dirty="0" err="1"/>
              <a:t>alert</a:t>
            </a:r>
            <a:r>
              <a:rPr lang="bg-BG" altLang="en-US" sz="2400" dirty="0"/>
              <a:t>()</a:t>
            </a:r>
          </a:p>
          <a:p>
            <a:pPr>
              <a:lnSpc>
                <a:spcPct val="80000"/>
              </a:lnSpc>
            </a:pPr>
            <a:r>
              <a:rPr lang="bg-BG" altLang="en-US" sz="2400" dirty="0"/>
              <a:t>Диалоговата кутия за предупреждение е най-често използваната за генериране на текстови предупреждения до потребителите. Масово се използва за предупреждение при удостоверяване на неправилно въведена информация във формуляр, например:</a:t>
            </a:r>
          </a:p>
          <a:p>
            <a:pPr lvl="1">
              <a:lnSpc>
                <a:spcPct val="80000"/>
              </a:lnSpc>
              <a:buFontTx/>
              <a:buNone/>
            </a:pPr>
            <a:r>
              <a:rPr lang="bg-BG" altLang="en-US" dirty="0">
                <a:solidFill>
                  <a:srgbClr val="0000FF"/>
                </a:solidFill>
              </a:rPr>
              <a:t>&lt;</a:t>
            </a:r>
            <a:r>
              <a:rPr lang="bg-BG" altLang="en-US" dirty="0" err="1">
                <a:solidFill>
                  <a:srgbClr val="0000FF"/>
                </a:solidFill>
              </a:rPr>
              <a:t>head</a:t>
            </a:r>
            <a:r>
              <a:rPr lang="bg-BG" altLang="en-US" dirty="0">
                <a:solidFill>
                  <a:srgbClr val="0000FF"/>
                </a:solidFill>
              </a:rPr>
              <a:t>&gt;</a:t>
            </a:r>
          </a:p>
          <a:p>
            <a:pPr lvl="1">
              <a:lnSpc>
                <a:spcPct val="80000"/>
              </a:lnSpc>
              <a:buFontTx/>
              <a:buNone/>
            </a:pPr>
            <a:r>
              <a:rPr lang="bg-BG" altLang="en-US" dirty="0">
                <a:solidFill>
                  <a:srgbClr val="0000FF"/>
                </a:solidFill>
              </a:rPr>
              <a:t>&lt;</a:t>
            </a:r>
            <a:r>
              <a:rPr lang="bg-BG" altLang="en-US" dirty="0" err="1">
                <a:solidFill>
                  <a:srgbClr val="0000FF"/>
                </a:solidFill>
              </a:rPr>
              <a:t>script</a:t>
            </a:r>
            <a:r>
              <a:rPr lang="bg-BG" altLang="en-US" dirty="0">
                <a:solidFill>
                  <a:srgbClr val="0000FF"/>
                </a:solidFill>
              </a:rPr>
              <a:t>&gt;</a:t>
            </a:r>
          </a:p>
          <a:p>
            <a:pPr lvl="1">
              <a:lnSpc>
                <a:spcPct val="80000"/>
              </a:lnSpc>
              <a:buFontTx/>
              <a:buNone/>
            </a:pPr>
            <a:r>
              <a:rPr lang="bg-BG" altLang="en-US" dirty="0">
                <a:solidFill>
                  <a:srgbClr val="0000FF"/>
                </a:solidFill>
              </a:rPr>
              <a:t>   </a:t>
            </a:r>
            <a:r>
              <a:rPr lang="bg-BG" altLang="en-US" b="1" dirty="0" err="1">
                <a:solidFill>
                  <a:srgbClr val="0000FF"/>
                </a:solidFill>
              </a:rPr>
              <a:t>alert</a:t>
            </a:r>
            <a:r>
              <a:rPr lang="bg-BG" altLang="en-US" b="1" dirty="0">
                <a:solidFill>
                  <a:srgbClr val="0000FF"/>
                </a:solidFill>
              </a:rPr>
              <a:t>("Предупредително съобщение");</a:t>
            </a:r>
          </a:p>
          <a:p>
            <a:pPr lvl="1">
              <a:lnSpc>
                <a:spcPct val="80000"/>
              </a:lnSpc>
              <a:buFontTx/>
              <a:buNone/>
            </a:pPr>
            <a:r>
              <a:rPr lang="bg-BG" altLang="en-US" dirty="0">
                <a:solidFill>
                  <a:srgbClr val="0000FF"/>
                </a:solidFill>
              </a:rPr>
              <a:t>&lt;/</a:t>
            </a:r>
            <a:r>
              <a:rPr lang="bg-BG" altLang="en-US" dirty="0" err="1">
                <a:solidFill>
                  <a:srgbClr val="0000FF"/>
                </a:solidFill>
              </a:rPr>
              <a:t>script</a:t>
            </a:r>
            <a:r>
              <a:rPr lang="bg-BG" altLang="en-US" dirty="0">
                <a:solidFill>
                  <a:srgbClr val="0000FF"/>
                </a:solidFill>
              </a:rPr>
              <a:t>&gt;</a:t>
            </a:r>
          </a:p>
          <a:p>
            <a:pPr lvl="1">
              <a:lnSpc>
                <a:spcPct val="80000"/>
              </a:lnSpc>
              <a:buFontTx/>
              <a:buNone/>
            </a:pPr>
            <a:r>
              <a:rPr lang="bg-BG" altLang="en-US" dirty="0">
                <a:solidFill>
                  <a:srgbClr val="0000FF"/>
                </a:solidFill>
              </a:rPr>
              <a:t>&lt;/</a:t>
            </a:r>
            <a:r>
              <a:rPr lang="bg-BG" altLang="en-US" dirty="0" err="1">
                <a:solidFill>
                  <a:srgbClr val="0000FF"/>
                </a:solidFill>
              </a:rPr>
              <a:t>head</a:t>
            </a:r>
            <a:r>
              <a:rPr lang="bg-BG" altLang="en-US" dirty="0">
                <a:solidFill>
                  <a:srgbClr val="0000FF"/>
                </a:solidFill>
              </a:rPr>
              <a:t>&gt;</a:t>
            </a:r>
          </a:p>
          <a:p>
            <a:pPr>
              <a:lnSpc>
                <a:spcPct val="80000"/>
              </a:lnSpc>
            </a:pPr>
            <a:r>
              <a:rPr lang="bg-BG" altLang="en-US" sz="2400" dirty="0"/>
              <a:t>Тази диалогова кутия може да се използва и за приятелски съобщения. </a:t>
            </a:r>
            <a:endParaRPr lang="en-US" altLang="en-US" sz="2400" dirty="0"/>
          </a:p>
          <a:p>
            <a:pPr>
              <a:lnSpc>
                <a:spcPct val="80000"/>
              </a:lnSpc>
            </a:pPr>
            <a:r>
              <a:rPr lang="bg-BG" altLang="en-US" sz="2400" dirty="0"/>
              <a:t>Тя има само бутон "OK" и в примерите досега беше използвана многократно.</a:t>
            </a:r>
            <a:r>
              <a:rPr lang="en-US" altLang="en-US" sz="2400" dirty="0"/>
              <a:t> </a:t>
            </a:r>
            <a:r>
              <a:rPr lang="en-US" altLang="en-US" sz="2400" dirty="0">
                <a:solidFill>
                  <a:srgbClr val="FF0000"/>
                </a:solidFill>
              </a:rPr>
              <a:t>(1)</a:t>
            </a:r>
            <a:endParaRPr lang="bg-BG" altLang="en-US" sz="2400" dirty="0">
              <a:solidFill>
                <a:srgbClr val="FF0000"/>
              </a:solidFill>
            </a:endParaRPr>
          </a:p>
        </p:txBody>
      </p:sp>
      <p:sp>
        <p:nvSpPr>
          <p:cNvPr id="2" name="Rectangle 1">
            <a:extLst>
              <a:ext uri="{FF2B5EF4-FFF2-40B4-BE49-F238E27FC236}">
                <a16:creationId xmlns:a16="http://schemas.microsoft.com/office/drawing/2014/main" id="{6AAE7EDA-C538-4F77-ABB3-16138AFA9B8B}"/>
              </a:ext>
            </a:extLst>
          </p:cNvPr>
          <p:cNvSpPr/>
          <p:nvPr/>
        </p:nvSpPr>
        <p:spPr>
          <a:xfrm>
            <a:off x="5307160" y="228600"/>
            <a:ext cx="6781800" cy="3785652"/>
          </a:xfrm>
          <a:prstGeom prst="rect">
            <a:avLst/>
          </a:prstGeom>
          <a:solidFill>
            <a:srgbClr val="FFFF00"/>
          </a:solidFill>
        </p:spPr>
        <p:txBody>
          <a:bodyPr wrap="square">
            <a:spAutoFit/>
          </a:bodyPr>
          <a:lstStyle/>
          <a:p>
            <a:r>
              <a:rPr lang="bg-BG" sz="2000" dirty="0"/>
              <a:t>&lt;</a:t>
            </a:r>
            <a:r>
              <a:rPr lang="bg-BG" sz="2000" dirty="0" err="1"/>
              <a:t>html</a:t>
            </a:r>
            <a:r>
              <a:rPr lang="bg-BG" sz="2000" dirty="0"/>
              <a:t>&gt;</a:t>
            </a:r>
          </a:p>
          <a:p>
            <a:r>
              <a:rPr lang="bg-BG" sz="2000" dirty="0"/>
              <a:t>&lt;</a:t>
            </a:r>
            <a:r>
              <a:rPr lang="bg-BG" sz="2000" dirty="0" err="1"/>
              <a:t>body</a:t>
            </a:r>
            <a:r>
              <a:rPr lang="bg-BG" sz="2000" dirty="0"/>
              <a:t>&gt;</a:t>
            </a:r>
          </a:p>
          <a:p>
            <a:endParaRPr lang="bg-BG" sz="2000" dirty="0"/>
          </a:p>
          <a:p>
            <a:r>
              <a:rPr lang="bg-BG" sz="2000" dirty="0"/>
              <a:t>&lt;h2&gt;</a:t>
            </a:r>
            <a:r>
              <a:rPr lang="bg-BG" sz="2000" dirty="0" err="1"/>
              <a:t>JavaScript</a:t>
            </a:r>
            <a:r>
              <a:rPr lang="bg-BG" sz="2000" dirty="0"/>
              <a:t> </a:t>
            </a:r>
            <a:r>
              <a:rPr lang="bg-BG" sz="2000" dirty="0" err="1"/>
              <a:t>Alert</a:t>
            </a:r>
            <a:r>
              <a:rPr lang="bg-BG" sz="2000" dirty="0"/>
              <a:t>&lt;/h2&gt;</a:t>
            </a:r>
          </a:p>
          <a:p>
            <a:endParaRPr lang="bg-BG" sz="2000" dirty="0"/>
          </a:p>
          <a:p>
            <a:r>
              <a:rPr lang="bg-BG" sz="2000" dirty="0"/>
              <a:t>&lt;</a:t>
            </a:r>
            <a:r>
              <a:rPr lang="bg-BG" sz="2000" dirty="0" err="1"/>
              <a:t>button</a:t>
            </a:r>
            <a:r>
              <a:rPr lang="bg-BG" sz="2000" dirty="0"/>
              <a:t> </a:t>
            </a:r>
            <a:r>
              <a:rPr lang="bg-BG" sz="2000" dirty="0" err="1"/>
              <a:t>onclick</a:t>
            </a:r>
            <a:r>
              <a:rPr lang="bg-BG" sz="2000" dirty="0"/>
              <a:t>="</a:t>
            </a:r>
            <a:r>
              <a:rPr lang="bg-BG" sz="2000" dirty="0" err="1"/>
              <a:t>myFunction</a:t>
            </a:r>
            <a:r>
              <a:rPr lang="bg-BG" sz="2000" dirty="0"/>
              <a:t>()"&gt;</a:t>
            </a:r>
            <a:r>
              <a:rPr lang="bg-BG" sz="2000" dirty="0" err="1"/>
              <a:t>Try</a:t>
            </a:r>
            <a:r>
              <a:rPr lang="bg-BG" sz="2000" dirty="0"/>
              <a:t> </a:t>
            </a:r>
            <a:r>
              <a:rPr lang="bg-BG" sz="2000" dirty="0" err="1"/>
              <a:t>it</a:t>
            </a:r>
            <a:r>
              <a:rPr lang="bg-BG" sz="2000" dirty="0"/>
              <a:t>&lt;/</a:t>
            </a:r>
            <a:r>
              <a:rPr lang="bg-BG" sz="2000" dirty="0" err="1"/>
              <a:t>button</a:t>
            </a:r>
            <a:r>
              <a:rPr lang="bg-BG" sz="2000" dirty="0"/>
              <a:t>&gt;</a:t>
            </a:r>
          </a:p>
          <a:p>
            <a:endParaRPr lang="bg-BG" sz="2000" dirty="0"/>
          </a:p>
          <a:p>
            <a:r>
              <a:rPr lang="bg-BG" sz="2000" dirty="0"/>
              <a:t>&lt;</a:t>
            </a:r>
            <a:r>
              <a:rPr lang="bg-BG" sz="2000" dirty="0" err="1"/>
              <a:t>script</a:t>
            </a:r>
            <a:r>
              <a:rPr lang="bg-BG" sz="2000" dirty="0"/>
              <a:t>&gt;</a:t>
            </a:r>
          </a:p>
          <a:p>
            <a:r>
              <a:rPr lang="bg-BG" sz="2000" dirty="0" err="1"/>
              <a:t>function</a:t>
            </a:r>
            <a:r>
              <a:rPr lang="bg-BG" sz="2000" dirty="0"/>
              <a:t> </a:t>
            </a:r>
            <a:r>
              <a:rPr lang="bg-BG" sz="2000" dirty="0" err="1"/>
              <a:t>myFunction</a:t>
            </a:r>
            <a:r>
              <a:rPr lang="bg-BG" sz="2000" dirty="0"/>
              <a:t>() {</a:t>
            </a:r>
          </a:p>
          <a:p>
            <a:r>
              <a:rPr lang="bg-BG" sz="2000" dirty="0"/>
              <a:t>    </a:t>
            </a:r>
            <a:r>
              <a:rPr lang="en-US" sz="2000" dirty="0"/>
              <a:t>window.</a:t>
            </a:r>
            <a:r>
              <a:rPr lang="bg-BG" sz="2000" dirty="0" err="1"/>
              <a:t>alert</a:t>
            </a:r>
            <a:r>
              <a:rPr lang="bg-BG" sz="2000" dirty="0"/>
              <a:t>("I </a:t>
            </a:r>
            <a:r>
              <a:rPr lang="bg-BG" sz="2000" dirty="0" err="1"/>
              <a:t>am</a:t>
            </a:r>
            <a:r>
              <a:rPr lang="bg-BG" sz="2000" dirty="0"/>
              <a:t> </a:t>
            </a:r>
            <a:r>
              <a:rPr lang="bg-BG" sz="2000" dirty="0" err="1"/>
              <a:t>an</a:t>
            </a:r>
            <a:r>
              <a:rPr lang="bg-BG" sz="2000" dirty="0"/>
              <a:t> </a:t>
            </a:r>
            <a:r>
              <a:rPr lang="bg-BG" sz="2000" dirty="0" err="1"/>
              <a:t>alert</a:t>
            </a:r>
            <a:r>
              <a:rPr lang="bg-BG" sz="2000" dirty="0"/>
              <a:t> </a:t>
            </a:r>
            <a:r>
              <a:rPr lang="bg-BG" sz="2000" dirty="0" err="1"/>
              <a:t>box</a:t>
            </a:r>
            <a:r>
              <a:rPr lang="bg-BG" sz="2000" dirty="0"/>
              <a:t>!");</a:t>
            </a:r>
          </a:p>
          <a:p>
            <a:r>
              <a:rPr lang="bg-BG" sz="2000" dirty="0"/>
              <a:t>}</a:t>
            </a:r>
          </a:p>
          <a:p>
            <a:r>
              <a:rPr lang="bg-BG" sz="2000" dirty="0"/>
              <a:t>&lt;/</a:t>
            </a:r>
            <a:r>
              <a:rPr lang="bg-BG" sz="2000" dirty="0" err="1"/>
              <a:t>script</a:t>
            </a:r>
            <a:r>
              <a:rPr lang="bg-BG" sz="2000" dirty="0"/>
              <a:t>&gt;</a:t>
            </a:r>
          </a:p>
        </p:txBody>
      </p:sp>
      <p:sp>
        <p:nvSpPr>
          <p:cNvPr id="3" name="Rectangle 2">
            <a:extLst>
              <a:ext uri="{FF2B5EF4-FFF2-40B4-BE49-F238E27FC236}">
                <a16:creationId xmlns:a16="http://schemas.microsoft.com/office/drawing/2014/main" id="{3DC11ED3-5F40-4935-A7E7-9B94F7C37C13}"/>
              </a:ext>
            </a:extLst>
          </p:cNvPr>
          <p:cNvSpPr/>
          <p:nvPr/>
        </p:nvSpPr>
        <p:spPr>
          <a:xfrm>
            <a:off x="5486400" y="4876032"/>
            <a:ext cx="4876799" cy="400110"/>
          </a:xfrm>
          <a:prstGeom prst="rect">
            <a:avLst/>
          </a:prstGeom>
        </p:spPr>
        <p:txBody>
          <a:bodyPr wrap="square">
            <a:spAutoFit/>
          </a:bodyPr>
          <a:lstStyle/>
          <a:p>
            <a:r>
              <a:rPr lang="en-US" sz="2000" dirty="0">
                <a:solidFill>
                  <a:srgbClr val="000000"/>
                </a:solidFill>
                <a:latin typeface="Consolas" panose="020B0609020204030204" pitchFamily="49" charset="0"/>
              </a:rPr>
              <a:t>Syntax: </a:t>
            </a:r>
            <a:r>
              <a:rPr lang="en-US" sz="2000" i="1" dirty="0" err="1">
                <a:solidFill>
                  <a:srgbClr val="FF0000"/>
                </a:solidFill>
                <a:latin typeface="Consolas" panose="020B0609020204030204" pitchFamily="49" charset="0"/>
              </a:rPr>
              <a:t>window</a:t>
            </a:r>
            <a:r>
              <a:rPr lang="en-US" sz="2000" dirty="0" err="1">
                <a:solidFill>
                  <a:srgbClr val="000000"/>
                </a:solidFill>
                <a:latin typeface="Consolas" panose="020B0609020204030204" pitchFamily="49" charset="0"/>
              </a:rPr>
              <a:t>.alert</a:t>
            </a:r>
            <a:r>
              <a:rPr lang="en-US" sz="2000" dirty="0">
                <a:solidFill>
                  <a:srgbClr val="000000"/>
                </a:solidFill>
                <a:latin typeface="Consolas" panose="020B0609020204030204" pitchFamily="49" charset="0"/>
              </a:rPr>
              <a:t>("</a:t>
            </a:r>
            <a:r>
              <a:rPr lang="en-US" sz="2000" i="1" dirty="0" err="1">
                <a:solidFill>
                  <a:srgbClr val="000000"/>
                </a:solidFill>
                <a:latin typeface="Consolas" panose="020B0609020204030204" pitchFamily="49" charset="0"/>
              </a:rPr>
              <a:t>sometext</a:t>
            </a:r>
            <a:r>
              <a:rPr lang="en-US" sz="2000" dirty="0">
                <a:solidFill>
                  <a:srgbClr val="000000"/>
                </a:solidFill>
                <a:latin typeface="Consolas" panose="020B0609020204030204" pitchFamily="49" charset="0"/>
              </a:rPr>
              <a:t>");</a:t>
            </a:r>
            <a:endParaRPr lang="bg-BG"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13">
            <a:extLst>
              <a:ext uri="{FF2B5EF4-FFF2-40B4-BE49-F238E27FC236}">
                <a16:creationId xmlns:a16="http://schemas.microsoft.com/office/drawing/2014/main" id="{C0D4F7B6-4CD6-4C4E-B797-BEBD68CD72F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1C429602-F602-4C34-8FB8-C78074681D7E}" type="slidenum">
              <a:rPr lang="bg-BG" altLang="en-US" sz="2600">
                <a:solidFill>
                  <a:srgbClr val="0000FF"/>
                </a:solidFill>
              </a:rPr>
              <a:pPr eaLnBrk="1" hangingPunct="1">
                <a:spcBef>
                  <a:spcPct val="0"/>
                </a:spcBef>
                <a:buClrTx/>
                <a:buSzTx/>
                <a:buFontTx/>
                <a:buNone/>
              </a:pPr>
              <a:t>52</a:t>
            </a:fld>
            <a:endParaRPr lang="bg-BG" altLang="en-US" sz="2600" dirty="0">
              <a:solidFill>
                <a:srgbClr val="0000FF"/>
              </a:solidFill>
            </a:endParaRPr>
          </a:p>
        </p:txBody>
      </p:sp>
      <p:sp>
        <p:nvSpPr>
          <p:cNvPr id="39939" name="AutoShape 2">
            <a:extLst>
              <a:ext uri="{FF2B5EF4-FFF2-40B4-BE49-F238E27FC236}">
                <a16:creationId xmlns:a16="http://schemas.microsoft.com/office/drawing/2014/main" id="{5C6BF3C6-64CF-40B5-87FD-25A108C80C2E}"/>
              </a:ext>
            </a:extLst>
          </p:cNvPr>
          <p:cNvSpPr>
            <a:spLocks noGrp="1" noChangeArrowheads="1"/>
          </p:cNvSpPr>
          <p:nvPr>
            <p:ph type="title"/>
          </p:nvPr>
        </p:nvSpPr>
        <p:spPr>
          <a:xfrm>
            <a:off x="895351" y="127000"/>
            <a:ext cx="10566400" cy="787400"/>
          </a:xfrm>
        </p:spPr>
        <p:txBody>
          <a:bodyPr/>
          <a:lstStyle/>
          <a:p>
            <a:r>
              <a:rPr lang="bg-BG" altLang="en-US" sz="2800" b="0" dirty="0"/>
              <a:t>Потвърждаваща диалогова кутия: </a:t>
            </a:r>
            <a:r>
              <a:rPr lang="bg-BG" altLang="en-US" sz="2800" dirty="0" err="1"/>
              <a:t>confirm</a:t>
            </a:r>
            <a:r>
              <a:rPr lang="bg-BG" altLang="en-US" sz="2800" dirty="0"/>
              <a:t>()</a:t>
            </a:r>
            <a:r>
              <a:rPr lang="en-US" altLang="en-US" sz="2800" dirty="0"/>
              <a:t> Confirm Box</a:t>
            </a:r>
            <a:endParaRPr lang="bg-BG" altLang="en-US" sz="2800" dirty="0"/>
          </a:p>
        </p:txBody>
      </p:sp>
      <p:sp>
        <p:nvSpPr>
          <p:cNvPr id="39940" name="Rectangle 3">
            <a:extLst>
              <a:ext uri="{FF2B5EF4-FFF2-40B4-BE49-F238E27FC236}">
                <a16:creationId xmlns:a16="http://schemas.microsoft.com/office/drawing/2014/main" id="{83066114-9A83-417A-B98D-C370F19A70C4}"/>
              </a:ext>
            </a:extLst>
          </p:cNvPr>
          <p:cNvSpPr>
            <a:spLocks noGrp="1" noChangeArrowheads="1"/>
          </p:cNvSpPr>
          <p:nvPr>
            <p:ph type="body" idx="1"/>
          </p:nvPr>
        </p:nvSpPr>
        <p:spPr>
          <a:xfrm>
            <a:off x="1295400" y="1046860"/>
            <a:ext cx="9220200" cy="5684139"/>
          </a:xfrm>
        </p:spPr>
        <p:txBody>
          <a:bodyPr/>
          <a:lstStyle/>
          <a:p>
            <a:pPr>
              <a:lnSpc>
                <a:spcPct val="80000"/>
              </a:lnSpc>
            </a:pPr>
            <a:r>
              <a:rPr lang="bg-BG" altLang="en-US" sz="2400" dirty="0"/>
              <a:t>Използва се най-често, за да накара потребителя да изрази съгласието си за определена опция. Тя притежава два бутона: OK и </a:t>
            </a:r>
            <a:r>
              <a:rPr lang="bg-BG" altLang="en-US" sz="2400" dirty="0" err="1"/>
              <a:t>Cancel</a:t>
            </a:r>
            <a:r>
              <a:rPr lang="bg-BG" altLang="en-US" sz="2400" dirty="0"/>
              <a:t>. </a:t>
            </a:r>
            <a:endParaRPr lang="en-US" altLang="en-US" sz="2400" dirty="0"/>
          </a:p>
          <a:p>
            <a:pPr>
              <a:lnSpc>
                <a:spcPct val="80000"/>
              </a:lnSpc>
            </a:pPr>
            <a:r>
              <a:rPr lang="bg-BG" altLang="en-US" sz="2400" dirty="0"/>
              <a:t>Ако потребителят натисне бутона OK, методът </a:t>
            </a:r>
            <a:r>
              <a:rPr lang="bg-BG" altLang="en-US" sz="2400" b="1" dirty="0" err="1"/>
              <a:t>confirm</a:t>
            </a:r>
            <a:r>
              <a:rPr lang="bg-BG" altLang="en-US" sz="2400" b="1" dirty="0"/>
              <a:t>() </a:t>
            </a:r>
            <a:r>
              <a:rPr lang="bg-BG" altLang="en-US" sz="2400" dirty="0"/>
              <a:t>на прозореца ще върне </a:t>
            </a:r>
            <a:r>
              <a:rPr lang="bg-BG" altLang="en-US" sz="2400" dirty="0" err="1"/>
              <a:t>true</a:t>
            </a:r>
            <a:r>
              <a:rPr lang="bg-BG" altLang="en-US" sz="2400" dirty="0"/>
              <a:t>. Ако потребителят натисне бутон </a:t>
            </a:r>
            <a:r>
              <a:rPr lang="bg-BG" altLang="en-US" sz="2400" dirty="0" err="1"/>
              <a:t>Cancel</a:t>
            </a:r>
            <a:r>
              <a:rPr lang="bg-BG" altLang="en-US" sz="2400" dirty="0"/>
              <a:t>, то </a:t>
            </a:r>
            <a:r>
              <a:rPr lang="bg-BG" altLang="en-US" sz="2400" dirty="0" err="1"/>
              <a:t>confirm</a:t>
            </a:r>
            <a:r>
              <a:rPr lang="bg-BG" altLang="en-US" sz="2400" dirty="0"/>
              <a:t>() ще върне </a:t>
            </a:r>
            <a:r>
              <a:rPr lang="bg-BG" altLang="en-US" sz="2400" dirty="0" err="1"/>
              <a:t>false</a:t>
            </a:r>
            <a:r>
              <a:rPr lang="bg-BG" altLang="en-US" sz="2400" dirty="0"/>
              <a:t>: </a:t>
            </a:r>
          </a:p>
          <a:p>
            <a:pPr lvl="1">
              <a:lnSpc>
                <a:spcPct val="80000"/>
              </a:lnSpc>
              <a:buFontTx/>
              <a:buNone/>
            </a:pPr>
            <a:r>
              <a:rPr lang="bg-BG" altLang="en-US" sz="2000" dirty="0">
                <a:solidFill>
                  <a:srgbClr val="0000FF"/>
                </a:solidFill>
              </a:rPr>
              <a:t>&lt;</a:t>
            </a:r>
            <a:r>
              <a:rPr lang="bg-BG" altLang="en-US" sz="2000" dirty="0" err="1">
                <a:solidFill>
                  <a:srgbClr val="0000FF"/>
                </a:solidFill>
              </a:rPr>
              <a:t>head</a:t>
            </a:r>
            <a:r>
              <a:rPr lang="bg-BG" altLang="en-US" sz="2000" dirty="0">
                <a:solidFill>
                  <a:srgbClr val="0000FF"/>
                </a:solidFill>
              </a:rPr>
              <a:t>&gt;</a:t>
            </a:r>
          </a:p>
          <a:p>
            <a:pPr lvl="1">
              <a:lnSpc>
                <a:spcPct val="80000"/>
              </a:lnSpc>
              <a:buFontTx/>
              <a:buNone/>
            </a:pPr>
            <a:r>
              <a:rPr lang="bg-BG" altLang="en-US" sz="2000" dirty="0">
                <a:solidFill>
                  <a:srgbClr val="0000FF"/>
                </a:solidFill>
              </a:rPr>
              <a:t>&lt;</a:t>
            </a:r>
            <a:r>
              <a:rPr lang="bg-BG" altLang="en-US" sz="2000" dirty="0" err="1">
                <a:solidFill>
                  <a:srgbClr val="0000FF"/>
                </a:solidFill>
              </a:rPr>
              <a:t>script</a:t>
            </a:r>
            <a:r>
              <a:rPr lang="bg-BG" altLang="en-US" sz="2000" dirty="0">
                <a:solidFill>
                  <a:srgbClr val="0000FF"/>
                </a:solidFill>
              </a:rPr>
              <a:t>&gt;</a:t>
            </a:r>
          </a:p>
          <a:p>
            <a:pPr lvl="1">
              <a:lnSpc>
                <a:spcPct val="80000"/>
              </a:lnSpc>
              <a:buFontTx/>
              <a:buNone/>
            </a:pPr>
            <a:r>
              <a:rPr lang="bg-BG" altLang="en-US" sz="2000" dirty="0">
                <a:solidFill>
                  <a:srgbClr val="0000FF"/>
                </a:solidFill>
              </a:rPr>
              <a:t>   </a:t>
            </a:r>
            <a:r>
              <a:rPr lang="bg-BG" altLang="en-US" sz="2000" dirty="0" err="1">
                <a:solidFill>
                  <a:srgbClr val="0000FF"/>
                </a:solidFill>
              </a:rPr>
              <a:t>var</a:t>
            </a:r>
            <a:r>
              <a:rPr lang="bg-BG" altLang="en-US" sz="2000" dirty="0">
                <a:solidFill>
                  <a:srgbClr val="0000FF"/>
                </a:solidFill>
              </a:rPr>
              <a:t> </a:t>
            </a:r>
            <a:r>
              <a:rPr lang="bg-BG" altLang="en-US" sz="2000" dirty="0" err="1">
                <a:solidFill>
                  <a:srgbClr val="0000FF"/>
                </a:solidFill>
              </a:rPr>
              <a:t>retVal</a:t>
            </a:r>
            <a:r>
              <a:rPr lang="bg-BG" altLang="en-US" sz="2000" dirty="0">
                <a:solidFill>
                  <a:srgbClr val="0000FF"/>
                </a:solidFill>
              </a:rPr>
              <a:t> = </a:t>
            </a:r>
            <a:r>
              <a:rPr lang="bg-BG" altLang="en-US" sz="2000" b="1" dirty="0" err="1">
                <a:solidFill>
                  <a:srgbClr val="0000FF"/>
                </a:solidFill>
              </a:rPr>
              <a:t>confirm</a:t>
            </a:r>
            <a:r>
              <a:rPr lang="bg-BG" altLang="en-US" sz="2000" b="1" dirty="0">
                <a:solidFill>
                  <a:srgbClr val="0000FF"/>
                </a:solidFill>
              </a:rPr>
              <a:t>("Ще продължите ли?");</a:t>
            </a:r>
          </a:p>
          <a:p>
            <a:pPr lvl="1">
              <a:lnSpc>
                <a:spcPct val="80000"/>
              </a:lnSpc>
              <a:buFontTx/>
              <a:buNone/>
            </a:pPr>
            <a:r>
              <a:rPr lang="bg-BG" altLang="en-US" sz="2000" dirty="0">
                <a:solidFill>
                  <a:srgbClr val="0000FF"/>
                </a:solidFill>
              </a:rPr>
              <a:t>   </a:t>
            </a:r>
            <a:r>
              <a:rPr lang="bg-BG" altLang="en-US" sz="2000" dirty="0" err="1">
                <a:solidFill>
                  <a:srgbClr val="0000FF"/>
                </a:solidFill>
              </a:rPr>
              <a:t>if</a:t>
            </a:r>
            <a:r>
              <a:rPr lang="bg-BG" altLang="en-US" sz="2000" dirty="0">
                <a:solidFill>
                  <a:srgbClr val="0000FF"/>
                </a:solidFill>
              </a:rPr>
              <a:t>( </a:t>
            </a:r>
            <a:r>
              <a:rPr lang="bg-BG" altLang="en-US" sz="2000" dirty="0" err="1">
                <a:solidFill>
                  <a:srgbClr val="0000FF"/>
                </a:solidFill>
              </a:rPr>
              <a:t>retVal</a:t>
            </a:r>
            <a:r>
              <a:rPr lang="bg-BG" altLang="en-US" sz="2000" dirty="0">
                <a:solidFill>
                  <a:srgbClr val="0000FF"/>
                </a:solidFill>
              </a:rPr>
              <a:t> == </a:t>
            </a:r>
            <a:r>
              <a:rPr lang="bg-BG" altLang="en-US" sz="2000" dirty="0" err="1">
                <a:solidFill>
                  <a:srgbClr val="0000FF"/>
                </a:solidFill>
              </a:rPr>
              <a:t>true</a:t>
            </a:r>
            <a:r>
              <a:rPr lang="bg-BG" altLang="en-US" sz="2000" dirty="0">
                <a:solidFill>
                  <a:srgbClr val="0000FF"/>
                </a:solidFill>
              </a:rPr>
              <a:t> ){</a:t>
            </a:r>
          </a:p>
          <a:p>
            <a:pPr lvl="1">
              <a:lnSpc>
                <a:spcPct val="80000"/>
              </a:lnSpc>
              <a:buFontTx/>
              <a:buNone/>
            </a:pPr>
            <a:r>
              <a:rPr lang="bg-BG" altLang="en-US" sz="2000" dirty="0">
                <a:solidFill>
                  <a:srgbClr val="0000FF"/>
                </a:solidFill>
              </a:rPr>
              <a:t>      </a:t>
            </a:r>
            <a:r>
              <a:rPr lang="bg-BG" altLang="en-US" sz="2000" dirty="0" err="1">
                <a:solidFill>
                  <a:srgbClr val="0000FF"/>
                </a:solidFill>
              </a:rPr>
              <a:t>alert</a:t>
            </a:r>
            <a:r>
              <a:rPr lang="bg-BG" altLang="en-US" sz="2000" dirty="0">
                <a:solidFill>
                  <a:srgbClr val="0000FF"/>
                </a:solidFill>
              </a:rPr>
              <a:t>("Потребителят ще продължи!");</a:t>
            </a:r>
          </a:p>
          <a:p>
            <a:pPr lvl="1">
              <a:lnSpc>
                <a:spcPct val="80000"/>
              </a:lnSpc>
              <a:buFontTx/>
              <a:buNone/>
            </a:pPr>
            <a:r>
              <a:rPr lang="bg-BG" altLang="en-US" sz="2000" dirty="0">
                <a:solidFill>
                  <a:srgbClr val="0000FF"/>
                </a:solidFill>
              </a:rPr>
              <a:t>	  </a:t>
            </a:r>
            <a:r>
              <a:rPr lang="bg-BG" altLang="en-US" sz="2000" dirty="0" err="1">
                <a:solidFill>
                  <a:srgbClr val="0000FF"/>
                </a:solidFill>
              </a:rPr>
              <a:t>return</a:t>
            </a:r>
            <a:r>
              <a:rPr lang="bg-BG" altLang="en-US" sz="2000" dirty="0">
                <a:solidFill>
                  <a:srgbClr val="0000FF"/>
                </a:solidFill>
              </a:rPr>
              <a:t> </a:t>
            </a:r>
            <a:r>
              <a:rPr lang="bg-BG" altLang="en-US" sz="2000" dirty="0" err="1">
                <a:solidFill>
                  <a:srgbClr val="0000FF"/>
                </a:solidFill>
              </a:rPr>
              <a:t>true</a:t>
            </a:r>
            <a:r>
              <a:rPr lang="bg-BG" altLang="en-US" sz="2000" dirty="0">
                <a:solidFill>
                  <a:srgbClr val="0000FF"/>
                </a:solidFill>
              </a:rPr>
              <a:t>;</a:t>
            </a:r>
          </a:p>
          <a:p>
            <a:pPr lvl="1">
              <a:lnSpc>
                <a:spcPct val="80000"/>
              </a:lnSpc>
              <a:buFontTx/>
              <a:buNone/>
            </a:pPr>
            <a:r>
              <a:rPr lang="bg-BG" altLang="en-US" sz="2000" dirty="0">
                <a:solidFill>
                  <a:srgbClr val="0000FF"/>
                </a:solidFill>
              </a:rPr>
              <a:t>   }</a:t>
            </a:r>
            <a:r>
              <a:rPr lang="bg-BG" altLang="en-US" sz="2000" dirty="0" err="1">
                <a:solidFill>
                  <a:srgbClr val="0000FF"/>
                </a:solidFill>
              </a:rPr>
              <a:t>else</a:t>
            </a:r>
            <a:r>
              <a:rPr lang="bg-BG" altLang="en-US" sz="2000" dirty="0">
                <a:solidFill>
                  <a:srgbClr val="0000FF"/>
                </a:solidFill>
              </a:rPr>
              <a:t>{</a:t>
            </a:r>
          </a:p>
          <a:p>
            <a:pPr lvl="1">
              <a:lnSpc>
                <a:spcPct val="80000"/>
              </a:lnSpc>
              <a:buFontTx/>
              <a:buNone/>
            </a:pPr>
            <a:r>
              <a:rPr lang="bg-BG" altLang="en-US" sz="2000" dirty="0">
                <a:solidFill>
                  <a:srgbClr val="0000FF"/>
                </a:solidFill>
              </a:rPr>
              <a:t>      </a:t>
            </a:r>
            <a:r>
              <a:rPr lang="bg-BG" altLang="en-US" sz="2000" dirty="0" err="1">
                <a:solidFill>
                  <a:srgbClr val="0000FF"/>
                </a:solidFill>
              </a:rPr>
              <a:t>alert</a:t>
            </a:r>
            <a:r>
              <a:rPr lang="bg-BG" altLang="en-US" sz="2000" dirty="0">
                <a:solidFill>
                  <a:srgbClr val="0000FF"/>
                </a:solidFill>
              </a:rPr>
              <a:t>("Потребителят ще затвори страницата!");</a:t>
            </a:r>
          </a:p>
          <a:p>
            <a:pPr lvl="1">
              <a:lnSpc>
                <a:spcPct val="80000"/>
              </a:lnSpc>
              <a:buFontTx/>
              <a:buNone/>
            </a:pPr>
            <a:r>
              <a:rPr lang="bg-BG" altLang="en-US" sz="2000" dirty="0">
                <a:solidFill>
                  <a:srgbClr val="0000FF"/>
                </a:solidFill>
              </a:rPr>
              <a:t>	  </a:t>
            </a:r>
            <a:r>
              <a:rPr lang="bg-BG" altLang="en-US" sz="2000" dirty="0" err="1">
                <a:solidFill>
                  <a:srgbClr val="0000FF"/>
                </a:solidFill>
              </a:rPr>
              <a:t>return</a:t>
            </a:r>
            <a:r>
              <a:rPr lang="bg-BG" altLang="en-US" sz="2000" dirty="0">
                <a:solidFill>
                  <a:srgbClr val="0000FF"/>
                </a:solidFill>
              </a:rPr>
              <a:t> </a:t>
            </a:r>
            <a:r>
              <a:rPr lang="bg-BG" altLang="en-US" sz="2000" dirty="0" err="1">
                <a:solidFill>
                  <a:srgbClr val="0000FF"/>
                </a:solidFill>
              </a:rPr>
              <a:t>false</a:t>
            </a:r>
            <a:r>
              <a:rPr lang="bg-BG" altLang="en-US" sz="2000" dirty="0">
                <a:solidFill>
                  <a:srgbClr val="0000FF"/>
                </a:solidFill>
              </a:rPr>
              <a:t>;</a:t>
            </a:r>
          </a:p>
          <a:p>
            <a:pPr lvl="1">
              <a:lnSpc>
                <a:spcPct val="80000"/>
              </a:lnSpc>
              <a:buFontTx/>
              <a:buNone/>
            </a:pPr>
            <a:r>
              <a:rPr lang="bg-BG" altLang="en-US" sz="2000" dirty="0">
                <a:solidFill>
                  <a:srgbClr val="0000FF"/>
                </a:solidFill>
              </a:rPr>
              <a:t>   }</a:t>
            </a:r>
          </a:p>
          <a:p>
            <a:pPr lvl="1">
              <a:lnSpc>
                <a:spcPct val="80000"/>
              </a:lnSpc>
              <a:buFontTx/>
              <a:buNone/>
            </a:pPr>
            <a:r>
              <a:rPr lang="bg-BG" altLang="en-US" sz="2000" dirty="0">
                <a:solidFill>
                  <a:srgbClr val="0000FF"/>
                </a:solidFill>
              </a:rPr>
              <a:t>&lt;/</a:t>
            </a:r>
            <a:r>
              <a:rPr lang="bg-BG" altLang="en-US" sz="2000" dirty="0" err="1">
                <a:solidFill>
                  <a:srgbClr val="0000FF"/>
                </a:solidFill>
              </a:rPr>
              <a:t>script</a:t>
            </a:r>
            <a:r>
              <a:rPr lang="bg-BG" altLang="en-US" sz="2000" dirty="0">
                <a:solidFill>
                  <a:srgbClr val="0000FF"/>
                </a:solidFill>
              </a:rPr>
              <a:t>&gt;</a:t>
            </a:r>
          </a:p>
          <a:p>
            <a:pPr lvl="1">
              <a:lnSpc>
                <a:spcPct val="80000"/>
              </a:lnSpc>
              <a:buFontTx/>
              <a:buNone/>
            </a:pPr>
            <a:r>
              <a:rPr lang="bg-BG" altLang="en-US" sz="2000" dirty="0">
                <a:solidFill>
                  <a:srgbClr val="0000FF"/>
                </a:solidFill>
              </a:rPr>
              <a:t>&lt;/</a:t>
            </a:r>
            <a:r>
              <a:rPr lang="bg-BG" altLang="en-US" sz="2000" dirty="0" err="1">
                <a:solidFill>
                  <a:srgbClr val="0000FF"/>
                </a:solidFill>
              </a:rPr>
              <a:t>head</a:t>
            </a:r>
            <a:r>
              <a:rPr lang="bg-BG" altLang="en-US" sz="2000" dirty="0">
                <a:solidFill>
                  <a:srgbClr val="0000FF"/>
                </a:solidFill>
              </a:rPr>
              <a:t>&gt;</a:t>
            </a:r>
            <a:r>
              <a:rPr lang="en-US" altLang="en-US" sz="2000" dirty="0">
                <a:solidFill>
                  <a:srgbClr val="0000FF"/>
                </a:solidFill>
              </a:rPr>
              <a:t>  </a:t>
            </a:r>
            <a:r>
              <a:rPr lang="en-US" altLang="en-US" sz="2000" dirty="0">
                <a:solidFill>
                  <a:srgbClr val="FF0000"/>
                </a:solidFill>
              </a:rPr>
              <a:t>(1)  </a:t>
            </a:r>
            <a:endParaRPr lang="bg-BG" altLang="en-US" sz="2000" dirty="0">
              <a:solidFill>
                <a:srgbClr val="FF0000"/>
              </a:solidFill>
            </a:endParaRPr>
          </a:p>
        </p:txBody>
      </p:sp>
      <p:sp>
        <p:nvSpPr>
          <p:cNvPr id="2" name="Rectangle 1">
            <a:extLst>
              <a:ext uri="{FF2B5EF4-FFF2-40B4-BE49-F238E27FC236}">
                <a16:creationId xmlns:a16="http://schemas.microsoft.com/office/drawing/2014/main" id="{433DF7C8-BC4A-41D0-942F-A915ACC704B0}"/>
              </a:ext>
            </a:extLst>
          </p:cNvPr>
          <p:cNvSpPr/>
          <p:nvPr/>
        </p:nvSpPr>
        <p:spPr>
          <a:xfrm>
            <a:off x="5334000" y="95746"/>
            <a:ext cx="6629400" cy="6186309"/>
          </a:xfrm>
          <a:prstGeom prst="rect">
            <a:avLst/>
          </a:prstGeom>
          <a:solidFill>
            <a:srgbClr val="FFFF00"/>
          </a:solidFill>
        </p:spPr>
        <p:txBody>
          <a:bodyPr wrap="square">
            <a:spAutoFit/>
          </a:bodyPr>
          <a:lstStyle/>
          <a:p>
            <a:r>
              <a:rPr lang="bg-BG" dirty="0"/>
              <a:t>&lt;!DOCTYPE </a:t>
            </a:r>
            <a:r>
              <a:rPr lang="bg-BG" dirty="0" err="1"/>
              <a:t>html</a:t>
            </a:r>
            <a:r>
              <a:rPr lang="bg-BG" dirty="0"/>
              <a:t>&gt;</a:t>
            </a:r>
          </a:p>
          <a:p>
            <a:r>
              <a:rPr lang="bg-BG" dirty="0"/>
              <a:t>&lt;</a:t>
            </a:r>
            <a:r>
              <a:rPr lang="bg-BG" dirty="0" err="1"/>
              <a:t>html</a:t>
            </a:r>
            <a:r>
              <a:rPr lang="bg-BG" dirty="0"/>
              <a:t>&gt;</a:t>
            </a:r>
          </a:p>
          <a:p>
            <a:r>
              <a:rPr lang="bg-BG" dirty="0"/>
              <a:t>&lt;</a:t>
            </a:r>
            <a:r>
              <a:rPr lang="bg-BG" dirty="0" err="1"/>
              <a:t>body</a:t>
            </a:r>
            <a:r>
              <a:rPr lang="bg-BG" dirty="0"/>
              <a:t>&gt;</a:t>
            </a:r>
          </a:p>
          <a:p>
            <a:r>
              <a:rPr lang="bg-BG" dirty="0"/>
              <a:t>&lt;h2&gt;</a:t>
            </a:r>
            <a:r>
              <a:rPr lang="bg-BG" dirty="0" err="1"/>
              <a:t>JavaScript</a:t>
            </a:r>
            <a:r>
              <a:rPr lang="bg-BG" dirty="0"/>
              <a:t> </a:t>
            </a:r>
            <a:r>
              <a:rPr lang="bg-BG" dirty="0" err="1"/>
              <a:t>Confirm</a:t>
            </a:r>
            <a:r>
              <a:rPr lang="bg-BG" dirty="0"/>
              <a:t> </a:t>
            </a:r>
            <a:r>
              <a:rPr lang="bg-BG" dirty="0" err="1"/>
              <a:t>Box</a:t>
            </a:r>
            <a:r>
              <a:rPr lang="bg-BG" dirty="0"/>
              <a:t>&lt;/h2&gt;</a:t>
            </a:r>
          </a:p>
          <a:p>
            <a:endParaRPr lang="bg-BG" dirty="0"/>
          </a:p>
          <a:p>
            <a:r>
              <a:rPr lang="bg-BG" dirty="0"/>
              <a:t>&lt;</a:t>
            </a:r>
            <a:r>
              <a:rPr lang="bg-BG" dirty="0" err="1"/>
              <a:t>button</a:t>
            </a:r>
            <a:r>
              <a:rPr lang="bg-BG" dirty="0"/>
              <a:t> </a:t>
            </a:r>
            <a:r>
              <a:rPr lang="bg-BG" dirty="0" err="1"/>
              <a:t>onclick</a:t>
            </a:r>
            <a:r>
              <a:rPr lang="bg-BG" dirty="0"/>
              <a:t>="</a:t>
            </a:r>
            <a:r>
              <a:rPr lang="bg-BG" dirty="0" err="1"/>
              <a:t>myFunction</a:t>
            </a:r>
            <a:r>
              <a:rPr lang="bg-BG" dirty="0"/>
              <a:t>()"&gt;</a:t>
            </a:r>
            <a:r>
              <a:rPr lang="bg-BG" dirty="0" err="1"/>
              <a:t>Try</a:t>
            </a:r>
            <a:r>
              <a:rPr lang="bg-BG" dirty="0"/>
              <a:t> </a:t>
            </a:r>
            <a:r>
              <a:rPr lang="bg-BG" dirty="0" err="1"/>
              <a:t>it</a:t>
            </a:r>
            <a:r>
              <a:rPr lang="bg-BG" dirty="0"/>
              <a:t>&lt;/</a:t>
            </a:r>
            <a:r>
              <a:rPr lang="bg-BG" dirty="0" err="1"/>
              <a:t>button</a:t>
            </a:r>
            <a:r>
              <a:rPr lang="bg-BG" dirty="0"/>
              <a:t>&gt;</a:t>
            </a:r>
          </a:p>
          <a:p>
            <a:endParaRPr lang="bg-BG" dirty="0"/>
          </a:p>
          <a:p>
            <a:r>
              <a:rPr lang="bg-BG" dirty="0"/>
              <a:t>&lt;p </a:t>
            </a:r>
            <a:r>
              <a:rPr lang="bg-BG" dirty="0" err="1"/>
              <a:t>id</a:t>
            </a:r>
            <a:r>
              <a:rPr lang="bg-BG" dirty="0"/>
              <a:t>="</a:t>
            </a:r>
            <a:r>
              <a:rPr lang="bg-BG" dirty="0" err="1"/>
              <a:t>demo</a:t>
            </a:r>
            <a:r>
              <a:rPr lang="bg-BG" dirty="0"/>
              <a:t>"&gt;&lt;/p&gt;</a:t>
            </a:r>
          </a:p>
          <a:p>
            <a:endParaRPr lang="bg-BG" dirty="0"/>
          </a:p>
          <a:p>
            <a:r>
              <a:rPr lang="bg-BG" dirty="0"/>
              <a:t>&lt;</a:t>
            </a:r>
            <a:r>
              <a:rPr lang="bg-BG" dirty="0" err="1"/>
              <a:t>script</a:t>
            </a:r>
            <a:r>
              <a:rPr lang="bg-BG" dirty="0"/>
              <a:t>&gt;</a:t>
            </a:r>
          </a:p>
          <a:p>
            <a:r>
              <a:rPr lang="bg-BG" dirty="0" err="1"/>
              <a:t>function</a:t>
            </a:r>
            <a:r>
              <a:rPr lang="bg-BG" dirty="0"/>
              <a:t> </a:t>
            </a:r>
            <a:r>
              <a:rPr lang="bg-BG" dirty="0" err="1"/>
              <a:t>myFunction</a:t>
            </a:r>
            <a:r>
              <a:rPr lang="bg-BG" dirty="0"/>
              <a:t>() {</a:t>
            </a:r>
          </a:p>
          <a:p>
            <a:r>
              <a:rPr lang="bg-BG" dirty="0"/>
              <a:t>    </a:t>
            </a:r>
            <a:r>
              <a:rPr lang="bg-BG" dirty="0" err="1"/>
              <a:t>var</a:t>
            </a:r>
            <a:r>
              <a:rPr lang="bg-BG" dirty="0"/>
              <a:t> </a:t>
            </a:r>
            <a:r>
              <a:rPr lang="bg-BG" dirty="0" err="1"/>
              <a:t>txt</a:t>
            </a:r>
            <a:r>
              <a:rPr lang="bg-BG" dirty="0"/>
              <a:t>;</a:t>
            </a:r>
          </a:p>
          <a:p>
            <a:r>
              <a:rPr lang="bg-BG" dirty="0"/>
              <a:t>    </a:t>
            </a:r>
            <a:r>
              <a:rPr lang="bg-BG" dirty="0" err="1"/>
              <a:t>if</a:t>
            </a:r>
            <a:r>
              <a:rPr lang="bg-BG" dirty="0"/>
              <a:t> (</a:t>
            </a:r>
            <a:r>
              <a:rPr lang="bg-BG" dirty="0" err="1"/>
              <a:t>confirm</a:t>
            </a:r>
            <a:r>
              <a:rPr lang="bg-BG" dirty="0"/>
              <a:t>("</a:t>
            </a:r>
            <a:r>
              <a:rPr lang="bg-BG" dirty="0" err="1"/>
              <a:t>Press</a:t>
            </a:r>
            <a:r>
              <a:rPr lang="bg-BG" dirty="0"/>
              <a:t> a </a:t>
            </a:r>
            <a:r>
              <a:rPr lang="bg-BG" dirty="0" err="1"/>
              <a:t>button</a:t>
            </a:r>
            <a:r>
              <a:rPr lang="bg-BG" dirty="0"/>
              <a:t>!") == </a:t>
            </a:r>
            <a:r>
              <a:rPr lang="bg-BG" dirty="0" err="1"/>
              <a:t>true</a:t>
            </a:r>
            <a:r>
              <a:rPr lang="bg-BG" dirty="0"/>
              <a:t>) {</a:t>
            </a:r>
          </a:p>
          <a:p>
            <a:r>
              <a:rPr lang="bg-BG" dirty="0"/>
              <a:t>        </a:t>
            </a:r>
            <a:r>
              <a:rPr lang="bg-BG" dirty="0" err="1"/>
              <a:t>txt</a:t>
            </a:r>
            <a:r>
              <a:rPr lang="bg-BG" dirty="0"/>
              <a:t> = "</a:t>
            </a:r>
            <a:r>
              <a:rPr lang="bg-BG" dirty="0" err="1"/>
              <a:t>You</a:t>
            </a:r>
            <a:r>
              <a:rPr lang="bg-BG" dirty="0"/>
              <a:t> </a:t>
            </a:r>
            <a:r>
              <a:rPr lang="bg-BG" dirty="0" err="1"/>
              <a:t>pressed</a:t>
            </a:r>
            <a:r>
              <a:rPr lang="bg-BG" dirty="0"/>
              <a:t> OK!";</a:t>
            </a:r>
          </a:p>
          <a:p>
            <a:r>
              <a:rPr lang="bg-BG" dirty="0"/>
              <a:t>    } </a:t>
            </a:r>
            <a:r>
              <a:rPr lang="bg-BG" dirty="0" err="1"/>
              <a:t>else</a:t>
            </a:r>
            <a:r>
              <a:rPr lang="bg-BG" dirty="0"/>
              <a:t> {</a:t>
            </a:r>
          </a:p>
          <a:p>
            <a:r>
              <a:rPr lang="bg-BG" dirty="0"/>
              <a:t>        </a:t>
            </a:r>
            <a:r>
              <a:rPr lang="bg-BG" dirty="0" err="1"/>
              <a:t>txt</a:t>
            </a:r>
            <a:r>
              <a:rPr lang="bg-BG" dirty="0"/>
              <a:t> = "</a:t>
            </a:r>
            <a:r>
              <a:rPr lang="bg-BG" dirty="0" err="1"/>
              <a:t>You</a:t>
            </a:r>
            <a:r>
              <a:rPr lang="bg-BG" dirty="0"/>
              <a:t> </a:t>
            </a:r>
            <a:r>
              <a:rPr lang="bg-BG" dirty="0" err="1"/>
              <a:t>pressed</a:t>
            </a:r>
            <a:r>
              <a:rPr lang="bg-BG" dirty="0"/>
              <a:t> </a:t>
            </a:r>
            <a:r>
              <a:rPr lang="bg-BG" dirty="0" err="1"/>
              <a:t>Cancel</a:t>
            </a:r>
            <a:r>
              <a:rPr lang="bg-BG" dirty="0"/>
              <a:t>!";</a:t>
            </a:r>
          </a:p>
          <a:p>
            <a:r>
              <a:rPr lang="bg-BG" dirty="0"/>
              <a:t>    }</a:t>
            </a:r>
          </a:p>
          <a:p>
            <a:r>
              <a:rPr lang="bg-BG" dirty="0"/>
              <a:t>    </a:t>
            </a:r>
            <a:r>
              <a:rPr lang="bg-BG" dirty="0" err="1"/>
              <a:t>document.getElementById</a:t>
            </a:r>
            <a:r>
              <a:rPr lang="bg-BG" dirty="0"/>
              <a:t>("</a:t>
            </a:r>
            <a:r>
              <a:rPr lang="bg-BG" dirty="0" err="1"/>
              <a:t>demo</a:t>
            </a:r>
            <a:r>
              <a:rPr lang="bg-BG" dirty="0"/>
              <a:t>").</a:t>
            </a:r>
            <a:r>
              <a:rPr lang="bg-BG" dirty="0" err="1"/>
              <a:t>innerHTML</a:t>
            </a:r>
            <a:r>
              <a:rPr lang="bg-BG" dirty="0"/>
              <a:t> = </a:t>
            </a:r>
            <a:r>
              <a:rPr lang="bg-BG" dirty="0" err="1"/>
              <a:t>txt</a:t>
            </a:r>
            <a:r>
              <a:rPr lang="bg-BG" dirty="0"/>
              <a:t>;</a:t>
            </a:r>
          </a:p>
          <a:p>
            <a:r>
              <a:rPr lang="bg-BG" dirty="0"/>
              <a:t>}</a:t>
            </a:r>
          </a:p>
          <a:p>
            <a:r>
              <a:rPr lang="bg-BG" dirty="0"/>
              <a:t>&lt;/</a:t>
            </a:r>
            <a:r>
              <a:rPr lang="bg-BG" dirty="0" err="1"/>
              <a:t>script</a:t>
            </a:r>
            <a:r>
              <a:rPr lang="bg-BG" dirty="0"/>
              <a:t>&gt;</a:t>
            </a:r>
          </a:p>
          <a:p>
            <a:r>
              <a:rPr lang="bg-BG" dirty="0"/>
              <a:t>&lt;/</a:t>
            </a:r>
            <a:r>
              <a:rPr lang="bg-BG" dirty="0" err="1"/>
              <a:t>body</a:t>
            </a:r>
            <a:r>
              <a:rPr lang="bg-BG" dirty="0"/>
              <a:t>&gt;</a:t>
            </a:r>
          </a:p>
          <a:p>
            <a:r>
              <a:rPr lang="bg-BG" dirty="0"/>
              <a:t>&lt;/</a:t>
            </a:r>
            <a:r>
              <a:rPr lang="bg-BG" dirty="0" err="1"/>
              <a:t>html</a:t>
            </a:r>
            <a:r>
              <a:rPr lang="bg-BG" dirty="0"/>
              <a:t>&gt;</a:t>
            </a:r>
          </a:p>
        </p:txBody>
      </p:sp>
      <p:sp>
        <p:nvSpPr>
          <p:cNvPr id="3" name="Rectangle 2">
            <a:extLst>
              <a:ext uri="{FF2B5EF4-FFF2-40B4-BE49-F238E27FC236}">
                <a16:creationId xmlns:a16="http://schemas.microsoft.com/office/drawing/2014/main" id="{559A93E8-EBF5-4F7D-B261-DAB3406FF391}"/>
              </a:ext>
            </a:extLst>
          </p:cNvPr>
          <p:cNvSpPr/>
          <p:nvPr/>
        </p:nvSpPr>
        <p:spPr>
          <a:xfrm>
            <a:off x="3733800" y="6214460"/>
            <a:ext cx="5121915" cy="400110"/>
          </a:xfrm>
          <a:prstGeom prst="rect">
            <a:avLst/>
          </a:prstGeom>
        </p:spPr>
        <p:txBody>
          <a:bodyPr wrap="none">
            <a:spAutoFit/>
          </a:bodyPr>
          <a:lstStyle/>
          <a:p>
            <a:r>
              <a:rPr lang="en-US" sz="2000" dirty="0">
                <a:solidFill>
                  <a:srgbClr val="000000"/>
                </a:solidFill>
                <a:latin typeface="Consolas" panose="020B0609020204030204" pitchFamily="49" charset="0"/>
              </a:rPr>
              <a:t>Syntax: </a:t>
            </a:r>
            <a:r>
              <a:rPr lang="en-US" sz="2000" u="sng" dirty="0" err="1">
                <a:solidFill>
                  <a:srgbClr val="FF0000"/>
                </a:solidFill>
                <a:latin typeface="Consolas" panose="020B0609020204030204" pitchFamily="49" charset="0"/>
              </a:rPr>
              <a:t>window.</a:t>
            </a:r>
            <a:r>
              <a:rPr lang="en-US" sz="2000" dirty="0" err="1">
                <a:solidFill>
                  <a:srgbClr val="000000"/>
                </a:solidFill>
                <a:latin typeface="Consolas" panose="020B0609020204030204" pitchFamily="49" charset="0"/>
              </a:rPr>
              <a:t>confirm</a:t>
            </a:r>
            <a:r>
              <a:rPr lang="en-US" sz="2000" dirty="0">
                <a:solidFill>
                  <a:srgbClr val="000000"/>
                </a:solidFill>
                <a:latin typeface="Consolas" panose="020B0609020204030204" pitchFamily="49" charset="0"/>
              </a:rPr>
              <a:t>("</a:t>
            </a:r>
            <a:r>
              <a:rPr lang="en-US" sz="2000" i="1" dirty="0" err="1">
                <a:solidFill>
                  <a:srgbClr val="000000"/>
                </a:solidFill>
                <a:latin typeface="Consolas" panose="020B0609020204030204" pitchFamily="49" charset="0"/>
              </a:rPr>
              <a:t>sometext</a:t>
            </a:r>
            <a:r>
              <a:rPr lang="en-US" sz="2000" dirty="0">
                <a:solidFill>
                  <a:srgbClr val="000000"/>
                </a:solidFill>
                <a:latin typeface="Consolas" panose="020B0609020204030204" pitchFamily="49" charset="0"/>
              </a:rPr>
              <a:t>");</a:t>
            </a:r>
            <a:endParaRPr lang="bg-BG"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13">
            <a:extLst>
              <a:ext uri="{FF2B5EF4-FFF2-40B4-BE49-F238E27FC236}">
                <a16:creationId xmlns:a16="http://schemas.microsoft.com/office/drawing/2014/main" id="{B3CADF50-6128-43A8-953F-C6F61CA8641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FEB9C226-0D4A-4D41-82D2-082E81897A28}" type="slidenum">
              <a:rPr lang="bg-BG" altLang="en-US" sz="2600">
                <a:solidFill>
                  <a:schemeClr val="bg1"/>
                </a:solidFill>
              </a:rPr>
              <a:pPr eaLnBrk="1" hangingPunct="1">
                <a:spcBef>
                  <a:spcPct val="0"/>
                </a:spcBef>
                <a:buClrTx/>
                <a:buSzTx/>
                <a:buFontTx/>
                <a:buNone/>
              </a:pPr>
              <a:t>53</a:t>
            </a:fld>
            <a:endParaRPr lang="bg-BG" altLang="en-US" sz="2600" dirty="0">
              <a:solidFill>
                <a:schemeClr val="bg1"/>
              </a:solidFill>
            </a:endParaRPr>
          </a:p>
        </p:txBody>
      </p:sp>
      <p:sp>
        <p:nvSpPr>
          <p:cNvPr id="40963" name="AutoShape 4">
            <a:extLst>
              <a:ext uri="{FF2B5EF4-FFF2-40B4-BE49-F238E27FC236}">
                <a16:creationId xmlns:a16="http://schemas.microsoft.com/office/drawing/2014/main" id="{8218B7AC-E011-4430-A64C-195E14004121}"/>
              </a:ext>
            </a:extLst>
          </p:cNvPr>
          <p:cNvSpPr>
            <a:spLocks noGrp="1" noChangeArrowheads="1"/>
          </p:cNvSpPr>
          <p:nvPr>
            <p:ph type="title"/>
          </p:nvPr>
        </p:nvSpPr>
        <p:spPr>
          <a:xfrm>
            <a:off x="812800" y="127000"/>
            <a:ext cx="10566400" cy="488950"/>
          </a:xfrm>
        </p:spPr>
        <p:txBody>
          <a:bodyPr/>
          <a:lstStyle/>
          <a:p>
            <a:r>
              <a:rPr lang="bg-BG" altLang="en-US" sz="2400" b="0" dirty="0"/>
              <a:t>Интерактивна диалогова кутия: </a:t>
            </a:r>
            <a:r>
              <a:rPr lang="bg-BG" altLang="en-US" sz="2400" dirty="0" err="1"/>
              <a:t>prompt</a:t>
            </a:r>
            <a:r>
              <a:rPr lang="bg-BG" altLang="en-US" sz="2400" dirty="0"/>
              <a:t>()</a:t>
            </a:r>
            <a:r>
              <a:rPr lang="en-US" altLang="en-US" sz="2400" dirty="0"/>
              <a:t>  - Prompt Box</a:t>
            </a:r>
            <a:endParaRPr lang="bg-BG" altLang="en-US" sz="2400" dirty="0"/>
          </a:p>
        </p:txBody>
      </p:sp>
      <p:sp>
        <p:nvSpPr>
          <p:cNvPr id="40964" name="Rectangle 5">
            <a:extLst>
              <a:ext uri="{FF2B5EF4-FFF2-40B4-BE49-F238E27FC236}">
                <a16:creationId xmlns:a16="http://schemas.microsoft.com/office/drawing/2014/main" id="{883AFF9D-3371-447B-9721-FF203FF19D46}"/>
              </a:ext>
            </a:extLst>
          </p:cNvPr>
          <p:cNvSpPr>
            <a:spLocks noGrp="1" noChangeArrowheads="1"/>
          </p:cNvSpPr>
          <p:nvPr>
            <p:ph type="body" sz="half" idx="1"/>
          </p:nvPr>
        </p:nvSpPr>
        <p:spPr>
          <a:xfrm>
            <a:off x="386080" y="958790"/>
            <a:ext cx="4953000" cy="5029200"/>
          </a:xfrm>
        </p:spPr>
        <p:txBody>
          <a:bodyPr/>
          <a:lstStyle/>
          <a:p>
            <a:pPr>
              <a:lnSpc>
                <a:spcPct val="80000"/>
              </a:lnSpc>
            </a:pPr>
            <a:r>
              <a:rPr lang="bg-BG" altLang="en-US" sz="2000" dirty="0"/>
              <a:t>Много е полезна, когато искате от потребителя да въведе бързо в текстово поле данни, които да се използва в създадения код. Така правите кода си интерактивен. Потребителят трябва да въведе данните и да натисне бутона OK.</a:t>
            </a:r>
          </a:p>
          <a:p>
            <a:pPr>
              <a:lnSpc>
                <a:spcPct val="80000"/>
              </a:lnSpc>
            </a:pPr>
            <a:r>
              <a:rPr lang="bg-BG" altLang="en-US" sz="2000" dirty="0"/>
              <a:t>Тази диалогова кутия използва метода, наречен </a:t>
            </a:r>
            <a:r>
              <a:rPr lang="bg-BG" altLang="en-US" sz="2000" dirty="0" err="1"/>
              <a:t>prompt</a:t>
            </a:r>
            <a:r>
              <a:rPr lang="bg-BG" altLang="en-US" sz="2000" dirty="0"/>
              <a:t>(), който има два входни параметъра:  </a:t>
            </a:r>
            <a:r>
              <a:rPr lang="bg-BG" altLang="en-US" sz="2000" b="1" dirty="0"/>
              <a:t>етикет</a:t>
            </a:r>
            <a:r>
              <a:rPr lang="bg-BG" altLang="en-US" sz="2000" dirty="0"/>
              <a:t> за надпис на текстовото поле и </a:t>
            </a:r>
            <a:r>
              <a:rPr lang="bg-BG" altLang="en-US" sz="2000" b="1" dirty="0"/>
              <a:t>стринг</a:t>
            </a:r>
            <a:r>
              <a:rPr lang="bg-BG" altLang="en-US" sz="2000" dirty="0"/>
              <a:t> по подразбиране в текстовото поле.   </a:t>
            </a:r>
          </a:p>
          <a:p>
            <a:pPr>
              <a:lnSpc>
                <a:spcPct val="80000"/>
              </a:lnSpc>
            </a:pPr>
            <a:r>
              <a:rPr lang="bg-BG" altLang="en-US" sz="2000" dirty="0"/>
              <a:t>Диалоговата кутия има два бутона: OK и </a:t>
            </a:r>
            <a:r>
              <a:rPr lang="bg-BG" altLang="en-US" sz="2000" dirty="0" err="1"/>
              <a:t>Cancel</a:t>
            </a:r>
            <a:r>
              <a:rPr lang="bg-BG" altLang="en-US" sz="2000" dirty="0"/>
              <a:t>. Когато потребителят натисне бутона OK, методът </a:t>
            </a:r>
            <a:r>
              <a:rPr lang="bg-BG" altLang="en-US" sz="2000" dirty="0" err="1"/>
              <a:t>prompt</a:t>
            </a:r>
            <a:r>
              <a:rPr lang="bg-BG" altLang="en-US" sz="2000" dirty="0"/>
              <a:t>() ще върне въдените данни в текстовото поле. Ако потребителят натисне бутона </a:t>
            </a:r>
            <a:r>
              <a:rPr lang="bg-BG" altLang="en-US" sz="2000" dirty="0" err="1"/>
              <a:t>Cancel</a:t>
            </a:r>
            <a:r>
              <a:rPr lang="bg-BG" altLang="en-US" sz="2000" dirty="0"/>
              <a:t>, методът </a:t>
            </a:r>
            <a:r>
              <a:rPr lang="bg-BG" altLang="en-US" sz="2000" dirty="0" err="1"/>
              <a:t>prompt</a:t>
            </a:r>
            <a:r>
              <a:rPr lang="bg-BG" altLang="en-US" sz="2000" dirty="0"/>
              <a:t>() ще върне </a:t>
            </a:r>
            <a:r>
              <a:rPr lang="bg-BG" altLang="en-US" sz="2000" dirty="0" err="1"/>
              <a:t>null</a:t>
            </a:r>
            <a:r>
              <a:rPr lang="bg-BG" altLang="en-US" sz="2000" dirty="0"/>
              <a:t>:</a:t>
            </a:r>
          </a:p>
        </p:txBody>
      </p:sp>
      <p:sp>
        <p:nvSpPr>
          <p:cNvPr id="40965" name="Rectangle 6">
            <a:extLst>
              <a:ext uri="{FF2B5EF4-FFF2-40B4-BE49-F238E27FC236}">
                <a16:creationId xmlns:a16="http://schemas.microsoft.com/office/drawing/2014/main" id="{91954DC2-9433-4718-B23A-9C7D50B90754}"/>
              </a:ext>
            </a:extLst>
          </p:cNvPr>
          <p:cNvSpPr>
            <a:spLocks noGrp="1" noChangeArrowheads="1"/>
          </p:cNvSpPr>
          <p:nvPr>
            <p:ph type="body" sz="half" idx="2"/>
          </p:nvPr>
        </p:nvSpPr>
        <p:spPr>
          <a:xfrm>
            <a:off x="5867400" y="1066800"/>
            <a:ext cx="6096000" cy="3724275"/>
          </a:xfrm>
        </p:spPr>
        <p:txBody>
          <a:bodyPr/>
          <a:lstStyle/>
          <a:p>
            <a:pPr>
              <a:lnSpc>
                <a:spcPct val="80000"/>
              </a:lnSpc>
              <a:buFont typeface="Wingdings" panose="05000000000000000000" pitchFamily="2" charset="2"/>
              <a:buNone/>
            </a:pPr>
            <a:r>
              <a:rPr lang="bg-BG" altLang="en-US" sz="2400" dirty="0">
                <a:solidFill>
                  <a:srgbClr val="0000FF"/>
                </a:solidFill>
              </a:rPr>
              <a:t>&lt;</a:t>
            </a:r>
            <a:r>
              <a:rPr lang="bg-BG" altLang="en-US" sz="2400" dirty="0" err="1">
                <a:solidFill>
                  <a:srgbClr val="0000FF"/>
                </a:solidFill>
              </a:rPr>
              <a:t>head</a:t>
            </a:r>
            <a:r>
              <a:rPr lang="bg-BG" altLang="en-US" sz="2400" dirty="0">
                <a:solidFill>
                  <a:srgbClr val="0000FF"/>
                </a:solidFill>
              </a:rPr>
              <a:t>&gt;</a:t>
            </a:r>
          </a:p>
          <a:p>
            <a:pPr>
              <a:lnSpc>
                <a:spcPct val="80000"/>
              </a:lnSpc>
              <a:buFont typeface="Wingdings" panose="05000000000000000000" pitchFamily="2" charset="2"/>
              <a:buNone/>
            </a:pPr>
            <a:r>
              <a:rPr lang="bg-BG" altLang="en-US" sz="2400" dirty="0">
                <a:solidFill>
                  <a:srgbClr val="0000FF"/>
                </a:solidFill>
              </a:rPr>
              <a:t>&lt;</a:t>
            </a:r>
            <a:r>
              <a:rPr lang="bg-BG" altLang="en-US" sz="2400" dirty="0" err="1">
                <a:solidFill>
                  <a:srgbClr val="0000FF"/>
                </a:solidFill>
              </a:rPr>
              <a:t>script</a:t>
            </a:r>
            <a:r>
              <a:rPr lang="bg-BG" altLang="en-US" sz="2400" dirty="0">
                <a:solidFill>
                  <a:srgbClr val="0000FF"/>
                </a:solidFill>
              </a:rPr>
              <a:t>&gt;</a:t>
            </a:r>
          </a:p>
          <a:p>
            <a:pPr>
              <a:lnSpc>
                <a:spcPct val="80000"/>
              </a:lnSpc>
              <a:buFont typeface="Wingdings" panose="05000000000000000000" pitchFamily="2" charset="2"/>
              <a:buNone/>
            </a:pPr>
            <a:r>
              <a:rPr lang="bg-BG" altLang="en-US" sz="2400" dirty="0" err="1">
                <a:solidFill>
                  <a:srgbClr val="0000FF"/>
                </a:solidFill>
              </a:rPr>
              <a:t>var</a:t>
            </a:r>
            <a:r>
              <a:rPr lang="bg-BG" altLang="en-US" sz="2400" dirty="0">
                <a:solidFill>
                  <a:srgbClr val="0000FF"/>
                </a:solidFill>
              </a:rPr>
              <a:t> </a:t>
            </a:r>
            <a:r>
              <a:rPr lang="bg-BG" altLang="en-US" sz="2400" dirty="0" err="1">
                <a:solidFill>
                  <a:srgbClr val="0000FF"/>
                </a:solidFill>
              </a:rPr>
              <a:t>r_Val</a:t>
            </a:r>
            <a:r>
              <a:rPr lang="bg-BG" altLang="en-US" sz="2400" dirty="0">
                <a:solidFill>
                  <a:srgbClr val="0000FF"/>
                </a:solidFill>
              </a:rPr>
              <a:t> = </a:t>
            </a:r>
            <a:r>
              <a:rPr lang="bg-BG" altLang="en-US" sz="2400" b="1" dirty="0" err="1">
                <a:solidFill>
                  <a:srgbClr val="0000FF"/>
                </a:solidFill>
              </a:rPr>
              <a:t>prompt</a:t>
            </a:r>
            <a:r>
              <a:rPr lang="bg-BG" altLang="en-US" sz="2400" b="1" dirty="0">
                <a:solidFill>
                  <a:srgbClr val="0000FF"/>
                </a:solidFill>
              </a:rPr>
              <a:t>("Въведете името си : ", "Въведете тук");</a:t>
            </a:r>
          </a:p>
          <a:p>
            <a:pPr>
              <a:lnSpc>
                <a:spcPct val="80000"/>
              </a:lnSpc>
              <a:buFont typeface="Wingdings" panose="05000000000000000000" pitchFamily="2" charset="2"/>
              <a:buNone/>
            </a:pPr>
            <a:r>
              <a:rPr lang="bg-BG" altLang="en-US" sz="2400" dirty="0">
                <a:solidFill>
                  <a:srgbClr val="0000FF"/>
                </a:solidFill>
              </a:rPr>
              <a:t>   </a:t>
            </a:r>
            <a:r>
              <a:rPr lang="bg-BG" altLang="en-US" sz="2400" dirty="0" err="1">
                <a:solidFill>
                  <a:srgbClr val="0000FF"/>
                </a:solidFill>
              </a:rPr>
              <a:t>alert</a:t>
            </a:r>
            <a:r>
              <a:rPr lang="bg-BG" altLang="en-US" sz="2400" dirty="0">
                <a:solidFill>
                  <a:srgbClr val="0000FF"/>
                </a:solidFill>
              </a:rPr>
              <a:t>("Вие въведохте : " +  </a:t>
            </a:r>
            <a:r>
              <a:rPr lang="bg-BG" altLang="en-US" sz="2400" dirty="0" err="1">
                <a:solidFill>
                  <a:srgbClr val="0000FF"/>
                </a:solidFill>
              </a:rPr>
              <a:t>r_Val</a:t>
            </a:r>
            <a:r>
              <a:rPr lang="bg-BG" altLang="en-US" sz="2400" dirty="0">
                <a:solidFill>
                  <a:srgbClr val="0000FF"/>
                </a:solidFill>
              </a:rPr>
              <a:t> );</a:t>
            </a:r>
          </a:p>
          <a:p>
            <a:pPr>
              <a:lnSpc>
                <a:spcPct val="80000"/>
              </a:lnSpc>
              <a:buFont typeface="Wingdings" panose="05000000000000000000" pitchFamily="2" charset="2"/>
              <a:buNone/>
            </a:pPr>
            <a:r>
              <a:rPr lang="bg-BG" altLang="en-US" sz="2400" dirty="0">
                <a:solidFill>
                  <a:srgbClr val="0000FF"/>
                </a:solidFill>
              </a:rPr>
              <a:t>&lt;/</a:t>
            </a:r>
            <a:r>
              <a:rPr lang="bg-BG" altLang="en-US" sz="2400" dirty="0" err="1">
                <a:solidFill>
                  <a:srgbClr val="0000FF"/>
                </a:solidFill>
              </a:rPr>
              <a:t>script</a:t>
            </a:r>
            <a:r>
              <a:rPr lang="bg-BG" altLang="en-US" sz="2400" dirty="0">
                <a:solidFill>
                  <a:srgbClr val="0000FF"/>
                </a:solidFill>
              </a:rPr>
              <a:t>&gt;</a:t>
            </a:r>
          </a:p>
          <a:p>
            <a:pPr>
              <a:lnSpc>
                <a:spcPct val="80000"/>
              </a:lnSpc>
              <a:buFont typeface="Wingdings" panose="05000000000000000000" pitchFamily="2" charset="2"/>
              <a:buNone/>
            </a:pPr>
            <a:r>
              <a:rPr lang="bg-BG" altLang="en-US" sz="2400" dirty="0">
                <a:solidFill>
                  <a:srgbClr val="0000FF"/>
                </a:solidFill>
              </a:rPr>
              <a:t>&lt;/</a:t>
            </a:r>
            <a:r>
              <a:rPr lang="bg-BG" altLang="en-US" sz="2400" dirty="0" err="1">
                <a:solidFill>
                  <a:srgbClr val="0000FF"/>
                </a:solidFill>
              </a:rPr>
              <a:t>head</a:t>
            </a:r>
            <a:r>
              <a:rPr lang="bg-BG" altLang="en-US" sz="2400" dirty="0">
                <a:solidFill>
                  <a:srgbClr val="0000FF"/>
                </a:solidFill>
              </a:rPr>
              <a:t>&gt;</a:t>
            </a:r>
          </a:p>
          <a:p>
            <a:pPr>
              <a:lnSpc>
                <a:spcPct val="80000"/>
              </a:lnSpc>
              <a:buFont typeface="Wingdings" panose="05000000000000000000" pitchFamily="2" charset="2"/>
              <a:buNone/>
            </a:pPr>
            <a:endParaRPr lang="bg-BG" altLang="en-US" sz="2400" dirty="0">
              <a:solidFill>
                <a:srgbClr val="0000FF"/>
              </a:solidFill>
            </a:endParaRPr>
          </a:p>
        </p:txBody>
      </p:sp>
      <p:sp>
        <p:nvSpPr>
          <p:cNvPr id="2" name="Rectangle 1">
            <a:extLst>
              <a:ext uri="{FF2B5EF4-FFF2-40B4-BE49-F238E27FC236}">
                <a16:creationId xmlns:a16="http://schemas.microsoft.com/office/drawing/2014/main" id="{EF75EDFF-1404-4E19-8552-1CDCEB59CB3F}"/>
              </a:ext>
            </a:extLst>
          </p:cNvPr>
          <p:cNvSpPr/>
          <p:nvPr/>
        </p:nvSpPr>
        <p:spPr>
          <a:xfrm>
            <a:off x="5462016" y="23217"/>
            <a:ext cx="6705600" cy="6186309"/>
          </a:xfrm>
          <a:prstGeom prst="rect">
            <a:avLst/>
          </a:prstGeom>
          <a:solidFill>
            <a:srgbClr val="FFFF00"/>
          </a:solidFill>
        </p:spPr>
        <p:txBody>
          <a:bodyPr wrap="square">
            <a:spAutoFit/>
          </a:bodyPr>
          <a:lstStyle/>
          <a:p>
            <a:r>
              <a:rPr lang="bg-BG" dirty="0"/>
              <a:t>&lt;!DOCTYPE </a:t>
            </a:r>
            <a:r>
              <a:rPr lang="bg-BG" dirty="0" err="1"/>
              <a:t>html</a:t>
            </a:r>
            <a:r>
              <a:rPr lang="bg-BG" dirty="0"/>
              <a:t>&gt;</a:t>
            </a:r>
          </a:p>
          <a:p>
            <a:r>
              <a:rPr lang="bg-BG" dirty="0"/>
              <a:t>&lt;</a:t>
            </a:r>
            <a:r>
              <a:rPr lang="bg-BG" dirty="0" err="1"/>
              <a:t>html</a:t>
            </a:r>
            <a:r>
              <a:rPr lang="bg-BG" dirty="0"/>
              <a:t>&gt;</a:t>
            </a:r>
          </a:p>
          <a:p>
            <a:r>
              <a:rPr lang="bg-BG" dirty="0"/>
              <a:t>&lt;</a:t>
            </a:r>
            <a:r>
              <a:rPr lang="bg-BG" dirty="0" err="1"/>
              <a:t>body</a:t>
            </a:r>
            <a:r>
              <a:rPr lang="bg-BG" dirty="0"/>
              <a:t>&gt;</a:t>
            </a:r>
          </a:p>
          <a:p>
            <a:r>
              <a:rPr lang="bg-BG" dirty="0"/>
              <a:t>&lt;h2&gt;</a:t>
            </a:r>
            <a:r>
              <a:rPr lang="bg-BG" dirty="0" err="1"/>
              <a:t>JavaScript</a:t>
            </a:r>
            <a:r>
              <a:rPr lang="bg-BG" dirty="0"/>
              <a:t> </a:t>
            </a:r>
            <a:r>
              <a:rPr lang="bg-BG" dirty="0" err="1"/>
              <a:t>Prompt</a:t>
            </a:r>
            <a:r>
              <a:rPr lang="bg-BG" dirty="0"/>
              <a:t>&lt;/h2&gt;</a:t>
            </a:r>
          </a:p>
          <a:p>
            <a:r>
              <a:rPr lang="bg-BG" dirty="0"/>
              <a:t>&lt;</a:t>
            </a:r>
            <a:r>
              <a:rPr lang="bg-BG" dirty="0" err="1"/>
              <a:t>button</a:t>
            </a:r>
            <a:r>
              <a:rPr lang="bg-BG" dirty="0"/>
              <a:t> </a:t>
            </a:r>
            <a:r>
              <a:rPr lang="bg-BG" dirty="0" err="1"/>
              <a:t>onclick</a:t>
            </a:r>
            <a:r>
              <a:rPr lang="bg-BG" dirty="0"/>
              <a:t>="</a:t>
            </a:r>
            <a:r>
              <a:rPr lang="bg-BG" dirty="0" err="1"/>
              <a:t>myFunction</a:t>
            </a:r>
            <a:r>
              <a:rPr lang="bg-BG" dirty="0"/>
              <a:t>()"&gt;</a:t>
            </a:r>
            <a:r>
              <a:rPr lang="bg-BG" dirty="0" err="1"/>
              <a:t>Try</a:t>
            </a:r>
            <a:r>
              <a:rPr lang="bg-BG" dirty="0"/>
              <a:t> </a:t>
            </a:r>
            <a:r>
              <a:rPr lang="bg-BG" dirty="0" err="1"/>
              <a:t>it</a:t>
            </a:r>
            <a:r>
              <a:rPr lang="bg-BG" dirty="0"/>
              <a:t>&lt;/</a:t>
            </a:r>
            <a:r>
              <a:rPr lang="bg-BG" dirty="0" err="1"/>
              <a:t>button</a:t>
            </a:r>
            <a:r>
              <a:rPr lang="bg-BG" dirty="0"/>
              <a:t>&gt;</a:t>
            </a:r>
          </a:p>
          <a:p>
            <a:endParaRPr lang="bg-BG" dirty="0"/>
          </a:p>
          <a:p>
            <a:r>
              <a:rPr lang="bg-BG" dirty="0"/>
              <a:t>&lt;p </a:t>
            </a:r>
            <a:r>
              <a:rPr lang="bg-BG" dirty="0" err="1"/>
              <a:t>id</a:t>
            </a:r>
            <a:r>
              <a:rPr lang="bg-BG" dirty="0"/>
              <a:t>="</a:t>
            </a:r>
            <a:r>
              <a:rPr lang="bg-BG" dirty="0" err="1"/>
              <a:t>demo</a:t>
            </a:r>
            <a:r>
              <a:rPr lang="bg-BG" dirty="0"/>
              <a:t>"&gt;&lt;/p&gt;</a:t>
            </a:r>
          </a:p>
          <a:p>
            <a:r>
              <a:rPr lang="bg-BG" dirty="0"/>
              <a:t>&lt;</a:t>
            </a:r>
            <a:r>
              <a:rPr lang="bg-BG" dirty="0" err="1"/>
              <a:t>script</a:t>
            </a:r>
            <a:r>
              <a:rPr lang="bg-BG" dirty="0"/>
              <a:t>&gt;</a:t>
            </a:r>
          </a:p>
          <a:p>
            <a:r>
              <a:rPr lang="bg-BG" dirty="0" err="1"/>
              <a:t>function</a:t>
            </a:r>
            <a:r>
              <a:rPr lang="bg-BG" dirty="0"/>
              <a:t> </a:t>
            </a:r>
            <a:r>
              <a:rPr lang="bg-BG" dirty="0" err="1"/>
              <a:t>myFunction</a:t>
            </a:r>
            <a:r>
              <a:rPr lang="bg-BG" dirty="0"/>
              <a:t>() {</a:t>
            </a:r>
          </a:p>
          <a:p>
            <a:r>
              <a:rPr lang="bg-BG" dirty="0"/>
              <a:t>    </a:t>
            </a:r>
            <a:r>
              <a:rPr lang="bg-BG" dirty="0" err="1"/>
              <a:t>var</a:t>
            </a:r>
            <a:r>
              <a:rPr lang="bg-BG" dirty="0"/>
              <a:t> </a:t>
            </a:r>
            <a:r>
              <a:rPr lang="bg-BG" dirty="0" err="1"/>
              <a:t>txt</a:t>
            </a:r>
            <a:r>
              <a:rPr lang="bg-BG" dirty="0"/>
              <a:t>;</a:t>
            </a:r>
          </a:p>
          <a:p>
            <a:r>
              <a:rPr lang="bg-BG" dirty="0"/>
              <a:t>    </a:t>
            </a:r>
            <a:r>
              <a:rPr lang="bg-BG" dirty="0" err="1"/>
              <a:t>var</a:t>
            </a:r>
            <a:r>
              <a:rPr lang="bg-BG" dirty="0"/>
              <a:t> </a:t>
            </a:r>
            <a:r>
              <a:rPr lang="bg-BG" dirty="0" err="1"/>
              <a:t>person</a:t>
            </a:r>
            <a:r>
              <a:rPr lang="bg-BG" dirty="0"/>
              <a:t> = </a:t>
            </a:r>
            <a:r>
              <a:rPr lang="bg-BG" dirty="0" err="1"/>
              <a:t>prompt</a:t>
            </a:r>
            <a:r>
              <a:rPr lang="bg-BG" dirty="0"/>
              <a:t>("</a:t>
            </a:r>
            <a:r>
              <a:rPr lang="bg-BG" dirty="0" err="1"/>
              <a:t>Please</a:t>
            </a:r>
            <a:r>
              <a:rPr lang="bg-BG" dirty="0"/>
              <a:t> </a:t>
            </a:r>
            <a:r>
              <a:rPr lang="bg-BG" dirty="0" err="1"/>
              <a:t>enter</a:t>
            </a:r>
            <a:r>
              <a:rPr lang="bg-BG" dirty="0"/>
              <a:t> </a:t>
            </a:r>
            <a:r>
              <a:rPr lang="bg-BG" dirty="0" err="1"/>
              <a:t>your</a:t>
            </a:r>
            <a:r>
              <a:rPr lang="bg-BG" dirty="0"/>
              <a:t> </a:t>
            </a:r>
            <a:r>
              <a:rPr lang="bg-BG" dirty="0" err="1"/>
              <a:t>name</a:t>
            </a:r>
            <a:r>
              <a:rPr lang="bg-BG" dirty="0"/>
              <a:t>:", "</a:t>
            </a:r>
            <a:r>
              <a:rPr lang="bg-BG" dirty="0" err="1"/>
              <a:t>Harry</a:t>
            </a:r>
            <a:r>
              <a:rPr lang="bg-BG" dirty="0"/>
              <a:t> </a:t>
            </a:r>
            <a:r>
              <a:rPr lang="bg-BG" dirty="0" err="1"/>
              <a:t>Potter</a:t>
            </a:r>
            <a:r>
              <a:rPr lang="bg-BG" dirty="0"/>
              <a:t>");</a:t>
            </a:r>
          </a:p>
          <a:p>
            <a:r>
              <a:rPr lang="bg-BG" dirty="0"/>
              <a:t>    </a:t>
            </a:r>
            <a:r>
              <a:rPr lang="bg-BG" dirty="0" err="1"/>
              <a:t>if</a:t>
            </a:r>
            <a:r>
              <a:rPr lang="bg-BG" dirty="0"/>
              <a:t> (</a:t>
            </a:r>
            <a:r>
              <a:rPr lang="bg-BG" dirty="0" err="1"/>
              <a:t>person</a:t>
            </a:r>
            <a:r>
              <a:rPr lang="bg-BG" dirty="0"/>
              <a:t> == </a:t>
            </a:r>
            <a:r>
              <a:rPr lang="bg-BG" dirty="0" err="1"/>
              <a:t>null</a:t>
            </a:r>
            <a:r>
              <a:rPr lang="bg-BG" dirty="0"/>
              <a:t> || </a:t>
            </a:r>
            <a:r>
              <a:rPr lang="bg-BG" dirty="0" err="1"/>
              <a:t>person</a:t>
            </a:r>
            <a:r>
              <a:rPr lang="bg-BG" dirty="0"/>
              <a:t> == "") {</a:t>
            </a:r>
          </a:p>
          <a:p>
            <a:r>
              <a:rPr lang="bg-BG" dirty="0"/>
              <a:t>        </a:t>
            </a:r>
            <a:r>
              <a:rPr lang="bg-BG" dirty="0" err="1"/>
              <a:t>txt</a:t>
            </a:r>
            <a:r>
              <a:rPr lang="bg-BG" dirty="0"/>
              <a:t> = "</a:t>
            </a:r>
            <a:r>
              <a:rPr lang="bg-BG" dirty="0" err="1"/>
              <a:t>User</a:t>
            </a:r>
            <a:r>
              <a:rPr lang="bg-BG" dirty="0"/>
              <a:t> </a:t>
            </a:r>
            <a:r>
              <a:rPr lang="bg-BG" dirty="0" err="1"/>
              <a:t>cancelled</a:t>
            </a:r>
            <a:r>
              <a:rPr lang="bg-BG" dirty="0"/>
              <a:t> </a:t>
            </a:r>
            <a:r>
              <a:rPr lang="bg-BG" dirty="0" err="1"/>
              <a:t>the</a:t>
            </a:r>
            <a:r>
              <a:rPr lang="bg-BG" dirty="0"/>
              <a:t> </a:t>
            </a:r>
            <a:r>
              <a:rPr lang="bg-BG" dirty="0" err="1"/>
              <a:t>prompt</a:t>
            </a:r>
            <a:r>
              <a:rPr lang="bg-BG" dirty="0"/>
              <a:t>.";</a:t>
            </a:r>
          </a:p>
          <a:p>
            <a:r>
              <a:rPr lang="bg-BG" dirty="0"/>
              <a:t>    } </a:t>
            </a:r>
            <a:r>
              <a:rPr lang="bg-BG" dirty="0" err="1"/>
              <a:t>else</a:t>
            </a:r>
            <a:r>
              <a:rPr lang="bg-BG" dirty="0"/>
              <a:t> {</a:t>
            </a:r>
          </a:p>
          <a:p>
            <a:r>
              <a:rPr lang="bg-BG" dirty="0"/>
              <a:t>        </a:t>
            </a:r>
            <a:r>
              <a:rPr lang="bg-BG" dirty="0" err="1"/>
              <a:t>txt</a:t>
            </a:r>
            <a:r>
              <a:rPr lang="bg-BG" dirty="0"/>
              <a:t> = "</a:t>
            </a:r>
            <a:r>
              <a:rPr lang="bg-BG" dirty="0" err="1"/>
              <a:t>Hello</a:t>
            </a:r>
            <a:r>
              <a:rPr lang="bg-BG" dirty="0"/>
              <a:t> " + </a:t>
            </a:r>
            <a:r>
              <a:rPr lang="bg-BG" dirty="0" err="1"/>
              <a:t>person</a:t>
            </a:r>
            <a:r>
              <a:rPr lang="bg-BG" dirty="0"/>
              <a:t> + "! </a:t>
            </a:r>
            <a:r>
              <a:rPr lang="bg-BG" dirty="0" err="1"/>
              <a:t>How</a:t>
            </a:r>
            <a:r>
              <a:rPr lang="bg-BG" dirty="0"/>
              <a:t> </a:t>
            </a:r>
            <a:r>
              <a:rPr lang="bg-BG" dirty="0" err="1"/>
              <a:t>are</a:t>
            </a:r>
            <a:r>
              <a:rPr lang="bg-BG" dirty="0"/>
              <a:t> </a:t>
            </a:r>
            <a:r>
              <a:rPr lang="bg-BG" dirty="0" err="1"/>
              <a:t>you</a:t>
            </a:r>
            <a:r>
              <a:rPr lang="bg-BG" dirty="0"/>
              <a:t> </a:t>
            </a:r>
            <a:r>
              <a:rPr lang="bg-BG" dirty="0" err="1"/>
              <a:t>today</a:t>
            </a:r>
            <a:r>
              <a:rPr lang="bg-BG" dirty="0"/>
              <a:t>?";</a:t>
            </a:r>
          </a:p>
          <a:p>
            <a:r>
              <a:rPr lang="bg-BG" dirty="0"/>
              <a:t>    }</a:t>
            </a:r>
          </a:p>
          <a:p>
            <a:r>
              <a:rPr lang="bg-BG" dirty="0"/>
              <a:t>    </a:t>
            </a:r>
            <a:r>
              <a:rPr lang="bg-BG" dirty="0" err="1"/>
              <a:t>document.getElementById</a:t>
            </a:r>
            <a:r>
              <a:rPr lang="bg-BG" dirty="0"/>
              <a:t>("</a:t>
            </a:r>
            <a:r>
              <a:rPr lang="bg-BG" dirty="0" err="1"/>
              <a:t>demo</a:t>
            </a:r>
            <a:r>
              <a:rPr lang="bg-BG" dirty="0"/>
              <a:t>").</a:t>
            </a:r>
            <a:r>
              <a:rPr lang="bg-BG" dirty="0" err="1"/>
              <a:t>innerHTML</a:t>
            </a:r>
            <a:r>
              <a:rPr lang="bg-BG" dirty="0"/>
              <a:t> = </a:t>
            </a:r>
            <a:r>
              <a:rPr lang="bg-BG" dirty="0" err="1"/>
              <a:t>txt</a:t>
            </a:r>
            <a:r>
              <a:rPr lang="bg-BG" dirty="0"/>
              <a:t>;</a:t>
            </a:r>
          </a:p>
          <a:p>
            <a:r>
              <a:rPr lang="bg-BG" dirty="0"/>
              <a:t>}</a:t>
            </a:r>
          </a:p>
          <a:p>
            <a:r>
              <a:rPr lang="bg-BG" dirty="0"/>
              <a:t>&lt;/</a:t>
            </a:r>
            <a:r>
              <a:rPr lang="bg-BG" dirty="0" err="1"/>
              <a:t>script</a:t>
            </a:r>
            <a:r>
              <a:rPr lang="bg-BG" dirty="0"/>
              <a:t>&gt;</a:t>
            </a:r>
          </a:p>
          <a:p>
            <a:r>
              <a:rPr lang="bg-BG" dirty="0"/>
              <a:t>&lt;/</a:t>
            </a:r>
            <a:r>
              <a:rPr lang="bg-BG" dirty="0" err="1"/>
              <a:t>body</a:t>
            </a:r>
            <a:r>
              <a:rPr lang="bg-BG" dirty="0"/>
              <a:t>&gt;</a:t>
            </a:r>
          </a:p>
          <a:p>
            <a:r>
              <a:rPr lang="bg-BG" dirty="0"/>
              <a:t>&lt;/</a:t>
            </a:r>
            <a:r>
              <a:rPr lang="bg-BG" dirty="0" err="1"/>
              <a:t>html</a:t>
            </a:r>
            <a:r>
              <a:rPr lang="bg-BG" dirty="0"/>
              <a:t>&gt;</a:t>
            </a:r>
          </a:p>
        </p:txBody>
      </p:sp>
      <p:sp>
        <p:nvSpPr>
          <p:cNvPr id="3" name="Rectangle 2">
            <a:extLst>
              <a:ext uri="{FF2B5EF4-FFF2-40B4-BE49-F238E27FC236}">
                <a16:creationId xmlns:a16="http://schemas.microsoft.com/office/drawing/2014/main" id="{0CB54E76-A419-4375-84E8-F82A595B1EB8}"/>
              </a:ext>
            </a:extLst>
          </p:cNvPr>
          <p:cNvSpPr/>
          <p:nvPr/>
        </p:nvSpPr>
        <p:spPr>
          <a:xfrm>
            <a:off x="228600" y="6159440"/>
            <a:ext cx="6955750" cy="400110"/>
          </a:xfrm>
          <a:prstGeom prst="rect">
            <a:avLst/>
          </a:prstGeom>
        </p:spPr>
        <p:txBody>
          <a:bodyPr wrap="none">
            <a:spAutoFit/>
          </a:bodyPr>
          <a:lstStyle/>
          <a:p>
            <a:r>
              <a:rPr lang="en-US" sz="2000" dirty="0">
                <a:solidFill>
                  <a:srgbClr val="000000"/>
                </a:solidFill>
                <a:latin typeface="Consolas" panose="020B0609020204030204" pitchFamily="49" charset="0"/>
              </a:rPr>
              <a:t>Syntax: </a:t>
            </a:r>
            <a:r>
              <a:rPr lang="en-US" sz="2000" dirty="0" err="1">
                <a:solidFill>
                  <a:srgbClr val="FF0000"/>
                </a:solidFill>
                <a:latin typeface="Consolas" panose="020B0609020204030204" pitchFamily="49" charset="0"/>
              </a:rPr>
              <a:t>window</a:t>
            </a:r>
            <a:r>
              <a:rPr lang="en-US" sz="2000" dirty="0" err="1">
                <a:solidFill>
                  <a:srgbClr val="000000"/>
                </a:solidFill>
                <a:latin typeface="Consolas" panose="020B0609020204030204" pitchFamily="49" charset="0"/>
              </a:rPr>
              <a:t>.prompt</a:t>
            </a:r>
            <a:r>
              <a:rPr lang="en-US" sz="2000" dirty="0">
                <a:solidFill>
                  <a:srgbClr val="000000"/>
                </a:solidFill>
                <a:latin typeface="Consolas" panose="020B0609020204030204" pitchFamily="49" charset="0"/>
              </a:rPr>
              <a:t>("</a:t>
            </a:r>
            <a:r>
              <a:rPr lang="en-US" sz="2000" i="1" dirty="0" err="1">
                <a:solidFill>
                  <a:srgbClr val="000000"/>
                </a:solidFill>
                <a:latin typeface="Consolas" panose="020B0609020204030204" pitchFamily="49" charset="0"/>
              </a:rPr>
              <a:t>sometext</a:t>
            </a:r>
            <a:r>
              <a:rPr lang="en-US" sz="2000" dirty="0">
                <a:solidFill>
                  <a:srgbClr val="000000"/>
                </a:solidFill>
                <a:latin typeface="Consolas" panose="020B0609020204030204" pitchFamily="49" charset="0"/>
              </a:rPr>
              <a:t>","</a:t>
            </a:r>
            <a:r>
              <a:rPr lang="en-US" sz="2000" i="1" dirty="0" err="1">
                <a:solidFill>
                  <a:srgbClr val="000000"/>
                </a:solidFill>
                <a:latin typeface="Consolas" panose="020B0609020204030204" pitchFamily="49" charset="0"/>
              </a:rPr>
              <a:t>defaultText</a:t>
            </a:r>
            <a:r>
              <a:rPr lang="en-US" sz="2000" dirty="0">
                <a:solidFill>
                  <a:srgbClr val="000000"/>
                </a:solidFill>
                <a:latin typeface="Consolas" panose="020B0609020204030204" pitchFamily="49" charset="0"/>
              </a:rPr>
              <a:t>");</a:t>
            </a:r>
            <a:endParaRPr lang="bg-BG"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13">
            <a:extLst>
              <a:ext uri="{FF2B5EF4-FFF2-40B4-BE49-F238E27FC236}">
                <a16:creationId xmlns:a16="http://schemas.microsoft.com/office/drawing/2014/main" id="{5C534EC2-34D7-4062-9FBB-43CF553C85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704DFD7D-58A7-4308-A7A7-47931B1F5CAD}" type="slidenum">
              <a:rPr lang="bg-BG" altLang="en-US" sz="2600">
                <a:solidFill>
                  <a:srgbClr val="002060"/>
                </a:solidFill>
              </a:rPr>
              <a:pPr eaLnBrk="1" hangingPunct="1">
                <a:spcBef>
                  <a:spcPct val="0"/>
                </a:spcBef>
                <a:buClrTx/>
                <a:buSzTx/>
                <a:buFontTx/>
                <a:buNone/>
              </a:pPr>
              <a:t>6</a:t>
            </a:fld>
            <a:endParaRPr lang="bg-BG" altLang="en-US" sz="2600" dirty="0">
              <a:solidFill>
                <a:srgbClr val="002060"/>
              </a:solidFill>
            </a:endParaRPr>
          </a:p>
        </p:txBody>
      </p:sp>
      <p:sp>
        <p:nvSpPr>
          <p:cNvPr id="8195" name="Rectangle 2">
            <a:extLst>
              <a:ext uri="{FF2B5EF4-FFF2-40B4-BE49-F238E27FC236}">
                <a16:creationId xmlns:a16="http://schemas.microsoft.com/office/drawing/2014/main" id="{45A3BDCF-66DC-4D29-9423-4E7847DB0784}"/>
              </a:ext>
            </a:extLst>
          </p:cNvPr>
          <p:cNvSpPr>
            <a:spLocks noGrp="1" noChangeArrowheads="1"/>
          </p:cNvSpPr>
          <p:nvPr>
            <p:ph type="title"/>
          </p:nvPr>
        </p:nvSpPr>
        <p:spPr>
          <a:xfrm>
            <a:off x="895351" y="228600"/>
            <a:ext cx="10566400" cy="45719"/>
          </a:xfrm>
        </p:spPr>
        <p:txBody>
          <a:bodyPr/>
          <a:lstStyle/>
          <a:p>
            <a:endParaRPr lang="bg-BG" altLang="en-US" dirty="0"/>
          </a:p>
        </p:txBody>
      </p:sp>
      <p:sp>
        <p:nvSpPr>
          <p:cNvPr id="8196" name="Rectangle 3">
            <a:extLst>
              <a:ext uri="{FF2B5EF4-FFF2-40B4-BE49-F238E27FC236}">
                <a16:creationId xmlns:a16="http://schemas.microsoft.com/office/drawing/2014/main" id="{8EC1D190-67ED-4452-A5D4-C5D13E4F9C9B}"/>
              </a:ext>
            </a:extLst>
          </p:cNvPr>
          <p:cNvSpPr>
            <a:spLocks noGrp="1" noChangeArrowheads="1"/>
          </p:cNvSpPr>
          <p:nvPr>
            <p:ph type="body" idx="1"/>
          </p:nvPr>
        </p:nvSpPr>
        <p:spPr>
          <a:xfrm>
            <a:off x="1377951" y="403859"/>
            <a:ext cx="9601200" cy="6050281"/>
          </a:xfrm>
        </p:spPr>
        <p:txBody>
          <a:bodyPr/>
          <a:lstStyle/>
          <a:p>
            <a:pPr>
              <a:lnSpc>
                <a:spcPct val="90000"/>
              </a:lnSpc>
            </a:pPr>
            <a:r>
              <a:rPr lang="bg-BG" altLang="en-US" sz="2400" dirty="0"/>
              <a:t>Дефинирането или деклариране на една функция се извършва с ключовата дума </a:t>
            </a:r>
            <a:r>
              <a:rPr lang="bg-BG" altLang="en-US" sz="2400" b="1" dirty="0" err="1"/>
              <a:t>function</a:t>
            </a:r>
            <a:r>
              <a:rPr lang="bg-BG" altLang="en-US" sz="2400" dirty="0"/>
              <a:t>, след която се изписва името на функцията. </a:t>
            </a:r>
            <a:endParaRPr lang="en-US" altLang="en-US" sz="2400" dirty="0"/>
          </a:p>
          <a:p>
            <a:pPr>
              <a:lnSpc>
                <a:spcPct val="90000"/>
              </a:lnSpc>
            </a:pPr>
            <a:r>
              <a:rPr lang="bg-BG" altLang="en-US" sz="2400" dirty="0"/>
              <a:t>Името завършва с две затварящи се малки скоби. </a:t>
            </a:r>
            <a:endParaRPr lang="en-US" altLang="en-US" sz="2400" dirty="0"/>
          </a:p>
          <a:p>
            <a:pPr>
              <a:lnSpc>
                <a:spcPct val="90000"/>
              </a:lnSpc>
            </a:pPr>
            <a:r>
              <a:rPr lang="bg-BG" altLang="en-US" sz="2400" dirty="0"/>
              <a:t>След името на функцията се оформя тялото на функцията с помощта на две големи скоби. </a:t>
            </a:r>
            <a:endParaRPr lang="en-US" altLang="en-US" sz="2400" dirty="0"/>
          </a:p>
          <a:p>
            <a:pPr>
              <a:lnSpc>
                <a:spcPct val="90000"/>
              </a:lnSpc>
            </a:pPr>
            <a:r>
              <a:rPr lang="bg-BG" altLang="en-US" sz="2400" dirty="0"/>
              <a:t>Между скобите се изгражда основният код за изпълнение в определена последователност, според логиката на задачите. </a:t>
            </a:r>
            <a:endParaRPr lang="en-US" altLang="en-US" sz="2400" dirty="0"/>
          </a:p>
          <a:p>
            <a:pPr>
              <a:lnSpc>
                <a:spcPct val="90000"/>
              </a:lnSpc>
            </a:pPr>
            <a:r>
              <a:rPr lang="bg-BG" altLang="en-US" sz="2400" dirty="0"/>
              <a:t>Основният синтаксис</a:t>
            </a:r>
            <a:r>
              <a:rPr lang="en-US" altLang="en-US" sz="2400" dirty="0"/>
              <a:t>:</a:t>
            </a:r>
          </a:p>
          <a:p>
            <a:pPr>
              <a:lnSpc>
                <a:spcPct val="90000"/>
              </a:lnSpc>
            </a:pPr>
            <a:endParaRPr lang="bg-BG" altLang="en-US" sz="2400" dirty="0"/>
          </a:p>
          <a:p>
            <a:pPr lvl="1">
              <a:lnSpc>
                <a:spcPct val="90000"/>
              </a:lnSpc>
              <a:buFontTx/>
              <a:buNone/>
            </a:pPr>
            <a:r>
              <a:rPr lang="bg-BG" altLang="en-US" sz="3200" dirty="0" err="1">
                <a:solidFill>
                  <a:srgbClr val="0000FF"/>
                </a:solidFill>
              </a:rPr>
              <a:t>function</a:t>
            </a:r>
            <a:r>
              <a:rPr lang="bg-BG" altLang="en-US" sz="3200" dirty="0">
                <a:solidFill>
                  <a:srgbClr val="0000FF"/>
                </a:solidFill>
              </a:rPr>
              <a:t> </a:t>
            </a:r>
            <a:r>
              <a:rPr lang="bg-BG" altLang="en-US" sz="3200" dirty="0" err="1">
                <a:solidFill>
                  <a:srgbClr val="0000FF"/>
                </a:solidFill>
              </a:rPr>
              <a:t>functionname</a:t>
            </a:r>
            <a:r>
              <a:rPr lang="bg-BG" altLang="en-US" sz="3200" dirty="0">
                <a:solidFill>
                  <a:srgbClr val="0000FF"/>
                </a:solidFill>
              </a:rPr>
              <a:t>()</a:t>
            </a:r>
          </a:p>
          <a:p>
            <a:pPr lvl="1">
              <a:lnSpc>
                <a:spcPct val="90000"/>
              </a:lnSpc>
              <a:buFontTx/>
              <a:buNone/>
            </a:pPr>
            <a:r>
              <a:rPr lang="bg-BG" altLang="en-US" sz="3200" dirty="0">
                <a:solidFill>
                  <a:srgbClr val="0000FF"/>
                </a:solidFill>
              </a:rPr>
              <a:t>{</a:t>
            </a:r>
          </a:p>
          <a:p>
            <a:pPr lvl="1">
              <a:lnSpc>
                <a:spcPct val="90000"/>
              </a:lnSpc>
              <a:buFontTx/>
              <a:buNone/>
            </a:pPr>
            <a:r>
              <a:rPr lang="en-US" altLang="en-US" sz="3200" dirty="0">
                <a:solidFill>
                  <a:srgbClr val="0000FF"/>
                </a:solidFill>
              </a:rPr>
              <a:t>   </a:t>
            </a:r>
            <a:r>
              <a:rPr lang="bg-BG" altLang="en-US" sz="3200" dirty="0">
                <a:solidFill>
                  <a:srgbClr val="0000FF"/>
                </a:solidFill>
              </a:rPr>
              <a:t>Код за изпълнение;</a:t>
            </a:r>
          </a:p>
          <a:p>
            <a:pPr lvl="1">
              <a:lnSpc>
                <a:spcPct val="90000"/>
              </a:lnSpc>
              <a:buFontTx/>
              <a:buNone/>
            </a:pPr>
            <a:r>
              <a:rPr lang="bg-BG" altLang="en-US" sz="3200" dirty="0">
                <a:solidFill>
                  <a:srgbClr val="0000FF"/>
                </a:solidFill>
              </a:rPr>
              <a:t>}</a:t>
            </a:r>
            <a:endParaRPr lang="bg-BG" altLang="en-US" sz="2800" dirty="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13">
            <a:extLst>
              <a:ext uri="{FF2B5EF4-FFF2-40B4-BE49-F238E27FC236}">
                <a16:creationId xmlns:a16="http://schemas.microsoft.com/office/drawing/2014/main" id="{8C14D9A5-E568-48AC-B293-5D26406ECA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B6477080-E03E-490E-A194-DC2286C11CBE}" type="slidenum">
              <a:rPr lang="bg-BG" altLang="en-US" sz="2600">
                <a:solidFill>
                  <a:srgbClr val="002060"/>
                </a:solidFill>
              </a:rPr>
              <a:pPr eaLnBrk="1" hangingPunct="1">
                <a:spcBef>
                  <a:spcPct val="0"/>
                </a:spcBef>
                <a:buClrTx/>
                <a:buSzTx/>
                <a:buFontTx/>
                <a:buNone/>
              </a:pPr>
              <a:t>7</a:t>
            </a:fld>
            <a:endParaRPr lang="bg-BG" altLang="en-US" sz="2600" dirty="0">
              <a:solidFill>
                <a:srgbClr val="002060"/>
              </a:solidFill>
            </a:endParaRPr>
          </a:p>
        </p:txBody>
      </p:sp>
      <p:sp>
        <p:nvSpPr>
          <p:cNvPr id="9219" name="Rectangle 2">
            <a:extLst>
              <a:ext uri="{FF2B5EF4-FFF2-40B4-BE49-F238E27FC236}">
                <a16:creationId xmlns:a16="http://schemas.microsoft.com/office/drawing/2014/main" id="{1B665F08-1566-4B99-A67E-8B4AB037AB9E}"/>
              </a:ext>
            </a:extLst>
          </p:cNvPr>
          <p:cNvSpPr>
            <a:spLocks noGrp="1" noChangeArrowheads="1"/>
          </p:cNvSpPr>
          <p:nvPr>
            <p:ph type="title"/>
          </p:nvPr>
        </p:nvSpPr>
        <p:spPr>
          <a:xfrm>
            <a:off x="1016000" y="762000"/>
            <a:ext cx="10566400" cy="45719"/>
          </a:xfrm>
        </p:spPr>
        <p:txBody>
          <a:bodyPr/>
          <a:lstStyle/>
          <a:p>
            <a:endParaRPr lang="bg-BG" altLang="en-US" dirty="0"/>
          </a:p>
        </p:txBody>
      </p:sp>
      <p:sp>
        <p:nvSpPr>
          <p:cNvPr id="9220" name="Rectangle 3">
            <a:extLst>
              <a:ext uri="{FF2B5EF4-FFF2-40B4-BE49-F238E27FC236}">
                <a16:creationId xmlns:a16="http://schemas.microsoft.com/office/drawing/2014/main" id="{595D86EB-5717-49B2-9117-62BE7562BAB1}"/>
              </a:ext>
            </a:extLst>
          </p:cNvPr>
          <p:cNvSpPr>
            <a:spLocks noGrp="1" noChangeArrowheads="1"/>
          </p:cNvSpPr>
          <p:nvPr>
            <p:ph type="body" idx="1"/>
          </p:nvPr>
        </p:nvSpPr>
        <p:spPr>
          <a:xfrm>
            <a:off x="1371600" y="1181100"/>
            <a:ext cx="9296400" cy="5143500"/>
          </a:xfrm>
        </p:spPr>
        <p:txBody>
          <a:bodyPr/>
          <a:lstStyle/>
          <a:p>
            <a:pPr>
              <a:lnSpc>
                <a:spcPct val="90000"/>
              </a:lnSpc>
            </a:pPr>
            <a:r>
              <a:rPr lang="bg-BG" altLang="en-US" dirty="0"/>
              <a:t>Кодът между големите скоби ще се изпълни, когато функцията бъде извикана чрез името си. </a:t>
            </a:r>
            <a:endParaRPr lang="en-US" altLang="en-US" dirty="0"/>
          </a:p>
          <a:p>
            <a:pPr>
              <a:lnSpc>
                <a:spcPct val="90000"/>
              </a:lnSpc>
            </a:pPr>
            <a:r>
              <a:rPr lang="bg-BG" altLang="en-US" dirty="0"/>
              <a:t>Функцията може да бъде извикана, когато се случи определено събитие </a:t>
            </a:r>
            <a:endParaRPr lang="en-US" altLang="en-US" dirty="0"/>
          </a:p>
          <a:p>
            <a:pPr lvl="1">
              <a:lnSpc>
                <a:spcPct val="90000"/>
              </a:lnSpc>
            </a:pPr>
            <a:r>
              <a:rPr lang="bg-BG" altLang="en-US" dirty="0"/>
              <a:t>(например при натискане на бутон на мишката, при зареждане на страницата или други събития) или да бъде извикана някъде в HTML документ чрез </a:t>
            </a:r>
            <a:r>
              <a:rPr lang="bg-BG" altLang="en-US" dirty="0" err="1"/>
              <a:t>JavaScript</a:t>
            </a:r>
            <a:r>
              <a:rPr lang="bg-BG" altLang="en-US" dirty="0"/>
              <a:t> код. </a:t>
            </a:r>
            <a:endParaRPr lang="en-US" altLang="en-US" dirty="0"/>
          </a:p>
          <a:p>
            <a:pPr>
              <a:lnSpc>
                <a:spcPct val="90000"/>
              </a:lnSpc>
            </a:pPr>
            <a:r>
              <a:rPr lang="bg-BG" altLang="en-US" dirty="0"/>
              <a:t>Тъй като </a:t>
            </a:r>
            <a:r>
              <a:rPr lang="bg-BG" altLang="en-US" dirty="0" err="1"/>
              <a:t>JavaScript</a:t>
            </a:r>
            <a:r>
              <a:rPr lang="bg-BG" altLang="en-US" dirty="0"/>
              <a:t> е </a:t>
            </a:r>
            <a:r>
              <a:rPr lang="bg-BG" altLang="en-US" b="1" dirty="0" err="1"/>
              <a:t>case</a:t>
            </a:r>
            <a:r>
              <a:rPr lang="bg-BG" altLang="en-US" b="1" dirty="0"/>
              <a:t> </a:t>
            </a:r>
            <a:r>
              <a:rPr lang="bg-BG" altLang="en-US" b="1" dirty="0" err="1"/>
              <a:t>sensitive</a:t>
            </a:r>
            <a:r>
              <a:rPr lang="bg-BG" altLang="en-US" dirty="0"/>
              <a:t>, функцията трябва да се извика с името изписано при нейното дефиниране – така както са изписани малките и големи букви. </a:t>
            </a:r>
            <a:endParaRPr lang="en-US" altLang="en-US" dirty="0"/>
          </a:p>
          <a:p>
            <a:pPr lvl="1">
              <a:lnSpc>
                <a:spcPct val="90000"/>
              </a:lnSpc>
            </a:pPr>
            <a:r>
              <a:rPr lang="bg-BG" altLang="en-US" dirty="0">
                <a:solidFill>
                  <a:srgbClr val="0000FF"/>
                </a:solidFill>
              </a:rPr>
              <a:t>Често това е предпоставка за грешки и проблеми при тестване на примери с код.</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13">
            <a:extLst>
              <a:ext uri="{FF2B5EF4-FFF2-40B4-BE49-F238E27FC236}">
                <a16:creationId xmlns:a16="http://schemas.microsoft.com/office/drawing/2014/main" id="{9908FB74-C589-49A5-935E-D5DCE939FF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8276F7C9-3D0A-4573-A5B7-25BCA06CEFC1}" type="slidenum">
              <a:rPr lang="bg-BG" altLang="en-US" sz="2600">
                <a:solidFill>
                  <a:srgbClr val="002060"/>
                </a:solidFill>
              </a:rPr>
              <a:pPr eaLnBrk="1" hangingPunct="1">
                <a:spcBef>
                  <a:spcPct val="0"/>
                </a:spcBef>
                <a:buClrTx/>
                <a:buSzTx/>
                <a:buFontTx/>
                <a:buNone/>
              </a:pPr>
              <a:t>8</a:t>
            </a:fld>
            <a:endParaRPr lang="bg-BG" altLang="en-US" sz="2600" dirty="0">
              <a:solidFill>
                <a:srgbClr val="002060"/>
              </a:solidFill>
            </a:endParaRPr>
          </a:p>
        </p:txBody>
      </p:sp>
      <p:sp>
        <p:nvSpPr>
          <p:cNvPr id="10243" name="Rectangle 2">
            <a:extLst>
              <a:ext uri="{FF2B5EF4-FFF2-40B4-BE49-F238E27FC236}">
                <a16:creationId xmlns:a16="http://schemas.microsoft.com/office/drawing/2014/main" id="{F0F17E08-2EB3-4287-A4DC-EF58F5211740}"/>
              </a:ext>
            </a:extLst>
          </p:cNvPr>
          <p:cNvSpPr>
            <a:spLocks noGrp="1" noChangeArrowheads="1"/>
          </p:cNvSpPr>
          <p:nvPr>
            <p:ph type="title"/>
          </p:nvPr>
        </p:nvSpPr>
        <p:spPr>
          <a:xfrm>
            <a:off x="1066800" y="304800"/>
            <a:ext cx="10566400" cy="45719"/>
          </a:xfrm>
        </p:spPr>
        <p:txBody>
          <a:bodyPr/>
          <a:lstStyle/>
          <a:p>
            <a:endParaRPr lang="bg-BG" altLang="en-US" dirty="0"/>
          </a:p>
        </p:txBody>
      </p:sp>
      <p:sp>
        <p:nvSpPr>
          <p:cNvPr id="10244" name="Rectangle 3">
            <a:extLst>
              <a:ext uri="{FF2B5EF4-FFF2-40B4-BE49-F238E27FC236}">
                <a16:creationId xmlns:a16="http://schemas.microsoft.com/office/drawing/2014/main" id="{2010A11F-E9FC-46D5-BE0C-DDCBEEEFCDB4}"/>
              </a:ext>
            </a:extLst>
          </p:cNvPr>
          <p:cNvSpPr>
            <a:spLocks noGrp="1" noChangeArrowheads="1"/>
          </p:cNvSpPr>
          <p:nvPr>
            <p:ph type="body" idx="1"/>
          </p:nvPr>
        </p:nvSpPr>
        <p:spPr>
          <a:xfrm>
            <a:off x="1066800" y="371855"/>
            <a:ext cx="9677400" cy="5983226"/>
          </a:xfrm>
        </p:spPr>
        <p:txBody>
          <a:bodyPr/>
          <a:lstStyle/>
          <a:p>
            <a:pPr>
              <a:lnSpc>
                <a:spcPct val="80000"/>
              </a:lnSpc>
            </a:pPr>
            <a:r>
              <a:rPr lang="bg-BG" altLang="en-US" sz="2400" dirty="0"/>
              <a:t>В </a:t>
            </a:r>
            <a:r>
              <a:rPr lang="bg-BG" altLang="en-US" sz="2400" dirty="0" err="1"/>
              <a:t>JavaScript</a:t>
            </a:r>
            <a:r>
              <a:rPr lang="bg-BG" altLang="en-US" sz="2400" dirty="0"/>
              <a:t> съществуват функции на входа, на които има дефинирани аргументи/параметри с име. </a:t>
            </a:r>
            <a:endParaRPr lang="en-US" altLang="en-US" sz="2400" dirty="0"/>
          </a:p>
          <a:p>
            <a:pPr>
              <a:lnSpc>
                <a:spcPct val="80000"/>
              </a:lnSpc>
            </a:pPr>
            <a:r>
              <a:rPr lang="bg-BG" altLang="en-US" sz="2400" dirty="0"/>
              <a:t>Параметрите се поставят в малките скоби след името на функцията. </a:t>
            </a:r>
            <a:endParaRPr lang="en-US" altLang="en-US" sz="2400" dirty="0"/>
          </a:p>
          <a:p>
            <a:pPr>
              <a:lnSpc>
                <a:spcPct val="80000"/>
              </a:lnSpc>
            </a:pPr>
            <a:r>
              <a:rPr lang="bg-BG" altLang="en-US" sz="2400" dirty="0"/>
              <a:t>Когато се извиква функцията едновременно с това й се предават и стойности на тези параметри (</a:t>
            </a:r>
            <a:r>
              <a:rPr lang="bg-BG" altLang="en-US" sz="2400" dirty="0">
                <a:solidFill>
                  <a:srgbClr val="0000FF"/>
                </a:solidFill>
              </a:rPr>
              <a:t>аргументи</a:t>
            </a:r>
            <a:r>
              <a:rPr lang="bg-BG" altLang="en-US" sz="2400" dirty="0"/>
              <a:t>). </a:t>
            </a:r>
            <a:endParaRPr lang="en-US" altLang="en-US" sz="2400" dirty="0"/>
          </a:p>
          <a:p>
            <a:pPr>
              <a:lnSpc>
                <a:spcPct val="80000"/>
              </a:lnSpc>
            </a:pPr>
            <a:r>
              <a:rPr lang="bg-BG" altLang="en-US" sz="2400" dirty="0"/>
              <a:t>Параметрите с техните имена са част от командите, които са включени в тялото на функцията. </a:t>
            </a:r>
            <a:endParaRPr lang="en-US" altLang="en-US" sz="2400" dirty="0"/>
          </a:p>
          <a:p>
            <a:pPr>
              <a:lnSpc>
                <a:spcPct val="80000"/>
              </a:lnSpc>
            </a:pPr>
            <a:r>
              <a:rPr lang="bg-BG" altLang="en-US" sz="2400" dirty="0"/>
              <a:t>По принцип може да дефинирате функции с неограничен брой параметри, разделени със запетая:</a:t>
            </a:r>
          </a:p>
          <a:p>
            <a:pPr>
              <a:lnSpc>
                <a:spcPct val="80000"/>
              </a:lnSpc>
              <a:buFont typeface="Wingdings" panose="05000000000000000000" pitchFamily="2" charset="2"/>
              <a:buNone/>
            </a:pPr>
            <a:r>
              <a:rPr lang="en-US" altLang="en-US" sz="2400" dirty="0"/>
              <a:t>		</a:t>
            </a:r>
            <a:r>
              <a:rPr lang="bg-BG" altLang="en-US" sz="2400" dirty="0" err="1">
                <a:solidFill>
                  <a:srgbClr val="0000FF"/>
                </a:solidFill>
              </a:rPr>
              <a:t>myFunction</a:t>
            </a:r>
            <a:r>
              <a:rPr lang="bg-BG" altLang="en-US" sz="2400" dirty="0">
                <a:solidFill>
                  <a:srgbClr val="0000FF"/>
                </a:solidFill>
              </a:rPr>
              <a:t>(argument1,argument2)</a:t>
            </a:r>
          </a:p>
          <a:p>
            <a:pPr>
              <a:lnSpc>
                <a:spcPct val="80000"/>
              </a:lnSpc>
            </a:pPr>
            <a:r>
              <a:rPr lang="bg-BG" altLang="en-US" sz="2400" dirty="0"/>
              <a:t>Декларирайте параметрите като променливи, когато декларирате функцията:</a:t>
            </a:r>
          </a:p>
          <a:p>
            <a:pPr lvl="1">
              <a:lnSpc>
                <a:spcPct val="80000"/>
              </a:lnSpc>
              <a:buFontTx/>
              <a:buNone/>
            </a:pPr>
            <a:r>
              <a:rPr lang="bg-BG" altLang="en-US" b="1" dirty="0" err="1">
                <a:solidFill>
                  <a:srgbClr val="0000FF"/>
                </a:solidFill>
              </a:rPr>
              <a:t>function</a:t>
            </a:r>
            <a:r>
              <a:rPr lang="bg-BG" altLang="en-US" b="1" dirty="0">
                <a:solidFill>
                  <a:srgbClr val="0000FF"/>
                </a:solidFill>
              </a:rPr>
              <a:t> </a:t>
            </a:r>
            <a:r>
              <a:rPr lang="bg-BG" altLang="en-US" b="1" dirty="0" err="1">
                <a:solidFill>
                  <a:srgbClr val="0000FF"/>
                </a:solidFill>
              </a:rPr>
              <a:t>myFunction</a:t>
            </a:r>
            <a:r>
              <a:rPr lang="bg-BG" altLang="en-US" b="1" dirty="0">
                <a:solidFill>
                  <a:srgbClr val="0000FF"/>
                </a:solidFill>
              </a:rPr>
              <a:t>(var1,</a:t>
            </a:r>
            <a:r>
              <a:rPr lang="en-US" altLang="en-US" b="1" dirty="0">
                <a:solidFill>
                  <a:srgbClr val="0000FF"/>
                </a:solidFill>
              </a:rPr>
              <a:t> </a:t>
            </a:r>
            <a:r>
              <a:rPr lang="bg-BG" altLang="en-US" b="1" dirty="0">
                <a:solidFill>
                  <a:srgbClr val="0000FF"/>
                </a:solidFill>
              </a:rPr>
              <a:t>var2)</a:t>
            </a:r>
          </a:p>
          <a:p>
            <a:pPr lvl="1">
              <a:lnSpc>
                <a:spcPct val="80000"/>
              </a:lnSpc>
              <a:buFontTx/>
              <a:buNone/>
            </a:pPr>
            <a:r>
              <a:rPr lang="bg-BG" altLang="en-US" b="1" dirty="0">
                <a:solidFill>
                  <a:srgbClr val="0000FF"/>
                </a:solidFill>
              </a:rPr>
              <a:t>{</a:t>
            </a:r>
          </a:p>
          <a:p>
            <a:pPr lvl="1">
              <a:lnSpc>
                <a:spcPct val="80000"/>
              </a:lnSpc>
              <a:buFontTx/>
              <a:buNone/>
            </a:pPr>
            <a:r>
              <a:rPr lang="en-US" altLang="en-US" b="1" dirty="0">
                <a:solidFill>
                  <a:srgbClr val="0000FF"/>
                </a:solidFill>
              </a:rPr>
              <a:t>    </a:t>
            </a:r>
            <a:r>
              <a:rPr lang="bg-BG" altLang="en-US" b="1" dirty="0">
                <a:solidFill>
                  <a:srgbClr val="0000FF"/>
                </a:solidFill>
              </a:rPr>
              <a:t>Код за изпълнение;</a:t>
            </a:r>
          </a:p>
          <a:p>
            <a:pPr lvl="1">
              <a:lnSpc>
                <a:spcPct val="80000"/>
              </a:lnSpc>
              <a:buFontTx/>
              <a:buNone/>
            </a:pPr>
            <a:r>
              <a:rPr lang="bg-BG" altLang="en-US" b="1" dirty="0">
                <a:solidFill>
                  <a:srgbClr val="0000FF"/>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13">
            <a:extLst>
              <a:ext uri="{FF2B5EF4-FFF2-40B4-BE49-F238E27FC236}">
                <a16:creationId xmlns:a16="http://schemas.microsoft.com/office/drawing/2014/main" id="{3226314E-DD29-4EFE-8726-9C6E3F7ACBC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fld id="{4EE0E4EA-2C20-43D6-B996-D22EBB149154}" type="slidenum">
              <a:rPr lang="bg-BG" altLang="en-US" sz="2600">
                <a:solidFill>
                  <a:srgbClr val="002060"/>
                </a:solidFill>
              </a:rPr>
              <a:pPr eaLnBrk="1" hangingPunct="1">
                <a:spcBef>
                  <a:spcPct val="0"/>
                </a:spcBef>
                <a:buClrTx/>
                <a:buSzTx/>
                <a:buFontTx/>
                <a:buNone/>
              </a:pPr>
              <a:t>9</a:t>
            </a:fld>
            <a:endParaRPr lang="bg-BG" altLang="en-US" sz="2600" dirty="0">
              <a:solidFill>
                <a:srgbClr val="002060"/>
              </a:solidFill>
            </a:endParaRPr>
          </a:p>
        </p:txBody>
      </p:sp>
      <p:sp>
        <p:nvSpPr>
          <p:cNvPr id="11267" name="Rectangle 2">
            <a:extLst>
              <a:ext uri="{FF2B5EF4-FFF2-40B4-BE49-F238E27FC236}">
                <a16:creationId xmlns:a16="http://schemas.microsoft.com/office/drawing/2014/main" id="{E329BEF8-6049-4425-A28D-ACC00254F781}"/>
              </a:ext>
            </a:extLst>
          </p:cNvPr>
          <p:cNvSpPr>
            <a:spLocks noGrp="1" noChangeArrowheads="1"/>
          </p:cNvSpPr>
          <p:nvPr>
            <p:ph type="title"/>
          </p:nvPr>
        </p:nvSpPr>
        <p:spPr>
          <a:xfrm flipV="1">
            <a:off x="1066800" y="152400"/>
            <a:ext cx="10566400" cy="76200"/>
          </a:xfrm>
        </p:spPr>
        <p:txBody>
          <a:bodyPr/>
          <a:lstStyle/>
          <a:p>
            <a:endParaRPr lang="bg-BG" altLang="en-US" dirty="0"/>
          </a:p>
        </p:txBody>
      </p:sp>
      <p:sp>
        <p:nvSpPr>
          <p:cNvPr id="11268" name="Rectangle 3">
            <a:extLst>
              <a:ext uri="{FF2B5EF4-FFF2-40B4-BE49-F238E27FC236}">
                <a16:creationId xmlns:a16="http://schemas.microsoft.com/office/drawing/2014/main" id="{ACCD7A71-B859-4D00-A603-7614D1090A3E}"/>
              </a:ext>
            </a:extLst>
          </p:cNvPr>
          <p:cNvSpPr>
            <a:spLocks noGrp="1" noChangeArrowheads="1"/>
          </p:cNvSpPr>
          <p:nvPr>
            <p:ph type="body" idx="1"/>
          </p:nvPr>
        </p:nvSpPr>
        <p:spPr>
          <a:xfrm>
            <a:off x="1219200" y="457200"/>
            <a:ext cx="9753600" cy="6172200"/>
          </a:xfrm>
        </p:spPr>
        <p:txBody>
          <a:bodyPr/>
          <a:lstStyle/>
          <a:p>
            <a:pPr>
              <a:lnSpc>
                <a:spcPct val="80000"/>
              </a:lnSpc>
            </a:pPr>
            <a:r>
              <a:rPr lang="bg-BG" altLang="en-US" sz="2400" dirty="0"/>
              <a:t>Параметрите трябва да са в определен ред, а когато функцията се извика, първата стойност се предава на първия параметър и т.н.:</a:t>
            </a:r>
          </a:p>
          <a:p>
            <a:pPr lvl="1">
              <a:lnSpc>
                <a:spcPct val="80000"/>
              </a:lnSpc>
              <a:buFontTx/>
              <a:buNone/>
            </a:pPr>
            <a:r>
              <a:rPr lang="bg-BG" altLang="en-US" sz="2000" dirty="0">
                <a:solidFill>
                  <a:srgbClr val="0000FF"/>
                </a:solidFill>
              </a:rPr>
              <a:t>&lt;!DOCTYPE </a:t>
            </a:r>
            <a:r>
              <a:rPr lang="bg-BG" altLang="en-US" sz="2000" dirty="0" err="1">
                <a:solidFill>
                  <a:srgbClr val="0000FF"/>
                </a:solidFill>
              </a:rPr>
              <a:t>html</a:t>
            </a:r>
            <a:r>
              <a:rPr lang="bg-BG" altLang="en-US" sz="2000" dirty="0">
                <a:solidFill>
                  <a:srgbClr val="0000FF"/>
                </a:solidFill>
              </a:rPr>
              <a:t>&gt;</a:t>
            </a:r>
          </a:p>
          <a:p>
            <a:pPr lvl="1">
              <a:lnSpc>
                <a:spcPct val="80000"/>
              </a:lnSpc>
              <a:buFontTx/>
              <a:buNone/>
            </a:pPr>
            <a:r>
              <a:rPr lang="bg-BG" altLang="en-US" sz="2000" dirty="0">
                <a:solidFill>
                  <a:srgbClr val="0000FF"/>
                </a:solidFill>
              </a:rPr>
              <a:t>&lt;</a:t>
            </a:r>
            <a:r>
              <a:rPr lang="bg-BG" altLang="en-US" sz="2000" dirty="0" err="1">
                <a:solidFill>
                  <a:srgbClr val="0000FF"/>
                </a:solidFill>
              </a:rPr>
              <a:t>html</a:t>
            </a:r>
            <a:r>
              <a:rPr lang="bg-BG" altLang="en-US" sz="2000" dirty="0">
                <a:solidFill>
                  <a:srgbClr val="0000FF"/>
                </a:solidFill>
              </a:rPr>
              <a:t>&gt;</a:t>
            </a:r>
          </a:p>
          <a:p>
            <a:pPr lvl="1">
              <a:lnSpc>
                <a:spcPct val="80000"/>
              </a:lnSpc>
              <a:buFontTx/>
              <a:buNone/>
            </a:pPr>
            <a:r>
              <a:rPr lang="bg-BG" altLang="en-US" sz="2000" dirty="0">
                <a:solidFill>
                  <a:srgbClr val="0000FF"/>
                </a:solidFill>
              </a:rPr>
              <a:t>&lt;</a:t>
            </a:r>
            <a:r>
              <a:rPr lang="bg-BG" altLang="en-US" sz="2000" dirty="0" err="1">
                <a:solidFill>
                  <a:srgbClr val="0000FF"/>
                </a:solidFill>
              </a:rPr>
              <a:t>body</a:t>
            </a:r>
            <a:r>
              <a:rPr lang="bg-BG" altLang="en-US" sz="2000" dirty="0">
                <a:solidFill>
                  <a:srgbClr val="0000FF"/>
                </a:solidFill>
              </a:rPr>
              <a:t>&gt;</a:t>
            </a:r>
          </a:p>
          <a:p>
            <a:pPr lvl="1">
              <a:lnSpc>
                <a:spcPct val="80000"/>
              </a:lnSpc>
              <a:buFontTx/>
              <a:buNone/>
            </a:pPr>
            <a:r>
              <a:rPr lang="bg-BG" altLang="en-US" sz="2000" dirty="0">
                <a:solidFill>
                  <a:srgbClr val="0000FF"/>
                </a:solidFill>
              </a:rPr>
              <a:t>&lt;p&gt;Натиснете бутона, за да извикате функцията&lt;/p&gt;</a:t>
            </a:r>
          </a:p>
          <a:p>
            <a:pPr lvl="1">
              <a:lnSpc>
                <a:spcPct val="80000"/>
              </a:lnSpc>
              <a:buFontTx/>
              <a:buNone/>
            </a:pPr>
            <a:r>
              <a:rPr lang="bg-BG" altLang="en-US" sz="2000" dirty="0">
                <a:solidFill>
                  <a:srgbClr val="0000FF"/>
                </a:solidFill>
              </a:rPr>
              <a:t>&lt;</a:t>
            </a:r>
            <a:r>
              <a:rPr lang="bg-BG" altLang="en-US" sz="2000" dirty="0" err="1">
                <a:solidFill>
                  <a:srgbClr val="0000FF"/>
                </a:solidFill>
              </a:rPr>
              <a:t>button</a:t>
            </a:r>
            <a:r>
              <a:rPr lang="bg-BG" altLang="en-US" sz="2000" dirty="0">
                <a:solidFill>
                  <a:srgbClr val="0000FF"/>
                </a:solidFill>
              </a:rPr>
              <a:t> </a:t>
            </a:r>
            <a:r>
              <a:rPr lang="bg-BG" altLang="en-US" sz="2000" dirty="0" err="1">
                <a:solidFill>
                  <a:srgbClr val="0000FF"/>
                </a:solidFill>
              </a:rPr>
              <a:t>onclick</a:t>
            </a:r>
            <a:r>
              <a:rPr lang="bg-BG" altLang="en-US" sz="2000" dirty="0">
                <a:solidFill>
                  <a:srgbClr val="0000FF"/>
                </a:solidFill>
              </a:rPr>
              <a:t>="</a:t>
            </a:r>
            <a:r>
              <a:rPr lang="bg-BG" altLang="en-US" sz="2000" dirty="0" err="1"/>
              <a:t>myFunction</a:t>
            </a:r>
            <a:r>
              <a:rPr lang="bg-BG" altLang="en-US" sz="2000" dirty="0">
                <a:solidFill>
                  <a:srgbClr val="0000FF"/>
                </a:solidFill>
              </a:rPr>
              <a:t>(</a:t>
            </a:r>
            <a:r>
              <a:rPr lang="bg-BG" altLang="en-US" sz="2000" dirty="0">
                <a:solidFill>
                  <a:srgbClr val="C00000"/>
                </a:solidFill>
              </a:rPr>
              <a:t>'Иван Иванов'</a:t>
            </a:r>
            <a:r>
              <a:rPr lang="bg-BG" altLang="en-US" sz="2000" dirty="0">
                <a:solidFill>
                  <a:srgbClr val="0000FF"/>
                </a:solidFill>
              </a:rPr>
              <a:t>, </a:t>
            </a:r>
            <a:r>
              <a:rPr lang="bg-BG" altLang="en-US" sz="2000" dirty="0">
                <a:solidFill>
                  <a:srgbClr val="C00000"/>
                </a:solidFill>
              </a:rPr>
              <a:t>'</a:t>
            </a:r>
            <a:r>
              <a:rPr lang="bg-BG" altLang="en-US" sz="2000" dirty="0" err="1">
                <a:solidFill>
                  <a:srgbClr val="C00000"/>
                </a:solidFill>
              </a:rPr>
              <a:t>JS_Co</a:t>
            </a:r>
            <a:r>
              <a:rPr lang="bg-BG" altLang="en-US" sz="2000" dirty="0">
                <a:solidFill>
                  <a:srgbClr val="C00000"/>
                </a:solidFill>
              </a:rPr>
              <a:t>'</a:t>
            </a:r>
            <a:r>
              <a:rPr lang="bg-BG" altLang="en-US" sz="2000" dirty="0">
                <a:solidFill>
                  <a:srgbClr val="0000FF"/>
                </a:solidFill>
              </a:rPr>
              <a:t>, </a:t>
            </a:r>
            <a:r>
              <a:rPr lang="bg-BG" altLang="en-US" sz="2000" dirty="0">
                <a:solidFill>
                  <a:srgbClr val="C00000"/>
                </a:solidFill>
              </a:rPr>
              <a:t>'</a:t>
            </a:r>
            <a:r>
              <a:rPr lang="bg-BG" altLang="en-US" sz="2000" dirty="0" err="1">
                <a:solidFill>
                  <a:srgbClr val="C00000"/>
                </a:solidFill>
              </a:rPr>
              <a:t>Bulgaria</a:t>
            </a:r>
            <a:r>
              <a:rPr lang="bg-BG" altLang="en-US" sz="2000" dirty="0">
                <a:solidFill>
                  <a:srgbClr val="C00000"/>
                </a:solidFill>
              </a:rPr>
              <a:t>'</a:t>
            </a:r>
            <a:r>
              <a:rPr lang="bg-BG" altLang="en-US" sz="2000" dirty="0">
                <a:solidFill>
                  <a:srgbClr val="0000FF"/>
                </a:solidFill>
              </a:rPr>
              <a:t>)"&gt; </a:t>
            </a:r>
            <a:r>
              <a:rPr lang="bg-BG" altLang="en-US" sz="2000" dirty="0" err="1">
                <a:solidFill>
                  <a:srgbClr val="0000FF"/>
                </a:solidFill>
              </a:rPr>
              <a:t>Run</a:t>
            </a:r>
            <a:r>
              <a:rPr lang="bg-BG" altLang="en-US" sz="2000" dirty="0">
                <a:solidFill>
                  <a:srgbClr val="0000FF"/>
                </a:solidFill>
              </a:rPr>
              <a:t> </a:t>
            </a:r>
            <a:r>
              <a:rPr lang="bg-BG" altLang="en-US" sz="2000" dirty="0" err="1">
                <a:solidFill>
                  <a:srgbClr val="0000FF"/>
                </a:solidFill>
              </a:rPr>
              <a:t>it</a:t>
            </a:r>
            <a:r>
              <a:rPr lang="bg-BG" altLang="en-US" sz="2000" dirty="0">
                <a:solidFill>
                  <a:srgbClr val="0000FF"/>
                </a:solidFill>
              </a:rPr>
              <a:t> &lt;/</a:t>
            </a:r>
            <a:r>
              <a:rPr lang="bg-BG" altLang="en-US" sz="2000" dirty="0" err="1">
                <a:solidFill>
                  <a:srgbClr val="0000FF"/>
                </a:solidFill>
              </a:rPr>
              <a:t>button</a:t>
            </a:r>
            <a:r>
              <a:rPr lang="bg-BG" altLang="en-US" sz="2000" dirty="0">
                <a:solidFill>
                  <a:srgbClr val="0000FF"/>
                </a:solidFill>
              </a:rPr>
              <a:t>&gt;</a:t>
            </a:r>
            <a:endParaRPr lang="bg-BG" altLang="en-US" sz="2000" b="1" dirty="0">
              <a:solidFill>
                <a:srgbClr val="0000FF"/>
              </a:solidFill>
            </a:endParaRPr>
          </a:p>
          <a:p>
            <a:pPr lvl="1">
              <a:lnSpc>
                <a:spcPct val="80000"/>
              </a:lnSpc>
              <a:buFontTx/>
              <a:buNone/>
            </a:pPr>
            <a:r>
              <a:rPr lang="bg-BG" altLang="en-US" sz="2000" b="1" dirty="0">
                <a:solidFill>
                  <a:srgbClr val="0000FF"/>
                </a:solidFill>
              </a:rPr>
              <a:t>&lt;</a:t>
            </a:r>
            <a:r>
              <a:rPr lang="bg-BG" altLang="en-US" sz="2000" b="1" dirty="0" err="1">
                <a:solidFill>
                  <a:srgbClr val="0000FF"/>
                </a:solidFill>
              </a:rPr>
              <a:t>script</a:t>
            </a:r>
            <a:r>
              <a:rPr lang="bg-BG" altLang="en-US" sz="2000" b="1" dirty="0">
                <a:solidFill>
                  <a:srgbClr val="0000FF"/>
                </a:solidFill>
              </a:rPr>
              <a:t>&gt;</a:t>
            </a:r>
          </a:p>
          <a:p>
            <a:pPr lvl="1">
              <a:lnSpc>
                <a:spcPct val="80000"/>
              </a:lnSpc>
              <a:buFontTx/>
              <a:buNone/>
            </a:pPr>
            <a:r>
              <a:rPr lang="bg-BG" altLang="en-US" sz="2800" b="1" dirty="0" err="1">
                <a:solidFill>
                  <a:srgbClr val="0000FF"/>
                </a:solidFill>
              </a:rPr>
              <a:t>function</a:t>
            </a:r>
            <a:r>
              <a:rPr lang="bg-BG" altLang="en-US" sz="2800" b="1" dirty="0">
                <a:solidFill>
                  <a:srgbClr val="0000FF"/>
                </a:solidFill>
              </a:rPr>
              <a:t> </a:t>
            </a:r>
            <a:r>
              <a:rPr lang="bg-BG" altLang="en-US" sz="2800" b="1" dirty="0" err="1"/>
              <a:t>myFunction</a:t>
            </a:r>
            <a:r>
              <a:rPr lang="bg-BG" altLang="en-US" sz="2800" b="1" dirty="0">
                <a:solidFill>
                  <a:srgbClr val="0000FF"/>
                </a:solidFill>
              </a:rPr>
              <a:t>(</a:t>
            </a:r>
            <a:r>
              <a:rPr lang="bg-BG" altLang="en-US" sz="2800" b="1" dirty="0" err="1">
                <a:solidFill>
                  <a:srgbClr val="0000FF"/>
                </a:solidFill>
              </a:rPr>
              <a:t>name</a:t>
            </a:r>
            <a:r>
              <a:rPr lang="bg-BG" altLang="en-US" sz="2800" b="1" dirty="0">
                <a:solidFill>
                  <a:srgbClr val="0000FF"/>
                </a:solidFill>
              </a:rPr>
              <a:t>,</a:t>
            </a:r>
            <a:r>
              <a:rPr lang="en-US" altLang="en-US" sz="2800" b="1" dirty="0">
                <a:solidFill>
                  <a:srgbClr val="0000FF"/>
                </a:solidFill>
              </a:rPr>
              <a:t> </a:t>
            </a:r>
            <a:r>
              <a:rPr lang="bg-BG" altLang="en-US" sz="2800" b="1" dirty="0" err="1">
                <a:solidFill>
                  <a:srgbClr val="0000FF"/>
                </a:solidFill>
              </a:rPr>
              <a:t>job_co</a:t>
            </a:r>
            <a:r>
              <a:rPr lang="bg-BG" altLang="en-US" sz="2800" b="1" dirty="0">
                <a:solidFill>
                  <a:srgbClr val="0000FF"/>
                </a:solidFill>
              </a:rPr>
              <a:t>, </a:t>
            </a:r>
            <a:r>
              <a:rPr lang="bg-BG" altLang="en-US" sz="2800" b="1" dirty="0" err="1">
                <a:solidFill>
                  <a:srgbClr val="0000FF"/>
                </a:solidFill>
              </a:rPr>
              <a:t>country</a:t>
            </a:r>
            <a:r>
              <a:rPr lang="bg-BG" altLang="en-US" sz="2800" b="1" dirty="0">
                <a:solidFill>
                  <a:srgbClr val="0000FF"/>
                </a:solidFill>
              </a:rPr>
              <a:t>)</a:t>
            </a:r>
          </a:p>
          <a:p>
            <a:pPr lvl="1">
              <a:lnSpc>
                <a:spcPct val="80000"/>
              </a:lnSpc>
              <a:buFontTx/>
              <a:buNone/>
            </a:pPr>
            <a:r>
              <a:rPr lang="bg-BG" altLang="en-US" sz="2800" b="1" dirty="0">
                <a:solidFill>
                  <a:srgbClr val="0000FF"/>
                </a:solidFill>
              </a:rPr>
              <a:t>{</a:t>
            </a:r>
          </a:p>
          <a:p>
            <a:pPr lvl="1">
              <a:lnSpc>
                <a:spcPct val="80000"/>
              </a:lnSpc>
              <a:buFontTx/>
              <a:buNone/>
            </a:pPr>
            <a:r>
              <a:rPr lang="en-US" altLang="en-US" sz="2800" b="1" dirty="0">
                <a:solidFill>
                  <a:srgbClr val="0000FF"/>
                </a:solidFill>
              </a:rPr>
              <a:t>      </a:t>
            </a:r>
            <a:r>
              <a:rPr lang="bg-BG" altLang="en-US" sz="2800" b="1" dirty="0" err="1">
                <a:solidFill>
                  <a:srgbClr val="0000FF"/>
                </a:solidFill>
              </a:rPr>
              <a:t>alert</a:t>
            </a:r>
            <a:r>
              <a:rPr lang="bg-BG" altLang="en-US" sz="2800" b="1" dirty="0">
                <a:solidFill>
                  <a:srgbClr val="0000FF"/>
                </a:solidFill>
              </a:rPr>
              <a:t>(</a:t>
            </a:r>
            <a:r>
              <a:rPr lang="bg-BG" altLang="en-US" sz="2800" b="1" dirty="0">
                <a:solidFill>
                  <a:srgbClr val="C00000"/>
                </a:solidFill>
              </a:rPr>
              <a:t>"Привет: " </a:t>
            </a:r>
            <a:r>
              <a:rPr lang="bg-BG" altLang="en-US" sz="2800" b="1" dirty="0">
                <a:solidFill>
                  <a:srgbClr val="0000FF"/>
                </a:solidFill>
              </a:rPr>
              <a:t>+ </a:t>
            </a:r>
            <a:r>
              <a:rPr lang="bg-BG" altLang="en-US" sz="2800" b="1" dirty="0" err="1">
                <a:solidFill>
                  <a:srgbClr val="0000FF"/>
                </a:solidFill>
              </a:rPr>
              <a:t>name</a:t>
            </a:r>
            <a:r>
              <a:rPr lang="bg-BG" altLang="en-US" sz="2800" b="1" dirty="0">
                <a:solidFill>
                  <a:srgbClr val="0000FF"/>
                </a:solidFill>
              </a:rPr>
              <a:t> + </a:t>
            </a:r>
            <a:r>
              <a:rPr lang="bg-BG" altLang="en-US" sz="2800" b="1" dirty="0">
                <a:solidFill>
                  <a:srgbClr val="C00000"/>
                </a:solidFill>
              </a:rPr>
              <a:t>"\n Работа: "</a:t>
            </a:r>
            <a:r>
              <a:rPr lang="bg-BG" altLang="en-US" sz="2800" b="1" dirty="0">
                <a:solidFill>
                  <a:srgbClr val="0000FF"/>
                </a:solidFill>
              </a:rPr>
              <a:t> + </a:t>
            </a:r>
            <a:r>
              <a:rPr lang="bg-BG" altLang="en-US" sz="2800" b="1" dirty="0" err="1">
                <a:solidFill>
                  <a:srgbClr val="0000FF"/>
                </a:solidFill>
              </a:rPr>
              <a:t>job_co</a:t>
            </a:r>
            <a:r>
              <a:rPr lang="bg-BG" altLang="en-US" sz="2800" b="1" dirty="0">
                <a:solidFill>
                  <a:srgbClr val="0000FF"/>
                </a:solidFill>
              </a:rPr>
              <a:t>+</a:t>
            </a:r>
            <a:r>
              <a:rPr lang="bg-BG" altLang="en-US" sz="2800" b="1" dirty="0">
                <a:solidFill>
                  <a:srgbClr val="C00000"/>
                </a:solidFill>
              </a:rPr>
              <a:t>"\n Държава: "</a:t>
            </a:r>
            <a:r>
              <a:rPr lang="bg-BG" altLang="en-US" sz="2800" b="1" dirty="0">
                <a:solidFill>
                  <a:srgbClr val="0000FF"/>
                </a:solidFill>
              </a:rPr>
              <a:t>+ </a:t>
            </a:r>
            <a:r>
              <a:rPr lang="bg-BG" altLang="en-US" sz="2800" b="1" dirty="0" err="1">
                <a:solidFill>
                  <a:srgbClr val="0000FF"/>
                </a:solidFill>
              </a:rPr>
              <a:t>country</a:t>
            </a:r>
            <a:r>
              <a:rPr lang="bg-BG" altLang="en-US" sz="2800" b="1" dirty="0">
                <a:solidFill>
                  <a:srgbClr val="0000FF"/>
                </a:solidFill>
              </a:rPr>
              <a:t>);</a:t>
            </a:r>
          </a:p>
          <a:p>
            <a:pPr lvl="1">
              <a:lnSpc>
                <a:spcPct val="80000"/>
              </a:lnSpc>
              <a:buFontTx/>
              <a:buNone/>
            </a:pPr>
            <a:r>
              <a:rPr lang="bg-BG" altLang="en-US" sz="2800" b="1" dirty="0">
                <a:solidFill>
                  <a:srgbClr val="0000FF"/>
                </a:solidFill>
              </a:rPr>
              <a:t>}</a:t>
            </a:r>
          </a:p>
          <a:p>
            <a:pPr lvl="1">
              <a:lnSpc>
                <a:spcPct val="80000"/>
              </a:lnSpc>
              <a:buFontTx/>
              <a:buNone/>
            </a:pPr>
            <a:r>
              <a:rPr lang="bg-BG" altLang="en-US" sz="2000" b="1" dirty="0">
                <a:solidFill>
                  <a:srgbClr val="0000FF"/>
                </a:solidFill>
              </a:rPr>
              <a:t>&lt;/</a:t>
            </a:r>
            <a:r>
              <a:rPr lang="bg-BG" altLang="en-US" sz="2000" b="1" dirty="0" err="1">
                <a:solidFill>
                  <a:srgbClr val="0000FF"/>
                </a:solidFill>
              </a:rPr>
              <a:t>script</a:t>
            </a:r>
            <a:r>
              <a:rPr lang="bg-BG" altLang="en-US" sz="2000" b="1" dirty="0">
                <a:solidFill>
                  <a:srgbClr val="0000FF"/>
                </a:solidFill>
              </a:rPr>
              <a:t>&gt;</a:t>
            </a:r>
            <a:endParaRPr lang="bg-BG" altLang="en-US" sz="2000" dirty="0">
              <a:solidFill>
                <a:srgbClr val="0000FF"/>
              </a:solidFill>
            </a:endParaRPr>
          </a:p>
          <a:p>
            <a:pPr lvl="1">
              <a:lnSpc>
                <a:spcPct val="80000"/>
              </a:lnSpc>
              <a:buFontTx/>
              <a:buNone/>
            </a:pPr>
            <a:r>
              <a:rPr lang="bg-BG" altLang="en-US" sz="2000" dirty="0">
                <a:solidFill>
                  <a:srgbClr val="0000FF"/>
                </a:solidFill>
              </a:rPr>
              <a:t>&lt;/</a:t>
            </a:r>
            <a:r>
              <a:rPr lang="bg-BG" altLang="en-US" sz="2000" dirty="0" err="1">
                <a:solidFill>
                  <a:srgbClr val="0000FF"/>
                </a:solidFill>
              </a:rPr>
              <a:t>body</a:t>
            </a:r>
            <a:r>
              <a:rPr lang="bg-BG" altLang="en-US" sz="2000" dirty="0">
                <a:solidFill>
                  <a:srgbClr val="0000FF"/>
                </a:solidFill>
              </a:rPr>
              <a:t>&gt;</a:t>
            </a:r>
          </a:p>
          <a:p>
            <a:pPr lvl="1">
              <a:lnSpc>
                <a:spcPct val="80000"/>
              </a:lnSpc>
              <a:buFontTx/>
              <a:buNone/>
            </a:pPr>
            <a:r>
              <a:rPr lang="bg-BG" altLang="en-US" sz="2000" dirty="0">
                <a:solidFill>
                  <a:srgbClr val="0000FF"/>
                </a:solidFill>
              </a:rPr>
              <a:t>&lt;/</a:t>
            </a:r>
            <a:r>
              <a:rPr lang="bg-BG" altLang="en-US" sz="2000" dirty="0" err="1">
                <a:solidFill>
                  <a:srgbClr val="0000FF"/>
                </a:solidFill>
              </a:rPr>
              <a:t>html</a:t>
            </a:r>
            <a:r>
              <a:rPr lang="bg-BG" altLang="en-US" sz="2000" dirty="0">
                <a:solidFill>
                  <a:srgbClr val="0000FF"/>
                </a:solidFill>
              </a:rPr>
              <a:t>&gt; </a:t>
            </a: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2315</TotalTime>
  <Words>7838</Words>
  <Application>Microsoft Office PowerPoint</Application>
  <PresentationFormat>Widescreen</PresentationFormat>
  <Paragraphs>844</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Consolas</vt:lpstr>
      <vt:lpstr>Segoe UI</vt:lpstr>
      <vt:lpstr>Symbol</vt:lpstr>
      <vt:lpstr>Times New Roman</vt:lpstr>
      <vt:lpstr>Verdana</vt:lpstr>
      <vt:lpstr>Wingdings</vt:lpstr>
      <vt:lpstr>Capsules</vt:lpstr>
      <vt:lpstr>Функции и събития в JavaScript</vt:lpstr>
      <vt:lpstr>Съдържание</vt:lpstr>
      <vt:lpstr>Цел</vt:lpstr>
      <vt:lpstr>4.1. Функции </vt:lpstr>
      <vt:lpstr>PowerPoint Presentation</vt:lpstr>
      <vt:lpstr>PowerPoint Presentation</vt:lpstr>
      <vt:lpstr>PowerPoint Presentation</vt:lpstr>
      <vt:lpstr>PowerPoint Presentation</vt:lpstr>
      <vt:lpstr>PowerPoint Presentation</vt:lpstr>
      <vt:lpstr>PowerPoint Presentation</vt:lpstr>
      <vt:lpstr>Функции, които връщат резултат </vt:lpstr>
      <vt:lpstr>PowerPoint Presentation</vt:lpstr>
      <vt:lpstr>PowerPoint Presentation</vt:lpstr>
      <vt:lpstr>PowerPoint Presentation</vt:lpstr>
      <vt:lpstr>Arrow Function</vt:lpstr>
      <vt:lpstr>PowerPoint Presentation</vt:lpstr>
      <vt:lpstr>PowerPoint Presentation</vt:lpstr>
      <vt:lpstr>PowerPoint Presentation</vt:lpstr>
      <vt:lpstr>PowerPoint Presentation</vt:lpstr>
      <vt:lpstr>PowerPoint Presentation</vt:lpstr>
      <vt:lpstr>PowerPoint Presentation</vt:lpstr>
      <vt:lpstr>Функции  и променливи - JS обхват</vt:lpstr>
      <vt:lpstr>Продължава: Тема 4-2 </vt:lpstr>
      <vt:lpstr>Примери - функции</vt:lpstr>
      <vt:lpstr>PowerPoint Presentation</vt:lpstr>
      <vt:lpstr>PowerPoint Presentation</vt:lpstr>
      <vt:lpstr>PowerPoint Presentation</vt:lpstr>
      <vt:lpstr>4.2. Събития  </vt:lpstr>
      <vt:lpstr>PowerPoint Presentation</vt:lpstr>
      <vt:lpstr>PowerPoint Presentation</vt:lpstr>
      <vt:lpstr>PowerPoint Presentation</vt:lpstr>
      <vt:lpstr>Прихващания на събития за ниво документ  (load, unload)  - тагове &lt;body&gt; и &lt;frameset&gt;:</vt:lpstr>
      <vt:lpstr>Б) Прихващания на събития  за ниво  &lt;form&gt;:  onchange, onsubmit, onreset,  onselect, onblur, onfocus</vt:lpstr>
      <vt:lpstr>В) Прихващания за клавиатурата – onkeydown, onkeypress, onkeyup</vt:lpstr>
      <vt:lpstr>Г) Други прихващания – onclick, ondblclick, onmousedown, onmousemove, onmouseout, onmouseover, onmouseup</vt:lpstr>
      <vt:lpstr>PowerPoint Presentation</vt:lpstr>
      <vt:lpstr>Обобщение HTML Events – най-общи събития</vt:lpstr>
      <vt:lpstr>PowerPoint Presentation</vt:lpstr>
      <vt:lpstr>PowerPoint Presentation</vt:lpstr>
      <vt:lpstr>4.3. Бисквитки (cookies) </vt:lpstr>
      <vt:lpstr>PowerPoint Presentation</vt:lpstr>
      <vt:lpstr>PowerPoint Presentation</vt:lpstr>
      <vt:lpstr>PowerPoint Presentation</vt:lpstr>
      <vt:lpstr>PowerPoint Presentation</vt:lpstr>
      <vt:lpstr>Създаване на cookies</vt:lpstr>
      <vt:lpstr>Четене на Cookies</vt:lpstr>
      <vt:lpstr>Установяване на продължителността на съществуването на cookies  (Expiration Date):</vt:lpstr>
      <vt:lpstr>Изтриване на Cookie</vt:lpstr>
      <vt:lpstr>4.4. Пренасочване на друга страница/домейн</vt:lpstr>
      <vt:lpstr>Как работи page Re-direction?</vt:lpstr>
      <vt:lpstr>4.5. Диалогови кутии</vt:lpstr>
      <vt:lpstr>Потвърждаваща диалогова кутия: confirm() Confirm Box</vt:lpstr>
      <vt:lpstr>Интерактивна диалогова кутия: prompt()  - Prompt Box</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Функции и събития</dc:title>
  <dc:creator>basil</dc:creator>
  <cp:lastModifiedBy>Basil</cp:lastModifiedBy>
  <cp:revision>414</cp:revision>
  <dcterms:created xsi:type="dcterms:W3CDTF">2011-11-20T06:04:34Z</dcterms:created>
  <dcterms:modified xsi:type="dcterms:W3CDTF">2020-03-22T09:38:04Z</dcterms:modified>
</cp:coreProperties>
</file>