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21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6785-9F24-4C3E-87A9-F22B8CFCC45B}" type="datetimeFigureOut">
              <a:rPr lang="bg-BG" smtClean="0"/>
              <a:t>18.5.2019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9ED6-1D34-4864-AB6B-FD8D5DB121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3149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6785-9F24-4C3E-87A9-F22B8CFCC45B}" type="datetimeFigureOut">
              <a:rPr lang="bg-BG" smtClean="0"/>
              <a:t>18.5.2019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9ED6-1D34-4864-AB6B-FD8D5DB121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3792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6785-9F24-4C3E-87A9-F22B8CFCC45B}" type="datetimeFigureOut">
              <a:rPr lang="bg-BG" smtClean="0"/>
              <a:t>18.5.2019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9ED6-1D34-4864-AB6B-FD8D5DB121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0117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6785-9F24-4C3E-87A9-F22B8CFCC45B}" type="datetimeFigureOut">
              <a:rPr lang="bg-BG" smtClean="0"/>
              <a:t>18.5.2019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9ED6-1D34-4864-AB6B-FD8D5DB121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8832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6785-9F24-4C3E-87A9-F22B8CFCC45B}" type="datetimeFigureOut">
              <a:rPr lang="bg-BG" smtClean="0"/>
              <a:t>18.5.2019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9ED6-1D34-4864-AB6B-FD8D5DB121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6496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6785-9F24-4C3E-87A9-F22B8CFCC45B}" type="datetimeFigureOut">
              <a:rPr lang="bg-BG" smtClean="0"/>
              <a:t>18.5.2019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9ED6-1D34-4864-AB6B-FD8D5DB121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73546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6785-9F24-4C3E-87A9-F22B8CFCC45B}" type="datetimeFigureOut">
              <a:rPr lang="bg-BG" smtClean="0"/>
              <a:t>18.5.2019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9ED6-1D34-4864-AB6B-FD8D5DB121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72927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6785-9F24-4C3E-87A9-F22B8CFCC45B}" type="datetimeFigureOut">
              <a:rPr lang="bg-BG" smtClean="0"/>
              <a:t>18.5.2019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9ED6-1D34-4864-AB6B-FD8D5DB121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8014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6785-9F24-4C3E-87A9-F22B8CFCC45B}" type="datetimeFigureOut">
              <a:rPr lang="bg-BG" smtClean="0"/>
              <a:t>18.5.2019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9ED6-1D34-4864-AB6B-FD8D5DB121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70765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6785-9F24-4C3E-87A9-F22B8CFCC45B}" type="datetimeFigureOut">
              <a:rPr lang="bg-BG" smtClean="0"/>
              <a:t>18.5.2019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B1D9ED6-1D34-4864-AB6B-FD8D5DB121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47747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6785-9F24-4C3E-87A9-F22B8CFCC45B}" type="datetimeFigureOut">
              <a:rPr lang="bg-BG" smtClean="0"/>
              <a:t>18.5.2019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9ED6-1D34-4864-AB6B-FD8D5DB121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4090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6785-9F24-4C3E-87A9-F22B8CFCC45B}" type="datetimeFigureOut">
              <a:rPr lang="bg-BG" smtClean="0"/>
              <a:t>18.5.2019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9ED6-1D34-4864-AB6B-FD8D5DB121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71925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6785-9F24-4C3E-87A9-F22B8CFCC45B}" type="datetimeFigureOut">
              <a:rPr lang="bg-BG" smtClean="0"/>
              <a:t>18.5.2019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9ED6-1D34-4864-AB6B-FD8D5DB121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5015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6785-9F24-4C3E-87A9-F22B8CFCC45B}" type="datetimeFigureOut">
              <a:rPr lang="bg-BG" smtClean="0"/>
              <a:t>18.5.2019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9ED6-1D34-4864-AB6B-FD8D5DB121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89441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6785-9F24-4C3E-87A9-F22B8CFCC45B}" type="datetimeFigureOut">
              <a:rPr lang="bg-BG" smtClean="0"/>
              <a:t>18.5.2019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9ED6-1D34-4864-AB6B-FD8D5DB121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4067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6785-9F24-4C3E-87A9-F22B8CFCC45B}" type="datetimeFigureOut">
              <a:rPr lang="bg-BG" smtClean="0"/>
              <a:t>18.5.2019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9ED6-1D34-4864-AB6B-FD8D5DB121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0509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6785-9F24-4C3E-87A9-F22B8CFCC45B}" type="datetimeFigureOut">
              <a:rPr lang="bg-BG" smtClean="0"/>
              <a:t>18.5.2019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9ED6-1D34-4864-AB6B-FD8D5DB121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35345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156785-9F24-4C3E-87A9-F22B8CFCC45B}" type="datetimeFigureOut">
              <a:rPr lang="bg-BG" smtClean="0"/>
              <a:t>18.5.2019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B1D9ED6-1D34-4864-AB6B-FD8D5DB121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92178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8C95D3C-E7BD-4583-BC9A-20CCAA9D1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9908" y="2206545"/>
            <a:ext cx="6987645" cy="1013394"/>
          </a:xfrm>
        </p:spPr>
        <p:txBody>
          <a:bodyPr/>
          <a:lstStyle/>
          <a:p>
            <a:pPr algn="ctr" fontAlgn="ctr"/>
            <a:r>
              <a:rPr lang="en-US" dirty="0"/>
              <a:t>A modern JavaScript utility library delivering modularity, performance &amp; extras.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6BF673F-3C90-4403-ADDA-47691B672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1954" y="1289538"/>
            <a:ext cx="2139462" cy="21394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094BD3-B06A-402A-98AB-16CF05CF2D22}"/>
              </a:ext>
            </a:extLst>
          </p:cNvPr>
          <p:cNvSpPr txBox="1"/>
          <p:nvPr/>
        </p:nvSpPr>
        <p:spPr>
          <a:xfrm>
            <a:off x="8323730" y="5766755"/>
            <a:ext cx="2128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Presented by: </a:t>
            </a:r>
          </a:p>
          <a:p>
            <a:r>
              <a:rPr lang="en-US" dirty="0"/>
              <a:t>Kostadin Prosenikov</a:t>
            </a:r>
            <a:endParaRPr lang="bg-BG" dirty="0"/>
          </a:p>
        </p:txBody>
      </p:sp>
      <p:pic>
        <p:nvPicPr>
          <p:cNvPr id="11266" name="Picture 2" descr="Image result for blubito">
            <a:extLst>
              <a:ext uri="{FF2B5EF4-FFF2-40B4-BE49-F238E27FC236}">
                <a16:creationId xmlns:a16="http://schemas.microsoft.com/office/drawing/2014/main" id="{50B46680-7B4E-4BED-8769-667BE8769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269" y="5666344"/>
            <a:ext cx="746742" cy="74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008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27D0A-D6FB-477A-97A7-351BB69A5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55954"/>
            <a:ext cx="10018713" cy="853831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toPairs and fromPairs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A0F54-9DB8-4503-AC4D-560E2F1F2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1660" y="1056595"/>
            <a:ext cx="10018713" cy="5351584"/>
          </a:xfrm>
        </p:spPr>
        <p:txBody>
          <a:bodyPr anchor="t" anchorCtr="0">
            <a:no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toPairs – creates an array of key-value pairs from on Object.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function Student() {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  this.age = 21;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  this.money = 50;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} 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_.toPairs(new Student);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// =&gt; [['age', 21], ['money’, 50]] (iteration order is not guaranteed)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fromPairs – The inverse from toPairs – creates an object composed from key-value pairs.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_.fromPairs([['age', 21], ['money’, 50]]);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// =&gt; {'age': 21, 'money': 50 }</a:t>
            </a:r>
          </a:p>
        </p:txBody>
      </p:sp>
    </p:spTree>
    <p:extLst>
      <p:ext uri="{BB962C8B-B14F-4D97-AF65-F5344CB8AC3E}">
        <p14:creationId xmlns:p14="http://schemas.microsoft.com/office/powerpoint/2010/main" val="1101814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27D0A-D6FB-477A-97A7-351BB69A5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55954"/>
            <a:ext cx="10018713" cy="853831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Head and last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A0F54-9DB8-4503-AC4D-560E2F1F2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1660" y="1056595"/>
            <a:ext cx="10018713" cy="5351584"/>
          </a:xfrm>
        </p:spPr>
        <p:txBody>
          <a:bodyPr anchor="t" anchorCtr="0">
            <a:no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Head – gets the first element from an array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_.head([1, 2, 3]);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// =&gt; 1</a:t>
            </a:r>
          </a:p>
          <a:p>
            <a:pPr marL="0" indent="0">
              <a:buNone/>
            </a:pPr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Last – gets the last element from an array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_.last([1, 2, 3]);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// =&gt; 3</a:t>
            </a:r>
          </a:p>
        </p:txBody>
      </p:sp>
    </p:spTree>
    <p:extLst>
      <p:ext uri="{BB962C8B-B14F-4D97-AF65-F5344CB8AC3E}">
        <p14:creationId xmlns:p14="http://schemas.microsoft.com/office/powerpoint/2010/main" val="1382499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27D0A-D6FB-477A-97A7-351BB69A5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55954"/>
            <a:ext cx="10018713" cy="853831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Intersection of 2 arrays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A0F54-9DB8-4503-AC4D-560E2F1F2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1660" y="1056595"/>
            <a:ext cx="10018713" cy="5351584"/>
          </a:xfrm>
        </p:spPr>
        <p:txBody>
          <a:bodyPr anchor="t" anchorCtr="0">
            <a:no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Intersection – Creates an array of unique values, which are included in both searched arrays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_.intersection([2, 1], [2, 3]);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// =&gt; [2]</a:t>
            </a:r>
          </a:p>
          <a:p>
            <a:pPr marL="0" indent="0">
              <a:buNone/>
            </a:pPr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IntersectionBy – used for array of objects (collection). Third argument is the property to look for interception.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// The `_.property` iteratee shorthand.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_.intersectionBy([{ 'x': 1 }], [{ 'x': 2 }, { 'x': 1 }], 'x');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// =&gt; [{ 'x': 1 }]</a:t>
            </a:r>
          </a:p>
        </p:txBody>
      </p:sp>
    </p:spTree>
    <p:extLst>
      <p:ext uri="{BB962C8B-B14F-4D97-AF65-F5344CB8AC3E}">
        <p14:creationId xmlns:p14="http://schemas.microsoft.com/office/powerpoint/2010/main" val="683052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27D0A-D6FB-477A-97A7-351BB69A5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55954"/>
            <a:ext cx="10018713" cy="853831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Join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A0F54-9DB8-4503-AC4D-560E2F1F2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1660" y="1056595"/>
            <a:ext cx="10018713" cy="5351584"/>
          </a:xfrm>
        </p:spPr>
        <p:txBody>
          <a:bodyPr anchor="t" anchorCtr="0">
            <a:no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Join – convert all array elements into a string (useful for debugging)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_.join(['iPhone', 'S 10', 'Galaxy Fold'], ', ');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// =&gt; 'iPhone, S 10, Galaxy Fold'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630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27D0A-D6FB-477A-97A7-351BB69A5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55954"/>
            <a:ext cx="10018713" cy="853831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Pull And Pull All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A0F54-9DB8-4503-AC4D-560E2F1F2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1660" y="1056595"/>
            <a:ext cx="10018713" cy="5351584"/>
          </a:xfrm>
        </p:spPr>
        <p:txBody>
          <a:bodyPr anchor="t" anchorCtr="0">
            <a:no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Pull – removes values given from an array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const array = ['a', 'b', 'c', 'a', 'b', 'c'];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_.pull(array, 'a', 'c');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// =&gt; ['b', ‘b’]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PullAll – same as pull, but it accepts an array of values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const array = ['a', 'b', 'c', 'a', 'b', 'c'];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_.pullAll(array, ['a', 'c']);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// =&gt; ['b', 'b']</a:t>
            </a:r>
          </a:p>
          <a:p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033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27D0A-D6FB-477A-97A7-351BB69A5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55954"/>
            <a:ext cx="10018713" cy="853831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Remove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A0F54-9DB8-4503-AC4D-560E2F1F2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1660" y="1056595"/>
            <a:ext cx="10018713" cy="5351584"/>
          </a:xfrm>
        </p:spPr>
        <p:txBody>
          <a:bodyPr anchor="t" anchorCtr="0">
            <a:no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Remove – removes all elements from an array, for which the function returns true.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const array = [1, 2, 3, 4];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const evens = _.remove(array, function(n) {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  return n % 2 == 0;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});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 // array = [1, 3]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// evens =&gt; [2, 4]</a:t>
            </a:r>
          </a:p>
        </p:txBody>
      </p:sp>
    </p:spTree>
    <p:extLst>
      <p:ext uri="{BB962C8B-B14F-4D97-AF65-F5344CB8AC3E}">
        <p14:creationId xmlns:p14="http://schemas.microsoft.com/office/powerpoint/2010/main" val="2365336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27D0A-D6FB-477A-97A7-351BB69A5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55954"/>
            <a:ext cx="10018713" cy="853831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Reverse and Slice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A0F54-9DB8-4503-AC4D-560E2F1F2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1660" y="1056595"/>
            <a:ext cx="10018713" cy="5351584"/>
          </a:xfrm>
        </p:spPr>
        <p:txBody>
          <a:bodyPr anchor="t" anchorCtr="0">
            <a:no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Reverse – reverse all elements from an array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const array = [1, 2, 3];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_.reverse(array);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// =&gt; [3, 2, 1]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Slice – Creates a slice of an array. Arguments – 1 (array to slice), 2 (start index), 3 – (end index)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const animals = ['ant', 'bison', 'camel', 'duck', 'elephant'];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_.slice(animals, 2);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// =&gt; ["camel", "duck", "elephant"]</a:t>
            </a:r>
          </a:p>
        </p:txBody>
      </p:sp>
    </p:spTree>
    <p:extLst>
      <p:ext uri="{BB962C8B-B14F-4D97-AF65-F5344CB8AC3E}">
        <p14:creationId xmlns:p14="http://schemas.microsoft.com/office/powerpoint/2010/main" val="1202625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27D0A-D6FB-477A-97A7-351BB69A5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55954"/>
            <a:ext cx="10018713" cy="853831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Union and Unique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A0F54-9DB8-4503-AC4D-560E2F1F2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1660" y="1056595"/>
            <a:ext cx="10018713" cy="5351584"/>
          </a:xfrm>
        </p:spPr>
        <p:txBody>
          <a:bodyPr anchor="t" anchorCtr="0">
            <a:no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Union – Creates an array of unique values from two arrays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_.union([2], [1, </a:t>
            </a:r>
            <a:r>
              <a:rPr lang="en-US" dirty="0">
                <a:solidFill>
                  <a:srgbClr val="FF0000"/>
                </a:solidFill>
                <a:latin typeface="Arial Rounded MT Bold" panose="020F0704030504030204" pitchFamily="34" charset="0"/>
              </a:rPr>
              <a:t>2</a:t>
            </a:r>
            <a:r>
              <a:rPr lang="en-US" dirty="0">
                <a:latin typeface="Arial Rounded MT Bold" panose="020F0704030504030204" pitchFamily="34" charset="0"/>
              </a:rPr>
              <a:t>]);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// =&gt; [2, 1] 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Unique – removes any duplicates from an array.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_.uniq([2, 1, 2]);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// =&gt; [2, 1]</a:t>
            </a:r>
          </a:p>
        </p:txBody>
      </p:sp>
    </p:spTree>
    <p:extLst>
      <p:ext uri="{BB962C8B-B14F-4D97-AF65-F5344CB8AC3E}">
        <p14:creationId xmlns:p14="http://schemas.microsoft.com/office/powerpoint/2010/main" val="1900496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27D0A-D6FB-477A-97A7-351BB69A5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55954"/>
            <a:ext cx="10018713" cy="853831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Without and zip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A0F54-9DB8-4503-AC4D-560E2F1F2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1660" y="1056595"/>
            <a:ext cx="10018713" cy="5351584"/>
          </a:xfrm>
        </p:spPr>
        <p:txBody>
          <a:bodyPr anchor="t" anchorCtr="0">
            <a:no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Without – Creates an array, excluding all values given as arguments to the function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_.without([2, 1, 2, 3], </a:t>
            </a:r>
            <a:r>
              <a:rPr lang="en-US" dirty="0">
                <a:solidFill>
                  <a:srgbClr val="00B050"/>
                </a:solidFill>
                <a:latin typeface="Arial Rounded MT Bold" panose="020F0704030504030204" pitchFamily="34" charset="0"/>
              </a:rPr>
              <a:t>1, 2</a:t>
            </a:r>
            <a:r>
              <a:rPr lang="en-US" dirty="0">
                <a:latin typeface="Arial Rounded MT Bold" panose="020F0704030504030204" pitchFamily="34" charset="0"/>
              </a:rPr>
              <a:t>);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// =&gt; [3] -&gt; Returned all values except 1 &amp; 2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Zip – creates an array of grouped elements, which contains the first elements of given array, then the second and so on.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_.zip(['a', 'b'], [1, 2], [true, false]);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// =&gt; [['a', 1, true], ['b', 2, false]]</a:t>
            </a:r>
          </a:p>
        </p:txBody>
      </p:sp>
    </p:spTree>
    <p:extLst>
      <p:ext uri="{BB962C8B-B14F-4D97-AF65-F5344CB8AC3E}">
        <p14:creationId xmlns:p14="http://schemas.microsoft.com/office/powerpoint/2010/main" val="1773975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4CADE-3D29-4971-9916-A97378647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748" y="834179"/>
            <a:ext cx="7069178" cy="894425"/>
          </a:xfrm>
        </p:spPr>
        <p:txBody>
          <a:bodyPr/>
          <a:lstStyle/>
          <a:p>
            <a:r>
              <a:rPr lang="en-US" dirty="0"/>
              <a:t>Questions?</a:t>
            </a:r>
            <a:endParaRPr lang="bg-BG" dirty="0"/>
          </a:p>
        </p:txBody>
      </p:sp>
      <p:pic>
        <p:nvPicPr>
          <p:cNvPr id="9218" name="Picture 2" descr="adhesive note papers with question mark and w questions hanging on the rope">
            <a:extLst>
              <a:ext uri="{FF2B5EF4-FFF2-40B4-BE49-F238E27FC236}">
                <a16:creationId xmlns:a16="http://schemas.microsoft.com/office/drawing/2014/main" id="{859308B2-7E25-4494-8F22-A6B476C492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817" y="1728604"/>
            <a:ext cx="5773039" cy="397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483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7722A-7B2B-4D14-981A-E62DA22F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Lodash?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C6DD4-70FA-4D12-B1B4-2197ABA39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Lodash is very fast, even faster than ES6 in some cases.</a:t>
            </a:r>
          </a:p>
          <a:p>
            <a:r>
              <a:rPr lang="en-US" dirty="0"/>
              <a:t>Very lightweight plugin – </a:t>
            </a:r>
            <a:r>
              <a:rPr lang="en-US" b="1" dirty="0">
                <a:solidFill>
                  <a:srgbClr val="92D050"/>
                </a:solidFill>
              </a:rPr>
              <a:t>only 4kb </a:t>
            </a:r>
            <a:r>
              <a:rPr lang="en-US" dirty="0"/>
              <a:t>zipped version</a:t>
            </a:r>
          </a:p>
          <a:p>
            <a:r>
              <a:rPr lang="en-US" dirty="0"/>
              <a:t>Easy to use and maintain</a:t>
            </a:r>
          </a:p>
          <a:p>
            <a:r>
              <a:rPr lang="en-US" dirty="0"/>
              <a:t>Great support and updates for it every 2 weeks</a:t>
            </a:r>
          </a:p>
          <a:p>
            <a:r>
              <a:rPr lang="en-US" dirty="0"/>
              <a:t>Very good documentation with examples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23651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colorful thank you 2.jpg">
            <a:extLst>
              <a:ext uri="{FF2B5EF4-FFF2-40B4-BE49-F238E27FC236}">
                <a16:creationId xmlns:a16="http://schemas.microsoft.com/office/drawing/2014/main" id="{A0899D36-DE3D-46BB-ACD9-041C67F73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763" y="508016"/>
            <a:ext cx="7143750" cy="536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353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6E66-3273-4A99-95C9-5D1D3627D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B7828-3EDB-49C6-B2A0-E617DAFB6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 Rounded MT Bold" panose="020F0704030504030204" pitchFamily="34" charset="0"/>
              </a:rPr>
              <a:t> npm i --save Lodash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 Rounded MT Bold" panose="020F0704030504030204" pitchFamily="34" charset="0"/>
              </a:rPr>
              <a:t> npm i --save "@types/lodash"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And then you can import it in any .ts File.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import * as _ from 'lodash’;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392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854CA-0378-488B-ADFE-59D5511FB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D39A5-668B-4582-85F9-ACD9F6357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1480" y="876298"/>
            <a:ext cx="10018713" cy="3124201"/>
          </a:xfrm>
        </p:spPr>
        <p:txBody>
          <a:bodyPr/>
          <a:lstStyle/>
          <a:p>
            <a:r>
              <a:rPr lang="en-US" dirty="0"/>
              <a:t>Autocomplete in Vscode after you install typings.</a:t>
            </a:r>
          </a:p>
          <a:p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3E2B96-044D-430F-89F9-494426B18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726" y="4736121"/>
            <a:ext cx="6197599" cy="14971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EBD09A-F838-4B1A-9C9E-E343A6A2D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726" y="2459890"/>
            <a:ext cx="608647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046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F8AB3-0A53-4314-B2E1-EC615EFB6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Operations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685F4-54E4-4B26-ADF2-E80FBCA22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5724" y="2010507"/>
            <a:ext cx="5916859" cy="3858847"/>
          </a:xfrm>
        </p:spPr>
        <p:txBody>
          <a:bodyPr>
            <a:norm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Basics:</a:t>
            </a:r>
          </a:p>
          <a:p>
            <a:r>
              <a:rPr lang="en-US">
                <a:latin typeface="Arial Rounded MT Bold" panose="020F0704030504030204" pitchFamily="34" charset="0"/>
              </a:rPr>
              <a:t>Concatenation of </a:t>
            </a:r>
            <a:r>
              <a:rPr lang="en-US" dirty="0">
                <a:latin typeface="Arial Rounded MT Bold" panose="020F0704030504030204" pitchFamily="34" charset="0"/>
              </a:rPr>
              <a:t>2 arrays: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130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CB359-64B1-406D-B59D-912610B77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685801"/>
            <a:ext cx="10018713" cy="705338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Concatenation of 2 Arrays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4DC1-B8D2-4E14-BA17-D84BE07D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2246" y="1727199"/>
            <a:ext cx="9650778" cy="4064001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const </a:t>
            </a:r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productsArr </a:t>
            </a:r>
            <a:r>
              <a:rPr lang="en-US" dirty="0">
                <a:latin typeface="Arial Rounded MT Bold" panose="020F0704030504030204" pitchFamily="34" charset="0"/>
              </a:rPr>
              <a:t>= [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  {id: 1, name: 'iPhone', price: 1000 },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  {id: 2, name: 'OnePlus 6T', price: 600 }]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const concatProducts = </a:t>
            </a:r>
            <a:r>
              <a:rPr lang="en-US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_.concat(</a:t>
            </a:r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productsArr,</a:t>
            </a:r>
            <a:endParaRPr lang="en-US" b="1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  <a:p>
            <a:r>
              <a:rPr lang="en-US" b="1" dirty="0">
                <a:latin typeface="Arial Rounded MT Bold" panose="020F0704030504030204" pitchFamily="34" charset="0"/>
              </a:rPr>
              <a:t>  {id: 4, name: 'Samsung A80', price: 750 },</a:t>
            </a:r>
          </a:p>
          <a:p>
            <a:r>
              <a:rPr lang="en-US" b="1" dirty="0">
                <a:latin typeface="Arial Rounded MT Bold" panose="020F0704030504030204" pitchFamily="34" charset="0"/>
              </a:rPr>
              <a:t>  {id: 5, name: 'Samsung S10+', price: 1000 },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);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console.log('concatenated products', concatProducts);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12681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27D0A-D6FB-477A-97A7-351BB69A5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55954"/>
            <a:ext cx="10018713" cy="853831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Difference between 2 arrays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A0F54-9DB8-4503-AC4D-560E2F1F2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250462"/>
            <a:ext cx="10018713" cy="5351584"/>
          </a:xfrm>
        </p:spPr>
        <p:txBody>
          <a:bodyPr anchor="t" anchorCtr="0">
            <a:no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_.difference([1,2, 3, 4, 5, </a:t>
            </a:r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6, 7</a:t>
            </a:r>
            <a:r>
              <a:rPr lang="en-US" dirty="0">
                <a:latin typeface="Arial Rounded MT Bold" panose="020F0704030504030204" pitchFamily="34" charset="0"/>
              </a:rPr>
              <a:t>], [1, 2, 3, 4, 5]);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// =&gt; [6,7]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altLang="bg-BG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_.fill - F</a:t>
            </a:r>
            <a:r>
              <a:rPr lang="bg-BG" altLang="bg-BG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ills elements of </a:t>
            </a:r>
            <a:r>
              <a:rPr lang="bg-BG" altLang="bg-BG" dirty="0">
                <a:solidFill>
                  <a:srgbClr val="5F5F5F"/>
                </a:solidFill>
                <a:latin typeface="Consolas" panose="020B0609020204030204" pitchFamily="49" charset="0"/>
              </a:rPr>
              <a:t>array</a:t>
            </a:r>
            <a:r>
              <a:rPr lang="bg-BG" altLang="bg-BG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with </a:t>
            </a:r>
            <a:r>
              <a:rPr lang="bg-BG" altLang="bg-BG" dirty="0">
                <a:solidFill>
                  <a:srgbClr val="5F5F5F"/>
                </a:solidFill>
                <a:latin typeface="Consolas" panose="020B0609020204030204" pitchFamily="49" charset="0"/>
              </a:rPr>
              <a:t>value</a:t>
            </a:r>
            <a:r>
              <a:rPr lang="bg-BG" altLang="bg-BG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from </a:t>
            </a:r>
            <a:r>
              <a:rPr lang="bg-BG" altLang="bg-BG" dirty="0">
                <a:solidFill>
                  <a:srgbClr val="5F5F5F"/>
                </a:solidFill>
                <a:latin typeface="Consolas" panose="020B0609020204030204" pitchFamily="49" charset="0"/>
              </a:rPr>
              <a:t>start</a:t>
            </a:r>
            <a:r>
              <a:rPr lang="bg-BG" altLang="bg-BG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up to, but not including, </a:t>
            </a:r>
            <a:r>
              <a:rPr lang="bg-BG" altLang="bg-BG" dirty="0">
                <a:solidFill>
                  <a:srgbClr val="5F5F5F"/>
                </a:solidFill>
                <a:latin typeface="Consolas" panose="020B0609020204030204" pitchFamily="49" charset="0"/>
              </a:rPr>
              <a:t>end</a:t>
            </a:r>
            <a:r>
              <a:rPr lang="bg-BG" altLang="bg-BG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bg-BG" altLang="bg-BG" sz="1200" dirty="0"/>
              <a:t> </a:t>
            </a:r>
            <a:endParaRPr lang="en-US" altLang="bg-BG" sz="1200" dirty="0"/>
          </a:p>
          <a:p>
            <a:pPr lvl="1"/>
            <a:r>
              <a:rPr lang="en-US" altLang="bg-BG" sz="1400" dirty="0">
                <a:latin typeface="Arial Rounded MT Bold" panose="020F0704030504030204" pitchFamily="34" charset="0"/>
              </a:rPr>
              <a:t>const array = [1, 2, 3];</a:t>
            </a:r>
          </a:p>
          <a:p>
            <a:pPr lvl="1"/>
            <a:r>
              <a:rPr lang="en-US" altLang="bg-BG" sz="1400" dirty="0">
                <a:latin typeface="Arial Rounded MT Bold" panose="020F0704030504030204" pitchFamily="34" charset="0"/>
              </a:rPr>
              <a:t>_.fill(array, 'a');</a:t>
            </a:r>
          </a:p>
          <a:p>
            <a:pPr lvl="1"/>
            <a:r>
              <a:rPr lang="en-US" altLang="bg-BG" sz="1400" dirty="0">
                <a:latin typeface="Arial Rounded MT Bold" panose="020F0704030504030204" pitchFamily="34" charset="0"/>
              </a:rPr>
              <a:t>// =&gt; ['a', 'a', 'a']</a:t>
            </a:r>
          </a:p>
          <a:p>
            <a:pPr lvl="1"/>
            <a:r>
              <a:rPr lang="en-US" altLang="bg-BG" sz="1400" dirty="0">
                <a:latin typeface="Arial Rounded MT Bold" panose="020F0704030504030204" pitchFamily="34" charset="0"/>
              </a:rPr>
              <a:t>_.fill(Array(3), 2);</a:t>
            </a:r>
          </a:p>
          <a:p>
            <a:pPr lvl="1"/>
            <a:r>
              <a:rPr lang="en-US" altLang="bg-BG" sz="1400" dirty="0">
                <a:latin typeface="Arial Rounded MT Bold" panose="020F0704030504030204" pitchFamily="34" charset="0"/>
              </a:rPr>
              <a:t>// =&gt; [2, 2, 2]</a:t>
            </a:r>
            <a:endParaRPr lang="bg-BG" altLang="bg-BG" sz="1400" dirty="0">
              <a:latin typeface="Arial" panose="020B0604020202020204" pitchFamily="34" charset="0"/>
            </a:endParaRPr>
          </a:p>
          <a:p>
            <a:endParaRPr lang="en-US" dirty="0">
              <a:latin typeface="Arial Rounded MT Bold" panose="020F0704030504030204" pitchFamily="34" charset="0"/>
            </a:endParaRPr>
          </a:p>
          <a:p>
            <a:endParaRPr lang="en-US" dirty="0">
              <a:latin typeface="Arial Rounded MT Bold" panose="020F0704030504030204" pitchFamily="34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19659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27D0A-D6FB-477A-97A7-351BB69A5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55954"/>
            <a:ext cx="10018713" cy="853831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Find First Index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A0F54-9DB8-4503-AC4D-560E2F1F2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250462"/>
            <a:ext cx="10018713" cy="5351584"/>
          </a:xfrm>
        </p:spPr>
        <p:txBody>
          <a:bodyPr anchor="t" anchorCtr="0">
            <a:no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Find Index – return the index of first element in array that returns truthy for the search conditions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const cars= [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  { car: ‘BMW’, model: ‘X5’, ‘topspeed': ‘250'},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  { car: ‘Audi’, model: ‘S8’, ‘topspeed’: ‘</a:t>
            </a:r>
            <a:r>
              <a:rPr lang="en-US" dirty="0">
                <a:solidFill>
                  <a:srgbClr val="00B050"/>
                </a:solidFill>
                <a:latin typeface="Arial Rounded MT Bold" panose="020F0704030504030204" pitchFamily="34" charset="0"/>
              </a:rPr>
              <a:t>300</a:t>
            </a:r>
            <a:r>
              <a:rPr lang="en-US" dirty="0">
                <a:latin typeface="Arial Rounded MT Bold" panose="020F0704030504030204" pitchFamily="34" charset="0"/>
              </a:rPr>
              <a:t>’}, 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  { car: ‘Tesla’, model: ‘S’, ‘topspeed’: ‘400'},];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_.findIndex(cars, function(o) { return o.topspeed &gt;= 300});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// =&gt; </a:t>
            </a:r>
            <a:r>
              <a:rPr lang="en-US" dirty="0">
                <a:solidFill>
                  <a:srgbClr val="00B050"/>
                </a:solidFill>
                <a:latin typeface="Arial Rounded MT Bold" panose="020F070403050403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92272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27D0A-D6FB-477A-97A7-351BB69A5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55954"/>
            <a:ext cx="10018713" cy="853831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Find Last Index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A0F54-9DB8-4503-AC4D-560E2F1F2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250462"/>
            <a:ext cx="10018713" cy="5351584"/>
          </a:xfrm>
        </p:spPr>
        <p:txBody>
          <a:bodyPr anchor="t" anchorCtr="0">
            <a:no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Find Last Index – same as findIndex but returns the last found index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const cars = [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  { car: ‘BMW’, model: ‘X5’, ‘topspeed': ‘250'},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  { car: ‘Audi’, model: ‘S8’, ‘topspeed’: ‘300’}, 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  { car: ‘Tesla’, model: ‘S’, ‘topspeed’: ‘</a:t>
            </a:r>
            <a:r>
              <a:rPr lang="en-US" dirty="0">
                <a:solidFill>
                  <a:srgbClr val="00B050"/>
                </a:solidFill>
                <a:latin typeface="Arial Rounded MT Bold" panose="020F0704030504030204" pitchFamily="34" charset="0"/>
              </a:rPr>
              <a:t>400</a:t>
            </a:r>
            <a:r>
              <a:rPr lang="en-US" dirty="0">
                <a:latin typeface="Arial Rounded MT Bold" panose="020F0704030504030204" pitchFamily="34" charset="0"/>
              </a:rPr>
              <a:t>'},];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_.findLastIndex(cars, function(o) { return o.topspeed &gt;= 400});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// =&gt; </a:t>
            </a:r>
            <a:r>
              <a:rPr lang="en-US" dirty="0">
                <a:solidFill>
                  <a:srgbClr val="00B050"/>
                </a:solidFill>
                <a:latin typeface="Arial Rounded MT Bold" panose="020F070403050403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914583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156</TotalTime>
  <Words>1088</Words>
  <Application>Microsoft Office PowerPoint</Application>
  <PresentationFormat>Widescreen</PresentationFormat>
  <Paragraphs>141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Rounded MT Bold</vt:lpstr>
      <vt:lpstr>Consolas</vt:lpstr>
      <vt:lpstr>Corbel</vt:lpstr>
      <vt:lpstr>Segoe UI</vt:lpstr>
      <vt:lpstr>Parallax</vt:lpstr>
      <vt:lpstr>PowerPoint Presentation</vt:lpstr>
      <vt:lpstr>Why Lodash?</vt:lpstr>
      <vt:lpstr>Installation</vt:lpstr>
      <vt:lpstr>Usage</vt:lpstr>
      <vt:lpstr>Array Operations</vt:lpstr>
      <vt:lpstr>Concatenation of 2 Arrays</vt:lpstr>
      <vt:lpstr>Difference between 2 arrays</vt:lpstr>
      <vt:lpstr>Find First Index</vt:lpstr>
      <vt:lpstr>Find Last Index</vt:lpstr>
      <vt:lpstr>toPairs and fromPairs</vt:lpstr>
      <vt:lpstr>Head and last</vt:lpstr>
      <vt:lpstr>Intersection of 2 arrays</vt:lpstr>
      <vt:lpstr>Join</vt:lpstr>
      <vt:lpstr>Pull And Pull All</vt:lpstr>
      <vt:lpstr>Remove</vt:lpstr>
      <vt:lpstr>Reverse and Slice</vt:lpstr>
      <vt:lpstr>Union and Unique</vt:lpstr>
      <vt:lpstr>Without and zip</vt:lpstr>
      <vt:lpstr>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Kosta Prosenikov</cp:lastModifiedBy>
  <cp:revision>79</cp:revision>
  <dcterms:created xsi:type="dcterms:W3CDTF">2019-04-17T06:58:51Z</dcterms:created>
  <dcterms:modified xsi:type="dcterms:W3CDTF">2019-05-18T14:21:17Z</dcterms:modified>
</cp:coreProperties>
</file>