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636561" y="2509072"/>
            <a:ext cx="5555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ctr"/>
            <a:r>
              <a:rPr lang="en-US" sz="5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Traffic</a:t>
            </a:r>
            <a:r>
              <a:rPr lang="bg-BG" sz="5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light System</a:t>
            </a:r>
            <a:endParaRPr lang="ru-RU" sz="5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55657" y="3736358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bg-BG" altLang="ko-KR" sz="1867" dirty="0" smtClean="0">
                <a:solidFill>
                  <a:schemeClr val="bg1"/>
                </a:solidFill>
                <a:cs typeface="Arial" pitchFamily="34" charset="0"/>
              </a:rPr>
              <a:t>Никола Лазаров и Костадин Бундов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324289" y="1085140"/>
            <a:ext cx="5621924" cy="958096"/>
            <a:chOff x="4753009" y="790578"/>
            <a:chExt cx="5621924" cy="9580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0B0A2E-B69D-4686-9B34-E9CF61AD14CF}"/>
                </a:ext>
              </a:extLst>
            </p:cNvPr>
            <p:cNvSpPr txBox="1"/>
            <p:nvPr/>
          </p:nvSpPr>
          <p:spPr>
            <a:xfrm>
              <a:off x="5946145" y="869517"/>
              <a:ext cx="4428788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altLang="ko-KR" sz="2800" b="1" dirty="0">
                  <a:solidFill>
                    <a:schemeClr val="bg1"/>
                  </a:solidFill>
                  <a:cs typeface="Arial" pitchFamily="34" charset="0"/>
                </a:rPr>
                <a:t>Среда на разработка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4803337" y="1825798"/>
            <a:ext cx="6496551" cy="958096"/>
            <a:chOff x="5276743" y="2230161"/>
            <a:chExt cx="6496551" cy="958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443502" y="2309100"/>
              <a:ext cx="53297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altLang="ko-KR" sz="2800" b="1" dirty="0">
                  <a:solidFill>
                    <a:schemeClr val="bg1"/>
                  </a:solidFill>
                  <a:cs typeface="Arial" pitchFamily="34" charset="0"/>
                </a:rPr>
                <a:t>Описание на проекта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282385" y="2606396"/>
            <a:ext cx="5595548" cy="958096"/>
            <a:chOff x="5800477" y="3669744"/>
            <a:chExt cx="5595548" cy="958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967237" y="3748683"/>
              <a:ext cx="4428788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altLang="ko-KR" sz="2800" b="1" dirty="0">
                  <a:solidFill>
                    <a:schemeClr val="bg1"/>
                  </a:solidFill>
                  <a:cs typeface="Arial" pitchFamily="34" charset="0"/>
                </a:rPr>
                <a:t>Симулация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5761433" y="3386994"/>
            <a:ext cx="5585388" cy="958096"/>
            <a:chOff x="6324210" y="5109327"/>
            <a:chExt cx="5585388" cy="9580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3F3B3A-F7F3-4BF4-B2C0-3E0DDB19AB2D}"/>
                </a:ext>
              </a:extLst>
            </p:cNvPr>
            <p:cNvSpPr txBox="1"/>
            <p:nvPr/>
          </p:nvSpPr>
          <p:spPr>
            <a:xfrm>
              <a:off x="7480810" y="5291166"/>
              <a:ext cx="4428788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altLang="ko-KR" sz="2800" b="1" dirty="0">
                  <a:solidFill>
                    <a:schemeClr val="bg1"/>
                  </a:solidFill>
                  <a:cs typeface="Arial" pitchFamily="34" charset="0"/>
                </a:rPr>
                <a:t>Блокова схема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568170" y="700239"/>
            <a:ext cx="355209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В презентацията ще видите: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9" name="Group 53">
            <a:extLst>
              <a:ext uri="{FF2B5EF4-FFF2-40B4-BE49-F238E27FC236}">
                <a16:creationId xmlns:a16="http://schemas.microsoft.com/office/drawing/2014/main" id="{2FF4CEFD-9394-4E7F-8959-706013242A57}"/>
              </a:ext>
            </a:extLst>
          </p:cNvPr>
          <p:cNvGrpSpPr/>
          <p:nvPr/>
        </p:nvGrpSpPr>
        <p:grpSpPr>
          <a:xfrm>
            <a:off x="6240481" y="4162362"/>
            <a:ext cx="5585388" cy="958096"/>
            <a:chOff x="6324210" y="5109327"/>
            <a:chExt cx="5585388" cy="958096"/>
          </a:xfrm>
        </p:grpSpPr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id="{CF163D41-07EB-43D5-9168-20E42F1A6324}"/>
                </a:ext>
              </a:extLst>
            </p:cNvPr>
            <p:cNvSpPr txBox="1"/>
            <p:nvPr/>
          </p:nvSpPr>
          <p:spPr>
            <a:xfrm>
              <a:off x="7480810" y="5291166"/>
              <a:ext cx="4428788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altLang="ko-KR" sz="2800" b="1" dirty="0">
                  <a:solidFill>
                    <a:schemeClr val="bg1"/>
                  </a:solidFill>
                  <a:cs typeface="Arial" pitchFamily="34" charset="0"/>
                </a:rPr>
                <a:t>Съставни части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34">
              <a:extLst>
                <a:ext uri="{FF2B5EF4-FFF2-40B4-BE49-F238E27FC236}">
                  <a16:creationId xmlns:a16="http://schemas.microsoft.com/office/drawing/2014/main" id="{55C018C1-0D5D-4B3C-9CCD-E9D83F310FC3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28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Freeform: Shape 47">
              <a:extLst>
                <a:ext uri="{FF2B5EF4-FFF2-40B4-BE49-F238E27FC236}">
                  <a16:creationId xmlns:a16="http://schemas.microsoft.com/office/drawing/2014/main" id="{37D7F679-0CA9-4E9D-B11F-BF32A254E418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oup 53">
            <a:extLst>
              <a:ext uri="{FF2B5EF4-FFF2-40B4-BE49-F238E27FC236}">
                <a16:creationId xmlns:a16="http://schemas.microsoft.com/office/drawing/2014/main" id="{DAB5A748-E350-4C8C-A9B5-FC3C956580B0}"/>
              </a:ext>
            </a:extLst>
          </p:cNvPr>
          <p:cNvGrpSpPr/>
          <p:nvPr/>
        </p:nvGrpSpPr>
        <p:grpSpPr>
          <a:xfrm>
            <a:off x="6818781" y="5045860"/>
            <a:ext cx="5585388" cy="958096"/>
            <a:chOff x="6324210" y="5109327"/>
            <a:chExt cx="5585388" cy="958096"/>
          </a:xfrm>
        </p:grpSpPr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id="{B57675EB-20F5-4047-8EE1-02EADC5B65D8}"/>
                </a:ext>
              </a:extLst>
            </p:cNvPr>
            <p:cNvSpPr txBox="1"/>
            <p:nvPr/>
          </p:nvSpPr>
          <p:spPr>
            <a:xfrm>
              <a:off x="7480810" y="5291166"/>
              <a:ext cx="4428788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altLang="ko-KR" sz="2800" b="1" dirty="0">
                  <a:solidFill>
                    <a:schemeClr val="bg1"/>
                  </a:solidFill>
                  <a:cs typeface="Arial" pitchFamily="34" charset="0"/>
                </a:rPr>
                <a:t>Възможно развитие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34">
              <a:extLst>
                <a:ext uri="{FF2B5EF4-FFF2-40B4-BE49-F238E27FC236}">
                  <a16:creationId xmlns:a16="http://schemas.microsoft.com/office/drawing/2014/main" id="{9A9BA912-8FCB-46A7-B7FE-567078D0B0F5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2800" b="1" dirty="0">
                  <a:solidFill>
                    <a:schemeClr val="bg1"/>
                  </a:solidFill>
                  <a:cs typeface="Arial" pitchFamily="34" charset="0"/>
                </a:rPr>
                <a:t>6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Freeform: Shape 47">
              <a:extLst>
                <a:ext uri="{FF2B5EF4-FFF2-40B4-BE49-F238E27FC236}">
                  <a16:creationId xmlns:a16="http://schemas.microsoft.com/office/drawing/2014/main" id="{92EDEF67-9F75-4BA4-AEE7-C29F90D21593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онтейнер за картина 2">
            <a:extLst>
              <a:ext uri="{FF2B5EF4-FFF2-40B4-BE49-F238E27FC236}">
                <a16:creationId xmlns:a16="http://schemas.microsoft.com/office/drawing/2014/main" id="{EE53391C-9BAC-42C2-B6C7-70AAFA450F86}"/>
              </a:ext>
            </a:extLst>
          </p:cNvPr>
          <p:cNvPicPr>
            <a:picLocks noGrp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2093369-C0CC-4B30-A593-3CB2836C32B5}"/>
              </a:ext>
            </a:extLst>
          </p:cNvPr>
          <p:cNvSpPr txBox="1"/>
          <p:nvPr/>
        </p:nvSpPr>
        <p:spPr>
          <a:xfrm>
            <a:off x="7093258" y="2567225"/>
            <a:ext cx="371974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ko-KR" sz="4400" b="1" dirty="0">
                <a:solidFill>
                  <a:schemeClr val="accent5"/>
                </a:solidFill>
                <a:cs typeface="Arial" pitchFamily="34" charset="0"/>
              </a:rPr>
              <a:t>Среда на разработка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7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C0A7482-E13E-4EA5-B387-0F654E2F58CF}"/>
              </a:ext>
            </a:extLst>
          </p:cNvPr>
          <p:cNvSpPr txBox="1"/>
          <p:nvPr/>
        </p:nvSpPr>
        <p:spPr>
          <a:xfrm>
            <a:off x="3036162" y="834501"/>
            <a:ext cx="6693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solidFill>
                  <a:schemeClr val="bg1"/>
                </a:solidFill>
                <a:cs typeface="Arial" pitchFamily="34" charset="0"/>
              </a:rPr>
              <a:t>Описание на проекта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085409F0-01D8-4B8A-B73B-08A819193440}"/>
              </a:ext>
            </a:extLst>
          </p:cNvPr>
          <p:cNvSpPr txBox="1"/>
          <p:nvPr/>
        </p:nvSpPr>
        <p:spPr>
          <a:xfrm>
            <a:off x="2538506" y="2066087"/>
            <a:ext cx="73507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chemeClr val="bg1"/>
                </a:solidFill>
              </a:rPr>
              <a:t>Целта на проекта е да бъде разработена система управляваща трафика на пътното кръстовище. Състои се от 4 светофара, които функционират на база правилата за движение по пътищата и се създава регулярно движение. Състои се от 12 светло диода и кабели, които правят отделните връзки, борд дъски и </a:t>
            </a:r>
            <a:r>
              <a:rPr lang="en-US" sz="2400" dirty="0">
                <a:solidFill>
                  <a:schemeClr val="bg1"/>
                </a:solidFill>
              </a:rPr>
              <a:t>UNO </a:t>
            </a:r>
            <a:r>
              <a:rPr lang="bg-BG" sz="2400" dirty="0">
                <a:solidFill>
                  <a:schemeClr val="bg1"/>
                </a:solidFill>
              </a:rPr>
              <a:t>платка.</a:t>
            </a:r>
          </a:p>
        </p:txBody>
      </p:sp>
    </p:spTree>
    <p:extLst>
      <p:ext uri="{BB962C8B-B14F-4D97-AF65-F5344CB8AC3E}">
        <p14:creationId xmlns:p14="http://schemas.microsoft.com/office/powerpoint/2010/main" val="33278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676C66-9626-43BD-8E57-5E89DB6A6E4D}"/>
              </a:ext>
            </a:extLst>
          </p:cNvPr>
          <p:cNvGrpSpPr/>
          <p:nvPr/>
        </p:nvGrpSpPr>
        <p:grpSpPr>
          <a:xfrm>
            <a:off x="1475046" y="1824152"/>
            <a:ext cx="1418150" cy="1419242"/>
            <a:chOff x="1574372" y="2420888"/>
            <a:chExt cx="1557468" cy="1549192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9569B0BD-348E-4575-95AC-D367AFAFFD78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E49ED-D0E4-4682-BEC5-36D9750DE227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8103F-06FA-4F78-8835-232E8132E753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CD888-F736-437B-A38C-9BD65ACAAD8C}"/>
              </a:ext>
            </a:extLst>
          </p:cNvPr>
          <p:cNvGrpSpPr/>
          <p:nvPr/>
        </p:nvGrpSpPr>
        <p:grpSpPr>
          <a:xfrm flipH="1">
            <a:off x="9000001" y="1821555"/>
            <a:ext cx="1418150" cy="1419242"/>
            <a:chOff x="1480223" y="2420888"/>
            <a:chExt cx="1557468" cy="1549192"/>
          </a:xfr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D3C60B9F-62CE-4795-9DEE-AA8BE729835A}"/>
                </a:ext>
              </a:extLst>
            </p:cNvPr>
            <p:cNvSpPr/>
            <p:nvPr/>
          </p:nvSpPr>
          <p:spPr>
            <a:xfrm>
              <a:off x="1480223" y="2420888"/>
              <a:ext cx="1386746" cy="1386745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D691E-DFCB-4E06-9D5D-9C8D20809C8D}"/>
                </a:ext>
              </a:extLst>
            </p:cNvPr>
            <p:cNvSpPr/>
            <p:nvPr/>
          </p:nvSpPr>
          <p:spPr>
            <a:xfrm>
              <a:off x="2173595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CDE7CC-D65E-434A-BA00-F7D037C4DBDC}"/>
                </a:ext>
              </a:extLst>
            </p:cNvPr>
            <p:cNvSpPr/>
            <p:nvPr/>
          </p:nvSpPr>
          <p:spPr>
            <a:xfrm rot="5400000">
              <a:off x="1264182" y="3322032"/>
              <a:ext cx="86409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F99D6D-9C52-4DD3-AC3C-73EBCE7BD0F9}"/>
              </a:ext>
            </a:extLst>
          </p:cNvPr>
          <p:cNvGrpSpPr/>
          <p:nvPr/>
        </p:nvGrpSpPr>
        <p:grpSpPr>
          <a:xfrm rot="16200000">
            <a:off x="1436249" y="5135939"/>
            <a:ext cx="1418150" cy="1419242"/>
            <a:chOff x="1574372" y="2420888"/>
            <a:chExt cx="1557468" cy="1549192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12B06DE7-3CFF-4E57-93DE-0D78094F6EC2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66EA25-84A3-4649-80DB-AD671AB47703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11D2E-3435-4C53-92A8-913E0693BEF6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2DBEB6-EAA5-4747-B091-EE05452244DF}"/>
              </a:ext>
            </a:extLst>
          </p:cNvPr>
          <p:cNvGrpSpPr/>
          <p:nvPr/>
        </p:nvGrpSpPr>
        <p:grpSpPr>
          <a:xfrm rot="5400000" flipH="1">
            <a:off x="8982331" y="5140699"/>
            <a:ext cx="1418152" cy="1409719"/>
            <a:chOff x="1574370" y="2327313"/>
            <a:chExt cx="1557470" cy="1538797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33106CEC-4AB7-4F9E-816E-7AF89EBE509E}"/>
                </a:ext>
              </a:extLst>
            </p:cNvPr>
            <p:cNvSpPr/>
            <p:nvPr/>
          </p:nvSpPr>
          <p:spPr>
            <a:xfrm>
              <a:off x="1574372" y="2327313"/>
              <a:ext cx="1386745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CFEA24-704D-4F48-8A6F-E32BED03C541}"/>
                </a:ext>
              </a:extLst>
            </p:cNvPr>
            <p:cNvSpPr/>
            <p:nvPr/>
          </p:nvSpPr>
          <p:spPr>
            <a:xfrm>
              <a:off x="2267744" y="2327314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7B7AC7-679F-4500-9C88-ED2AB4F0F15D}"/>
                </a:ext>
              </a:extLst>
            </p:cNvPr>
            <p:cNvSpPr/>
            <p:nvPr/>
          </p:nvSpPr>
          <p:spPr>
            <a:xfrm rot="5400000">
              <a:off x="1358321" y="3218061"/>
              <a:ext cx="864098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2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420ADEA4-7DD0-4151-9546-BA59248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16961" y="1939587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14F89994-2651-4FC3-B743-886D578F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52" y="3193769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5EE95A3-A2B6-492D-B7F2-0BAFCBED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24111" y="5002645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93482EE-AF19-452C-A887-A9A7E1D5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57594" y="6270665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66318AAA-12B0-4046-8C05-7849BC1E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93927" y="6270665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0AEA772E-C9D3-48F4-8C9B-996AFFB5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76299" y="1939587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65093A1-2E43-4E8A-886F-72BF33E6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992" y="3193769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7116EE51-0312-40A6-AF6F-679F36A99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2896" y="4997383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F55081A-AABF-451E-8139-610246AC4463}"/>
              </a:ext>
            </a:extLst>
          </p:cNvPr>
          <p:cNvSpPr txBox="1"/>
          <p:nvPr/>
        </p:nvSpPr>
        <p:spPr>
          <a:xfrm>
            <a:off x="4422900" y="167768"/>
            <a:ext cx="5885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solidFill>
                  <a:schemeClr val="bg1"/>
                </a:solidFill>
                <a:cs typeface="Arial" pitchFamily="34" charset="0"/>
              </a:rPr>
              <a:t>Симулация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07" y="2421688"/>
            <a:ext cx="7423339" cy="35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5A21863-2F22-4D49-8364-CD22C4C9EBAF}"/>
              </a:ext>
            </a:extLst>
          </p:cNvPr>
          <p:cNvSpPr txBox="1"/>
          <p:nvPr/>
        </p:nvSpPr>
        <p:spPr>
          <a:xfrm>
            <a:off x="3852909" y="292963"/>
            <a:ext cx="5255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solidFill>
                  <a:schemeClr val="bg1"/>
                </a:solidFill>
                <a:cs typeface="Arial" pitchFamily="34" charset="0"/>
              </a:rPr>
              <a:t>Блокова схема</a:t>
            </a:r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BAE651CA-F2E2-422E-A595-6C4A8D7E61A9}"/>
              </a:ext>
            </a:extLst>
          </p:cNvPr>
          <p:cNvSpPr/>
          <p:nvPr/>
        </p:nvSpPr>
        <p:spPr>
          <a:xfrm>
            <a:off x="1563946" y="1287263"/>
            <a:ext cx="9064101" cy="4749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22" descr="Diagram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95" y="1287262"/>
            <a:ext cx="6614928" cy="47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62163124-7958-44E7-9A99-404D9D315FEC}"/>
              </a:ext>
            </a:extLst>
          </p:cNvPr>
          <p:cNvSpPr txBox="1"/>
          <p:nvPr/>
        </p:nvSpPr>
        <p:spPr>
          <a:xfrm>
            <a:off x="3630946" y="583583"/>
            <a:ext cx="5255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cs typeface="Arial" pitchFamily="34" charset="0"/>
              </a:rPr>
              <a:t>Съставни части</a:t>
            </a:r>
          </a:p>
        </p:txBody>
      </p:sp>
      <p:pic>
        <p:nvPicPr>
          <p:cNvPr id="2054" name="Картина 10" descr="breadboard small | Tinkercad">
            <a:extLst>
              <a:ext uri="{FF2B5EF4-FFF2-40B4-BE49-F238E27FC236}">
                <a16:creationId xmlns:a16="http://schemas.microsoft.com/office/drawing/2014/main" id="{72501D86-85AB-409B-8029-80BE81BD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7" b="29654"/>
          <a:stretch>
            <a:fillRect/>
          </a:stretch>
        </p:blipFill>
        <p:spPr bwMode="auto">
          <a:xfrm>
            <a:off x="354013" y="-1081088"/>
            <a:ext cx="1012825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Картина 6" descr="Resistor Color Codes | Tinkercad">
            <a:extLst>
              <a:ext uri="{FF2B5EF4-FFF2-40B4-BE49-F238E27FC236}">
                <a16:creationId xmlns:a16="http://schemas.microsoft.com/office/drawing/2014/main" id="{04ECE651-F3DF-4AE6-9A18-CEF38594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1" r="57651" b="41132"/>
          <a:stretch>
            <a:fillRect/>
          </a:stretch>
        </p:blipFill>
        <p:spPr bwMode="auto">
          <a:xfrm>
            <a:off x="341313" y="-1477963"/>
            <a:ext cx="1020762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Картина 5">
            <a:extLst>
              <a:ext uri="{FF2B5EF4-FFF2-40B4-BE49-F238E27FC236}">
                <a16:creationId xmlns:a16="http://schemas.microsoft.com/office/drawing/2014/main" id="{322D459E-C71C-4D68-BF79-6919A08E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9" t="44821" r="5907" b="28880"/>
          <a:stretch>
            <a:fillRect/>
          </a:stretch>
        </p:blipFill>
        <p:spPr bwMode="auto">
          <a:xfrm>
            <a:off x="442913" y="-1282700"/>
            <a:ext cx="12874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Картина 7">
            <a:extLst>
              <a:ext uri="{FF2B5EF4-FFF2-40B4-BE49-F238E27FC236}">
                <a16:creationId xmlns:a16="http://schemas.microsoft.com/office/drawing/2014/main" id="{F705C419-A8BA-4A57-A882-0DB58DB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0" t="27385" r="7176" b="41673"/>
          <a:stretch>
            <a:fillRect/>
          </a:stretch>
        </p:blipFill>
        <p:spPr bwMode="auto">
          <a:xfrm>
            <a:off x="215900" y="-1247775"/>
            <a:ext cx="815975" cy="92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992" y="1750424"/>
            <a:ext cx="6620404" cy="43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273EA54-8C4E-49D5-8F63-84A86E9D20BD}"/>
              </a:ext>
            </a:extLst>
          </p:cNvPr>
          <p:cNvSpPr txBox="1"/>
          <p:nvPr/>
        </p:nvSpPr>
        <p:spPr>
          <a:xfrm>
            <a:off x="5613646" y="1526959"/>
            <a:ext cx="5992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Възможно развитие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8F57801-2E70-428B-84D2-C618295CBF45}"/>
              </a:ext>
            </a:extLst>
          </p:cNvPr>
          <p:cNvSpPr txBox="1"/>
          <p:nvPr/>
        </p:nvSpPr>
        <p:spPr>
          <a:xfrm>
            <a:off x="5613646" y="2406671"/>
            <a:ext cx="6578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/>
              <a:t>Реализиране в по-големи мащаби </a:t>
            </a:r>
            <a:endParaRPr lang="bg-B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/>
              <a:t>Намиране приложение в ежедневния живот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0788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6000" dirty="0">
                <a:solidFill>
                  <a:schemeClr val="bg1"/>
                </a:solidFill>
                <a:cs typeface="Arial" pitchFamily="34" charset="0"/>
              </a:rPr>
              <a:t>Благодаря за вниманието!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115</Words>
  <Application>Microsoft Office PowerPoint</Application>
  <PresentationFormat>Широк екран</PresentationFormat>
  <Paragraphs>25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NIkolay</cp:lastModifiedBy>
  <cp:revision>75</cp:revision>
  <dcterms:created xsi:type="dcterms:W3CDTF">2020-01-20T05:08:25Z</dcterms:created>
  <dcterms:modified xsi:type="dcterms:W3CDTF">2022-04-05T13:13:37Z</dcterms:modified>
</cp:coreProperties>
</file>