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Arim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rimo-bold.fntdata"/><Relationship Id="rId16" Type="http://schemas.openxmlformats.org/officeDocument/2006/relationships/font" Target="fonts/Arimo-regular.fntdata"/><Relationship Id="rId5" Type="http://schemas.openxmlformats.org/officeDocument/2006/relationships/slide" Target="slides/slide1.xml"/><Relationship Id="rId19" Type="http://schemas.openxmlformats.org/officeDocument/2006/relationships/font" Target="fonts/Arimo-boldItalic.fntdata"/><Relationship Id="rId6" Type="http://schemas.openxmlformats.org/officeDocument/2006/relationships/slide" Target="slides/slide2.xml"/><Relationship Id="rId18" Type="http://schemas.openxmlformats.org/officeDocument/2006/relationships/font" Target="fonts/Arim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Presentation 2</a:t>
            </a:r>
            <a:b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en-US" sz="6600"/>
              <a:t>Containers and Lists</a:t>
            </a:r>
            <a:endParaRPr b="0" i="0" sz="6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PETKO BOZHINOV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ELSYS, WD1</a:t>
            </a:r>
            <a:r>
              <a:rPr lang="en-US" sz="2000"/>
              <a:t>8/19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 b="4825" l="0" r="0" t="4816"/>
          <a:stretch/>
        </p:blipFill>
        <p:spPr>
          <a:xfrm>
            <a:off x="154450" y="122675"/>
            <a:ext cx="11893400" cy="60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3151762" y="2431915"/>
            <a:ext cx="61381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HTML Tables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4851184" y="2711496"/>
            <a:ext cx="2550592" cy="2638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mo"/>
                <a:ea typeface="Arimo"/>
                <a:cs typeface="Arimo"/>
                <a:sym typeface="Arimo"/>
              </a:rPr>
              <a:t>&lt;</a:t>
            </a:r>
            <a:r>
              <a:rPr b="0" i="1" lang="en-US" sz="48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table</a:t>
            </a:r>
            <a:r>
              <a:rPr b="0" i="0" lang="en-US" sz="2000" u="none" cap="none" strike="noStrike">
                <a:solidFill>
                  <a:srgbClr val="3F3F3F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mo"/>
                <a:ea typeface="Arimo"/>
                <a:cs typeface="Arimo"/>
                <a:sym typeface="Arimo"/>
              </a:rPr>
              <a:t>Content of the table</a:t>
            </a:r>
            <a:endParaRPr b="0" i="0" sz="1800" u="none" cap="none" strike="noStrike">
              <a:solidFill>
                <a:srgbClr val="3F3F3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mo"/>
                <a:ea typeface="Arimo"/>
                <a:cs typeface="Arimo"/>
                <a:sym typeface="Arimo"/>
              </a:rPr>
              <a:t>&lt;/</a:t>
            </a:r>
            <a:r>
              <a:rPr b="0" i="1" lang="en-US" sz="48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table</a:t>
            </a:r>
            <a:r>
              <a:rPr b="0" i="0" lang="en-US" sz="2000" u="none" cap="none" strike="noStrike">
                <a:solidFill>
                  <a:srgbClr val="3F3F3F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endParaRPr b="0" i="0" sz="2000" u="none" cap="none" strike="noStrike">
              <a:solidFill>
                <a:srgbClr val="3F3F3F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HTML Tables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097280" y="3112849"/>
            <a:ext cx="10058400" cy="201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54000" lvl="0" marL="91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Char char=" "/>
            </a:pPr>
            <a:r>
              <a:rPr b="0" i="0" lang="en-U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Consisted of rows and columns</a:t>
            </a:r>
            <a:endParaRPr/>
          </a:p>
          <a:p>
            <a:pPr indent="-254000" lvl="0" marL="91440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Char char=" "/>
            </a:pPr>
            <a:r>
              <a:rPr b="0" i="0" lang="en-U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&lt;tr&gt;, &lt;th&gt;, &lt;td&gt;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Tables Basic Attributes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4647876" y="2834640"/>
            <a:ext cx="1383273" cy="2505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1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1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colspan</a:t>
            </a:r>
            <a:endParaRPr b="0" i="1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91440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1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rowspan</a:t>
            </a:r>
            <a:endParaRPr b="0" i="1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91440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1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0" i="1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HTML Tables Basic Properties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 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</a:t>
            </a: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DOCTYPE HTML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&lt;</a:t>
            </a:r>
            <a:r>
              <a:rPr b="0" i="1" lang="en-US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…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&lt;/</a:t>
            </a:r>
            <a:r>
              <a:rPr b="0" i="1" lang="en-US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HTML Tables Basic Properties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2925360" y="2409938"/>
            <a:ext cx="6402240" cy="256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border: </a:t>
            </a:r>
            <a:r>
              <a:rPr b="1" i="1" lang="en-US" sz="2800" u="none" cap="none" strike="noStrike">
                <a:solidFill>
                  <a:srgbClr val="3F3F3F"/>
                </a:solidFill>
                <a:latin typeface="Arimo"/>
                <a:ea typeface="Arimo"/>
                <a:cs typeface="Arimo"/>
                <a:sym typeface="Arimo"/>
              </a:rPr>
              <a:t>1px</a:t>
            </a:r>
            <a:r>
              <a:rPr b="1" i="0" lang="en-US" sz="2800" u="none" cap="none" strike="noStrike">
                <a:solidFill>
                  <a:srgbClr val="3F3F3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1" i="1" lang="en-US" sz="2800" u="none" cap="none" strike="noStrike">
                <a:solidFill>
                  <a:srgbClr val="3F3F3F"/>
                </a:solidFill>
                <a:latin typeface="Arimo"/>
                <a:ea typeface="Arimo"/>
                <a:cs typeface="Arimo"/>
                <a:sym typeface="Arimo"/>
              </a:rPr>
              <a:t>solid red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border-collapse: </a:t>
            </a:r>
            <a:r>
              <a:rPr b="1" i="1" lang="en-US" sz="2800" u="none" cap="none" strike="noStrike">
                <a:solidFill>
                  <a:srgbClr val="3F3F3F"/>
                </a:solidFill>
                <a:latin typeface="Arimo"/>
                <a:ea typeface="Arimo"/>
                <a:cs typeface="Arimo"/>
                <a:sym typeface="Arimo"/>
              </a:rPr>
              <a:t>collapse</a:t>
            </a:r>
            <a:r>
              <a:rPr b="1" i="0" lang="en-US" sz="2800" u="none" cap="none" strike="noStrike">
                <a:solidFill>
                  <a:srgbClr val="3F3F3F"/>
                </a:solidFill>
                <a:latin typeface="Arimo"/>
                <a:ea typeface="Arimo"/>
                <a:cs typeface="Arimo"/>
                <a:sym typeface="Arimo"/>
              </a:rPr>
              <a:t>|</a:t>
            </a:r>
            <a:r>
              <a:rPr b="1" i="1" lang="en-US" sz="2800" u="none" cap="none" strike="noStrike">
                <a:solidFill>
                  <a:srgbClr val="3F3F3F"/>
                </a:solidFill>
                <a:latin typeface="Arimo"/>
                <a:ea typeface="Arimo"/>
                <a:cs typeface="Arimo"/>
                <a:sym typeface="Arimo"/>
              </a:rPr>
              <a:t>separate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endParaRPr b="1" i="1" sz="2800" u="none" cap="none" strike="noStrike">
              <a:solidFill>
                <a:srgbClr val="FF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padding: </a:t>
            </a:r>
            <a:r>
              <a:rPr b="1" i="1" lang="en-US" sz="2800" u="none" cap="none" strike="noStrike">
                <a:solidFill>
                  <a:srgbClr val="3F3F3F"/>
                </a:solidFill>
                <a:latin typeface="Arimo"/>
                <a:ea typeface="Arimo"/>
                <a:cs typeface="Arimo"/>
                <a:sym typeface="Arimo"/>
              </a:rPr>
              <a:t>5px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border-spacing:</a:t>
            </a:r>
            <a:r>
              <a:rPr b="1" i="0" lang="en-US" sz="2800" u="none" cap="none" strike="noStrike">
                <a:solidFill>
                  <a:srgbClr val="3F3F3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1" i="1" lang="en-US" sz="2800" u="none" cap="none" strike="noStrike">
                <a:solidFill>
                  <a:srgbClr val="3F3F3F"/>
                </a:solidFill>
                <a:latin typeface="Arimo"/>
                <a:ea typeface="Arimo"/>
                <a:cs typeface="Arimo"/>
                <a:sym typeface="Arimo"/>
              </a:rPr>
              <a:t>5px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endParaRPr b="1" i="0" sz="2800" u="none" cap="none" strike="noStrike">
              <a:solidFill>
                <a:srgbClr val="FF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Sample Usage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32"/>
              <a:buFont typeface="Calibri"/>
              <a:buChar char=" "/>
            </a:pPr>
            <a:r>
              <a:rPr b="0" i="0" lang="en-US" sz="8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</a:t>
            </a:r>
            <a:r>
              <a:rPr b="0" i="1" lang="en-US" sz="8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DOCTYPE HTML</a:t>
            </a:r>
            <a:r>
              <a:rPr b="0" i="0" lang="en-US" sz="8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  <a:p>
            <a:pPr indent="-9144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017"/>
              <a:buFont typeface="Calibri"/>
              <a:buChar char=" "/>
            </a:pPr>
            <a:r>
              <a:rPr b="0" i="0" lang="en-US" sz="101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8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n-US" sz="101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  <a:p>
            <a:pPr indent="0" lvl="1" marL="20116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10"/>
              <a:buFont typeface="Calibri"/>
              <a:buNone/>
            </a:pPr>
            <a:r>
              <a:rPr b="0" i="0" lang="en-US" sz="11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indent="0" lvl="1" marL="20116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10"/>
              <a:buFont typeface="Calibri"/>
              <a:buNone/>
            </a:pPr>
            <a:r>
              <a:rPr b="0" i="0" lang="en-US" sz="11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2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1" lang="en-US" sz="1202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  <a:r>
              <a:rPr b="0" i="0" lang="en-US" sz="12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  <a:p>
            <a:pPr indent="0" lvl="1" marL="20116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2"/>
              <a:buFont typeface="Calibri"/>
              <a:buNone/>
            </a:pPr>
            <a:r>
              <a:rPr b="0" i="0" lang="en-US" sz="12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</a:t>
            </a:r>
            <a:r>
              <a:rPr b="0" i="1" lang="en-US" sz="12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{</a:t>
            </a:r>
            <a:endParaRPr/>
          </a:p>
          <a:p>
            <a:pPr indent="0" lvl="1" marL="20116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2"/>
              <a:buFont typeface="Calibri"/>
              <a:buNone/>
            </a:pPr>
            <a:r>
              <a:rPr b="0" i="1" lang="en-US" sz="12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border: 2px solid black;</a:t>
            </a:r>
            <a:endParaRPr/>
          </a:p>
          <a:p>
            <a:pPr indent="0" lvl="1" marL="20116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2"/>
              <a:buFont typeface="Calibri"/>
              <a:buNone/>
            </a:pPr>
            <a:r>
              <a:rPr b="0" i="1" lang="en-US" sz="12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}</a:t>
            </a:r>
            <a:r>
              <a:rPr b="0" i="0" lang="en-US" sz="12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1" marL="20116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2"/>
              <a:buFont typeface="Calibri"/>
              <a:buNone/>
            </a:pPr>
            <a:r>
              <a:rPr b="0" i="0" lang="en-US" sz="12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</a:t>
            </a:r>
            <a:r>
              <a:rPr b="0" i="1" lang="en-US" sz="1202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  <a:r>
              <a:rPr b="0" i="0" lang="en-US" sz="12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  <a:p>
            <a:pPr indent="0" lvl="1" marL="20116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10"/>
              <a:buFont typeface="Calibri"/>
              <a:buNone/>
            </a:pPr>
            <a:r>
              <a:rPr b="0" i="0" lang="en-US" sz="11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indent="0" lvl="1" marL="20116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10"/>
              <a:buFont typeface="Calibri"/>
              <a:buNone/>
            </a:pPr>
            <a:r>
              <a:rPr b="0" i="0" lang="en-US" sz="11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indent="0" lvl="1" marL="20116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10"/>
              <a:buFont typeface="Calibri"/>
              <a:buNone/>
            </a:pPr>
            <a:r>
              <a:rPr b="0" i="0" lang="en-US" sz="11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2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1" lang="en-US" sz="12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b="0" i="0" lang="en-US" sz="12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  <a:p>
            <a:pPr indent="0" lvl="1" marL="20116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2"/>
              <a:buFont typeface="Calibri"/>
              <a:buNone/>
            </a:pPr>
            <a:r>
              <a:rPr b="0" i="0" lang="en-US" sz="12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&lt;tr&gt;</a:t>
            </a:r>
            <a:endParaRPr/>
          </a:p>
          <a:p>
            <a:pPr indent="0" lvl="1" marL="20116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2"/>
              <a:buFont typeface="Calibri"/>
              <a:buNone/>
            </a:pPr>
            <a:r>
              <a:rPr b="0" i="0" lang="en-US" sz="12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&lt;td&gt;Haha&lt;/td&gt;</a:t>
            </a:r>
            <a:endParaRPr/>
          </a:p>
          <a:p>
            <a:pPr indent="0" lvl="1" marL="20116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2"/>
              <a:buFont typeface="Calibri"/>
              <a:buNone/>
            </a:pPr>
            <a:r>
              <a:rPr b="0" i="0" lang="en-US" sz="12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&lt;/tr&gt;</a:t>
            </a:r>
            <a:endParaRPr/>
          </a:p>
          <a:p>
            <a:pPr indent="0" lvl="1" marL="20116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2"/>
              <a:buFont typeface="Calibri"/>
              <a:buNone/>
            </a:pPr>
            <a:r>
              <a:rPr b="0" i="0" lang="en-US" sz="12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</a:t>
            </a:r>
            <a:r>
              <a:rPr b="0" i="1" lang="en-US" sz="12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b="0" i="0" lang="en-US" sz="12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20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10"/>
              <a:buFont typeface="Calibri"/>
              <a:buNone/>
            </a:pPr>
            <a:r>
              <a:rPr b="0" i="0" lang="en-US" sz="11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indent="-91440" lvl="0" marL="9144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17"/>
              <a:buFont typeface="Calibri"/>
              <a:buChar char=" "/>
            </a:pPr>
            <a:r>
              <a:rPr b="0" i="0" lang="en-US" sz="101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b="0" i="0" lang="en-US" sz="8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n-US" sz="101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832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t/>
            </a:r>
            <a:endParaRPr b="0" i="0" sz="18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DIV Tag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20"/>
          <p:cNvGrpSpPr/>
          <p:nvPr/>
        </p:nvGrpSpPr>
        <p:grpSpPr>
          <a:xfrm>
            <a:off x="-3450674" y="1148955"/>
            <a:ext cx="14551502" cy="5417342"/>
            <a:chOff x="-4547637" y="-697308"/>
            <a:chExt cx="14551502" cy="5417342"/>
          </a:xfrm>
        </p:grpSpPr>
        <p:sp>
          <p:nvSpPr>
            <p:cNvPr id="145" name="Google Shape;145;p20"/>
            <p:cNvSpPr/>
            <p:nvPr/>
          </p:nvSpPr>
          <p:spPr>
            <a:xfrm>
              <a:off x="-4547637" y="-697308"/>
              <a:ext cx="5417342" cy="5417342"/>
            </a:xfrm>
            <a:prstGeom prst="blockArc">
              <a:avLst>
                <a:gd fmla="val 18900000" name="adj1"/>
                <a:gd fmla="val 2700000" name="adj2"/>
                <a:gd fmla="val 399" name="adj3"/>
              </a:avLst>
            </a:prstGeom>
            <a:noFill/>
            <a:ln cap="flat" cmpd="sng" w="15875">
              <a:solidFill>
                <a:srgbClr val="BB58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59333" y="402272"/>
              <a:ext cx="9444532" cy="804545"/>
            </a:xfrm>
            <a:prstGeom prst="rect">
              <a:avLst/>
            </a:prstGeom>
            <a:solidFill>
              <a:srgbClr val="BB582B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 txBox="1"/>
            <p:nvPr/>
          </p:nvSpPr>
          <p:spPr>
            <a:xfrm>
              <a:off x="559333" y="402272"/>
              <a:ext cx="9444532" cy="804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638600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Block-level element</a:t>
              </a:r>
              <a:endParaRPr b="0" i="0" sz="4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6492" y="301704"/>
              <a:ext cx="1005681" cy="1005681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rgbClr val="BB58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851785" y="1609089"/>
              <a:ext cx="9152080" cy="804545"/>
            </a:xfrm>
            <a:prstGeom prst="rect">
              <a:avLst/>
            </a:prstGeom>
            <a:solidFill>
              <a:schemeClr val="accent3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 txBox="1"/>
            <p:nvPr/>
          </p:nvSpPr>
          <p:spPr>
            <a:xfrm>
              <a:off x="851785" y="1609089"/>
              <a:ext cx="9152080" cy="804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638600" spcFirstLastPara="1" rIns="81275" wrap="square" tIns="81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Used as a container for other elements</a:t>
              </a:r>
              <a:endPara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348944" y="1508521"/>
              <a:ext cx="1005681" cy="1005681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559333" y="2815907"/>
              <a:ext cx="9444532" cy="804545"/>
            </a:xfrm>
            <a:prstGeom prst="rect">
              <a:avLst/>
            </a:prstGeom>
            <a:solidFill>
              <a:srgbClr val="9B8355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 txBox="1"/>
            <p:nvPr/>
          </p:nvSpPr>
          <p:spPr>
            <a:xfrm>
              <a:off x="559333" y="2815907"/>
              <a:ext cx="9444532" cy="804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638600" spcFirstLastPara="1" rIns="81275" wrap="square" tIns="81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Element could be used to style content pieces</a:t>
              </a:r>
              <a:endPara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56492" y="2715339"/>
              <a:ext cx="1005681" cy="1005681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rgbClr val="9B8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Span Tag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21"/>
          <p:cNvGrpSpPr/>
          <p:nvPr/>
        </p:nvGrpSpPr>
        <p:grpSpPr>
          <a:xfrm>
            <a:off x="2502456" y="1848466"/>
            <a:ext cx="7247413" cy="4018318"/>
            <a:chOff x="1405493" y="2203"/>
            <a:chExt cx="7247413" cy="4018318"/>
          </a:xfrm>
        </p:grpSpPr>
        <p:sp>
          <p:nvSpPr>
            <p:cNvPr id="161" name="Google Shape;161;p21"/>
            <p:cNvSpPr/>
            <p:nvPr/>
          </p:nvSpPr>
          <p:spPr>
            <a:xfrm rot="10800000">
              <a:off x="1964070" y="2203"/>
              <a:ext cx="6688836" cy="1117155"/>
            </a:xfrm>
            <a:prstGeom prst="homePlate">
              <a:avLst>
                <a:gd fmla="val 50000" name="adj"/>
              </a:avLst>
            </a:prstGeom>
            <a:solidFill>
              <a:srgbClr val="BB582B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 txBox="1"/>
            <p:nvPr/>
          </p:nvSpPr>
          <p:spPr>
            <a:xfrm>
              <a:off x="2243359" y="2203"/>
              <a:ext cx="6409547" cy="1117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4300" lIns="492625" spcFirstLastPara="1" rIns="362700" wrap="square" tIns="19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Inline element</a:t>
              </a:r>
              <a:endParaRPr b="0" i="0" sz="5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1405493" y="2203"/>
              <a:ext cx="1117155" cy="1117155"/>
            </a:xfrm>
            <a:prstGeom prst="ellipse">
              <a:avLst/>
            </a:prstGeom>
            <a:solidFill>
              <a:srgbClr val="E1C2BC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 rot="10800000">
              <a:off x="1964070" y="1452784"/>
              <a:ext cx="6688836" cy="1117155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 txBox="1"/>
            <p:nvPr/>
          </p:nvSpPr>
          <p:spPr>
            <a:xfrm>
              <a:off x="2243359" y="1452784"/>
              <a:ext cx="6409547" cy="1117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492625" spcFirstLastPara="1" rIns="19912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Often used as a </a:t>
              </a: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text holder</a:t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05493" y="1452784"/>
              <a:ext cx="1117155" cy="1117155"/>
            </a:xfrm>
            <a:prstGeom prst="ellipse">
              <a:avLst/>
            </a:prstGeom>
            <a:solidFill>
              <a:srgbClr val="CCC2BE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 rot="10800000">
              <a:off x="1964070" y="2903366"/>
              <a:ext cx="6688836" cy="1117155"/>
            </a:xfrm>
            <a:prstGeom prst="homePlate">
              <a:avLst>
                <a:gd fmla="val 50000" name="adj"/>
              </a:avLst>
            </a:prstGeom>
            <a:solidFill>
              <a:srgbClr val="9B8355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 txBox="1"/>
            <p:nvPr/>
          </p:nvSpPr>
          <p:spPr>
            <a:xfrm>
              <a:off x="2243359" y="2903366"/>
              <a:ext cx="6409547" cy="1117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492625" spcFirstLastPara="1" rIns="19912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Could be used to stylize parts of the text</a:t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1405493" y="2903366"/>
              <a:ext cx="1117155" cy="1117155"/>
            </a:xfrm>
            <a:prstGeom prst="ellipse">
              <a:avLst/>
            </a:prstGeom>
            <a:solidFill>
              <a:srgbClr val="D3CDC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