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 b="def" i="def"/>
      <a:tcStyle>
        <a:tcBdr/>
        <a:fill>
          <a:solidFill>
            <a:srgbClr val="F0F2F4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CACA"/>
          </a:solidFill>
        </a:fill>
      </a:tcStyle>
    </a:wholeTbl>
    <a:band2H>
      <a:tcTxStyle b="def" i="def"/>
      <a:tcStyle>
        <a:tcBdr/>
        <a:fill>
          <a:solidFill>
            <a:srgbClr val="F3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37" name="Shape 13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0" name="Shape 140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566737" y="1052515"/>
            <a:ext cx="80010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51" name="Shape 151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4" name="Shape 154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5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xfrm>
            <a:off x="6573839" y="304800"/>
            <a:ext cx="2001837" cy="57150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566739" y="304800"/>
            <a:ext cx="5854701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8" name="Shape 168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566737" y="1052515"/>
            <a:ext cx="39243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1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79" name="Shape 179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Shape 182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3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body" idx="1"/>
          </p:nvPr>
        </p:nvSpPr>
        <p:spPr>
          <a:xfrm>
            <a:off x="566739" y="304800"/>
            <a:ext cx="8008937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25" name="Shape 2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Shape 28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66737" y="1052515"/>
            <a:ext cx="80010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39" name="Shape 39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Shape 42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3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xfrm>
            <a:off x="623887" y="1709740"/>
            <a:ext cx="7886701" cy="2852737"/>
          </a:xfrm>
          <a:prstGeom prst="rect">
            <a:avLst/>
          </a:prstGeom>
        </p:spPr>
        <p:txBody>
          <a:bodyPr/>
          <a:lstStyle>
            <a:lvl1pPr algn="l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/>
            </a:lvl1pPr>
            <a:lvl2pPr marL="0" indent="342900">
              <a:spcBef>
                <a:spcPts val="400"/>
              </a:spcBef>
              <a:buClrTx/>
              <a:buSzTx/>
              <a:buFontTx/>
              <a:buNone/>
              <a:defRPr sz="1800"/>
            </a:lvl2pPr>
            <a:lvl3pPr marL="0" indent="685800">
              <a:spcBef>
                <a:spcPts val="400"/>
              </a:spcBef>
              <a:buClrTx/>
              <a:buSzTx/>
              <a:buFontTx/>
              <a:buNone/>
              <a:defRPr sz="1800"/>
            </a:lvl3pPr>
            <a:lvl4pPr marL="0" indent="1028700">
              <a:spcBef>
                <a:spcPts val="400"/>
              </a:spcBef>
              <a:buClrTx/>
              <a:buSzTx/>
              <a:buFontTx/>
              <a:buNone/>
              <a:defRPr sz="1800"/>
            </a:lvl4pPr>
            <a:lvl5pPr marL="0" indent="1371600">
              <a:spcBef>
                <a:spcPts val="4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53" name="Shape 53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" name="Shape 56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sz="half" idx="1"/>
          </p:nvPr>
        </p:nvSpPr>
        <p:spPr>
          <a:xfrm>
            <a:off x="566737" y="1052515"/>
            <a:ext cx="39243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67" name="Shape 6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" name="Shape 70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/>
          </p:nvPr>
        </p:nvSpPr>
        <p:spPr>
          <a:xfrm>
            <a:off x="630237" y="365127"/>
            <a:ext cx="7886701" cy="1325563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630239" y="1681163"/>
            <a:ext cx="3868738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1800"/>
            </a:lvl1pPr>
            <a:lvl2pPr marL="0" indent="342900">
              <a:spcBef>
                <a:spcPts val="400"/>
              </a:spcBef>
              <a:buClrTx/>
              <a:buSzTx/>
              <a:buFontTx/>
              <a:buNone/>
              <a:defRPr b="1" sz="1800"/>
            </a:lvl2pPr>
            <a:lvl3pPr marL="0" indent="685800">
              <a:spcBef>
                <a:spcPts val="400"/>
              </a:spcBef>
              <a:buClrTx/>
              <a:buSzTx/>
              <a:buFontTx/>
              <a:buNone/>
              <a:defRPr b="1" sz="1800"/>
            </a:lvl3pPr>
            <a:lvl4pPr marL="0" indent="1028700">
              <a:spcBef>
                <a:spcPts val="400"/>
              </a:spcBef>
              <a:buClrTx/>
              <a:buSzTx/>
              <a:buFontTx/>
              <a:buNone/>
              <a:defRPr b="1" sz="1800"/>
            </a:lvl4pPr>
            <a:lvl5pPr marL="0" indent="1371600">
              <a:spcBef>
                <a:spcPts val="400"/>
              </a:spcBef>
              <a:buClrTx/>
              <a:buSzTx/>
              <a:buFont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400"/>
              </a:spcBef>
              <a:buClrTx/>
              <a:buSzTx/>
              <a:buFontTx/>
              <a:buNone/>
              <a:defRPr b="1" sz="18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82" name="Shape 82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" name="Shape 85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95" name="Shape 9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" name="Shape 98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Shape 110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13" name="Shape 113"/>
          <p:cNvSpPr/>
          <p:nvPr>
            <p:ph type="body" sz="half" idx="1"/>
          </p:nvPr>
        </p:nvSpPr>
        <p:spPr>
          <a:xfrm>
            <a:off x="3887787" y="987427"/>
            <a:ext cx="4629151" cy="4873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727812" indent="-374196">
              <a:defRPr sz="2400"/>
            </a:lvl2pPr>
            <a:lvl3pPr marL="1077516" indent="-395287">
              <a:defRPr sz="2400"/>
            </a:lvl3pPr>
            <a:lvl4pPr marL="1444704" indent="-464820">
              <a:defRPr sz="2400"/>
            </a:lvl4pPr>
            <a:lvl5pPr marL="1749743" indent="-478155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Shape 114"/>
          <p:cNvSpPr/>
          <p:nvPr>
            <p:ph type="body" sz="quarter" idx="13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200"/>
            </a:p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22" name="Shape 122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5" name="Shape 125"/>
          <p:cNvSpPr/>
          <p:nvPr/>
        </p:nvSpPr>
        <p:spPr>
          <a:xfrm>
            <a:off x="609600" y="6309995"/>
            <a:ext cx="7924801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6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Shape 128"/>
          <p:cNvSpPr/>
          <p:nvPr>
            <p:ph type="pic" sz="half" idx="13"/>
          </p:nvPr>
        </p:nvSpPr>
        <p:spPr>
          <a:xfrm>
            <a:off x="3887787" y="987427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200"/>
            </a:lvl1pPr>
            <a:lvl2pPr marL="0" indent="342900">
              <a:spcBef>
                <a:spcPts val="200"/>
              </a:spcBef>
              <a:buClrTx/>
              <a:buSzTx/>
              <a:buFontTx/>
              <a:buNone/>
              <a:defRPr sz="1200"/>
            </a:lvl2pPr>
            <a:lvl3pPr marL="0" indent="685800">
              <a:spcBef>
                <a:spcPts val="200"/>
              </a:spcBef>
              <a:buClrTx/>
              <a:buSzTx/>
              <a:buFontTx/>
              <a:buNone/>
              <a:defRPr sz="1200"/>
            </a:lvl3pPr>
            <a:lvl4pPr marL="0" indent="1028700">
              <a:spcBef>
                <a:spcPts val="200"/>
              </a:spcBef>
              <a:buClrTx/>
              <a:buSzTx/>
              <a:buFontTx/>
              <a:buNone/>
              <a:defRPr sz="1200"/>
            </a:lvl4pPr>
            <a:lvl5pPr marL="0" indent="1371600">
              <a:spcBef>
                <a:spcPts val="200"/>
              </a:spcBef>
              <a:buClrTx/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799" y="1879599"/>
            <a:ext cx="7772401" cy="109539"/>
            <a:chOff x="0" y="0"/>
            <a:chExt cx="7772400" cy="109537"/>
          </a:xfrm>
        </p:grpSpPr>
        <p:sp>
          <p:nvSpPr>
            <p:cNvPr id="2" name="Shape 2"/>
            <p:cNvSpPr/>
            <p:nvPr/>
          </p:nvSpPr>
          <p:spPr>
            <a:xfrm>
              <a:off x="-1" y="-1"/>
              <a:ext cx="4803345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-1"/>
              <a:ext cx="777240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Shape 5"/>
          <p:cNvSpPr/>
          <p:nvPr/>
        </p:nvSpPr>
        <p:spPr>
          <a:xfrm>
            <a:off x="684214" y="1223010"/>
            <a:ext cx="568642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3000"/>
            </a:pPr>
            <a:r>
              <a:t>Python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全栈班</a:t>
            </a:r>
          </a:p>
        </p:txBody>
      </p:sp>
      <p:sp>
        <p:nvSpPr>
          <p:cNvPr id="6" name="Shape 6"/>
          <p:cNvSpPr/>
          <p:nvPr/>
        </p:nvSpPr>
        <p:spPr>
          <a:xfrm>
            <a:off x="1547812" y="4221162"/>
            <a:ext cx="3098801" cy="127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赵天宇</a:t>
            </a:r>
          </a:p>
          <a:p>
            <a:pPr>
              <a:spcBef>
                <a:spcPts val="500"/>
              </a:spcBef>
              <a:defRPr sz="2100"/>
            </a:pPr>
            <a:r>
              <a:t>ztypl@hotmail.com</a:t>
            </a:r>
          </a:p>
          <a:p>
            <a:pPr>
              <a:spcBef>
                <a:spcPts val="500"/>
              </a:spcBef>
              <a:defRPr sz="21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84214" y="3071815"/>
            <a:ext cx="7773986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pic>
        <p:nvPicPr>
          <p:cNvPr id="8" name="image1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50151"/>
          <a:stretch>
            <a:fillRect/>
          </a:stretch>
        </p:blipFill>
        <p:spPr>
          <a:xfrm>
            <a:off x="6470072" y="113566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sldNum" sz="quarter" idx="2"/>
          </p:nvPr>
        </p:nvSpPr>
        <p:spPr>
          <a:xfrm>
            <a:off x="8284929" y="6453189"/>
            <a:ext cx="24947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3429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10287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52425" marR="0" indent="-3524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732736" marR="0" indent="-3791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065889" marR="0" indent="-38366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405969" marR="0" indent="-4260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1709896" marR="0" indent="-4383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▪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0046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3475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26904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0333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problems/search-for-a-range/?tab=Description" TargetMode="External"/><Relationship Id="rId3" Type="http://schemas.openxmlformats.org/officeDocument/2006/relationships/hyperlink" Target="https://leetcode.com/problems/two-sum/?tab=Description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第一部分 算法简单概念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算法概念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复习：递归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空间复杂度</a:t>
            </a:r>
          </a:p>
        </p:txBody>
      </p:sp>
      <p:sp>
        <p:nvSpPr>
          <p:cNvPr id="197" name="Shape 19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566738" y="1052514"/>
            <a:ext cx="8008936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时间复杂度是用来估计算法运行时间的一个式子（单位）。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一般来说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，时间复杂度高的算法比复杂度低的算法慢。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常见的时间复杂度（按效率排序）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O(1)&lt;O(logn)&lt;O(n)&lt;O(nlogn)&lt;O(n</a:t>
            </a:r>
            <a:r>
              <a:rPr baseline="30000"/>
              <a:t>2</a:t>
            </a:r>
            <a:r>
              <a:t>)&lt;O(n</a:t>
            </a:r>
            <a:r>
              <a:rPr baseline="30000"/>
              <a:t>2</a:t>
            </a:r>
            <a:r>
              <a:t>logn)&lt;O(n</a:t>
            </a:r>
            <a:r>
              <a:rPr baseline="30000"/>
              <a:t>3</a:t>
            </a:r>
            <a:r>
              <a:t>)</a:t>
            </a:r>
            <a:endParaRPr sz="1900"/>
          </a:p>
          <a:p>
            <a:pPr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不常见的时间复杂度（看看就好）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O(n!)</a:t>
            </a:r>
            <a:r>
              <a:t> </a:t>
            </a:r>
            <a:r>
              <a:t>O(2</a:t>
            </a:r>
            <a:r>
              <a:rPr baseline="30000"/>
              <a:t>n</a:t>
            </a:r>
            <a:r>
              <a:t>)</a:t>
            </a:r>
            <a:r>
              <a:t> </a:t>
            </a:r>
            <a:r>
              <a:t>O(n</a:t>
            </a:r>
            <a:r>
              <a:rPr baseline="30000"/>
              <a:t>n</a:t>
            </a:r>
            <a:r>
              <a:t>)</a:t>
            </a:r>
            <a:r>
              <a:t> </a:t>
            </a:r>
            <a:r>
              <a:t>…</a:t>
            </a:r>
          </a:p>
          <a:p>
            <a:pPr lvl="1" marL="681037" indent="-327421">
              <a:spcBef>
                <a:spcPts val="400"/>
              </a:spcBef>
              <a:defRPr sz="1800"/>
            </a:pPr>
          </a:p>
          <a:p>
            <a:pPr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如何一眼判断时间复杂度？</a:t>
            </a:r>
          </a:p>
          <a:p>
            <a:pPr lvl="1" marL="681037" indent="-327421">
              <a:spcBef>
                <a:spcPts val="400"/>
              </a:spcBef>
              <a:defRPr b="1" sz="1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循环减半的过程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O(logn)</a:t>
            </a:r>
            <a:endParaRPr sz="1900"/>
          </a:p>
          <a:p>
            <a:pPr lvl="1" marL="681037" indent="-327421">
              <a:spcBef>
                <a:spcPts val="400"/>
              </a:spcBef>
              <a:defRPr b="1" sz="1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几次循环就是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的几次方的复杂度</a:t>
            </a:r>
          </a:p>
        </p:txBody>
      </p:sp>
      <p:sp>
        <p:nvSpPr>
          <p:cNvPr id="296" name="Shape 29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空间复杂度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空间复杂度：用来评估算法内存占用大小的一个式子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空间换时间</a:t>
            </a:r>
            <a:r>
              <a:t>”</a:t>
            </a:r>
          </a:p>
        </p:txBody>
      </p:sp>
      <p:sp>
        <p:nvSpPr>
          <p:cNvPr id="302" name="Shape 30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列表查找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列表查找：从列表中查找指定元素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输入：列表、待查找元素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输出：元素下标或未查找到元素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顺序查找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从列表第一个元素开始，顺序进行搜索，直到找到为止。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二分查找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有序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列表的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候选区</a:t>
            </a:r>
            <a:r>
              <a:t>data[0:n]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开始，通过对待查找的值与候选区中间值的比较，可以使候选区减少一半。</a:t>
            </a:r>
          </a:p>
        </p:txBody>
      </p:sp>
      <p:sp>
        <p:nvSpPr>
          <p:cNvPr id="308" name="Shape 30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二分查找</a:t>
            </a:r>
          </a:p>
        </p:txBody>
      </p:sp>
      <p:sp>
        <p:nvSpPr>
          <p:cNvPr id="313" name="Shape 31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 342"/>
          <p:cNvGrpSpPr/>
          <p:nvPr/>
        </p:nvGrpSpPr>
        <p:grpSpPr>
          <a:xfrm>
            <a:off x="2658589" y="2631318"/>
            <a:ext cx="3180958" cy="370841"/>
            <a:chOff x="0" y="0"/>
            <a:chExt cx="3180957" cy="370840"/>
          </a:xfrm>
        </p:grpSpPr>
        <p:grpSp>
          <p:nvGrpSpPr>
            <p:cNvPr id="317" name="Group 317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20" name="Group 320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323" name="Group 323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326" name="Group 326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29" name="Group 329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332" name="Group 332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335" name="Group 335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338" name="Group 338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341" name="Group 341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345" name="Group 345"/>
          <p:cNvGrpSpPr/>
          <p:nvPr/>
        </p:nvGrpSpPr>
        <p:grpSpPr>
          <a:xfrm>
            <a:off x="2590799" y="3099305"/>
            <a:ext cx="487105" cy="828991"/>
            <a:chOff x="0" y="0"/>
            <a:chExt cx="487103" cy="828990"/>
          </a:xfrm>
        </p:grpSpPr>
        <p:sp>
          <p:nvSpPr>
            <p:cNvPr id="343" name="Shape 343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521650"/>
              <a:ext cx="48710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low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5420228" y="3089230"/>
            <a:ext cx="578392" cy="828991"/>
            <a:chOff x="0" y="0"/>
            <a:chExt cx="578391" cy="828990"/>
          </a:xfrm>
        </p:grpSpPr>
        <p:sp>
          <p:nvSpPr>
            <p:cNvPr id="346" name="Shape 346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521650"/>
              <a:ext cx="57839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high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4005514" y="3089230"/>
            <a:ext cx="529911" cy="828991"/>
            <a:chOff x="0" y="0"/>
            <a:chExt cx="529909" cy="828990"/>
          </a:xfrm>
        </p:grpSpPr>
        <p:sp>
          <p:nvSpPr>
            <p:cNvPr id="349" name="Shape 349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2939365" y="3099305"/>
            <a:ext cx="529911" cy="828991"/>
            <a:chOff x="0" y="0"/>
            <a:chExt cx="529909" cy="828990"/>
          </a:xfrm>
        </p:grpSpPr>
        <p:sp>
          <p:nvSpPr>
            <p:cNvPr id="352" name="Shape 352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3255350" y="3860539"/>
            <a:ext cx="529911" cy="828991"/>
            <a:chOff x="0" y="0"/>
            <a:chExt cx="529909" cy="828990"/>
          </a:xfrm>
        </p:grpSpPr>
        <p:sp>
          <p:nvSpPr>
            <p:cNvPr id="355" name="Shape 355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sp>
        <p:nvSpPr>
          <p:cNvPr id="358" name="Shape 358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使用二分查找来查找</a:t>
            </a: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0984 0.001160" origin="layout" pathEditMode="relative">
                                      <p:cBhvr>
                                        <p:cTn id="17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4125 -0.002083" origin="layout" pathEditMode="relative">
                                      <p:cBhvr>
                                        <p:cTn id="2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3"/>
      <p:bldP build="whole" bldLvl="1" animBg="1" rev="0" advAuto="0" spid="357" grpId="9"/>
      <p:bldP build="whole" bldLvl="1" animBg="1" rev="0" advAuto="0" spid="351" grpId="5"/>
      <p:bldP build="whole" bldLvl="1" animBg="1" rev="0" advAuto="0" spid="354" grpId="6"/>
      <p:bldP build="whole" bldLvl="1" animBg="1" rev="0" advAuto="0" spid="354" grpId="8"/>
      <p:bldP build="whole" bldLvl="1" animBg="1" rev="0" advAuto="0" spid="348" grpId="2"/>
      <p:bldP build="whole" bldLvl="1" animBg="1" rev="0" advAuto="0" spid="3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61" name="Shape 3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列表查找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代码</a:t>
            </a:r>
          </a:p>
        </p:txBody>
      </p:sp>
      <p:sp>
        <p:nvSpPr>
          <p:cNvPr id="362" name="Shape 36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Shape 364"/>
          <p:cNvSpPr/>
          <p:nvPr/>
        </p:nvSpPr>
        <p:spPr>
          <a:xfrm>
            <a:off x="574674" y="1471135"/>
            <a:ext cx="4704461" cy="2059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linear_search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(data_set)):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data_set[i]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</a:t>
            </a:r>
          </a:p>
        </p:txBody>
      </p:sp>
      <p:sp>
        <p:nvSpPr>
          <p:cNvPr id="365" name="Shape 365"/>
          <p:cNvSpPr/>
          <p:nvPr/>
        </p:nvSpPr>
        <p:spPr>
          <a:xfrm>
            <a:off x="574673" y="3068118"/>
            <a:ext cx="4704461" cy="3736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bin_search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low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high =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(data_set)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low &lt;= high: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mid = (low+high)//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data_set[mid]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mid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000000"/>
                </a:solidFill>
              </a:rPr>
              <a:t>data_set[mid] &gt;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high = mid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low = mid +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  <p:sp>
        <p:nvSpPr>
          <p:cNvPr id="366" name="Shape 366"/>
          <p:cNvSpPr/>
          <p:nvPr/>
        </p:nvSpPr>
        <p:spPr>
          <a:xfrm>
            <a:off x="6553199" y="1004927"/>
            <a:ext cx="146609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367" name="Shape 367"/>
          <p:cNvSpPr/>
          <p:nvPr/>
        </p:nvSpPr>
        <p:spPr>
          <a:xfrm>
            <a:off x="6553200" y="1886634"/>
            <a:ext cx="114604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O(n)</a:t>
            </a:r>
          </a:p>
        </p:txBody>
      </p:sp>
      <p:sp>
        <p:nvSpPr>
          <p:cNvPr id="368" name="Shape 368"/>
          <p:cNvSpPr/>
          <p:nvPr/>
        </p:nvSpPr>
        <p:spPr>
          <a:xfrm>
            <a:off x="6399276" y="4169912"/>
            <a:ext cx="177393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2"/>
      <p:bldP build="whole" bldLvl="1" animBg="1" rev="0" advAuto="0" spid="368" grpId="3"/>
      <p:bldP build="whole" bldLvl="1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递归版本的二分查找</a:t>
            </a:r>
          </a:p>
        </p:txBody>
      </p:sp>
      <p:sp>
        <p:nvSpPr>
          <p:cNvPr id="372" name="Shape 37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73" name="Shape 37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363956" y="1570713"/>
            <a:ext cx="8416088" cy="3139322"/>
          </a:xfrm>
          <a:prstGeom prst="rect">
            <a:avLst/>
          </a:prstGeom>
          <a:solidFill>
            <a:srgbClr val="2B2B2B"/>
          </a:solidFill>
        </p:spPr>
        <p:txBody>
          <a:bodyPr anchor="ctr"/>
          <a:lstStyle/>
          <a:p>
            <a:pPr marL="0" indent="0" defTabSz="859536">
              <a:spcBef>
                <a:spcPts val="0"/>
              </a:spcBef>
              <a:buSzTx/>
              <a:buNone/>
              <a:defRPr b="1" sz="1692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A9B7C6"/>
                </a:solidFill>
              </a:rPr>
              <a:t>bin_search_rec</a:t>
            </a:r>
            <a:r>
              <a:rPr b="0">
                <a:solidFill>
                  <a:srgbClr val="A9B7C6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low &lt;= high: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mid = (low + high) // 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data_set[mid] ==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mid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A9B7C6"/>
                </a:solidFill>
              </a:rPr>
              <a:t>data_set[mid] &gt;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A9B7C6"/>
                </a:solidFill>
              </a:rPr>
              <a:t>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列表查找：练习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现有一个学员信息列表（按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增序排列），格式为：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修改二分查找代码，输入学生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，输出该学生在列表中的下标，并输出完整学生信息。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t>Letcode</a:t>
            </a:r>
          </a:p>
          <a:p>
            <a:pPr marL="341852" indent="-341852" defTabSz="886968">
              <a:defRPr sz="2134"/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34. Search for a Range (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宋体"/>
                <a:ea typeface="宋体"/>
                <a:cs typeface="宋体"/>
                <a:sym typeface="宋体"/>
                <a:hlinkClick r:id="rId2" invalidUrl="" action="" tgtFrame="" tooltip="" history="1" highlightClick="0" endSnd="0"/>
              </a:rPr>
              <a:t>二分查找升级版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)</a:t>
            </a:r>
          </a:p>
          <a:p>
            <a:pPr marL="341852" indent="-341852" defTabSz="886968">
              <a:defRPr sz="2134"/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 invalidUrl="" action="" tgtFrame="" tooltip="" history="1" highlightClick="0" endSnd="0"/>
              </a:rPr>
              <a:t>1. Two Sum</a:t>
            </a:r>
          </a:p>
        </p:txBody>
      </p:sp>
      <p:sp>
        <p:nvSpPr>
          <p:cNvPr id="379" name="Shape 37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80" name="Shape 38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Shape 381"/>
          <p:cNvSpPr/>
          <p:nvPr/>
        </p:nvSpPr>
        <p:spPr>
          <a:xfrm>
            <a:off x="838200" y="1487715"/>
            <a:ext cx="45720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</a:t>
            </a:r>
          </a:p>
          <a:p>
            <a:pPr/>
            <a:r>
              <a:t>{id:1</a:t>
            </a:r>
            <a:r>
              <a:t>001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张三</a:t>
            </a:r>
            <a:r>
              <a:t>", age:20},</a:t>
            </a:r>
          </a:p>
          <a:p>
            <a:pPr/>
            <a:r>
              <a:t>{id:</a:t>
            </a:r>
            <a:r>
              <a:t>1002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李四</a:t>
            </a:r>
            <a:r>
              <a:t>", age:25},</a:t>
            </a:r>
          </a:p>
          <a:p>
            <a:pPr/>
            <a:r>
              <a:t>{id:</a:t>
            </a:r>
            <a:r>
              <a:t>1004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王五</a:t>
            </a:r>
            <a:r>
              <a:t>", age:23},</a:t>
            </a:r>
          </a:p>
          <a:p>
            <a:pPr/>
            <a:r>
              <a:t>{id:</a:t>
            </a:r>
            <a:r>
              <a:t>1007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赵六</a:t>
            </a:r>
            <a:r>
              <a:t>", age:33}</a:t>
            </a:r>
          </a:p>
          <a:p>
            <a:pPr/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84" name="Shape 3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列表排序</a:t>
            </a:r>
          </a:p>
        </p:txBody>
      </p:sp>
      <p:sp>
        <p:nvSpPr>
          <p:cNvPr id="385" name="Shape 385"/>
          <p:cNvSpPr/>
          <p:nvPr>
            <p:ph type="body" sz="half" idx="1"/>
          </p:nvPr>
        </p:nvSpPr>
        <p:spPr>
          <a:xfrm>
            <a:off x="566737" y="1052514"/>
            <a:ext cx="4090608" cy="4967289"/>
          </a:xfrm>
          <a:prstGeom prst="rect">
            <a:avLst/>
          </a:prstGeom>
        </p:spPr>
        <p:txBody>
          <a:bodyPr/>
          <a:lstStyle/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列表排序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将无序列表变为有序列表</a:t>
            </a: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应用场景：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各种榜单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各种表格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给二分排序用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给其他算法用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输入：无序列表</a:t>
            </a: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输出：有序列表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b="1" sz="2134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升序与降序</a:t>
            </a:r>
          </a:p>
        </p:txBody>
      </p:sp>
      <p:sp>
        <p:nvSpPr>
          <p:cNvPr id="386" name="Shape 38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87" name="Shape 38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Shape 388"/>
          <p:cNvSpPr/>
          <p:nvPr/>
        </p:nvSpPr>
        <p:spPr>
          <a:xfrm>
            <a:off x="4768691" y="1052514"/>
            <a:ext cx="3765710" cy="487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三人组：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</a:t>
            </a: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NB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二人组：</a:t>
            </a:r>
          </a:p>
          <a:p>
            <a:pPr lvl="1" marL="706040" indent="-352424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堆排序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没什么人用的排序：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基数排序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桶排序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91" name="Shape 3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</a:t>
            </a:r>
          </a:p>
        </p:txBody>
      </p:sp>
      <p:sp>
        <p:nvSpPr>
          <p:cNvPr id="392" name="Shape 39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大家自己能想到怎么完成一次排序吗？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选择排序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插入排序</a:t>
            </a:r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算法关键点：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有序区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无序区</a:t>
            </a:r>
          </a:p>
        </p:txBody>
      </p:sp>
      <p:sp>
        <p:nvSpPr>
          <p:cNvPr id="393" name="Shape 39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94" name="Shape 39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97" name="Shape 3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冒泡排序思路</a:t>
            </a:r>
          </a:p>
        </p:txBody>
      </p:sp>
      <p:sp>
        <p:nvSpPr>
          <p:cNvPr id="398" name="Shape 398"/>
          <p:cNvSpPr/>
          <p:nvPr>
            <p:ph type="body" idx="1"/>
          </p:nvPr>
        </p:nvSpPr>
        <p:spPr>
          <a:xfrm>
            <a:off x="566737" y="1052514"/>
            <a:ext cx="6492688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首先，列表每两个相邻的数，如果前边的比后边的大，那么交换这两个数</a:t>
            </a:r>
            <a:r>
              <a:t>……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会发生什么？</a:t>
            </a:r>
          </a:p>
        </p:txBody>
      </p:sp>
      <p:sp>
        <p:nvSpPr>
          <p:cNvPr id="399" name="Shape 39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3" name="Group 403"/>
          <p:cNvGrpSpPr/>
          <p:nvPr/>
        </p:nvGrpSpPr>
        <p:grpSpPr>
          <a:xfrm>
            <a:off x="7724398" y="4775108"/>
            <a:ext cx="370841" cy="351530"/>
            <a:chOff x="0" y="0"/>
            <a:chExt cx="370840" cy="351529"/>
          </a:xfrm>
        </p:grpSpPr>
        <p:sp>
          <p:nvSpPr>
            <p:cNvPr id="401" name="Shape 401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2" name="Shape 402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7724398" y="4418594"/>
            <a:ext cx="370841" cy="351530"/>
            <a:chOff x="0" y="0"/>
            <a:chExt cx="370840" cy="351529"/>
          </a:xfrm>
        </p:grpSpPr>
        <p:sp>
          <p:nvSpPr>
            <p:cNvPr id="404" name="Shape 404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5" name="Shape 405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7724398" y="4073421"/>
            <a:ext cx="370841" cy="351530"/>
            <a:chOff x="0" y="0"/>
            <a:chExt cx="370840" cy="351529"/>
          </a:xfrm>
        </p:grpSpPr>
        <p:sp>
          <p:nvSpPr>
            <p:cNvPr id="407" name="Shape 407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8" name="Shape 408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7724398" y="3716907"/>
            <a:ext cx="370841" cy="351530"/>
            <a:chOff x="0" y="0"/>
            <a:chExt cx="370840" cy="351529"/>
          </a:xfrm>
        </p:grpSpPr>
        <p:sp>
          <p:nvSpPr>
            <p:cNvPr id="410" name="Shape 410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1" name="Shape 411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724398" y="3360392"/>
            <a:ext cx="370841" cy="351530"/>
            <a:chOff x="0" y="0"/>
            <a:chExt cx="370840" cy="351529"/>
          </a:xfrm>
        </p:grpSpPr>
        <p:sp>
          <p:nvSpPr>
            <p:cNvPr id="413" name="Shape 413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4" name="Shape 414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7724398" y="3003881"/>
            <a:ext cx="370841" cy="351530"/>
            <a:chOff x="0" y="0"/>
            <a:chExt cx="370840" cy="351529"/>
          </a:xfrm>
        </p:grpSpPr>
        <p:sp>
          <p:nvSpPr>
            <p:cNvPr id="416" name="Shape 416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7" name="Shape 417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7724398" y="2647367"/>
            <a:ext cx="370841" cy="351530"/>
            <a:chOff x="0" y="0"/>
            <a:chExt cx="370840" cy="351529"/>
          </a:xfrm>
        </p:grpSpPr>
        <p:sp>
          <p:nvSpPr>
            <p:cNvPr id="419" name="Shape 419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0" name="Shape 420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724399" y="2302194"/>
            <a:ext cx="370841" cy="351530"/>
            <a:chOff x="0" y="0"/>
            <a:chExt cx="370840" cy="351529"/>
          </a:xfrm>
        </p:grpSpPr>
        <p:sp>
          <p:nvSpPr>
            <p:cNvPr id="422" name="Shape 422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3" name="Shape 423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7724399" y="1945680"/>
            <a:ext cx="370841" cy="351530"/>
            <a:chOff x="0" y="0"/>
            <a:chExt cx="370840" cy="351529"/>
          </a:xfrm>
        </p:grpSpPr>
        <p:sp>
          <p:nvSpPr>
            <p:cNvPr id="425" name="Shape 425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6" name="Shape 426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8308466" y="1945680"/>
            <a:ext cx="269242" cy="3180958"/>
            <a:chOff x="0" y="0"/>
            <a:chExt cx="269241" cy="3180956"/>
          </a:xfrm>
        </p:grpSpPr>
        <p:sp>
          <p:nvSpPr>
            <p:cNvPr id="428" name="Shape 428"/>
            <p:cNvSpPr/>
            <p:nvPr/>
          </p:nvSpPr>
          <p:spPr>
            <a:xfrm rot="16200000">
              <a:off x="-41145" y="2870571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9" name="Shape 429"/>
            <p:cNvSpPr/>
            <p:nvPr/>
          </p:nvSpPr>
          <p:spPr>
            <a:xfrm rot="16200000">
              <a:off x="-41145" y="2514058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0" name="Shape 430"/>
            <p:cNvSpPr/>
            <p:nvPr/>
          </p:nvSpPr>
          <p:spPr>
            <a:xfrm rot="16200000">
              <a:off x="-41145" y="216888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1" name="Shape 431"/>
            <p:cNvSpPr/>
            <p:nvPr/>
          </p:nvSpPr>
          <p:spPr>
            <a:xfrm rot="16200000">
              <a:off x="-41145" y="1812370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6200000">
              <a:off x="-41145" y="1455856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3" name="Shape 433"/>
            <p:cNvSpPr/>
            <p:nvPr/>
          </p:nvSpPr>
          <p:spPr>
            <a:xfrm rot="16200000">
              <a:off x="-41145" y="109934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4" name="Shape 434"/>
            <p:cNvSpPr/>
            <p:nvPr/>
          </p:nvSpPr>
          <p:spPr>
            <a:xfrm rot="16200000">
              <a:off x="-41145" y="742831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35" name="Shape 435"/>
            <p:cNvSpPr/>
            <p:nvPr/>
          </p:nvSpPr>
          <p:spPr>
            <a:xfrm rot="16200000">
              <a:off x="-41144" y="397657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36" name="Shape 436"/>
            <p:cNvSpPr/>
            <p:nvPr/>
          </p:nvSpPr>
          <p:spPr>
            <a:xfrm rot="16200000">
              <a:off x="-41144" y="4114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38" name="Shape 438"/>
          <p:cNvSpPr/>
          <p:nvPr/>
        </p:nvSpPr>
        <p:spPr>
          <a:xfrm>
            <a:off x="7059425" y="4945545"/>
            <a:ext cx="566929" cy="913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609599" y="3385129"/>
            <a:ext cx="2524838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趟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无序区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150" origin="layout" pathEditMode="relative">
                                      <p:cBhvr>
                                        <p:cTn id="41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4 0.051847" origin="layout" pathEditMode="relative">
                                      <p:cBhvr>
                                        <p:cTn id="44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9 -0.050932" origin="layout" pathEditMode="relative">
                                      <p:cBhvr>
                                        <p:cTn id="4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51150 L -0.000351 -0.102080" origin="layout" pathEditMode="relative">
                                      <p:cBhvr>
                                        <p:cTn id="52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51850" origin="layout" pathEditMode="relative">
                                      <p:cBhvr>
                                        <p:cTn id="55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69 -0.050932 L -0.000869 -0.101852" origin="layout" pathEditMode="relative">
                                      <p:cBhvr>
                                        <p:cTn id="59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1853" origin="layout" pathEditMode="relative">
                                      <p:cBhvr>
                                        <p:cTn id="63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1 -0.102080 L -0.000353 -0.154860" origin="layout" pathEditMode="relative">
                                      <p:cBhvr>
                                        <p:cTn id="66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69 -0.101852 L 0.001911 -0.157412" origin="layout" pathEditMode="relative">
                                      <p:cBhvr>
                                        <p:cTn id="70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74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3 -0.154860 L -0.000355 -0.206940" origin="layout" pathEditMode="relative">
                                      <p:cBhvr>
                                        <p:cTn id="77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11 -0.157412 L 0.003301 -0.213202" origin="layout" pathEditMode="relative">
                                      <p:cBhvr>
                                        <p:cTn id="8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13202 L 0.003301 -0.262042" origin="layout" pathEditMode="relative">
                                      <p:cBhvr>
                                        <p:cTn id="85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1 -0.051623" origin="layout" pathEditMode="relative">
                                      <p:cBhvr>
                                        <p:cTn id="89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2084" origin="layout" pathEditMode="relative">
                                      <p:cBhvr>
                                        <p:cTn id="92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click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62042 L 0.004001 -0.313892" origin="layout" pathEditMode="relative">
                                      <p:cBhvr>
                                        <p:cTn id="9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01 -0.313892 L 0.002621 -0.363892" origin="layout" pathEditMode="relative">
                                      <p:cBhvr>
                                        <p:cTn id="100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850" origin="layout" pathEditMode="relative">
                                      <p:cBhvr>
                                        <p:cTn id="104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path" nodeType="after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107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21 -0.363892 L 0.000014 -0.000003" origin="layout" pathEditMode="relative">
                                      <p:cBhvr>
                                        <p:cTn id="11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051847 L 0.000001 -0.000003" origin="layout" pathEditMode="relative">
                                      <p:cBhvr>
                                        <p:cTn id="115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after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51850 L -0.000003 0.103010" origin="layout" pathEditMode="relative">
                                      <p:cBhvr>
                                        <p:cTn id="118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14 -0.000003 L -0.000155 -0.050925" origin="layout" pathEditMode="relative">
                                      <p:cBhvr>
                                        <p:cTn id="12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55 -0.050925 L -0.000845 -0.101845" origin="layout" pathEditMode="relative">
                                      <p:cBhvr>
                                        <p:cTn id="12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1853 L 0.000004 -0.000932" origin="layout" pathEditMode="relative">
                                      <p:cBhvr>
                                        <p:cTn id="130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1 0.103929" origin="layout" pathEditMode="relative">
                                      <p:cBhvr>
                                        <p:cTn id="133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path" nodeType="click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5 -0.101845 L 0.001935 -0.157405" origin="layout" pathEditMode="relative">
                                      <p:cBhvr>
                                        <p:cTn id="13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35 -0.157405 L 0.003325 -0.213205" origin="layout" pathEditMode="relative">
                                      <p:cBhvr>
                                        <p:cTn id="14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path" nodeType="click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5 -0.206940 L -0.000358 -0.258790" origin="layout" pathEditMode="relative">
                                      <p:cBhvr>
                                        <p:cTn id="145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2084 L 0.000004 0.103934" origin="layout" pathEditMode="relative">
                                      <p:cBhvr>
                                        <p:cTn id="148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path" nodeType="click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25 -0.213205 L 0.003335 -0.262045" origin="layout" pathEditMode="relative">
                                      <p:cBhvr>
                                        <p:cTn id="15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35 -0.262045 L 0.004025 -0.313895" origin="layout" pathEditMode="relative">
                                      <p:cBhvr>
                                        <p:cTn id="15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path" nodeType="click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351 -0.051623 L 0.000000 -0.102323" origin="layout" pathEditMode="relative">
                                      <p:cBhvr>
                                        <p:cTn id="160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after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6 0.102299" origin="layout" pathEditMode="relative">
                                      <p:cBhvr>
                                        <p:cTn id="163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path" nodeType="click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25 -0.313895 L 0.000038 -0.000010" origin="layout" pathEditMode="relative">
                                      <p:cBhvr>
                                        <p:cTn id="16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38 -0.000010 L -0.000140 -0.050942" origin="layout" pathEditMode="relative">
                                      <p:cBhvr>
                                        <p:cTn id="17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path" nodeType="click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1 -0.000003 L -0.000001 -0.050466" origin="layout" pathEditMode="relative">
                                      <p:cBhvr>
                                        <p:cTn id="175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path" nodeType="after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103929 L -0.000004 0.153469" origin="layout" pathEditMode="relative">
                                      <p:cBhvr>
                                        <p:cTn id="178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40 -0.050942 L -0.000830 -0.101862" origin="layout" pathEditMode="relative">
                                      <p:cBhvr>
                                        <p:cTn id="18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30 -0.101862 L 0.001950 -0.157422" origin="layout" pathEditMode="relative">
                                      <p:cBhvr>
                                        <p:cTn id="18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path" nodeType="click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-0.000932 L 0.000003 -0.053009" origin="layout" pathEditMode="relative">
                                      <p:cBhvr>
                                        <p:cTn id="190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path" nodeType="after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103934 L 0.000006 0.156024" origin="layout" pathEditMode="relative">
                                      <p:cBhvr>
                                        <p:cTn id="193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path" nodeType="click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50 -0.157422 L 0.003340 -0.213212" origin="layout" pathEditMode="relative">
                                      <p:cBhvr>
                                        <p:cTn id="19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40 -0.213212 L 0.003350 -0.262052" origin="layout" pathEditMode="relative">
                                      <p:cBhvr>
                                        <p:cTn id="20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Class="path" nodeType="click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8 -0.258790 L -0.000361 -0.310880" origin="layout" pathEditMode="relative">
                                      <p:cBhvr>
                                        <p:cTn id="205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path" nodeType="after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102299 L -0.000356 0.153919" origin="layout" pathEditMode="relative">
                                      <p:cBhvr>
                                        <p:cTn id="208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path" nodeType="click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0 -0.262052 L 0.000048 -0.000013" origin="layout" pathEditMode="relative">
                                      <p:cBhvr>
                                        <p:cTn id="21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path" nodeType="click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103010 L -0.000006 0.051630" origin="layout" pathEditMode="relative">
                                      <p:cBhvr>
                                        <p:cTn id="216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after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4 0.153469 L -0.000007 0.204619" origin="layout" pathEditMode="relative">
                                      <p:cBhvr>
                                        <p:cTn id="219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48 -0.000013 L -0.000121 -0.050945" origin="layout" pathEditMode="relative">
                                      <p:cBhvr>
                                        <p:cTn id="22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path" nodeType="click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21 -0.050945 L -0.000811 -0.101865" origin="layout" pathEditMode="relative">
                                      <p:cBhvr>
                                        <p:cTn id="22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path" nodeType="click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-0.050466 L -0.000003 -0.103246" origin="layout" pathEditMode="relative">
                                      <p:cBhvr>
                                        <p:cTn id="231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path" nodeType="after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6 0.156024 L 0.000002 0.207874" origin="layout" pathEditMode="relative">
                                      <p:cBhvr>
                                        <p:cTn id="234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path" nodeType="click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1 -0.101865 L 0.001969 -0.157425" origin="layout" pathEditMode="relative">
                                      <p:cBhvr>
                                        <p:cTn id="23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path" nodeType="click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9 -0.157425 L 0.003359 -0.213225" origin="layout" pathEditMode="relative">
                                      <p:cBhvr>
                                        <p:cTn id="24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path" nodeType="click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-0.053009 L 0.000000 -0.104849" origin="layout" pathEditMode="relative">
                                      <p:cBhvr>
                                        <p:cTn id="246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after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6 0.153919 L -0.000359 0.205769" origin="layout" pathEditMode="relative">
                                      <p:cBhvr>
                                        <p:cTn id="249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Class="path" nodeType="click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9 -0.213225 L 0.000061 -0.000023" origin="layout" pathEditMode="relative">
                                      <p:cBhvr>
                                        <p:cTn id="25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Class="path" nodeType="click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1 -0.000023 L -0.000117 -0.050945" origin="layout" pathEditMode="relative">
                                      <p:cBhvr>
                                        <p:cTn id="25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path" nodeType="clickEffect" presetSubtype="0" presetID="-1" grpId="7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051630 L -0.000009 0.000471" origin="layout" pathEditMode="relative">
                                      <p:cBhvr>
                                        <p:cTn id="261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path" nodeType="afterEffect" presetSubtype="0" presetID="-1" grpId="7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207874 L -0.000001 0.257424" origin="layout" pathEditMode="relative">
                                      <p:cBhvr>
                                        <p:cTn id="264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path" nodeType="click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7 -0.050945 L -0.000817 -0.101865" origin="layout" pathEditMode="relative">
                                      <p:cBhvr>
                                        <p:cTn id="26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path" nodeType="clickEffect" presetSubtype="0" presetID="-1" grpId="7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7 -0.101865 L 0.001963 -0.157425" origin="layout" pathEditMode="relative">
                                      <p:cBhvr>
                                        <p:cTn id="27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path" nodeType="clickEffect" presetSubtype="0" presetID="-1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-0.103246 L -0.000007 -0.155336" origin="layout" pathEditMode="relative">
                                      <p:cBhvr>
                                        <p:cTn id="276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path" nodeType="afterEffect" presetSubtype="0" presetID="-1" grpId="7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9 0.205769 L -0.000361 0.257849" origin="layout" pathEditMode="relative">
                                      <p:cBhvr>
                                        <p:cTn id="279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path" nodeType="clickEffect" presetSubtype="0" presetID="-1" grpId="7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3 -0.157425 L 0.000050 -0.000020" origin="layout" pathEditMode="relative">
                                      <p:cBhvr>
                                        <p:cTn id="28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path" nodeType="clickEffect" presetSubtype="0" presetID="-1" grpId="7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7 0.204619 L -0.000005 0.152769" origin="layout" pathEditMode="relative">
                                      <p:cBhvr>
                                        <p:cTn id="287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path" nodeType="afterEffect" presetSubtype="0" presetID="-1" grpId="7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257424 L 0.000002 0.308584" origin="layout" pathEditMode="relative">
                                      <p:cBhvr>
                                        <p:cTn id="29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path" nodeType="clickEffect" presetSubtype="0" presetID="-1" grpId="8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50 -0.000020 L -0.000118 -0.050952" origin="layout" pathEditMode="relative">
                                      <p:cBhvr>
                                        <p:cTn id="29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path" nodeType="clickEffect" presetSubtype="0" presetID="-1" grpId="8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8 -0.050952 L -0.000808 -0.101872" origin="layout" pathEditMode="relative">
                                      <p:cBhvr>
                                        <p:cTn id="29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path" nodeType="clickEffect" presetSubtype="0" presetID="-1" grpId="8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9 0.000471 L -0.000007 -0.051374" origin="layout" pathEditMode="relative">
                                      <p:cBhvr>
                                        <p:cTn id="302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Class="path" nodeType="afterEffect" presetSubtype="0" presetID="-1" grpId="8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257849 L -0.000363 0.309699" origin="layout" pathEditMode="relative">
                                      <p:cBhvr>
                                        <p:cTn id="305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path" nodeType="clickEffect" presetSubtype="0" presetID="-1" grpId="8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08 -0.101872 L 0.000065 -0.000023" origin="layout" pathEditMode="relative">
                                      <p:cBhvr>
                                        <p:cTn id="309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Class="path" nodeType="clickEffect" presetSubtype="0" presetID="-1" grpId="8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5 -0.000023 L -0.000104 -0.050955" origin="layout" pathEditMode="relative">
                                      <p:cBhvr>
                                        <p:cTn id="31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Class="path" nodeType="clickEffect" presetSubtype="0" presetID="-1" grpId="8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5 0.152769 L -0.000002 0.101599" origin="layout" pathEditMode="relative">
                                      <p:cBhvr>
                                        <p:cTn id="317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Class="path" nodeType="afterEffect" presetSubtype="0" presetID="-1" grpId="8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3 0.309699 L -0.000361 0.359239" origin="layout" pathEditMode="relative">
                                      <p:cBhvr>
                                        <p:cTn id="320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Class="path" nodeType="clickEffect" presetSubtype="0" presetID="-1" grpId="8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04 -0.050955 L 0.000069 -0.000026" origin="layout" pathEditMode="relative">
                                      <p:cBhvr>
                                        <p:cTn id="32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path" nodeType="clickEffect" presetSubtype="0" presetID="-1" grpId="8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308584 L -0.000002 0.256744" origin="layout" pathEditMode="relative">
                                      <p:cBhvr>
                                        <p:cTn id="328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path" nodeType="afterEffect" presetSubtype="0" presetID="-1" grpId="9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359239 L -0.000363 0.410399" origin="layout" pathEditMode="relative">
                                      <p:cBhvr>
                                        <p:cTn id="331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Class="entr" nodeType="clickEffect" presetSubtype="4" presetID="2" grpId="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11"/>
      <p:bldP build="whole" bldLvl="1" animBg="1" rev="0" advAuto="0" spid="409" grpId="3"/>
      <p:bldP build="whole" bldLvl="1" animBg="1" rev="0" advAuto="0" spid="415" grpId="5"/>
      <p:bldP build="whole" bldLvl="1" animBg="1" rev="0" advAuto="0" spid="418" grpId="6"/>
      <p:bldP build="whole" bldLvl="1" animBg="1" rev="0" advAuto="0" spid="406" grpId="2"/>
      <p:bldP build="whole" bldLvl="1" animBg="1" rev="0" advAuto="0" spid="421" grpId="7"/>
      <p:bldP build="whole" bldLvl="1" animBg="1" rev="0" advAuto="0" spid="437" grpId="10"/>
      <p:bldP build="whole" bldLvl="1" animBg="1" rev="0" advAuto="0" spid="427" grpId="9"/>
      <p:bldP build="whole" bldLvl="1" animBg="1" rev="0" advAuto="0" spid="439" grpId="91"/>
      <p:bldP build="whole" bldLvl="1" animBg="1" rev="0" advAuto="0" spid="424" grpId="8"/>
      <p:bldP build="whole" bldLvl="1" animBg="1" rev="0" advAuto="0" spid="403" grpId="1"/>
      <p:bldP build="whole" bldLvl="1" animBg="1" rev="0" advAuto="0" spid="41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什么是算法？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算法（</a:t>
            </a:r>
            <a:r>
              <a:t>Algorithm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）：一个计算过程，解决问题的方法</a:t>
            </a:r>
          </a:p>
        </p:txBody>
      </p:sp>
      <p:sp>
        <p:nvSpPr>
          <p:cNvPr id="203" name="Shape 20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3" name="Group 213"/>
          <p:cNvGrpSpPr/>
          <p:nvPr/>
        </p:nvGrpSpPr>
        <p:grpSpPr>
          <a:xfrm>
            <a:off x="1536191" y="2884410"/>
            <a:ext cx="6062092" cy="1314519"/>
            <a:chOff x="0" y="0"/>
            <a:chExt cx="6062091" cy="1314517"/>
          </a:xfrm>
        </p:grpSpPr>
        <p:grpSp>
          <p:nvGrpSpPr>
            <p:cNvPr id="208" name="Group 208"/>
            <p:cNvGrpSpPr/>
            <p:nvPr/>
          </p:nvGrpSpPr>
          <p:grpSpPr>
            <a:xfrm>
              <a:off x="1887697" y="-1"/>
              <a:ext cx="2285853" cy="1314519"/>
              <a:chOff x="0" y="0"/>
              <a:chExt cx="2285852" cy="1314517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0" y="0"/>
                <a:ext cx="2285853" cy="1314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/>
                </a:p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16070" y="66842"/>
                <a:ext cx="2094605" cy="1116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/>
                </a:p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16563" y="258127"/>
                <a:ext cx="1491236" cy="726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r>
                  <a:rPr>
                    <a:latin typeface="宋体"/>
                    <a:ea typeface="宋体"/>
                    <a:cs typeface="宋体"/>
                    <a:sym typeface="宋体"/>
                  </a:rPr>
                  <a:t>算法</a:t>
                </a:r>
              </a:p>
            </p:txBody>
          </p:sp>
        </p:grpSp>
        <p:sp>
          <p:nvSpPr>
            <p:cNvPr id="209" name="Shape 209"/>
            <p:cNvSpPr/>
            <p:nvPr/>
          </p:nvSpPr>
          <p:spPr>
            <a:xfrm>
              <a:off x="0" y="419621"/>
              <a:ext cx="1889634" cy="549144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172458" y="377175"/>
              <a:ext cx="1889634" cy="549144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99872" y="175034"/>
              <a:ext cx="719329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输入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748720" y="175034"/>
              <a:ext cx="719329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输出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42" name="Shape 4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冒泡排序代码</a:t>
            </a:r>
          </a:p>
        </p:txBody>
      </p:sp>
      <p:sp>
        <p:nvSpPr>
          <p:cNvPr id="443" name="Shape 44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44" name="Shape 44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Shape 445"/>
          <p:cNvSpPr/>
          <p:nvPr/>
        </p:nvSpPr>
        <p:spPr>
          <a:xfrm>
            <a:off x="574674" y="1312947"/>
            <a:ext cx="645116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</a:p>
        </p:txBody>
      </p:sp>
      <p:sp>
        <p:nvSpPr>
          <p:cNvPr id="446" name="Shape 446"/>
          <p:cNvSpPr/>
          <p:nvPr>
            <p:ph type="body" sz="half" idx="1"/>
          </p:nvPr>
        </p:nvSpPr>
        <p:spPr>
          <a:xfrm>
            <a:off x="612339" y="3348990"/>
            <a:ext cx="7955400" cy="267081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49" name="Shape 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优化</a:t>
            </a:r>
          </a:p>
        </p:txBody>
      </p:sp>
      <p:sp>
        <p:nvSpPr>
          <p:cNvPr id="450" name="Shape 45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51" name="Shape 45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Shape 452"/>
          <p:cNvSpPr/>
          <p:nvPr/>
        </p:nvSpPr>
        <p:spPr>
          <a:xfrm>
            <a:off x="574674" y="1833371"/>
            <a:ext cx="655533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bubble_sort_1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exchange = </a:t>
            </a:r>
            <a:r>
              <a:t>False</a:t>
            </a:r>
            <a:br/>
            <a:r>
              <a:t>        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exchange = </a:t>
            </a:r>
            <a:r>
              <a:t>True</a:t>
            </a:r>
            <a:br/>
            <a:r>
              <a:t>        if not </a:t>
            </a:r>
            <a:r>
              <a:rPr b="0">
                <a:solidFill>
                  <a:srgbClr val="000000"/>
                </a:solidFill>
              </a:rPr>
              <a:t>exchange: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xfrm>
            <a:off x="612339" y="1052514"/>
            <a:ext cx="7955400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如果冒泡排序中执行一趟而没有交换，则列表已经是有序状态，可以直接结束算法。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56" name="Shape 4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选择排序思路</a:t>
            </a:r>
          </a:p>
        </p:txBody>
      </p:sp>
      <p:sp>
        <p:nvSpPr>
          <p:cNvPr id="457" name="Shape 45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一趟遍历记录最小的数，放到第一个位置；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再一趟遍历记录剩余列表中最小的数，继续放置；</a:t>
            </a:r>
          </a:p>
          <a:p>
            <a:pPr/>
            <a:r>
              <a:t>……</a:t>
            </a:r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问题是：怎么选出最小的数？</a:t>
            </a:r>
          </a:p>
        </p:txBody>
      </p:sp>
      <p:sp>
        <p:nvSpPr>
          <p:cNvPr id="458" name="Shape 45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59" name="Shape 45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Shape 460"/>
          <p:cNvSpPr/>
          <p:nvPr/>
        </p:nvSpPr>
        <p:spPr>
          <a:xfrm>
            <a:off x="599363" y="4012925"/>
            <a:ext cx="3003645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无序区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最小数的位置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选择排序代码</a:t>
            </a:r>
          </a:p>
        </p:txBody>
      </p:sp>
      <p:sp>
        <p:nvSpPr>
          <p:cNvPr id="464" name="Shape 464"/>
          <p:cNvSpPr/>
          <p:nvPr>
            <p:ph type="body" sz="half" idx="1"/>
          </p:nvPr>
        </p:nvSpPr>
        <p:spPr>
          <a:xfrm>
            <a:off x="566737" y="4143737"/>
            <a:ext cx="8001001" cy="1876065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465" name="Shape 46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66" name="Shape 46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Shape 467"/>
          <p:cNvSpPr/>
          <p:nvPr/>
        </p:nvSpPr>
        <p:spPr>
          <a:xfrm>
            <a:off x="574675" y="1453432"/>
            <a:ext cx="6985321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min_loc = 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(i+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&lt; li[min_loc]: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min_loc = j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min_loc != 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li[min_loc] = li[min_loc]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li[i]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70" name="Shape 4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插入排序思路</a:t>
            </a:r>
          </a:p>
        </p:txBody>
      </p:sp>
      <p:sp>
        <p:nvSpPr>
          <p:cNvPr id="471" name="Shape 471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列表被分为有序区和无序区两个部分。最初有序区只有一个元素。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每次从无序区选择一个元素，插入到有序区的位置，直到无序区变空。</a:t>
            </a:r>
          </a:p>
        </p:txBody>
      </p:sp>
      <p:sp>
        <p:nvSpPr>
          <p:cNvPr id="472" name="Shape 47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73" name="Shape 47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4" name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0713" y="3536158"/>
            <a:ext cx="2823687" cy="24324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 477"/>
          <p:cNvGrpSpPr/>
          <p:nvPr/>
        </p:nvGrpSpPr>
        <p:grpSpPr>
          <a:xfrm>
            <a:off x="1176084" y="3894747"/>
            <a:ext cx="351530" cy="370841"/>
            <a:chOff x="0" y="0"/>
            <a:chExt cx="351529" cy="370840"/>
          </a:xfrm>
        </p:grpSpPr>
        <p:sp>
          <p:nvSpPr>
            <p:cNvPr id="475" name="Shape 47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1532598" y="3894747"/>
            <a:ext cx="351530" cy="370841"/>
            <a:chOff x="0" y="0"/>
            <a:chExt cx="351529" cy="370840"/>
          </a:xfrm>
        </p:grpSpPr>
        <p:sp>
          <p:nvSpPr>
            <p:cNvPr id="478" name="Shape 47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9" name="Shape 47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1877772" y="3894747"/>
            <a:ext cx="351530" cy="370841"/>
            <a:chOff x="0" y="0"/>
            <a:chExt cx="351529" cy="370840"/>
          </a:xfrm>
        </p:grpSpPr>
        <p:sp>
          <p:nvSpPr>
            <p:cNvPr id="481" name="Shape 48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2234285" y="3894747"/>
            <a:ext cx="351530" cy="370841"/>
            <a:chOff x="0" y="0"/>
            <a:chExt cx="351529" cy="370840"/>
          </a:xfrm>
        </p:grpSpPr>
        <p:sp>
          <p:nvSpPr>
            <p:cNvPr id="484" name="Shape 48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5" name="Shape 48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2590799" y="3894747"/>
            <a:ext cx="351531" cy="370841"/>
            <a:chOff x="0" y="0"/>
            <a:chExt cx="351529" cy="370840"/>
          </a:xfrm>
        </p:grpSpPr>
        <p:sp>
          <p:nvSpPr>
            <p:cNvPr id="487" name="Shape 48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2947311" y="3894747"/>
            <a:ext cx="351530" cy="370841"/>
            <a:chOff x="0" y="0"/>
            <a:chExt cx="351529" cy="370840"/>
          </a:xfrm>
        </p:grpSpPr>
        <p:sp>
          <p:nvSpPr>
            <p:cNvPr id="490" name="Shape 49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1" name="Shape 49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3303825" y="3894747"/>
            <a:ext cx="351530" cy="370841"/>
            <a:chOff x="0" y="0"/>
            <a:chExt cx="351529" cy="370840"/>
          </a:xfrm>
        </p:grpSpPr>
        <p:sp>
          <p:nvSpPr>
            <p:cNvPr id="493" name="Shape 49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4" name="Shape 49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3649000" y="3894747"/>
            <a:ext cx="351530" cy="370841"/>
            <a:chOff x="0" y="0"/>
            <a:chExt cx="351529" cy="370840"/>
          </a:xfrm>
        </p:grpSpPr>
        <p:sp>
          <p:nvSpPr>
            <p:cNvPr id="496" name="Shape 49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7" name="Shape 49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501" name="Group 501"/>
          <p:cNvGrpSpPr/>
          <p:nvPr/>
        </p:nvGrpSpPr>
        <p:grpSpPr>
          <a:xfrm>
            <a:off x="4005512" y="3894747"/>
            <a:ext cx="351530" cy="370841"/>
            <a:chOff x="0" y="0"/>
            <a:chExt cx="35152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574675" y="4583615"/>
            <a:ext cx="3003645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摸到的牌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手里的牌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8216 -0.127323" origin="layout" pathEditMode="relative">
                                      <p:cBhvr>
                                        <p:cTn id="6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8216 -0.127323 L -0.000000 -0.000006" origin="layout" pathEditMode="relative">
                                      <p:cBhvr>
                                        <p:cTn id="10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0559 -0.127323" origin="layout" pathEditMode="relative">
                                      <p:cBhvr>
                                        <p:cTn id="14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9073 -0.000004" origin="layout" pathEditMode="relative">
                                      <p:cBhvr>
                                        <p:cTn id="18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6 L 0.037665 -0.000012" origin="layout" pathEditMode="relative">
                                      <p:cBhvr>
                                        <p:cTn id="21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0559 -0.127323 L -0.076721 -0.000006" origin="layout" pathEditMode="relative">
                                      <p:cBhvr>
                                        <p:cTn id="25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492 -0.127323" origin="layout" pathEditMode="relative">
                                      <p:cBhvr>
                                        <p:cTn id="29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7665 -0.000012 L 0.077075 -0.000006" origin="layout" pathEditMode="relative">
                                      <p:cBhvr>
                                        <p:cTn id="33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1492 -0.127323 L -0.039068 -0.000006" origin="layout" pathEditMode="relative">
                                      <p:cBhvr>
                                        <p:cTn id="37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601 -0.127313" origin="layout" pathEditMode="relative">
                                      <p:cBhvr>
                                        <p:cTn id="41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721 -0.000006 L -0.037651 -0.000007" origin="layout" pathEditMode="relative">
                                      <p:cBhvr>
                                        <p:cTn id="45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9073 -0.000004 L 0.076753 0.0000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068 -0.000006 L -0.000006 -0.000007" origin="layout" pathEditMode="relative">
                                      <p:cBhvr>
                                        <p:cTn id="51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075 -0.000006 L 0.115615 -0.000003" origin="layout" pathEditMode="relative">
                                      <p:cBhvr>
                                        <p:cTn id="54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01 -0.127313 L -0.154679 0.000006" origin="layout" pathEditMode="relative">
                                      <p:cBhvr>
                                        <p:cTn id="58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6457 -0.127313" origin="layout" pathEditMode="relative">
                                      <p:cBhvr>
                                        <p:cTn id="6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679 0.000006 L -0.115609 0.000007" origin="layout" pathEditMode="relative">
                                      <p:cBhvr>
                                        <p:cTn id="66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7651 -0.000007 L 0.000022 -0.000011" origin="layout" pathEditMode="relative">
                                      <p:cBhvr>
                                        <p:cTn id="69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753 0.000000 L 0.115813 -0.000001" origin="layout" pathEditMode="relative">
                                      <p:cBhvr>
                                        <p:cTn id="72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-0.000007 L 0.038885 -0.000007" origin="layout" pathEditMode="relative">
                                      <p:cBhvr>
                                        <p:cTn id="75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615 -0.000003 L 0.154665 0.000001" origin="layout" pathEditMode="relative">
                                      <p:cBhvr>
                                        <p:cTn id="78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6457 -0.127313 L -0.193747 0.000003" origin="layout" pathEditMode="relative">
                                      <p:cBhvr>
                                        <p:cTn id="8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5524 -0.127323" origin="layout" pathEditMode="relative">
                                      <p:cBhvr>
                                        <p:cTn id="86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5609 0.000007 L -0.077939 0.000002" origin="layout" pathEditMode="relative">
                                      <p:cBhvr>
                                        <p:cTn id="90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22 -0.000011 L 0.039081 -0.000012" origin="layout" pathEditMode="relative">
                                      <p:cBhvr>
                                        <p:cTn id="93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813 -0.000001 L 0.154353 -0.000008" origin="layout" pathEditMode="relative">
                                      <p:cBhvr>
                                        <p:cTn id="96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85 -0.000007 L 0.077945 -0.000009" origin="layout" pathEditMode="relative">
                                      <p:cBhvr>
                                        <p:cTn id="99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65 0.000001 L 0.193725 0.000004" origin="layout" pathEditMode="relative">
                                      <p:cBhvr>
                                        <p:cTn id="102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5524 -0.127323 L -0.193754 -0.000010" origin="layout" pathEditMode="relative">
                                      <p:cBhvr>
                                        <p:cTn id="106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191 -0.127313" origin="layout" pathEditMode="relative">
                                      <p:cBhvr>
                                        <p:cTn id="110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3191 -0.127313 L 0.000009 0.000005" origin="layout" pathEditMode="relative">
                                      <p:cBhvr>
                                        <p:cTn id="114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258 -0.127316" origin="layout" pathEditMode="relative">
                                      <p:cBhvr>
                                        <p:cTn id="118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9 0.000005 L 0.039078 0.000004" origin="layout" pathEditMode="relative">
                                      <p:cBhvr>
                                        <p:cTn id="122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2258 -0.127316 L -0.039058 0.000001" origin="layout" pathEditMode="relative">
                                      <p:cBhvr>
                                        <p:cTn id="126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3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05" name="Shape 5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插入排序代码</a:t>
            </a:r>
          </a:p>
        </p:txBody>
      </p:sp>
      <p:sp>
        <p:nvSpPr>
          <p:cNvPr id="506" name="Shape 506"/>
          <p:cNvSpPr/>
          <p:nvPr>
            <p:ph type="body" sz="half" idx="1"/>
          </p:nvPr>
        </p:nvSpPr>
        <p:spPr>
          <a:xfrm>
            <a:off x="566737" y="4051139"/>
            <a:ext cx="8001001" cy="1968664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优化空间：应用二分查找来寻找插入点（并没有什么卵用）</a:t>
            </a:r>
          </a:p>
        </p:txBody>
      </p:sp>
      <p:sp>
        <p:nvSpPr>
          <p:cNvPr id="507" name="Shape 50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Shape 509"/>
          <p:cNvSpPr/>
          <p:nvPr/>
        </p:nvSpPr>
        <p:spPr>
          <a:xfrm>
            <a:off x="566737" y="1486167"/>
            <a:ext cx="5719764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insert_sort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tmp = li[i]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j = i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j &gt;= 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and </a:t>
            </a:r>
            <a:r>
              <a:rPr b="0">
                <a:solidFill>
                  <a:srgbClr val="000000"/>
                </a:solidFill>
              </a:rPr>
              <a:t>tmp &lt; li[j]: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j = j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tmp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0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12" name="Shape 5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</a:t>
            </a:r>
          </a:p>
        </p:txBody>
      </p:sp>
      <p:sp>
        <p:nvSpPr>
          <p:cNvPr id="513" name="Shape 513"/>
          <p:cNvSpPr/>
          <p:nvPr>
            <p:ph type="body" idx="1"/>
          </p:nvPr>
        </p:nvSpPr>
        <p:spPr>
          <a:xfrm>
            <a:off x="612339" y="1052514"/>
            <a:ext cx="7955400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 插入排序 选择排序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空间复杂度：</a:t>
            </a:r>
            <a:r>
              <a:t>O(1)</a:t>
            </a:r>
          </a:p>
        </p:txBody>
      </p:sp>
      <p:sp>
        <p:nvSpPr>
          <p:cNvPr id="514" name="Shape 51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</a:t>
            </a:r>
          </a:p>
        </p:txBody>
      </p:sp>
      <p:sp>
        <p:nvSpPr>
          <p:cNvPr id="519" name="Shape 519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快速排序：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快</a:t>
            </a:r>
            <a:endParaRPr>
              <a:solidFill>
                <a:srgbClr val="FF0000"/>
              </a:solidFill>
            </a:endParaRP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好写的排序算法里最快的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快的排序算法里最好写的</a:t>
            </a:r>
          </a:p>
        </p:txBody>
      </p:sp>
      <p:sp>
        <p:nvSpPr>
          <p:cNvPr id="520" name="Shape 52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21" name="Shape 52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24" name="Shape 5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快速排序思路</a:t>
            </a:r>
          </a:p>
        </p:txBody>
      </p:sp>
      <p:sp>
        <p:nvSpPr>
          <p:cNvPr id="525" name="Shape 525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快排思路：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取一个元素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（第一个元素），使元素</a:t>
            </a:r>
            <a:r>
              <a:t>p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归位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；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列表被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分成两部分，左边都比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小，右边都比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大；</a:t>
            </a:r>
          </a:p>
          <a:p>
            <a:pPr lvl="1" marL="681037" indent="-327421">
              <a:spcBef>
                <a:spcPts val="400"/>
              </a:spcBef>
              <a:defRPr sz="19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完成排序。</a:t>
            </a:r>
          </a:p>
        </p:txBody>
      </p:sp>
      <p:sp>
        <p:nvSpPr>
          <p:cNvPr id="526" name="Shape 52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27" name="Shape 52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5" name="Group 555"/>
          <p:cNvGrpSpPr/>
          <p:nvPr/>
        </p:nvGrpSpPr>
        <p:grpSpPr>
          <a:xfrm>
            <a:off x="2381323" y="2888599"/>
            <a:ext cx="3180958" cy="370841"/>
            <a:chOff x="0" y="0"/>
            <a:chExt cx="3180957" cy="370840"/>
          </a:xfrm>
        </p:grpSpPr>
        <p:grpSp>
          <p:nvGrpSpPr>
            <p:cNvPr id="530" name="Group 530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33" name="Group 533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36" name="Group 536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42" name="Group 542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45" name="Group 545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48" name="Group 548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51" name="Group 551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549" name="Shape 54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552" name="Shape 55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583" name="Group 583"/>
          <p:cNvGrpSpPr/>
          <p:nvPr/>
        </p:nvGrpSpPr>
        <p:grpSpPr>
          <a:xfrm>
            <a:off x="2386308" y="5309044"/>
            <a:ext cx="3180958" cy="370841"/>
            <a:chOff x="0" y="0"/>
            <a:chExt cx="3180957" cy="370840"/>
          </a:xfrm>
        </p:grpSpPr>
        <p:grpSp>
          <p:nvGrpSpPr>
            <p:cNvPr id="558" name="Group 558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61" name="Group 561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64" name="Group 564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62" name="Shape 56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67" name="Group 567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70" name="Group 570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73" name="Group 573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76" name="Group 576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79" name="Group 579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577" name="Shape 57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82" name="Group 582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611" name="Group 611"/>
          <p:cNvGrpSpPr/>
          <p:nvPr/>
        </p:nvGrpSpPr>
        <p:grpSpPr>
          <a:xfrm>
            <a:off x="2386308" y="4084300"/>
            <a:ext cx="3180958" cy="370841"/>
            <a:chOff x="0" y="0"/>
            <a:chExt cx="3180957" cy="370840"/>
          </a:xfrm>
        </p:grpSpPr>
        <p:grpSp>
          <p:nvGrpSpPr>
            <p:cNvPr id="586" name="Group 586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89" name="Group 589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92" name="Group 592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95" name="Group 595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93" name="Shape 59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98" name="Group 598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01" name="Group 601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04" name="Group 604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07" name="Group 607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10" name="Group 610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608" name="Shape 60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sp>
        <p:nvSpPr>
          <p:cNvPr id="612" name="Shape 612"/>
          <p:cNvSpPr/>
          <p:nvPr/>
        </p:nvSpPr>
        <p:spPr>
          <a:xfrm>
            <a:off x="975208" y="2880417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排序前：</a:t>
            </a:r>
          </a:p>
        </p:txBody>
      </p:sp>
      <p:sp>
        <p:nvSpPr>
          <p:cNvPr id="613" name="Shape 613"/>
          <p:cNvSpPr/>
          <p:nvPr/>
        </p:nvSpPr>
        <p:spPr>
          <a:xfrm>
            <a:off x="1059570" y="5323542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目标：</a:t>
            </a:r>
          </a:p>
        </p:txBody>
      </p:sp>
      <p:sp>
        <p:nvSpPr>
          <p:cNvPr id="614" name="Shape 614"/>
          <p:cNvSpPr/>
          <p:nvPr/>
        </p:nvSpPr>
        <p:spPr>
          <a:xfrm>
            <a:off x="1048230" y="4098797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归位：</a:t>
            </a:r>
          </a:p>
        </p:txBody>
      </p:sp>
      <p:sp>
        <p:nvSpPr>
          <p:cNvPr id="615" name="Shape 615"/>
          <p:cNvSpPr/>
          <p:nvPr/>
        </p:nvSpPr>
        <p:spPr>
          <a:xfrm>
            <a:off x="6208688" y="3327584"/>
            <a:ext cx="2281225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算法关键点：</a:t>
            </a:r>
          </a:p>
          <a:p>
            <a:pPr marL="342900" indent="-342900">
              <a:buSzPct val="100000"/>
              <a:buAutoNum type="arabicPeriod" startAt="1"/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整理</a:t>
            </a:r>
          </a:p>
          <a:p>
            <a:pPr marL="342900" indent="-342900">
              <a:buSzPct val="100000"/>
              <a:buAutoNum type="arabicPeriod" startAt="1"/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618" name="Shape 6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快速排序代码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第一步</a:t>
            </a:r>
          </a:p>
        </p:txBody>
      </p:sp>
      <p:sp>
        <p:nvSpPr>
          <p:cNvPr id="619" name="Shape 619"/>
          <p:cNvSpPr/>
          <p:nvPr>
            <p:ph type="body" sz="half" idx="1"/>
          </p:nvPr>
        </p:nvSpPr>
        <p:spPr>
          <a:xfrm>
            <a:off x="566737" y="1052515"/>
            <a:ext cx="8001001" cy="23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quick_sort</a:t>
            </a:r>
            <a:r>
              <a:rPr b="0"/>
              <a:t>(data, left, right):</a:t>
            </a:r>
            <a:br>
              <a:rPr b="0"/>
            </a:br>
            <a:r>
              <a:rPr b="0"/>
              <a:t>    </a:t>
            </a:r>
            <a:r>
              <a:t>if </a:t>
            </a:r>
            <a:r>
              <a:rPr b="0"/>
              <a:t>left &lt; right:</a:t>
            </a:r>
            <a:br>
              <a:rPr b="0"/>
            </a:br>
            <a:r>
              <a:rPr b="0"/>
              <a:t>        mid = partition(data, left, right)</a:t>
            </a:r>
            <a:br>
              <a:rPr b="0"/>
            </a:br>
            <a:r>
              <a:rPr b="0"/>
              <a:t>        quick_sort(data, left, mid - 1)</a:t>
            </a:r>
            <a:br>
              <a:rPr b="0"/>
            </a:br>
            <a:r>
              <a:rPr b="0"/>
              <a:t>        quick_sort(data, mid + 1, right)</a:t>
            </a:r>
          </a:p>
        </p:txBody>
      </p:sp>
      <p:sp>
        <p:nvSpPr>
          <p:cNvPr id="620" name="Shape 62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21" name="Shape 62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复习：递归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递归的两个特点：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调用自身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结束条件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看下面几个函数：</a:t>
            </a:r>
          </a:p>
        </p:txBody>
      </p:sp>
      <p:sp>
        <p:nvSpPr>
          <p:cNvPr id="218" name="Shape 21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Shape 220"/>
          <p:cNvSpPr/>
          <p:nvPr/>
        </p:nvSpPr>
        <p:spPr>
          <a:xfrm>
            <a:off x="1268680" y="2726789"/>
            <a:ext cx="264424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func1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func1(x-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func2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func2(x+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21" name="Shape 221"/>
          <p:cNvSpPr/>
          <p:nvPr/>
        </p:nvSpPr>
        <p:spPr>
          <a:xfrm>
            <a:off x="4794260" y="2726789"/>
            <a:ext cx="2451080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func3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func3(x-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func4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func4(x-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3"/>
      <p:bldP build="p" bldLvl="5" animBg="1" rev="0" advAuto="0" spid="217" grpId="1"/>
      <p:bldP build="whole" bldLvl="1" animBg="1" rev="0" advAuto="0" spid="220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624" name="Shape 6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怎么写</a:t>
            </a:r>
            <a:r>
              <a:t>partition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</a:t>
            </a:r>
          </a:p>
        </p:txBody>
      </p:sp>
      <p:sp>
        <p:nvSpPr>
          <p:cNvPr id="625" name="Shape 625"/>
          <p:cNvSpPr/>
          <p:nvPr>
            <p:ph type="body" sz="half" idx="1"/>
          </p:nvPr>
        </p:nvSpPr>
        <p:spPr>
          <a:xfrm>
            <a:off x="4409580" y="1052514"/>
            <a:ext cx="4158158" cy="49672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6" name="Shape 62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27" name="Shape 62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5" name="Group 655"/>
          <p:cNvGrpSpPr/>
          <p:nvPr/>
        </p:nvGrpSpPr>
        <p:grpSpPr>
          <a:xfrm>
            <a:off x="975207" y="1970041"/>
            <a:ext cx="3180959" cy="370841"/>
            <a:chOff x="0" y="0"/>
            <a:chExt cx="3180957" cy="370840"/>
          </a:xfrm>
        </p:grpSpPr>
        <p:grpSp>
          <p:nvGrpSpPr>
            <p:cNvPr id="630" name="Group 630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33" name="Group 633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36" name="Group 636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39" name="Group 639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42" name="Group 642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45" name="Group 645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48" name="Group 648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51" name="Group 651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54" name="Group 654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658" name="Group 658"/>
          <p:cNvGrpSpPr/>
          <p:nvPr/>
        </p:nvGrpSpPr>
        <p:grpSpPr>
          <a:xfrm>
            <a:off x="980192" y="3721413"/>
            <a:ext cx="351530" cy="370841"/>
            <a:chOff x="0" y="0"/>
            <a:chExt cx="351529" cy="370840"/>
          </a:xfrm>
        </p:grpSpPr>
        <p:sp>
          <p:nvSpPr>
            <p:cNvPr id="656" name="Shape 65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57" name="Shape 65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661" name="Group 661"/>
          <p:cNvGrpSpPr/>
          <p:nvPr/>
        </p:nvGrpSpPr>
        <p:grpSpPr>
          <a:xfrm>
            <a:off x="1336706" y="3721413"/>
            <a:ext cx="351530" cy="370841"/>
            <a:chOff x="0" y="0"/>
            <a:chExt cx="351529" cy="370840"/>
          </a:xfrm>
        </p:grpSpPr>
        <p:sp>
          <p:nvSpPr>
            <p:cNvPr id="659" name="Shape 65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0" name="Shape 66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1681880" y="3721413"/>
            <a:ext cx="351530" cy="370841"/>
            <a:chOff x="0" y="0"/>
            <a:chExt cx="351529" cy="370840"/>
          </a:xfrm>
        </p:grpSpPr>
        <p:sp>
          <p:nvSpPr>
            <p:cNvPr id="662" name="Shape 662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3" name="Shape 663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2038393" y="3721413"/>
            <a:ext cx="351530" cy="370841"/>
            <a:chOff x="0" y="0"/>
            <a:chExt cx="351529" cy="370840"/>
          </a:xfrm>
        </p:grpSpPr>
        <p:sp>
          <p:nvSpPr>
            <p:cNvPr id="665" name="Shape 66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6" name="Shape 66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2394908" y="3721413"/>
            <a:ext cx="351530" cy="370841"/>
            <a:chOff x="0" y="0"/>
            <a:chExt cx="351529" cy="370840"/>
          </a:xfrm>
        </p:grpSpPr>
        <p:sp>
          <p:nvSpPr>
            <p:cNvPr id="668" name="Shape 66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9" name="Shape 66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673" name="Group 673"/>
          <p:cNvGrpSpPr/>
          <p:nvPr/>
        </p:nvGrpSpPr>
        <p:grpSpPr>
          <a:xfrm>
            <a:off x="2751420" y="3721413"/>
            <a:ext cx="351530" cy="370841"/>
            <a:chOff x="0" y="0"/>
            <a:chExt cx="351529" cy="370840"/>
          </a:xfrm>
        </p:grpSpPr>
        <p:sp>
          <p:nvSpPr>
            <p:cNvPr id="671" name="Shape 67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2" name="Shape 67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3107933" y="3721413"/>
            <a:ext cx="351530" cy="370841"/>
            <a:chOff x="0" y="0"/>
            <a:chExt cx="351529" cy="370840"/>
          </a:xfrm>
        </p:grpSpPr>
        <p:sp>
          <p:nvSpPr>
            <p:cNvPr id="674" name="Shape 67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5" name="Shape 67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3453107" y="3721413"/>
            <a:ext cx="351530" cy="370841"/>
            <a:chOff x="0" y="0"/>
            <a:chExt cx="351529" cy="370840"/>
          </a:xfrm>
        </p:grpSpPr>
        <p:sp>
          <p:nvSpPr>
            <p:cNvPr id="677" name="Shape 67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8" name="Shape 67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3809620" y="3721413"/>
            <a:ext cx="351530" cy="370841"/>
            <a:chOff x="0" y="0"/>
            <a:chExt cx="351529" cy="370840"/>
          </a:xfrm>
        </p:grpSpPr>
        <p:sp>
          <p:nvSpPr>
            <p:cNvPr id="680" name="Shape 68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81" name="Shape 68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683" name="Shape 683"/>
          <p:cNvSpPr/>
          <p:nvPr/>
        </p:nvSpPr>
        <p:spPr>
          <a:xfrm>
            <a:off x="3934854" y="4127841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1103687" y="4121479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grpSp>
        <p:nvGrpSpPr>
          <p:cNvPr id="712" name="Group 712"/>
          <p:cNvGrpSpPr/>
          <p:nvPr/>
        </p:nvGrpSpPr>
        <p:grpSpPr>
          <a:xfrm>
            <a:off x="975242" y="5671664"/>
            <a:ext cx="3180959" cy="370841"/>
            <a:chOff x="0" y="0"/>
            <a:chExt cx="3180957" cy="370840"/>
          </a:xfrm>
        </p:grpSpPr>
        <p:grpSp>
          <p:nvGrpSpPr>
            <p:cNvPr id="687" name="Group 687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90" name="Group 690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93" name="Group 693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96" name="Group 696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99" name="Group 699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702" name="Group 702"/>
            <p:cNvGrpSpPr/>
            <p:nvPr/>
          </p:nvGrpSpPr>
          <p:grpSpPr>
            <a:xfrm>
              <a:off x="1771227" y="-1"/>
              <a:ext cx="351530" cy="370842"/>
              <a:chOff x="0" y="0"/>
              <a:chExt cx="351529" cy="37084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705" name="Group 705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708" name="Group 708"/>
            <p:cNvGrpSpPr/>
            <p:nvPr/>
          </p:nvGrpSpPr>
          <p:grpSpPr>
            <a:xfrm>
              <a:off x="2472915" y="-1"/>
              <a:ext cx="351530" cy="370842"/>
              <a:chOff x="0" y="0"/>
              <a:chExt cx="351529" cy="370840"/>
            </a:xfrm>
          </p:grpSpPr>
          <p:sp>
            <p:nvSpPr>
              <p:cNvPr id="706" name="Shape 70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711" name="Group 711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709" name="Shape 70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10" name="Shape 71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5" origin="layout" pathEditMode="relative">
                                      <p:cBhvr>
                                        <p:cTn id="13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5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4" grpId="1"/>
      <p:bldP build="whole" bldLvl="1" animBg="1" rev="0" advAuto="0" spid="683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15" name="Shape 7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快速排序代码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第二步</a:t>
            </a:r>
          </a:p>
        </p:txBody>
      </p:sp>
      <p:sp>
        <p:nvSpPr>
          <p:cNvPr id="716" name="Shape 716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  <p:sp>
        <p:nvSpPr>
          <p:cNvPr id="717" name="Shape 71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18" name="Shape 71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21" name="Shape 7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还不理解</a:t>
            </a:r>
            <a:r>
              <a:t>partition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函数？</a:t>
            </a:r>
          </a:p>
        </p:txBody>
      </p:sp>
      <p:sp>
        <p:nvSpPr>
          <p:cNvPr id="722" name="Shape 722"/>
          <p:cNvSpPr/>
          <p:nvPr>
            <p:ph type="body" sz="half" idx="1"/>
          </p:nvPr>
        </p:nvSpPr>
        <p:spPr>
          <a:xfrm>
            <a:off x="1728552" y="2451744"/>
            <a:ext cx="5891200" cy="3145182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spcBef>
                <a:spcPts val="400"/>
              </a:spcBef>
              <a:buSzTx/>
              <a:buNone/>
              <a:defRPr b="1" sz="1727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  <p:sp>
        <p:nvSpPr>
          <p:cNvPr id="723" name="Shape 72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24" name="Shape 72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7" name="Group 727"/>
          <p:cNvGrpSpPr/>
          <p:nvPr/>
        </p:nvGrpSpPr>
        <p:grpSpPr>
          <a:xfrm>
            <a:off x="2497083" y="1334518"/>
            <a:ext cx="351530" cy="370841"/>
            <a:chOff x="0" y="0"/>
            <a:chExt cx="351529" cy="370840"/>
          </a:xfrm>
        </p:grpSpPr>
        <p:sp>
          <p:nvSpPr>
            <p:cNvPr id="725" name="Shape 72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6" name="Shape 72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2853595" y="1334518"/>
            <a:ext cx="351530" cy="370841"/>
            <a:chOff x="0" y="0"/>
            <a:chExt cx="351529" cy="370840"/>
          </a:xfrm>
        </p:grpSpPr>
        <p:sp>
          <p:nvSpPr>
            <p:cNvPr id="728" name="Shape 72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9" name="Shape 72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733" name="Group 733"/>
          <p:cNvGrpSpPr/>
          <p:nvPr/>
        </p:nvGrpSpPr>
        <p:grpSpPr>
          <a:xfrm>
            <a:off x="3198770" y="1334518"/>
            <a:ext cx="351530" cy="370841"/>
            <a:chOff x="0" y="0"/>
            <a:chExt cx="351529" cy="370840"/>
          </a:xfrm>
        </p:grpSpPr>
        <p:sp>
          <p:nvSpPr>
            <p:cNvPr id="731" name="Shape 73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2" name="Shape 73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736" name="Group 736"/>
          <p:cNvGrpSpPr/>
          <p:nvPr/>
        </p:nvGrpSpPr>
        <p:grpSpPr>
          <a:xfrm>
            <a:off x="3555284" y="1334518"/>
            <a:ext cx="351530" cy="370841"/>
            <a:chOff x="0" y="0"/>
            <a:chExt cx="351529" cy="370840"/>
          </a:xfrm>
        </p:grpSpPr>
        <p:sp>
          <p:nvSpPr>
            <p:cNvPr id="734" name="Shape 73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5" name="Shape 73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739" name="Group 739"/>
          <p:cNvGrpSpPr/>
          <p:nvPr/>
        </p:nvGrpSpPr>
        <p:grpSpPr>
          <a:xfrm>
            <a:off x="3911798" y="1334518"/>
            <a:ext cx="351530" cy="370841"/>
            <a:chOff x="0" y="0"/>
            <a:chExt cx="351529" cy="370840"/>
          </a:xfrm>
        </p:grpSpPr>
        <p:sp>
          <p:nvSpPr>
            <p:cNvPr id="737" name="Shape 73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4268310" y="1334518"/>
            <a:ext cx="351530" cy="370841"/>
            <a:chOff x="0" y="0"/>
            <a:chExt cx="351529" cy="370840"/>
          </a:xfrm>
        </p:grpSpPr>
        <p:sp>
          <p:nvSpPr>
            <p:cNvPr id="740" name="Shape 74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1" name="Shape 74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745" name="Group 745"/>
          <p:cNvGrpSpPr/>
          <p:nvPr/>
        </p:nvGrpSpPr>
        <p:grpSpPr>
          <a:xfrm>
            <a:off x="4624823" y="1334518"/>
            <a:ext cx="351530" cy="370841"/>
            <a:chOff x="0" y="0"/>
            <a:chExt cx="351529" cy="370840"/>
          </a:xfrm>
        </p:grpSpPr>
        <p:sp>
          <p:nvSpPr>
            <p:cNvPr id="743" name="Shape 74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4" name="Shape 74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4969998" y="1334518"/>
            <a:ext cx="351530" cy="370841"/>
            <a:chOff x="0" y="0"/>
            <a:chExt cx="351529" cy="370840"/>
          </a:xfrm>
        </p:grpSpPr>
        <p:sp>
          <p:nvSpPr>
            <p:cNvPr id="746" name="Shape 74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751" name="Group 751"/>
          <p:cNvGrpSpPr/>
          <p:nvPr/>
        </p:nvGrpSpPr>
        <p:grpSpPr>
          <a:xfrm>
            <a:off x="5326510" y="1334518"/>
            <a:ext cx="351530" cy="370841"/>
            <a:chOff x="0" y="0"/>
            <a:chExt cx="351529" cy="370840"/>
          </a:xfrm>
        </p:grpSpPr>
        <p:sp>
          <p:nvSpPr>
            <p:cNvPr id="749" name="Shape 74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0" name="Shape 75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752" name="Shape 752"/>
          <p:cNvSpPr/>
          <p:nvPr/>
        </p:nvSpPr>
        <p:spPr>
          <a:xfrm>
            <a:off x="5451743" y="1740946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2620578" y="1734584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 rot="1885368">
            <a:off x="5750373" y="799168"/>
            <a:ext cx="3426084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跟着我</a:t>
            </a:r>
          </a:p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右手左手一个慢动作</a:t>
            </a:r>
          </a:p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右手左手慢动作重播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5" origin="layout" pathEditMode="relative">
                                      <p:cBhvr>
                                        <p:cTn id="13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5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3" grpId="1"/>
      <p:bldP build="whole" bldLvl="1" animBg="1" rev="0" advAuto="0" spid="752" grpId="2"/>
      <p:bldP build="whole" bldLvl="1" animBg="1" rev="0" advAuto="0" spid="754" grpId="18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57" name="Shape 7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</p:txBody>
      </p:sp>
      <p:sp>
        <p:nvSpPr>
          <p:cNvPr id="758" name="Shape 758"/>
          <p:cNvSpPr/>
          <p:nvPr>
            <p:ph type="body" idx="1"/>
          </p:nvPr>
        </p:nvSpPr>
        <p:spPr>
          <a:xfrm>
            <a:off x="566737" y="1052514"/>
            <a:ext cx="8001001" cy="47528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假设现在的列表分两段有序，如何将其合成为一个有序列表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这种操作称为一次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归并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</p:txBody>
      </p:sp>
      <p:sp>
        <p:nvSpPr>
          <p:cNvPr id="759" name="Shape 75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60" name="Shape 76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63" name="Group 763"/>
          <p:cNvGrpSpPr/>
          <p:nvPr/>
        </p:nvGrpSpPr>
        <p:grpSpPr>
          <a:xfrm>
            <a:off x="975208" y="1970041"/>
            <a:ext cx="351530" cy="370841"/>
            <a:chOff x="0" y="0"/>
            <a:chExt cx="351529" cy="370840"/>
          </a:xfrm>
        </p:grpSpPr>
        <p:sp>
          <p:nvSpPr>
            <p:cNvPr id="761" name="Shape 76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62" name="Shape 76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766" name="Group 766"/>
          <p:cNvGrpSpPr/>
          <p:nvPr/>
        </p:nvGrpSpPr>
        <p:grpSpPr>
          <a:xfrm>
            <a:off x="1324633" y="1970041"/>
            <a:ext cx="351530" cy="370841"/>
            <a:chOff x="0" y="0"/>
            <a:chExt cx="351529" cy="370840"/>
          </a:xfrm>
        </p:grpSpPr>
        <p:sp>
          <p:nvSpPr>
            <p:cNvPr id="764" name="Shape 76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65" name="Shape 76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769" name="Group 769"/>
          <p:cNvGrpSpPr/>
          <p:nvPr/>
        </p:nvGrpSpPr>
        <p:grpSpPr>
          <a:xfrm>
            <a:off x="3064661" y="1970039"/>
            <a:ext cx="351530" cy="370841"/>
            <a:chOff x="0" y="0"/>
            <a:chExt cx="351529" cy="370840"/>
          </a:xfrm>
        </p:grpSpPr>
        <p:sp>
          <p:nvSpPr>
            <p:cNvPr id="767" name="Shape 76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68" name="Shape 76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772" name="Group 772"/>
          <p:cNvGrpSpPr/>
          <p:nvPr/>
        </p:nvGrpSpPr>
        <p:grpSpPr>
          <a:xfrm>
            <a:off x="2712233" y="1970040"/>
            <a:ext cx="351530" cy="370841"/>
            <a:chOff x="0" y="0"/>
            <a:chExt cx="351529" cy="370840"/>
          </a:xfrm>
        </p:grpSpPr>
        <p:sp>
          <p:nvSpPr>
            <p:cNvPr id="770" name="Shape 77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1676094" y="1970041"/>
            <a:ext cx="351530" cy="370841"/>
            <a:chOff x="0" y="0"/>
            <a:chExt cx="351529" cy="370840"/>
          </a:xfrm>
        </p:grpSpPr>
        <p:sp>
          <p:nvSpPr>
            <p:cNvPr id="773" name="Shape 77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778" name="Group 778"/>
          <p:cNvGrpSpPr/>
          <p:nvPr/>
        </p:nvGrpSpPr>
        <p:grpSpPr>
          <a:xfrm>
            <a:off x="2025520" y="1970041"/>
            <a:ext cx="351530" cy="370841"/>
            <a:chOff x="0" y="0"/>
            <a:chExt cx="351529" cy="370840"/>
          </a:xfrm>
        </p:grpSpPr>
        <p:sp>
          <p:nvSpPr>
            <p:cNvPr id="776" name="Shape 77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grpSp>
        <p:nvGrpSpPr>
          <p:cNvPr id="781" name="Group 781"/>
          <p:cNvGrpSpPr/>
          <p:nvPr/>
        </p:nvGrpSpPr>
        <p:grpSpPr>
          <a:xfrm>
            <a:off x="3759182" y="1969103"/>
            <a:ext cx="351530" cy="370841"/>
            <a:chOff x="0" y="0"/>
            <a:chExt cx="351529" cy="370840"/>
          </a:xfrm>
        </p:grpSpPr>
        <p:sp>
          <p:nvSpPr>
            <p:cNvPr id="779" name="Shape 77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0" name="Shape 78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784" name="Group 784"/>
          <p:cNvGrpSpPr/>
          <p:nvPr/>
        </p:nvGrpSpPr>
        <p:grpSpPr>
          <a:xfrm>
            <a:off x="2365703" y="1970041"/>
            <a:ext cx="351530" cy="370841"/>
            <a:chOff x="0" y="0"/>
            <a:chExt cx="351529" cy="370840"/>
          </a:xfrm>
        </p:grpSpPr>
        <p:sp>
          <p:nvSpPr>
            <p:cNvPr id="782" name="Shape 782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3" name="Shape 783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787" name="Group 787"/>
          <p:cNvGrpSpPr/>
          <p:nvPr/>
        </p:nvGrpSpPr>
        <p:grpSpPr>
          <a:xfrm>
            <a:off x="3414243" y="1969571"/>
            <a:ext cx="351530" cy="370841"/>
            <a:chOff x="0" y="0"/>
            <a:chExt cx="351529" cy="370840"/>
          </a:xfrm>
        </p:grpSpPr>
        <p:sp>
          <p:nvSpPr>
            <p:cNvPr id="785" name="Shape 78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6" name="Shape 78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sp>
        <p:nvSpPr>
          <p:cNvPr id="788" name="Shape 788"/>
          <p:cNvSpPr/>
          <p:nvPr/>
        </p:nvSpPr>
        <p:spPr>
          <a:xfrm>
            <a:off x="2705144" y="1729563"/>
            <a:ext cx="1" cy="857694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9" name="Shape 789"/>
          <p:cNvSpPr/>
          <p:nvPr/>
        </p:nvSpPr>
        <p:spPr>
          <a:xfrm>
            <a:off x="1099943" y="2386714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2836967" y="2410111"/>
            <a:ext cx="102058" cy="52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89411 0.286340" origin="layout" pathEditMode="relative">
                                      <p:cBhvr>
                                        <p:cTn id="17" dur="2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6979 0.000232" origin="layout" pathEditMode="relative">
                                      <p:cBhvr>
                                        <p:cTn id="21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38 0.286340" origin="layout" pathEditMode="relative">
                                      <p:cBhvr>
                                        <p:cTn id="25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02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080 0.286340" origin="layout" pathEditMode="relative">
                                      <p:cBhvr>
                                        <p:cTn id="33" dur="2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979 0.000232 L 0.076389 0.000232" origin="layout" pathEditMode="relative">
                                      <p:cBhvr>
                                        <p:cTn id="37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245 0.286340" origin="layout" pathEditMode="relative">
                                      <p:cBhvr>
                                        <p:cTn id="41" dur="2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389 0.000232 L 0.114059 -0.000010" origin="layout" pathEditMode="relative">
                                      <p:cBhvr>
                                        <p:cTn id="45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4242 0.286340" origin="layout" pathEditMode="relative">
                                      <p:cBhvr>
                                        <p:cTn id="49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020 0.000000 L 0.076390 -0.000463" origin="layout" pathEditMode="relative">
                                      <p:cBhvr>
                                        <p:cTn id="53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892 0.286340" origin="layout" pathEditMode="relative">
                                      <p:cBhvr>
                                        <p:cTn id="57" dur="2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059 -0.000010 L 0.159369 0.001376" origin="layout" pathEditMode="relative">
                                      <p:cBhvr>
                                        <p:cTn id="61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911 0.286340" origin="layout" pathEditMode="relative">
                                      <p:cBhvr>
                                        <p:cTn id="65" dur="2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390 -0.000463 L 0.114410 0.001157" origin="layout" pathEditMode="relative">
                                      <p:cBhvr>
                                        <p:cTn id="69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2435 0.286340" origin="layout" pathEditMode="relative">
                                      <p:cBhvr>
                                        <p:cTn id="73" dur="2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410 0.001157 L 0.151730 0.001157" origin="layout" pathEditMode="relative">
                                      <p:cBhvr>
                                        <p:cTn id="77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3134 0.286338" origin="layout" pathEditMode="relative">
                                      <p:cBhvr>
                                        <p:cTn id="81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1730 0.001157 L 0.189920 0.003467" origin="layout" pathEditMode="relative">
                                      <p:cBhvr>
                                        <p:cTn id="85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0" grpId="3"/>
      <p:bldP build="whole" bldLvl="1" animBg="1" rev="0" advAuto="0" spid="788" grpId="1"/>
      <p:bldP build="whole" bldLvl="1" animBg="1" rev="0" advAuto="0" spid="789" grpId="2"/>
      <p:bldP build="whole" bldLvl="1" animBg="1" rev="0" advAuto="0" spid="758" grpId="2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93" name="Shape 7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一次归并代码</a:t>
            </a:r>
          </a:p>
        </p:txBody>
      </p:sp>
      <p:sp>
        <p:nvSpPr>
          <p:cNvPr id="794" name="Shape 794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348900" indent="-348900" defTabSz="905255">
              <a:spcBef>
                <a:spcPts val="400"/>
              </a:spcBef>
              <a:defRPr b="1" sz="1782">
                <a:latin typeface="Consolas"/>
                <a:ea typeface="Consolas"/>
                <a:cs typeface="Consolas"/>
                <a:sym typeface="Consolas"/>
              </a:defRPr>
            </a:pPr>
            <a:r>
              <a:t>def merge</a:t>
            </a:r>
            <a:r>
              <a:rPr b="0"/>
              <a:t>(li, low, mid, high):</a:t>
            </a:r>
            <a:br>
              <a:rPr b="0"/>
            </a:br>
            <a:r>
              <a:rPr b="0"/>
              <a:t>    i = low</a:t>
            </a:r>
            <a:br>
              <a:rPr b="0"/>
            </a:br>
            <a:r>
              <a:rPr b="0"/>
              <a:t>    j = mid + 1</a:t>
            </a:r>
            <a:br>
              <a:rPr b="0"/>
            </a:br>
            <a:r>
              <a:rPr b="0"/>
              <a:t>    ltmp = []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i &lt;= mid </a:t>
            </a:r>
            <a:r>
              <a:t>and </a:t>
            </a:r>
            <a:r>
              <a:rPr b="0"/>
              <a:t>j &lt;= high:</a:t>
            </a:r>
            <a:br>
              <a:rPr b="0"/>
            </a:br>
            <a:r>
              <a:rPr b="0"/>
              <a:t>        </a:t>
            </a:r>
            <a:r>
              <a:t>if </a:t>
            </a:r>
            <a:r>
              <a:rPr b="0"/>
              <a:t>li[i] &lt;= li[j]:</a:t>
            </a:r>
            <a:br>
              <a:rPr b="0"/>
            </a:br>
            <a:r>
              <a:rPr b="0"/>
              <a:t>            ltmp.append(li[i])</a:t>
            </a:r>
            <a:br>
              <a:rPr b="0"/>
            </a:br>
            <a:r>
              <a:rPr b="0"/>
              <a:t>            i += 1</a:t>
            </a:r>
            <a:br>
              <a:rPr b="0"/>
            </a:br>
            <a:r>
              <a:rPr b="0"/>
              <a:t>        </a:t>
            </a:r>
            <a:r>
              <a:t>else</a:t>
            </a:r>
            <a:r>
              <a:rPr b="0"/>
              <a:t>:</a:t>
            </a:r>
            <a:br>
              <a:rPr b="0"/>
            </a:br>
            <a:r>
              <a:rPr b="0"/>
              <a:t>            ltmp.append(li[j])</a:t>
            </a:r>
            <a:br>
              <a:rPr b="0"/>
            </a:br>
            <a:r>
              <a:rPr b="0"/>
              <a:t>            j += 1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i &lt;= mid:</a:t>
            </a:r>
            <a:br>
              <a:rPr b="0"/>
            </a:br>
            <a:r>
              <a:rPr b="0"/>
              <a:t>        ltmp.append(li[i])</a:t>
            </a:r>
            <a:br>
              <a:rPr b="0"/>
            </a:br>
            <a:r>
              <a:rPr b="0"/>
              <a:t>        i += 1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j &lt;= high:</a:t>
            </a:r>
            <a:br>
              <a:rPr b="0"/>
            </a:br>
            <a:r>
              <a:rPr b="0"/>
              <a:t>        ltmp.append(li[j])</a:t>
            </a:r>
            <a:br>
              <a:rPr b="0"/>
            </a:br>
            <a:r>
              <a:rPr b="0"/>
              <a:t>        j += 1</a:t>
            </a:r>
            <a:br>
              <a:rPr b="0"/>
            </a:br>
            <a:r>
              <a:rPr b="0"/>
              <a:t>    li[low:high + 1] = ltmp</a:t>
            </a:r>
          </a:p>
        </p:txBody>
      </p:sp>
      <p:sp>
        <p:nvSpPr>
          <p:cNvPr id="795" name="Shape 79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96" name="Shape 79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99" name="Shape 7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有了归并怎么用？</a:t>
            </a:r>
          </a:p>
        </p:txBody>
      </p:sp>
      <p:sp>
        <p:nvSpPr>
          <p:cNvPr id="800" name="Shape 800"/>
          <p:cNvSpPr/>
          <p:nvPr>
            <p:ph type="body" sz="quarter" idx="1"/>
          </p:nvPr>
        </p:nvSpPr>
        <p:spPr>
          <a:xfrm>
            <a:off x="566737" y="4895320"/>
            <a:ext cx="8001001" cy="1124482"/>
          </a:xfrm>
          <a:prstGeom prst="rect">
            <a:avLst/>
          </a:prstGeom>
        </p:spPr>
        <p:txBody>
          <a:bodyPr/>
          <a:lstStyle/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分解：将列表越分越小，直至分成一个元素。</a:t>
            </a:r>
          </a:p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一个元素是有序的。</a:t>
            </a:r>
          </a:p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合并：将两个有序列表归并，列表越来越大。</a:t>
            </a:r>
          </a:p>
        </p:txBody>
      </p:sp>
      <p:sp>
        <p:nvSpPr>
          <p:cNvPr id="801" name="Shape 80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02" name="Shape 802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3" name="image7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737" y="1052515"/>
            <a:ext cx="6089245" cy="3842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06" name="Shape 8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</p:txBody>
      </p:sp>
      <p:sp>
        <p:nvSpPr>
          <p:cNvPr id="807" name="Shape 80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def mergesort</a:t>
            </a:r>
            <a:r>
              <a:rPr b="0"/>
              <a:t>(li, low, high):</a:t>
            </a:r>
            <a:br>
              <a:rPr b="0"/>
            </a:br>
            <a:r>
              <a:rPr b="0"/>
              <a:t>    </a:t>
            </a:r>
            <a:r>
              <a:t>if </a:t>
            </a:r>
            <a:r>
              <a:rPr b="0"/>
              <a:t>low &lt; high:</a:t>
            </a:r>
            <a:br>
              <a:rPr b="0"/>
            </a:br>
            <a:r>
              <a:rPr b="0"/>
              <a:t>        mid = (low + high) // 2</a:t>
            </a:r>
            <a:br>
              <a:rPr b="0"/>
            </a:br>
            <a:r>
              <a:rPr b="0"/>
              <a:t>        mergesort(li, low, mid)</a:t>
            </a:r>
            <a:br>
              <a:rPr b="0"/>
            </a:br>
            <a:r>
              <a:rPr b="0"/>
              <a:t>        mergesort(li, mid + 1, high)</a:t>
            </a:r>
            <a:br>
              <a:rPr b="0"/>
            </a:br>
            <a:r>
              <a:rPr b="0"/>
              <a:t>        merge(li, low, mid, high)</a:t>
            </a:r>
          </a:p>
        </p:txBody>
      </p:sp>
      <p:sp>
        <p:nvSpPr>
          <p:cNvPr id="808" name="Shape 80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09" name="Shape 80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0" name="Shape 810"/>
          <p:cNvSpPr/>
          <p:nvPr/>
        </p:nvSpPr>
        <p:spPr>
          <a:xfrm>
            <a:off x="5348177" y="4870839"/>
            <a:ext cx="287079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O(nlogn)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空间复杂度：</a:t>
            </a:r>
            <a:r>
              <a:t>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13" name="Shape 8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快速排序、堆排序、归并排序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sp>
        <p:nvSpPr>
          <p:cNvPr id="814" name="Shape 814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三种排序算法的时间复杂度都是</a:t>
            </a:r>
            <a:r>
              <a:t>O(nlogn)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一般情况下，就运行时间而言：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 </a:t>
            </a:r>
            <a:r>
              <a:t>&lt;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归并排序 </a:t>
            </a:r>
            <a:r>
              <a:t>&lt;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堆排序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三种排序算法的缺点：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快速排序：极端情况下排序效率低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归并排序：需要额外的内存开销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堆排序：在快的排序算法中相对较慢</a:t>
            </a:r>
          </a:p>
        </p:txBody>
      </p:sp>
      <p:sp>
        <p:nvSpPr>
          <p:cNvPr id="815" name="Shape 81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16" name="Shape 81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19" name="Shape 8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希尔排序思路</a:t>
            </a:r>
          </a:p>
        </p:txBody>
      </p:sp>
      <p:sp>
        <p:nvSpPr>
          <p:cNvPr id="820" name="Shape 820"/>
          <p:cNvSpPr/>
          <p:nvPr>
            <p:ph type="body" sz="half" idx="1"/>
          </p:nvPr>
        </p:nvSpPr>
        <p:spPr>
          <a:xfrm>
            <a:off x="566737" y="1052515"/>
            <a:ext cx="8001001" cy="2427285"/>
          </a:xfrm>
          <a:prstGeom prst="rect">
            <a:avLst/>
          </a:prstGeom>
        </p:spPr>
        <p:txBody>
          <a:bodyPr/>
          <a:lstStyle/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希尔排序是一种分组插入排序算法。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首先取一个整数</a:t>
            </a:r>
            <a:r>
              <a:t>d</a:t>
            </a:r>
            <a:r>
              <a:rPr baseline="-38203"/>
              <a:t>1</a:t>
            </a:r>
            <a:r>
              <a:t>=n/2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，将元素分为</a:t>
            </a:r>
            <a:r>
              <a:t>d1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个组，每组相邻量元素之间距离为</a:t>
            </a:r>
            <a:r>
              <a:t>d1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，在各组内进行直接插入排序；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取第二个整数</a:t>
            </a:r>
            <a:r>
              <a:t>d</a:t>
            </a:r>
            <a:r>
              <a:rPr baseline="-38203"/>
              <a:t>2</a:t>
            </a:r>
            <a:r>
              <a:t>=d</a:t>
            </a:r>
            <a:r>
              <a:rPr baseline="-38203"/>
              <a:t>1</a:t>
            </a:r>
            <a:r>
              <a:t>/2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，重复上述分组排序过程，直到</a:t>
            </a:r>
            <a:r>
              <a:t>d</a:t>
            </a:r>
            <a:r>
              <a:rPr baseline="-38203"/>
              <a:t>i</a:t>
            </a:r>
            <a:r>
              <a:t>=1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，即所有元素在同一组内进行直接插入排序。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希尔排序每趟并不使某些元素有序，而是使整体数据越来越接近有序；最后一趟排序使得所有数据有序。</a:t>
            </a:r>
          </a:p>
        </p:txBody>
      </p:sp>
      <p:sp>
        <p:nvSpPr>
          <p:cNvPr id="821" name="Shape 82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22" name="Shape 822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5" name="Group 825"/>
          <p:cNvGrpSpPr/>
          <p:nvPr/>
        </p:nvGrpSpPr>
        <p:grpSpPr>
          <a:xfrm>
            <a:off x="2734733" y="3651977"/>
            <a:ext cx="351530" cy="370841"/>
            <a:chOff x="0" y="0"/>
            <a:chExt cx="351529" cy="370840"/>
          </a:xfrm>
        </p:grpSpPr>
        <p:sp>
          <p:nvSpPr>
            <p:cNvPr id="823" name="Shape 82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4" name="Shape 82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828" name="Group 828"/>
          <p:cNvGrpSpPr/>
          <p:nvPr/>
        </p:nvGrpSpPr>
        <p:grpSpPr>
          <a:xfrm>
            <a:off x="3091246" y="3651977"/>
            <a:ext cx="351530" cy="370841"/>
            <a:chOff x="0" y="0"/>
            <a:chExt cx="351529" cy="370840"/>
          </a:xfrm>
        </p:grpSpPr>
        <p:sp>
          <p:nvSpPr>
            <p:cNvPr id="826" name="Shape 82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7" name="Shape 82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831" name="Group 831"/>
          <p:cNvGrpSpPr/>
          <p:nvPr/>
        </p:nvGrpSpPr>
        <p:grpSpPr>
          <a:xfrm>
            <a:off x="3436420" y="3651977"/>
            <a:ext cx="351530" cy="370841"/>
            <a:chOff x="0" y="0"/>
            <a:chExt cx="351529" cy="370840"/>
          </a:xfrm>
        </p:grpSpPr>
        <p:sp>
          <p:nvSpPr>
            <p:cNvPr id="829" name="Shape 82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0" name="Shape 83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3792933" y="3651977"/>
            <a:ext cx="351530" cy="370841"/>
            <a:chOff x="0" y="0"/>
            <a:chExt cx="351529" cy="370840"/>
          </a:xfrm>
        </p:grpSpPr>
        <p:sp>
          <p:nvSpPr>
            <p:cNvPr id="832" name="Shape 832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3" name="Shape 833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837" name="Group 837"/>
          <p:cNvGrpSpPr/>
          <p:nvPr/>
        </p:nvGrpSpPr>
        <p:grpSpPr>
          <a:xfrm>
            <a:off x="4149447" y="3651977"/>
            <a:ext cx="351530" cy="370841"/>
            <a:chOff x="0" y="0"/>
            <a:chExt cx="351529" cy="370840"/>
          </a:xfrm>
        </p:grpSpPr>
        <p:sp>
          <p:nvSpPr>
            <p:cNvPr id="835" name="Shape 83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6" name="Shape 83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840" name="Group 840"/>
          <p:cNvGrpSpPr/>
          <p:nvPr/>
        </p:nvGrpSpPr>
        <p:grpSpPr>
          <a:xfrm>
            <a:off x="4505959" y="3651977"/>
            <a:ext cx="351530" cy="370841"/>
            <a:chOff x="0" y="0"/>
            <a:chExt cx="351529" cy="370840"/>
          </a:xfrm>
        </p:grpSpPr>
        <p:sp>
          <p:nvSpPr>
            <p:cNvPr id="838" name="Shape 83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9" name="Shape 83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843" name="Group 843"/>
          <p:cNvGrpSpPr/>
          <p:nvPr/>
        </p:nvGrpSpPr>
        <p:grpSpPr>
          <a:xfrm>
            <a:off x="4862474" y="3651977"/>
            <a:ext cx="351530" cy="370841"/>
            <a:chOff x="0" y="0"/>
            <a:chExt cx="351529" cy="370840"/>
          </a:xfrm>
        </p:grpSpPr>
        <p:sp>
          <p:nvSpPr>
            <p:cNvPr id="841" name="Shape 84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2" name="Shape 84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846" name="Group 846"/>
          <p:cNvGrpSpPr/>
          <p:nvPr/>
        </p:nvGrpSpPr>
        <p:grpSpPr>
          <a:xfrm>
            <a:off x="5207648" y="3651977"/>
            <a:ext cx="351530" cy="370841"/>
            <a:chOff x="0" y="0"/>
            <a:chExt cx="351529" cy="370840"/>
          </a:xfrm>
        </p:grpSpPr>
        <p:sp>
          <p:nvSpPr>
            <p:cNvPr id="844" name="Shape 84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5" name="Shape 84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849" name="Group 849"/>
          <p:cNvGrpSpPr/>
          <p:nvPr/>
        </p:nvGrpSpPr>
        <p:grpSpPr>
          <a:xfrm>
            <a:off x="5564161" y="3651977"/>
            <a:ext cx="351530" cy="370841"/>
            <a:chOff x="0" y="0"/>
            <a:chExt cx="351529" cy="370840"/>
          </a:xfrm>
        </p:grpSpPr>
        <p:sp>
          <p:nvSpPr>
            <p:cNvPr id="847" name="Shape 84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850" name="Shape 850"/>
          <p:cNvSpPr/>
          <p:nvPr/>
        </p:nvSpPr>
        <p:spPr>
          <a:xfrm>
            <a:off x="566738" y="3655953"/>
            <a:ext cx="6601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d=4</a:t>
            </a:r>
          </a:p>
        </p:txBody>
      </p:sp>
      <p:sp>
        <p:nvSpPr>
          <p:cNvPr id="851" name="Shape 851"/>
          <p:cNvSpPr/>
          <p:nvPr/>
        </p:nvSpPr>
        <p:spPr>
          <a:xfrm>
            <a:off x="561753" y="3649509"/>
            <a:ext cx="6601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d=2</a:t>
            </a:r>
          </a:p>
        </p:txBody>
      </p:sp>
      <p:sp>
        <p:nvSpPr>
          <p:cNvPr id="852" name="Shape 852"/>
          <p:cNvSpPr/>
          <p:nvPr/>
        </p:nvSpPr>
        <p:spPr>
          <a:xfrm>
            <a:off x="556769" y="3662398"/>
            <a:ext cx="6601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4311" origin="layout" pathEditMode="relative">
                                      <p:cBhvr>
                                        <p:cTn id="10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5701" origin="layout" pathEditMode="relative">
                                      <p:cBhvr>
                                        <p:cTn id="13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6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9" dur="2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9031" origin="layout" pathEditMode="relative">
                                      <p:cBhvr>
                                        <p:cTn id="22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7181" origin="layout" pathEditMode="relative">
                                      <p:cBhvr>
                                        <p:cTn id="25" dur="2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4523 -0.000229" origin="layout" pathEditMode="relative">
                                      <p:cBhvr>
                                        <p:cTn id="29" dur="2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4510 0.000229" origin="layout" pathEditMode="relative">
                                      <p:cBhvr>
                                        <p:cTn id="32" dur="2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4311 L -0.154511 0.075001" origin="layout" pathEditMode="relative">
                                      <p:cBhvr>
                                        <p:cTn id="35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5701 L 0.154692 0.074311" origin="layout" pathEditMode="relative">
                                      <p:cBhvr>
                                        <p:cTn id="38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0.156065 0.141671" origin="layout" pathEditMode="relative">
                                      <p:cBhvr>
                                        <p:cTn id="41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-0.156082 0.139351" origin="layout" pathEditMode="relative">
                                      <p:cBhvr>
                                        <p:cTn id="44" dur="2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54511 -0.0007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54692 0.000000" origin="layout" pathEditMode="relative">
                                      <p:cBhvr>
                                        <p:cTn id="51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139351 L -0.156082 0.000000" origin="layout" pathEditMode="relative">
                                      <p:cBhvr>
                                        <p:cTn id="54" dur="2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141671 L 0.156065 0.002320" origin="layout" pathEditMode="relative">
                                      <p:cBhvr>
                                        <p:cTn id="57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9031 L 0.000000 0.000000" origin="layout" pathEditMode="relative">
                                      <p:cBhvr>
                                        <p:cTn id="60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7181 L 0.000000 0.000000" origin="layout" pathEditMode="relative">
                                      <p:cBhvr>
                                        <p:cTn id="63" dur="2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-0.000700 L -0.154511 0.075001" origin="layout" pathEditMode="relative">
                                      <p:cBhvr>
                                        <p:cTn id="74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77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00000 L 0.154692 0.074311" origin="layout" pathEditMode="relative">
                                      <p:cBhvr>
                                        <p:cTn id="80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83" dur="2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23 -0.000229 L -0.078133 0.000000" origin="layout" pathEditMode="relative">
                                      <p:cBhvr>
                                        <p:cTn id="87" dur="2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000000 L -0.232472 -0.000229" origin="layout" pathEditMode="relative">
                                      <p:cBhvr>
                                        <p:cTn id="90" dur="2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510 0.000229 L 0.232460 0.000229" origin="layout" pathEditMode="relative">
                                      <p:cBhvr>
                                        <p:cTn id="93" dur="2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002320 L 0.078115 0.002320" origin="layout" pathEditMode="relative">
                                      <p:cBhvr>
                                        <p:cTn id="96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54511 -0.000700" origin="layout" pathEditMode="relative">
                                      <p:cBhvr>
                                        <p:cTn id="100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103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after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54692 0.000000" origin="layout" pathEditMode="relative">
                                      <p:cBhvr>
                                        <p:cTn id="106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after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109" dur="2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xit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32472 -0.000229 L -0.193582 0.000000" origin="layout" pathEditMode="relative">
                                      <p:cBhvr>
                                        <p:cTn id="120" dur="2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-0.000700 L -0.193221 -0.000934" origin="layout" pathEditMode="relative">
                                      <p:cBhvr>
                                        <p:cTn id="123" dur="2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after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8115 0.002320 L 0.039055 0.002319" origin="layout" pathEditMode="relative">
                                      <p:cBhvr>
                                        <p:cTn id="126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path" nodeType="after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2460 0.000229 L 0.154340 0.000225" origin="layout" pathEditMode="relative">
                                      <p:cBhvr>
                                        <p:cTn id="129" dur="2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path" nodeType="after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948 0.000005" origin="layout" pathEditMode="relative">
                                      <p:cBhvr>
                                        <p:cTn id="132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00000 L 0.193582 -0.000001" origin="layout" pathEditMode="relative">
                                      <p:cBhvr>
                                        <p:cTn id="135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path" nodeType="with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879 0.000001" origin="layout" pathEditMode="relative">
                                      <p:cBhvr>
                                        <p:cTn id="138" dur="2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after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90 0.000000" origin="layout" pathEditMode="relative">
                                      <p:cBhvr>
                                        <p:cTn id="141" dur="2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0" grpId="20"/>
      <p:bldP build="whole" bldLvl="1" animBg="1" rev="0" advAuto="0" spid="852" grpId="35"/>
      <p:bldP build="whole" bldLvl="1" animBg="1" rev="0" advAuto="0" spid="850" grpId="1"/>
      <p:bldP build="whole" bldLvl="1" animBg="1" rev="0" advAuto="0" spid="851" grpId="21"/>
      <p:bldP build="whole" bldLvl="1" animBg="1" rev="0" advAuto="0" spid="851" grpId="34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55" name="Shape 8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</a:t>
            </a:r>
          </a:p>
        </p:txBody>
      </p:sp>
      <p:sp>
        <p:nvSpPr>
          <p:cNvPr id="856" name="Shape 856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def shell_sort</a:t>
            </a:r>
            <a:r>
              <a:rPr b="0"/>
              <a:t>(li):</a:t>
            </a:r>
            <a:br>
              <a:rPr b="0"/>
            </a:br>
            <a:r>
              <a:rPr b="0"/>
              <a:t>    gap = len(li) // 2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gap &gt; 0: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range(gap, len(li)):</a:t>
            </a:r>
            <a:br>
              <a:rPr b="0"/>
            </a:br>
            <a:r>
              <a:rPr b="0"/>
              <a:t>            tmp = li[i]</a:t>
            </a:r>
            <a:br>
              <a:rPr b="0"/>
            </a:br>
            <a:r>
              <a:rPr b="0"/>
              <a:t>            j = i - gap</a:t>
            </a:r>
            <a:br>
              <a:rPr b="0"/>
            </a:br>
            <a:r>
              <a:rPr b="0"/>
              <a:t>            </a:t>
            </a:r>
            <a:r>
              <a:t>while </a:t>
            </a:r>
            <a:r>
              <a:rPr b="0"/>
              <a:t>j &gt;= 0 </a:t>
            </a:r>
            <a:r>
              <a:t>and </a:t>
            </a:r>
            <a:r>
              <a:rPr b="0"/>
              <a:t>tmp &lt; li[j]:</a:t>
            </a:r>
            <a:br>
              <a:rPr b="0"/>
            </a:br>
            <a:r>
              <a:rPr b="0"/>
              <a:t>                li[j + gap] = li[j]</a:t>
            </a:r>
            <a:br>
              <a:rPr b="0"/>
            </a:br>
            <a:r>
              <a:rPr b="0"/>
              <a:t>                j -= gap</a:t>
            </a:r>
            <a:br>
              <a:rPr b="0"/>
            </a:br>
            <a:r>
              <a:rPr b="0"/>
              <a:t>            li[j + gap] = tmp</a:t>
            </a:r>
            <a:br>
              <a:rPr b="0"/>
            </a:br>
            <a:r>
              <a:rPr b="0"/>
              <a:t>        gap /= 2</a:t>
            </a:r>
          </a:p>
        </p:txBody>
      </p:sp>
      <p:sp>
        <p:nvSpPr>
          <p:cNvPr id="857" name="Shape 85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58" name="Shape 85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9" name="Shape 859"/>
          <p:cNvSpPr/>
          <p:nvPr/>
        </p:nvSpPr>
        <p:spPr>
          <a:xfrm>
            <a:off x="5023413" y="5081285"/>
            <a:ext cx="3240912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	O((1+τ)n)</a:t>
            </a:r>
          </a:p>
          <a:p>
            <a:pPr/>
            <a:r>
              <a:t>	</a:t>
            </a:r>
            <a:r>
              <a:t>     </a:t>
            </a:r>
            <a:r>
              <a:t>	O(1.3n)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递归：练习</a:t>
            </a:r>
          </a:p>
        </p:txBody>
      </p:sp>
      <p:sp>
        <p:nvSpPr>
          <p:cNvPr id="225" name="Shape 22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image2.jpeg" descr="https://pic2.zhimg.com/2a6fa5d0e01454ce4f8fa41a3d2e47e5_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059" y="1052515"/>
            <a:ext cx="3841491" cy="4942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62" name="Shape 8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graphicFrame>
        <p:nvGraphicFramePr>
          <p:cNvPr id="863" name="Table 863"/>
          <p:cNvGraphicFramePr/>
          <p:nvPr/>
        </p:nvGraphicFramePr>
        <p:xfrm>
          <a:off x="566737" y="1052512"/>
          <a:ext cx="8001001" cy="2966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185420"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排序方法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时间复杂度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稳定性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代码复杂度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8542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最坏情况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chemeClr val="accent3">
                          <a:lumOff val="44000"/>
                        </a:schemeClr>
                      </a:solidFill>
                    </a:lnL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平均情况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最好情况</a:t>
                      </a:r>
                    </a:p>
                  </a:txBody>
                  <a:tcPr marL="45720" marR="45720" marT="45720" marB="45720" anchor="t" anchorCtr="0" horzOverflow="overflow">
                    <a:lnR w="38100">
                      <a:solidFill>
                        <a:schemeClr val="accent3">
                          <a:lumOff val="44000"/>
                        </a:schemeClr>
                      </a:solidFill>
                    </a:lnR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 vMerge="1"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冒泡排序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直接选择排序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直接插入排序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快速排序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堆排序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归并排序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希尔排序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O(1.3n)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64" name="Shape 86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65" name="Shape 865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68" name="Shape 8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赠品</a:t>
            </a:r>
            <a:r>
              <a:t>1</a:t>
            </a:r>
          </a:p>
        </p:txBody>
      </p:sp>
      <p:sp>
        <p:nvSpPr>
          <p:cNvPr id="869" name="Shape 869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现在有一个列表，列表中的数范围都在</a:t>
            </a:r>
            <a:r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到</a:t>
            </a:r>
            <a:r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之间，列表长度大约为</a:t>
            </a:r>
            <a:r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万。设计算法在</a:t>
            </a:r>
            <a:r>
              <a:t>O(n)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时间复杂度内将列表进行排序。</a:t>
            </a:r>
          </a:p>
        </p:txBody>
      </p:sp>
      <p:sp>
        <p:nvSpPr>
          <p:cNvPr id="870" name="Shape 87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71" name="Shape 87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74" name="Shape 8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赠品</a:t>
            </a:r>
            <a:r>
              <a:t>1-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计数排序</a:t>
            </a:r>
          </a:p>
        </p:txBody>
      </p:sp>
      <p:sp>
        <p:nvSpPr>
          <p:cNvPr id="875" name="Shape 875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创建一个列表，用来统计每个数出现的次数。</a:t>
            </a:r>
          </a:p>
        </p:txBody>
      </p:sp>
      <p:sp>
        <p:nvSpPr>
          <p:cNvPr id="876" name="Shape 87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77" name="Shape 87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8" name="Shape 878"/>
          <p:cNvSpPr/>
          <p:nvPr/>
        </p:nvSpPr>
        <p:spPr>
          <a:xfrm>
            <a:off x="838198" y="2104997"/>
            <a:ext cx="5886693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count_sort</a:t>
            </a:r>
            <a:r>
              <a:rPr b="0">
                <a:solidFill>
                  <a:srgbClr val="000000"/>
                </a:solidFill>
              </a:rPr>
              <a:t>(li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max_num):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count = [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for </a:t>
            </a:r>
            <a:r>
              <a:rPr b="0">
                <a:solidFill>
                  <a:srgbClr val="80808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(max_num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 </a:t>
            </a:r>
            <a:r>
              <a:t>in </a:t>
            </a:r>
            <a:r>
              <a:rPr b="0">
                <a:solidFill>
                  <a:srgbClr val="000000"/>
                </a:solidFill>
              </a:rPr>
              <a:t>li: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count[num] +=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i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</a:t>
            </a:r>
            <a:r>
              <a:rPr b="0"/>
              <a:t>,</a:t>
            </a:r>
            <a:r>
              <a:rPr b="0">
                <a:solidFill>
                  <a:srgbClr val="000000"/>
                </a:solidFill>
              </a:rPr>
              <a:t>m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enumerate</a:t>
            </a:r>
            <a:r>
              <a:rPr b="0">
                <a:solidFill>
                  <a:srgbClr val="000000"/>
                </a:solidFill>
              </a:rPr>
              <a:t>(count):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 = num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i +=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81" name="Shape 8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习题</a:t>
            </a:r>
            <a:r>
              <a:t>1</a:t>
            </a:r>
          </a:p>
        </p:txBody>
      </p:sp>
      <p:sp>
        <p:nvSpPr>
          <p:cNvPr id="882" name="Shape 88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给定一个列表和一个整数，设计算法找到两个数的下标，使得两个数之和为给定的整数。保证肯定仅有一个结果。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例如，列表</a:t>
            </a:r>
            <a:r>
              <a:t>[1,2,5,4]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与目标整数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1+2=3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，结果为</a:t>
            </a:r>
            <a:r>
              <a:t>(0,</a:t>
            </a:r>
            <a:r>
              <a:t> </a:t>
            </a:r>
            <a:r>
              <a:t>1).</a:t>
            </a:r>
          </a:p>
          <a:p>
            <a:pPr/>
            <a:r>
              <a:t>https://leetcode.com/problems/two-sum/?tab=Description</a:t>
            </a:r>
          </a:p>
        </p:txBody>
      </p:sp>
      <p:sp>
        <p:nvSpPr>
          <p:cNvPr id="883" name="Shape 88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84" name="Shape 88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87" name="Shape 8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习题</a:t>
            </a:r>
            <a:r>
              <a:t>2</a:t>
            </a:r>
          </a:p>
        </p:txBody>
      </p:sp>
      <p:sp>
        <p:nvSpPr>
          <p:cNvPr id="888" name="Shape 888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给定一个升序列表和一个整数，返回该整数在列表中的下标范围。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例如：列表</a:t>
            </a:r>
            <a:r>
              <a:t>[1,2,3,3,3,4,4,5]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，若查找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，则返回</a:t>
            </a:r>
            <a:r>
              <a:t>(2,4)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；若查找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，则返回</a:t>
            </a:r>
            <a:r>
              <a:t>(0,0)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/>
            <a:r>
              <a:t>https://leetcode.com/problems/search-for-a-range/description/</a:t>
            </a:r>
          </a:p>
        </p:txBody>
      </p:sp>
      <p:sp>
        <p:nvSpPr>
          <p:cNvPr id="889" name="Shape 88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90" name="Shape 89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看代码：</a:t>
            </a:r>
          </a:p>
        </p:txBody>
      </p:sp>
      <p:sp>
        <p:nvSpPr>
          <p:cNvPr id="232" name="Shape 23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33" name="Shape 233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234"/>
          <p:cNvSpPr/>
          <p:nvPr/>
        </p:nvSpPr>
        <p:spPr>
          <a:xfrm>
            <a:off x="655130" y="1913476"/>
            <a:ext cx="2363318" cy="3835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</p:txBody>
      </p:sp>
      <p:sp>
        <p:nvSpPr>
          <p:cNvPr id="235" name="Shape 235"/>
          <p:cNvSpPr/>
          <p:nvPr/>
        </p:nvSpPr>
        <p:spPr>
          <a:xfrm>
            <a:off x="657834" y="2703333"/>
            <a:ext cx="2805959" cy="662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236" name="Shape 236"/>
          <p:cNvSpPr/>
          <p:nvPr/>
        </p:nvSpPr>
        <p:spPr>
          <a:xfrm>
            <a:off x="659768" y="3669389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37" name="Shape 237"/>
          <p:cNvSpPr/>
          <p:nvPr/>
        </p:nvSpPr>
        <p:spPr>
          <a:xfrm>
            <a:off x="626782" y="4921879"/>
            <a:ext cx="3814416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238" name="Shape 238"/>
          <p:cNvSpPr/>
          <p:nvPr/>
        </p:nvSpPr>
        <p:spPr>
          <a:xfrm>
            <a:off x="5096635" y="2134877"/>
            <a:ext cx="311426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左面四组代码，</a:t>
            </a:r>
          </a:p>
          <a:p>
            <a:pPr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哪组运行时间最短？</a:t>
            </a:r>
          </a:p>
        </p:txBody>
      </p:sp>
      <p:sp>
        <p:nvSpPr>
          <p:cNvPr id="239" name="Shape 239"/>
          <p:cNvSpPr/>
          <p:nvPr/>
        </p:nvSpPr>
        <p:spPr>
          <a:xfrm>
            <a:off x="5166564" y="3639906"/>
            <a:ext cx="3114261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用什么方式来体现代码（算法）运行的快慢？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2"/>
      <p:bldP build="whole" bldLvl="1" animBg="1" rev="0" advAuto="0" spid="2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类比生活中的一些事件，估计时间：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眨一下眼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口算</a:t>
            </a:r>
            <a:r>
              <a:t>“</a:t>
            </a:r>
            <a:r>
              <a:t>29+68</a:t>
            </a:r>
            <a:r>
              <a:t>”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烧一壶水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睡一觉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完成一个项目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飞船从地球飞出太阳系</a:t>
            </a:r>
          </a:p>
        </p:txBody>
      </p:sp>
      <p:sp>
        <p:nvSpPr>
          <p:cNvPr id="244" name="Shape 24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Shape 246"/>
          <p:cNvSpPr/>
          <p:nvPr/>
        </p:nvSpPr>
        <p:spPr>
          <a:xfrm>
            <a:off x="5545778" y="1923801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一瞬间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几毫秒</a:t>
            </a:r>
          </a:p>
        </p:txBody>
      </p:sp>
      <p:sp>
        <p:nvSpPr>
          <p:cNvPr id="247" name="Shape 247"/>
          <p:cNvSpPr/>
          <p:nvPr/>
        </p:nvSpPr>
        <p:spPr>
          <a:xfrm>
            <a:off x="5545778" y="2332712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几秒</a:t>
            </a:r>
          </a:p>
        </p:txBody>
      </p:sp>
      <p:sp>
        <p:nvSpPr>
          <p:cNvPr id="248" name="Shape 248"/>
          <p:cNvSpPr/>
          <p:nvPr/>
        </p:nvSpPr>
        <p:spPr>
          <a:xfrm>
            <a:off x="5545778" y="2741621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几分钟</a:t>
            </a:r>
          </a:p>
        </p:txBody>
      </p:sp>
      <p:sp>
        <p:nvSpPr>
          <p:cNvPr id="249" name="Shape 249"/>
          <p:cNvSpPr/>
          <p:nvPr/>
        </p:nvSpPr>
        <p:spPr>
          <a:xfrm>
            <a:off x="5545778" y="3107263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几小时</a:t>
            </a:r>
          </a:p>
        </p:txBody>
      </p:sp>
      <p:sp>
        <p:nvSpPr>
          <p:cNvPr id="250" name="Shape 250"/>
          <p:cNvSpPr/>
          <p:nvPr/>
        </p:nvSpPr>
        <p:spPr>
          <a:xfrm>
            <a:off x="5545778" y="3508623"/>
            <a:ext cx="22800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几天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几星期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几个月</a:t>
            </a:r>
          </a:p>
        </p:txBody>
      </p:sp>
      <p:sp>
        <p:nvSpPr>
          <p:cNvPr id="251" name="Shape 251"/>
          <p:cNvSpPr/>
          <p:nvPr/>
        </p:nvSpPr>
        <p:spPr>
          <a:xfrm>
            <a:off x="5545778" y="3942010"/>
            <a:ext cx="22800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5"/>
      <p:bldP build="whole" bldLvl="1" animBg="1" rev="0" advAuto="0" spid="249" grpId="4"/>
      <p:bldP build="whole" bldLvl="1" animBg="1" rev="0" advAuto="0" spid="251" grpId="6"/>
      <p:bldP build="whole" bldLvl="1" animBg="1" rev="0" advAuto="0" spid="246" grpId="1"/>
      <p:bldP build="whole" bldLvl="1" animBg="1" rev="0" advAuto="0" spid="247" grpId="2"/>
      <p:bldP build="whole" bldLvl="1" animBg="1" rev="0" advAuto="0" spid="24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时间复杂度：用来评估算法运行效率的一个东西</a:t>
            </a:r>
          </a:p>
        </p:txBody>
      </p:sp>
      <p:sp>
        <p:nvSpPr>
          <p:cNvPr id="256" name="Shape 25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622000" y="1637389"/>
            <a:ext cx="2363318" cy="3835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</p:txBody>
      </p:sp>
      <p:sp>
        <p:nvSpPr>
          <p:cNvPr id="259" name="Shape 259"/>
          <p:cNvSpPr/>
          <p:nvPr/>
        </p:nvSpPr>
        <p:spPr>
          <a:xfrm>
            <a:off x="624704" y="2427246"/>
            <a:ext cx="2805958" cy="662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260" name="Shape 260"/>
          <p:cNvSpPr/>
          <p:nvPr/>
        </p:nvSpPr>
        <p:spPr>
          <a:xfrm>
            <a:off x="626638" y="3393302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61" name="Shape 261"/>
          <p:cNvSpPr/>
          <p:nvPr/>
        </p:nvSpPr>
        <p:spPr>
          <a:xfrm>
            <a:off x="593652" y="4645792"/>
            <a:ext cx="3814416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262" name="Shape 262"/>
          <p:cNvSpPr/>
          <p:nvPr/>
        </p:nvSpPr>
        <p:spPr>
          <a:xfrm>
            <a:off x="4549914" y="3655391"/>
            <a:ext cx="938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63" name="Shape 263"/>
          <p:cNvSpPr/>
          <p:nvPr/>
        </p:nvSpPr>
        <p:spPr>
          <a:xfrm>
            <a:off x="4558748" y="2559879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O(n)</a:t>
            </a:r>
          </a:p>
        </p:txBody>
      </p:sp>
      <p:sp>
        <p:nvSpPr>
          <p:cNvPr id="264" name="Shape 264"/>
          <p:cNvSpPr/>
          <p:nvPr/>
        </p:nvSpPr>
        <p:spPr>
          <a:xfrm>
            <a:off x="4558748" y="1649032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O(1)</a:t>
            </a:r>
          </a:p>
        </p:txBody>
      </p:sp>
      <p:sp>
        <p:nvSpPr>
          <p:cNvPr id="265" name="Shape 265"/>
          <p:cNvSpPr/>
          <p:nvPr/>
        </p:nvSpPr>
        <p:spPr>
          <a:xfrm>
            <a:off x="4545496" y="4998277"/>
            <a:ext cx="8437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3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  <p:bldP build="whole" bldLvl="1" animBg="1" rev="0" advAuto="0" spid="262" grpId="3"/>
      <p:bldP build="whole" bldLvl="1" animBg="1" rev="0" advAuto="0" spid="265" grpId="4"/>
      <p:bldP build="whole" bldLvl="1" animBg="1" rev="0" advAuto="0" spid="26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那这些代码呢？</a:t>
            </a:r>
          </a:p>
        </p:txBody>
      </p:sp>
      <p:sp>
        <p:nvSpPr>
          <p:cNvPr id="270" name="Shape 27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/>
        </p:nvSpPr>
        <p:spPr>
          <a:xfrm>
            <a:off x="732436" y="1626346"/>
            <a:ext cx="29119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  <a:p>
            <a:pPr/>
            <a:r>
              <a:t>print('Hello Python')</a:t>
            </a:r>
          </a:p>
          <a:p>
            <a:pPr/>
            <a:r>
              <a:t>print(‘Hello</a:t>
            </a:r>
            <a:r>
              <a:t> </a:t>
            </a:r>
            <a:r>
              <a:t>Algorithm’)</a:t>
            </a:r>
          </a:p>
        </p:txBody>
      </p:sp>
      <p:sp>
        <p:nvSpPr>
          <p:cNvPr id="273" name="Shape 273"/>
          <p:cNvSpPr/>
          <p:nvPr/>
        </p:nvSpPr>
        <p:spPr>
          <a:xfrm>
            <a:off x="714986" y="2940521"/>
            <a:ext cx="3186413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endParaRPr b="0"/>
          </a:p>
          <a:p>
            <a:pPr/>
            <a:r>
              <a:t>    print('Hello World’)</a:t>
            </a:r>
            <a:br/>
            <a:r>
              <a:t>    </a:t>
            </a:r>
            <a:r>
              <a:rPr b="1"/>
              <a:t>for </a:t>
            </a:r>
            <a:r>
              <a:t>j </a:t>
            </a:r>
            <a:r>
              <a:rPr b="1"/>
              <a:t>in </a:t>
            </a:r>
            <a:r>
              <a:t>range(n):</a:t>
            </a:r>
            <a:br/>
            <a:r>
              <a:t>        print('Hello World')</a:t>
            </a:r>
          </a:p>
        </p:txBody>
      </p:sp>
      <p:sp>
        <p:nvSpPr>
          <p:cNvPr id="274" name="Shape 274"/>
          <p:cNvSpPr/>
          <p:nvPr/>
        </p:nvSpPr>
        <p:spPr>
          <a:xfrm>
            <a:off x="703942" y="4585997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range(i):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75" name="Shape 275"/>
          <p:cNvSpPr/>
          <p:nvPr/>
        </p:nvSpPr>
        <p:spPr>
          <a:xfrm>
            <a:off x="4567237" y="1903345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O(3)</a:t>
            </a:r>
          </a:p>
        </p:txBody>
      </p:sp>
      <p:sp>
        <p:nvSpPr>
          <p:cNvPr id="276" name="Shape 276"/>
          <p:cNvSpPr/>
          <p:nvPr/>
        </p:nvSpPr>
        <p:spPr>
          <a:xfrm>
            <a:off x="4554244" y="3351491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+n)</a:t>
            </a:r>
          </a:p>
        </p:txBody>
      </p:sp>
      <p:sp>
        <p:nvSpPr>
          <p:cNvPr id="277" name="Shape 277"/>
          <p:cNvSpPr/>
          <p:nvPr/>
        </p:nvSpPr>
        <p:spPr>
          <a:xfrm>
            <a:off x="4554244" y="4862996"/>
            <a:ext cx="1465557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</a:t>
            </a:r>
            <a:r>
              <a:rPr baseline="30000"/>
              <a:t>1</a:t>
            </a:r>
            <a:r>
              <a:t>/</a:t>
            </a:r>
            <a:r>
              <a:rPr baseline="-25000"/>
              <a:t>2</a:t>
            </a:r>
            <a:r>
              <a:t>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78" name="Shape 278"/>
          <p:cNvSpPr/>
          <p:nvPr/>
        </p:nvSpPr>
        <p:spPr>
          <a:xfrm>
            <a:off x="6715136" y="1903345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O(1)</a:t>
            </a:r>
          </a:p>
        </p:txBody>
      </p:sp>
      <p:sp>
        <p:nvSpPr>
          <p:cNvPr id="279" name="Shape 279"/>
          <p:cNvSpPr/>
          <p:nvPr/>
        </p:nvSpPr>
        <p:spPr>
          <a:xfrm>
            <a:off x="6702142" y="3351491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80" name="Shape 280"/>
          <p:cNvSpPr/>
          <p:nvPr/>
        </p:nvSpPr>
        <p:spPr>
          <a:xfrm>
            <a:off x="6702142" y="4862996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81" name="Shape 281"/>
          <p:cNvSpPr/>
          <p:nvPr/>
        </p:nvSpPr>
        <p:spPr>
          <a:xfrm>
            <a:off x="4458730" y="1879603"/>
            <a:ext cx="1442023" cy="3490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08"/>
                </a:moveTo>
                <a:lnTo>
                  <a:pt x="6533" y="0"/>
                </a:lnTo>
                <a:lnTo>
                  <a:pt x="10800" y="5888"/>
                </a:lnTo>
                <a:lnTo>
                  <a:pt x="15067" y="0"/>
                </a:lnTo>
                <a:lnTo>
                  <a:pt x="21600" y="808"/>
                </a:lnTo>
                <a:lnTo>
                  <a:pt x="14359" y="10800"/>
                </a:lnTo>
                <a:lnTo>
                  <a:pt x="21600" y="20792"/>
                </a:lnTo>
                <a:lnTo>
                  <a:pt x="15067" y="21600"/>
                </a:lnTo>
                <a:lnTo>
                  <a:pt x="10800" y="15712"/>
                </a:lnTo>
                <a:lnTo>
                  <a:pt x="6533" y="21600"/>
                </a:lnTo>
                <a:lnTo>
                  <a:pt x="0" y="20792"/>
                </a:lnTo>
                <a:lnTo>
                  <a:pt x="7241" y="10800"/>
                </a:lnTo>
                <a:close/>
              </a:path>
            </a:pathLst>
          </a:custGeom>
          <a:solidFill>
            <a:schemeClr val="accent6">
              <a:alpha val="89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ln w="22225">
                  <a:solidFill>
                    <a:schemeClr val="accent2"/>
                  </a:solidFill>
                </a:ln>
                <a:solidFill>
                  <a:srgbClr val="FF858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5"/>
      <p:bldP build="whole" bldLvl="1" animBg="1" rev="0" advAuto="0" spid="280" grpId="7"/>
      <p:bldP build="whole" bldLvl="1" animBg="1" rev="0" advAuto="0" spid="279" grpId="6"/>
      <p:bldP build="whole" bldLvl="1" animBg="1" rev="0" advAuto="0" spid="276" grpId="2"/>
      <p:bldP build="whole" bldLvl="1" animBg="1" rev="0" advAuto="0" spid="275" grpId="1"/>
      <p:bldP build="whole" bldLvl="1" animBg="1" rev="0" advAuto="0" spid="281" grpId="4"/>
      <p:bldP build="whole" bldLvl="1" animBg="1" rev="0" advAuto="0" spid="277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85" name="Shape 28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那这个代码呢？</a:t>
            </a:r>
          </a:p>
        </p:txBody>
      </p:sp>
      <p:sp>
        <p:nvSpPr>
          <p:cNvPr id="288" name="Shape 288"/>
          <p:cNvSpPr/>
          <p:nvPr/>
        </p:nvSpPr>
        <p:spPr>
          <a:xfrm>
            <a:off x="1029318" y="1697597"/>
            <a:ext cx="1892009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while </a:t>
            </a:r>
            <a:r>
              <a:rPr b="0"/>
              <a:t>n</a:t>
            </a:r>
            <a:r>
              <a:rPr b="0"/>
              <a:t> &gt; </a:t>
            </a:r>
            <a:r>
              <a:rPr b="0"/>
              <a:t>1</a:t>
            </a:r>
            <a:r>
              <a:rPr b="0"/>
              <a:t>:</a:t>
            </a:r>
            <a:br>
              <a:rPr b="0"/>
            </a:br>
            <a:r>
              <a:rPr b="0"/>
              <a:t>    print(</a:t>
            </a:r>
            <a:r>
              <a:rPr b="0"/>
              <a:t>n</a:t>
            </a:r>
            <a:r>
              <a:rPr b="0"/>
              <a:t>)</a:t>
            </a:r>
            <a:br>
              <a:rPr b="0"/>
            </a:br>
            <a:r>
              <a:rPr b="0"/>
              <a:t>    </a:t>
            </a:r>
            <a:r>
              <a:rPr b="0"/>
              <a:t>n</a:t>
            </a:r>
            <a:r>
              <a:rPr b="0"/>
              <a:t> = </a:t>
            </a:r>
            <a:r>
              <a:rPr b="0"/>
              <a:t>n</a:t>
            </a:r>
            <a:r>
              <a:rPr b="0"/>
              <a:t> // 2</a:t>
            </a:r>
          </a:p>
        </p:txBody>
      </p:sp>
      <p:sp>
        <p:nvSpPr>
          <p:cNvPr id="289" name="Shape 289"/>
          <p:cNvSpPr/>
          <p:nvPr/>
        </p:nvSpPr>
        <p:spPr>
          <a:xfrm>
            <a:off x="1332139" y="3166203"/>
            <a:ext cx="1589191" cy="2377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n=64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输出：</a:t>
            </a:r>
          </a:p>
          <a:p>
            <a:pPr/>
          </a:p>
          <a:p>
            <a:pPr/>
            <a:r>
              <a:t>64</a:t>
            </a:r>
          </a:p>
          <a:p>
            <a:pPr/>
            <a:r>
              <a:t>32</a:t>
            </a:r>
          </a:p>
          <a:p>
            <a:pPr/>
            <a:r>
              <a:t>16</a:t>
            </a:r>
          </a:p>
          <a:p>
            <a:pPr/>
            <a:r>
              <a:t>8</a:t>
            </a:r>
          </a:p>
          <a:p>
            <a:pPr/>
            <a:r>
              <a:t>4</a:t>
            </a:r>
          </a:p>
          <a:p>
            <a:pPr/>
            <a:r>
              <a:t>2</a:t>
            </a:r>
          </a:p>
        </p:txBody>
      </p:sp>
      <p:sp>
        <p:nvSpPr>
          <p:cNvPr id="290" name="Shape 290"/>
          <p:cNvSpPr/>
          <p:nvPr/>
        </p:nvSpPr>
        <p:spPr>
          <a:xfrm>
            <a:off x="5599710" y="1620653"/>
            <a:ext cx="2108861" cy="115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2</a:t>
            </a:r>
            <a:r>
              <a:rPr baseline="30000"/>
              <a:t>6</a:t>
            </a:r>
            <a:r>
              <a:t>=64</a:t>
            </a:r>
          </a:p>
          <a:p>
            <a:pPr>
              <a:defRPr sz="3200"/>
            </a:pPr>
            <a:r>
              <a:t>log</a:t>
            </a:r>
            <a:r>
              <a:rPr baseline="-25000"/>
              <a:t>2</a:t>
            </a:r>
            <a:r>
              <a:t>64=6</a:t>
            </a:r>
          </a:p>
        </p:txBody>
      </p:sp>
      <p:sp>
        <p:nvSpPr>
          <p:cNvPr id="291" name="Shape 291"/>
          <p:cNvSpPr/>
          <p:nvPr/>
        </p:nvSpPr>
        <p:spPr>
          <a:xfrm>
            <a:off x="5641273" y="3574007"/>
            <a:ext cx="2067298" cy="173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O(log</a:t>
            </a:r>
            <a:r>
              <a:rPr baseline="-25000"/>
              <a:t>2</a:t>
            </a:r>
            <a:r>
              <a:t>n)</a:t>
            </a:r>
          </a:p>
          <a:p>
            <a:pPr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</a:p>
          <a:p>
            <a:pPr>
              <a:defRPr sz="3200"/>
            </a:pPr>
            <a:r>
              <a:t>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3"/>
      <p:bldP build="whole" bldLvl="1" animBg="1" rev="0" advAuto="0" spid="290" grpId="2"/>
      <p:bldP build="whole" bldLvl="1" animBg="1" rev="0" advAuto="0" spid="2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