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57" r:id="rId4"/>
    <p:sldId id="258" r:id="rId5"/>
    <p:sldId id="295" r:id="rId6"/>
    <p:sldId id="294" r:id="rId7"/>
    <p:sldId id="259" r:id="rId8"/>
    <p:sldId id="274" r:id="rId9"/>
    <p:sldId id="260" r:id="rId10"/>
    <p:sldId id="285" r:id="rId11"/>
    <p:sldId id="262" r:id="rId12"/>
    <p:sldId id="268" r:id="rId13"/>
    <p:sldId id="276" r:id="rId14"/>
    <p:sldId id="290" r:id="rId15"/>
    <p:sldId id="286" r:id="rId16"/>
    <p:sldId id="288" r:id="rId17"/>
    <p:sldId id="287" r:id="rId18"/>
    <p:sldId id="277" r:id="rId19"/>
    <p:sldId id="293" r:id="rId20"/>
    <p:sldId id="269" r:id="rId21"/>
    <p:sldId id="272" r:id="rId22"/>
    <p:sldId id="273" r:id="rId23"/>
    <p:sldId id="279" r:id="rId24"/>
    <p:sldId id="280" r:id="rId25"/>
    <p:sldId id="281" r:id="rId26"/>
    <p:sldId id="282" r:id="rId27"/>
    <p:sldId id="291" r:id="rId28"/>
    <p:sldId id="263" r:id="rId29"/>
    <p:sldId id="264" r:id="rId30"/>
    <p:sldId id="278" r:id="rId31"/>
    <p:sldId id="283" r:id="rId32"/>
    <p:sldId id="270" r:id="rId33"/>
    <p:sldId id="284" r:id="rId34"/>
    <p:sldId id="271" r:id="rId35"/>
    <p:sldId id="292" r:id="rId36"/>
    <p:sldId id="296" r:id="rId37"/>
    <p:sldId id="300" r:id="rId38"/>
    <p:sldId id="298" r:id="rId39"/>
    <p:sldId id="299" r:id="rId40"/>
    <p:sldId id="265" r:id="rId4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emf"/><Relationship Id="rId1" Type="http://schemas.openxmlformats.org/officeDocument/2006/relationships/image" Target="../media/image2.e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4.wmf"/><Relationship Id="rId7" Type="http://schemas.openxmlformats.org/officeDocument/2006/relationships/image" Target="../media/image9.wmf"/><Relationship Id="rId2" Type="http://schemas.openxmlformats.org/officeDocument/2006/relationships/image" Target="../media/image15.wmf"/><Relationship Id="rId1" Type="http://schemas.openxmlformats.org/officeDocument/2006/relationships/image" Target="../media/image34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image" Target="../media/image35.wmf"/><Relationship Id="rId9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9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7.wmf"/><Relationship Id="rId16" Type="http://schemas.openxmlformats.org/officeDocument/2006/relationships/image" Target="../media/image50.wmf"/><Relationship Id="rId1" Type="http://schemas.openxmlformats.org/officeDocument/2006/relationships/image" Target="../media/image8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DE6C33-C0C4-476E-A7AF-C9B0DF668528}" type="datetimeFigureOut">
              <a:rPr lang="ar-SA" smtClean="0"/>
              <a:pPr/>
              <a:t>24/10/1431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8314C6F-6F77-4DE5-9536-974673B70E14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10</a:t>
            </a:fld>
            <a:endParaRPr lang="ar-S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11</a:t>
            </a:fld>
            <a:endParaRPr lang="ar-S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12</a:t>
            </a:fld>
            <a:endParaRPr lang="ar-S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13</a:t>
            </a:fld>
            <a:endParaRPr lang="ar-S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14</a:t>
            </a:fld>
            <a:endParaRPr lang="ar-S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15</a:t>
            </a:fld>
            <a:endParaRPr lang="ar-S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16</a:t>
            </a:fld>
            <a:endParaRPr lang="ar-S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17</a:t>
            </a:fld>
            <a:endParaRPr lang="ar-S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18</a:t>
            </a:fld>
            <a:endParaRPr lang="ar-S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19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20</a:t>
            </a:fld>
            <a:endParaRPr lang="ar-S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21</a:t>
            </a:fld>
            <a:endParaRPr lang="ar-S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22</a:t>
            </a:fld>
            <a:endParaRPr lang="ar-S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23</a:t>
            </a:fld>
            <a:endParaRPr lang="ar-S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24</a:t>
            </a:fld>
            <a:endParaRPr lang="ar-S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25</a:t>
            </a:fld>
            <a:endParaRPr lang="ar-S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26</a:t>
            </a:fld>
            <a:endParaRPr lang="ar-S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27</a:t>
            </a:fld>
            <a:endParaRPr lang="ar-S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28</a:t>
            </a:fld>
            <a:endParaRPr lang="ar-S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29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30</a:t>
            </a:fld>
            <a:endParaRPr lang="ar-S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31</a:t>
            </a:fld>
            <a:endParaRPr lang="ar-S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32</a:t>
            </a:fld>
            <a:endParaRPr lang="ar-S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33</a:t>
            </a:fld>
            <a:endParaRPr lang="ar-S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34</a:t>
            </a:fld>
            <a:endParaRPr lang="ar-S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35</a:t>
            </a:fld>
            <a:endParaRPr lang="ar-S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36</a:t>
            </a:fld>
            <a:endParaRPr lang="ar-S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37</a:t>
            </a:fld>
            <a:endParaRPr lang="ar-S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38</a:t>
            </a:fld>
            <a:endParaRPr lang="ar-S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39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4</a:t>
            </a:fld>
            <a:endParaRPr lang="ar-S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40</a:t>
            </a:fld>
            <a:endParaRPr lang="ar-S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5</a:t>
            </a:fld>
            <a:endParaRPr lang="ar-S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7</a:t>
            </a:fld>
            <a:endParaRPr lang="ar-S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8</a:t>
            </a:fld>
            <a:endParaRPr lang="ar-S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4C6F-6F77-4DE5-9536-974673B70E14}" type="slidenum">
              <a:rPr lang="ar-SA" smtClean="0"/>
              <a:pPr/>
              <a:t>9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47-60B7-4826-B4BF-BBE8D3054E8D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4BB7-3B8C-4417-904A-46BA3BC81961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4EAB-18EC-42FE-A962-B3986726545B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A202-A758-4ACC-BDD2-908FAE6E7BDF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BACB-D7DA-4D50-A7B4-8F214C9D5ADF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D3E7-3160-4305-A77A-6C660B1A058C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CBFA-627B-43C0-82E3-3DF97B1344FB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2B2B-1619-4FC5-BAA4-4EBD4BEB903E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A68E-526C-47ED-8D8A-794C7F6CF911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06A-F7D0-4762-9215-68876EBAA87B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5551-956D-4B1D-81F1-AA777D39C0F8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0D066-2331-49A6-8815-3FC0318AFF8F}" type="datetime1">
              <a:rPr lang="ar-SA" smtClean="0"/>
              <a:pPr/>
              <a:t>24/10/1431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440C-C466-4A26-B44E-EAABD2D15C56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Document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Microsoft_Office_Word_Document8.docx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36.png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23.bin"/><Relationship Id="rId4" Type="http://schemas.openxmlformats.org/officeDocument/2006/relationships/hyperlink" Target="http://upload.wikimedia.org/wikipedia/commons/1/1e/16QAM_Gray_Coded.svg" TargetMode="External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Document3.docx"/><Relationship Id="rId4" Type="http://schemas.openxmlformats.org/officeDocument/2006/relationships/package" Target="../embeddings/Microsoft_Office_Word_Document2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1/1e/16QAM_Gray_Coded.sv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Document10.docx"/><Relationship Id="rId5" Type="http://schemas.openxmlformats.org/officeDocument/2006/relationships/image" Target="../media/image62.png"/><Relationship Id="rId4" Type="http://schemas.openxmlformats.org/officeDocument/2006/relationships/package" Target="../embeddings/Microsoft_Office_Word_Document9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package" Target="../embeddings/Microsoft_Office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package" Target="../embeddings/Microsoft_Office_Word_Document6.docx"/><Relationship Id="rId15" Type="http://schemas.openxmlformats.org/officeDocument/2006/relationships/image" Target="../media/image17.png"/><Relationship Id="rId10" Type="http://schemas.openxmlformats.org/officeDocument/2006/relationships/oleObject" Target="../embeddings/oleObject5.bin"/><Relationship Id="rId4" Type="http://schemas.openxmlformats.org/officeDocument/2006/relationships/package" Target="../embeddings/Microsoft_Office_Word_Document5.docx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M-</a:t>
            </a:r>
            <a:r>
              <a:rPr lang="en-US" sz="4000" dirty="0" err="1" smtClean="0"/>
              <a:t>ary</a:t>
            </a:r>
            <a:r>
              <a:rPr lang="en-US" sz="4000" dirty="0" smtClean="0"/>
              <a:t> </a:t>
            </a:r>
            <a:r>
              <a:rPr lang="en-US" sz="4000" dirty="0" err="1" smtClean="0"/>
              <a:t>Quadrature</a:t>
            </a:r>
            <a:r>
              <a:rPr lang="en-US" sz="4000" dirty="0" smtClean="0"/>
              <a:t> Amplitude Modulation (M-QAM)</a:t>
            </a:r>
            <a:endParaRPr lang="ar-SA" sz="4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529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M-</a:t>
            </a:r>
            <a:r>
              <a:rPr lang="en-US" sz="3600" dirty="0" err="1" smtClean="0"/>
              <a:t>ary</a:t>
            </a:r>
            <a:r>
              <a:rPr lang="en-US" sz="3600" dirty="0" smtClean="0"/>
              <a:t> Pulse Amplitude modulation (M-PAM)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s\Proakis\graphics\images\pro21113_0403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1"/>
            <a:ext cx="7315200" cy="548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5943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 smtClean="0"/>
              <a:t>The signal space representation of binary PAM, 4-PAM and 8-PAM constellations.</a:t>
            </a:r>
          </a:p>
          <a:p>
            <a:pPr algn="l" rtl="0"/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10</a:t>
            </a:fld>
            <a:endParaRPr lang="ar-S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04800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Comments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5073816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4800600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2400" dirty="0" smtClean="0"/>
              <a:t>Symbol error probability for 2, 4 and 8-PAM as a function of SNR per bit.</a:t>
            </a:r>
            <a:endParaRPr lang="ar-S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M-ary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Quadrature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Amplitude Modulation M-QAM</a:t>
            </a:r>
            <a:endParaRPr lang="ar-SA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 smtClean="0"/>
              <a:t>Quadrature</a:t>
            </a:r>
            <a:r>
              <a:rPr lang="en-US" sz="2800" dirty="0" smtClean="0"/>
              <a:t> amplitude modulation (QAM) is a popular scheme for high-rate, high bandwidth efficiency systems. </a:t>
            </a:r>
          </a:p>
          <a:p>
            <a:pPr algn="l" rtl="0"/>
            <a:r>
              <a:rPr lang="en-US" sz="2800" dirty="0" smtClean="0"/>
              <a:t>QAM is a combination of both amplitude and phase modulation. Mathematically, </a:t>
            </a:r>
            <a:r>
              <a:rPr lang="en-US" sz="2800" i="1" dirty="0" smtClean="0"/>
              <a:t>M-</a:t>
            </a:r>
            <a:r>
              <a:rPr lang="en-US" sz="2800" i="1" dirty="0" err="1" smtClean="0"/>
              <a:t>ary</a:t>
            </a:r>
            <a:r>
              <a:rPr lang="en-US" sz="2800" i="1" dirty="0" smtClean="0"/>
              <a:t> QAM is described by</a:t>
            </a:r>
          </a:p>
          <a:p>
            <a:pPr algn="l" rtl="0"/>
            <a:endParaRPr lang="en-US" sz="2800" i="1" dirty="0" smtClean="0"/>
          </a:p>
          <a:p>
            <a:pPr algn="l" rtl="0">
              <a:buNone/>
            </a:pPr>
            <a:endParaRPr lang="en-US" sz="2800" i="1" dirty="0" smtClean="0"/>
          </a:p>
          <a:p>
            <a:pPr algn="l" rtl="0">
              <a:buNone/>
            </a:pPr>
            <a:r>
              <a:rPr lang="en-US" sz="2400" i="1" dirty="0" smtClean="0"/>
              <a:t>The combined amplitude and phase modulation results in the simultaneous transmission of log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M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M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bits/symbol</a:t>
            </a:r>
            <a:endParaRPr lang="en-US" sz="2400" i="1" baseline="-25000" dirty="0" smtClean="0"/>
          </a:p>
          <a:p>
            <a:pPr algn="l" rtl="0">
              <a:buNone/>
            </a:pPr>
            <a:endParaRPr lang="ar-SA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19200" y="4267200"/>
          <a:ext cx="7463728" cy="1219200"/>
        </p:xfrm>
        <a:graphic>
          <a:graphicData uri="http://schemas.openxmlformats.org/presentationml/2006/ole">
            <p:oleObj spid="_x0000_s45058" name="Document" r:id="rId4" imgW="5743558" imgH="938649" progId="Word.Document.12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2047875"/>
            <a:ext cx="888523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2133600"/>
            <a:ext cx="3886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Digital Modulation Techniques</a:t>
            </a:r>
            <a:endParaRPr lang="ar-S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581400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0"/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Projects\Proakis\graphics\images\pro21113_0403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8305800" cy="41149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4400" y="54864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Examples of combined PAM-PSK signal space diagrams.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716088"/>
            <a:ext cx="8199437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79152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943600"/>
            <a:ext cx="746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8-QAM signal (2 amplitudes and 4 phases)</a:t>
            </a:r>
            <a:endParaRPr lang="ar-SA" sz="2800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0"/>
            <a:ext cx="2381250" cy="235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 smtClean="0"/>
              <a:t>The transmitted M-QAM signal is defined by:</a:t>
            </a:r>
          </a:p>
          <a:p>
            <a:pPr algn="l" rtl="0"/>
            <a:endParaRPr lang="en-US" sz="2400" dirty="0" smtClean="0"/>
          </a:p>
          <a:p>
            <a:pPr algn="l" rtl="0">
              <a:buNone/>
            </a:pPr>
            <a:endParaRPr lang="en-US" sz="2400" dirty="0" smtClean="0"/>
          </a:p>
          <a:p>
            <a:pPr algn="l" rtl="0"/>
            <a:r>
              <a:rPr lang="en-US" sz="2400" dirty="0" smtClean="0"/>
              <a:t>The signal can be expressed using the two basis functions as</a:t>
            </a:r>
          </a:p>
          <a:p>
            <a:pPr algn="l" rtl="0"/>
            <a:endParaRPr lang="en-US" sz="2400" dirty="0" smtClean="0"/>
          </a:p>
          <a:p>
            <a:pPr algn="l" rtl="0">
              <a:buNone/>
            </a:pPr>
            <a:endParaRPr lang="en-US" sz="2400" dirty="0" smtClean="0"/>
          </a:p>
          <a:p>
            <a:pPr algn="l" rtl="0"/>
            <a:r>
              <a:rPr lang="en-US" sz="2400" dirty="0" smtClean="0"/>
              <a:t>The signal consists of two phase-</a:t>
            </a:r>
            <a:r>
              <a:rPr lang="en-US" sz="2400" dirty="0" err="1" smtClean="0"/>
              <a:t>quadrature</a:t>
            </a:r>
            <a:r>
              <a:rPr lang="en-US" sz="2400" dirty="0" smtClean="0"/>
              <a:t> carriers with each one being modulated by a set of discrete amplitudes, hence the name </a:t>
            </a:r>
            <a:r>
              <a:rPr lang="en-US" sz="2400" dirty="0" err="1" smtClean="0"/>
              <a:t>quadrature</a:t>
            </a:r>
            <a:r>
              <a:rPr lang="en-US" sz="2400" dirty="0" smtClean="0"/>
              <a:t> amplitude modulation.</a:t>
            </a:r>
          </a:p>
          <a:p>
            <a:pPr algn="l" rtl="0"/>
            <a:r>
              <a:rPr lang="en-US" sz="2400" dirty="0" smtClean="0"/>
              <a:t>The signal-space representation of QAM signals is shown in Figure for various values of </a:t>
            </a:r>
            <a:r>
              <a:rPr lang="en-US" sz="2400" i="1" dirty="0" smtClean="0"/>
              <a:t>M which are powers of 2, that is, M = 2</a:t>
            </a:r>
            <a:r>
              <a:rPr lang="en-US" sz="2400" i="1" baseline="30000" dirty="0" smtClean="0"/>
              <a:t>k</a:t>
            </a:r>
            <a:r>
              <a:rPr lang="en-US" sz="2400" i="1" dirty="0" smtClean="0"/>
              <a:t>, k = 2; 3; …..</a:t>
            </a:r>
          </a:p>
          <a:p>
            <a:pPr algn="l" rtl="0">
              <a:buNone/>
            </a:pPr>
            <a:r>
              <a:rPr lang="en-US" sz="2400" dirty="0" smtClean="0"/>
              <a:t> </a:t>
            </a:r>
            <a:endParaRPr lang="ar-SA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990600"/>
            <a:ext cx="4986337" cy="6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524001" y="2514600"/>
          <a:ext cx="5334000" cy="623627"/>
        </p:xfrm>
        <a:graphic>
          <a:graphicData uri="http://schemas.openxmlformats.org/presentationml/2006/ole">
            <p:oleObj spid="_x0000_s38915" name="Document" r:id="rId5" imgW="5743558" imgH="671955" progId="Word.Document.12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18</a:t>
            </a:fld>
            <a:endParaRPr lang="ar-S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rgbClr val="C00000"/>
                </a:solidFill>
              </a:rPr>
              <a:t>For even values of </a:t>
            </a:r>
            <a:r>
              <a:rPr lang="en-US" i="1" dirty="0" smtClean="0">
                <a:solidFill>
                  <a:srgbClr val="C00000"/>
                </a:solidFill>
              </a:rPr>
              <a:t>k</a:t>
            </a:r>
            <a:r>
              <a:rPr lang="en-US" i="1" dirty="0" smtClean="0"/>
              <a:t>, the constellations are </a:t>
            </a:r>
            <a:r>
              <a:rPr lang="en-US" i="1" dirty="0" smtClean="0">
                <a:solidFill>
                  <a:srgbClr val="7030A0"/>
                </a:solidFill>
              </a:rPr>
              <a:t>square</a:t>
            </a:r>
            <a:r>
              <a:rPr lang="en-US" i="1" dirty="0" smtClean="0"/>
              <a:t> </a:t>
            </a:r>
            <a:r>
              <a:rPr lang="en-US" dirty="0" smtClean="0"/>
              <a:t>(4-QAM, 16-QAM, 64-QAM,..)</a:t>
            </a:r>
            <a:endParaRPr lang="en-US" i="1" dirty="0" smtClean="0"/>
          </a:p>
          <a:p>
            <a:pPr algn="l" rtl="0"/>
            <a:r>
              <a:rPr lang="en-US" i="1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for odd values of k </a:t>
            </a:r>
            <a:r>
              <a:rPr lang="en-US" dirty="0" smtClean="0"/>
              <a:t>the constellations have a cross shape and are thus called </a:t>
            </a:r>
            <a:r>
              <a:rPr lang="en-US" dirty="0" smtClean="0">
                <a:solidFill>
                  <a:srgbClr val="7030A0"/>
                </a:solidFill>
              </a:rPr>
              <a:t>cross constellations. </a:t>
            </a:r>
            <a:r>
              <a:rPr lang="en-US" dirty="0" smtClean="0"/>
              <a:t>(32-QAM, 128 QAM, ..)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algn="l" rtl="0"/>
            <a:r>
              <a:rPr lang="en-US" dirty="0" smtClean="0"/>
              <a:t>For square constellations, QAM corresponds to the independent amplitude modulation (M-PAM) of an in-phase carrier (i.e., the cosine carrier) and a </a:t>
            </a:r>
            <a:r>
              <a:rPr lang="en-US" dirty="0" err="1" smtClean="0"/>
              <a:t>quadrature</a:t>
            </a:r>
            <a:r>
              <a:rPr lang="en-US" dirty="0" smtClean="0"/>
              <a:t> carrier (i.e., the sine carrier).</a:t>
            </a:r>
          </a:p>
          <a:p>
            <a:pPr algn="l" rtl="0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19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M-PAM</a:t>
            </a:r>
            <a:endParaRPr lang="ar-S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smtClean="0"/>
              <a:t>M-</a:t>
            </a:r>
            <a:r>
              <a:rPr lang="en-US" i="1" dirty="0" err="1" smtClean="0"/>
              <a:t>ary</a:t>
            </a:r>
            <a:r>
              <a:rPr lang="en-US" i="1" dirty="0" smtClean="0"/>
              <a:t> PAM is a one-dimensional signaling scheme </a:t>
            </a:r>
            <a:r>
              <a:rPr lang="en-US" dirty="0" smtClean="0"/>
              <a:t>described mathematically by</a:t>
            </a:r>
          </a:p>
          <a:p>
            <a:pPr algn="l" rtl="0"/>
            <a:endParaRPr lang="ar-SA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143000" y="2819400"/>
          <a:ext cx="7259194" cy="3505200"/>
        </p:xfrm>
        <a:graphic>
          <a:graphicData uri="http://schemas.openxmlformats.org/presentationml/2006/ole">
            <p:oleObj spid="_x0000_s4098" name="Document" r:id="rId4" imgW="5743558" imgH="2772758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</a:t>
            </a:fld>
            <a:endParaRPr lang="ar-S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0"/>
            <a:ext cx="55340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" y="5715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Signal-space representation of various QAM constellations.</a:t>
            </a:r>
            <a:endParaRPr lang="ar-S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0"/>
            <a:ext cx="55340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581400" y="1219200"/>
            <a:ext cx="190500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Rectangle 5"/>
          <p:cNvSpPr/>
          <p:nvPr/>
        </p:nvSpPr>
        <p:spPr>
          <a:xfrm>
            <a:off x="2971800" y="1828800"/>
            <a:ext cx="32004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/>
          <p:cNvSpPr txBox="1"/>
          <p:nvPr/>
        </p:nvSpPr>
        <p:spPr>
          <a:xfrm>
            <a:off x="914400" y="5562600"/>
            <a:ext cx="6629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/>
              <a:t>32-Cross QAM (in red)</a:t>
            </a:r>
            <a:endParaRPr lang="ar-SA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21</a:t>
            </a:fld>
            <a:endParaRPr lang="ar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3657600" cy="356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600" cy="356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324600" y="21336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4</a:t>
            </a:r>
            <a:endParaRPr lang="ar-SA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48768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4</a:t>
            </a:r>
            <a:endParaRPr lang="ar-SA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794766" y="3587234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4</a:t>
            </a:r>
            <a:endParaRPr lang="ar-SA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614166" y="3587234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4</a:t>
            </a:r>
            <a:endParaRPr lang="ar-SA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434340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Square 16-QAM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6096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 smtClean="0"/>
              <a:t>Illustrating how a square QAM constellation can be expanded to form a QAM cross-constellation</a:t>
            </a:r>
            <a:r>
              <a:rPr lang="en-US" sz="2000" dirty="0" smtClean="0"/>
              <a:t>.</a:t>
            </a:r>
            <a:endParaRPr lang="ar-S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5791200"/>
            <a:ext cx="3276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Square 16-QAM expanded to 32-cross QAM   (n=5)</a:t>
            </a:r>
            <a:endParaRPr lang="ar-SA" sz="20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22</a:t>
            </a:fld>
            <a:endParaRPr lang="ar-S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M-QAM square constellation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With an even number of bits per symbol, we may write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M-</a:t>
            </a:r>
            <a:r>
              <a:rPr lang="en-US" dirty="0" err="1" smtClean="0"/>
              <a:t>ary</a:t>
            </a:r>
            <a:r>
              <a:rPr lang="en-US" dirty="0" smtClean="0"/>
              <a:t> QAM square constellation can be viewed as the Cartesian product of a one-dimensional L-</a:t>
            </a:r>
            <a:r>
              <a:rPr lang="en-US" dirty="0" err="1" smtClean="0"/>
              <a:t>ary</a:t>
            </a:r>
            <a:r>
              <a:rPr lang="en-US" dirty="0" smtClean="0"/>
              <a:t> PAM constellation with itself.</a:t>
            </a:r>
            <a:endParaRPr lang="ar-S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743200"/>
            <a:ext cx="20802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23</a:t>
            </a:fld>
            <a:endParaRPr lang="ar-S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/>
            <a:r>
              <a:rPr lang="en-US" dirty="0" smtClean="0"/>
              <a:t>In the case of a QAM square constellation, the pairs of coordinates form a square </a:t>
            </a:r>
            <a:r>
              <a:rPr lang="en-US" dirty="0" err="1" smtClean="0"/>
              <a:t>matirx</a:t>
            </a:r>
            <a:r>
              <a:rPr lang="en-US" dirty="0" smtClean="0"/>
              <a:t>, as shown by</a:t>
            </a:r>
          </a:p>
          <a:p>
            <a:pPr algn="l" rtl="0"/>
            <a:endParaRPr lang="en-US" dirty="0" smtClean="0"/>
          </a:p>
          <a:p>
            <a:pPr algn="l" rtl="0"/>
            <a:endParaRPr lang="ar-SA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85139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square 16-QAM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M=16, L=4</a:t>
            </a:r>
          </a:p>
          <a:p>
            <a:pPr algn="l" rtl="0"/>
            <a:r>
              <a:rPr lang="en-US" dirty="0" smtClean="0"/>
              <a:t>Thus the square constellation is the Cartesian product of the 4-PAM constellation with itself.</a:t>
            </a:r>
          </a:p>
          <a:p>
            <a:pPr algn="l" rtl="0"/>
            <a:r>
              <a:rPr lang="en-US" i="1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and </a:t>
            </a:r>
            <a:r>
              <a:rPr lang="en-US" i="1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take values from the set {-1,+1, -3, +3}</a:t>
            </a:r>
          </a:p>
          <a:p>
            <a:pPr algn="l" rtl="0"/>
            <a:r>
              <a:rPr lang="en-US" dirty="0" smtClean="0"/>
              <a:t>The matrix of the product 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7848600" cy="198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2514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Comments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 descr="File:16QAM Gray Coded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33400"/>
            <a:ext cx="5410200" cy="5705476"/>
          </a:xfrm>
          <a:prstGeom prst="rect">
            <a:avLst/>
          </a:prstGeom>
          <a:noFill/>
        </p:spPr>
      </p:pic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4343400" y="3581400"/>
          <a:ext cx="579408" cy="372172"/>
        </p:xfrm>
        <a:graphic>
          <a:graphicData uri="http://schemas.openxmlformats.org/presentationml/2006/ole">
            <p:oleObj spid="_x0000_s24582" name="Equation" r:id="rId6" imgW="393480" imgH="266400" progId="Equation.3">
              <p:embed/>
            </p:oleObj>
          </a:graphicData>
        </a:graphic>
      </p:graphicFrame>
      <p:graphicFrame>
        <p:nvGraphicFramePr>
          <p:cNvPr id="6" name="Object 27"/>
          <p:cNvGraphicFramePr>
            <a:graphicFrameLocks noChangeAspect="1"/>
          </p:cNvGraphicFramePr>
          <p:nvPr/>
        </p:nvGraphicFramePr>
        <p:xfrm>
          <a:off x="3200400" y="3581400"/>
          <a:ext cx="485955" cy="372172"/>
        </p:xfrm>
        <a:graphic>
          <a:graphicData uri="http://schemas.openxmlformats.org/presentationml/2006/ole">
            <p:oleObj spid="_x0000_s24583" name="Equation" r:id="rId7" imgW="330120" imgH="266400" progId="Equation.3">
              <p:embed/>
            </p:oleObj>
          </a:graphicData>
        </a:graphic>
      </p:graphicFrame>
      <p:graphicFrame>
        <p:nvGraphicFramePr>
          <p:cNvPr id="7" name="Object 27"/>
          <p:cNvGraphicFramePr>
            <a:graphicFrameLocks noChangeAspect="1"/>
          </p:cNvGraphicFramePr>
          <p:nvPr/>
        </p:nvGraphicFramePr>
        <p:xfrm>
          <a:off x="2743200" y="2743200"/>
          <a:ext cx="485955" cy="372172"/>
        </p:xfrm>
        <a:graphic>
          <a:graphicData uri="http://schemas.openxmlformats.org/presentationml/2006/ole">
            <p:oleObj spid="_x0000_s24584" name="Equation" r:id="rId8" imgW="330120" imgH="26640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743200" y="1447800"/>
          <a:ext cx="579438" cy="371475"/>
        </p:xfrm>
        <a:graphic>
          <a:graphicData uri="http://schemas.openxmlformats.org/presentationml/2006/ole">
            <p:oleObj spid="_x0000_s24585" name="Equation" r:id="rId9" imgW="393480" imgH="266400" progId="Equation.3">
              <p:embed/>
            </p:oleObj>
          </a:graphicData>
        </a:graphic>
      </p:graphicFrame>
      <p:graphicFrame>
        <p:nvGraphicFramePr>
          <p:cNvPr id="9" name="Object 26"/>
          <p:cNvGraphicFramePr>
            <a:graphicFrameLocks noChangeAspect="1"/>
          </p:cNvGraphicFramePr>
          <p:nvPr/>
        </p:nvGraphicFramePr>
        <p:xfrm>
          <a:off x="1828800" y="3581400"/>
          <a:ext cx="635479" cy="372172"/>
        </p:xfrm>
        <a:graphic>
          <a:graphicData uri="http://schemas.openxmlformats.org/presentationml/2006/ole">
            <p:oleObj spid="_x0000_s24586" name="Equation" r:id="rId10" imgW="431640" imgH="266400" progId="Equation.3">
              <p:embed/>
            </p:oleObj>
          </a:graphicData>
        </a:graphic>
      </p:graphicFrame>
      <p:graphicFrame>
        <p:nvGraphicFramePr>
          <p:cNvPr id="10" name="Object 26"/>
          <p:cNvGraphicFramePr>
            <a:graphicFrameLocks noChangeAspect="1"/>
          </p:cNvGraphicFramePr>
          <p:nvPr/>
        </p:nvGraphicFramePr>
        <p:xfrm>
          <a:off x="2743200" y="3962400"/>
          <a:ext cx="533400" cy="312389"/>
        </p:xfrm>
        <a:graphic>
          <a:graphicData uri="http://schemas.openxmlformats.org/presentationml/2006/ole">
            <p:oleObj spid="_x0000_s24587" name="Equation" r:id="rId11" imgW="431640" imgH="266400" progId="Equation.3">
              <p:embed/>
            </p:oleObj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533400" y="3581400"/>
          <a:ext cx="745286" cy="372172"/>
        </p:xfrm>
        <a:graphic>
          <a:graphicData uri="http://schemas.openxmlformats.org/presentationml/2006/ole">
            <p:oleObj spid="_x0000_s24588" name="Equation" r:id="rId12" imgW="507960" imgH="266400" progId="Equation.3">
              <p:embed/>
            </p:oleObj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2743200" y="5257800"/>
          <a:ext cx="609600" cy="304415"/>
        </p:xfrm>
        <a:graphic>
          <a:graphicData uri="http://schemas.openxmlformats.org/presentationml/2006/ole">
            <p:oleObj spid="_x0000_s24589" name="Equation" r:id="rId13" imgW="507960" imgH="2664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43000" y="6172200"/>
            <a:ext cx="365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>
                <a:solidFill>
                  <a:srgbClr val="C00000"/>
                </a:solidFill>
              </a:rPr>
              <a:t>Gray coded 16-QAM</a:t>
            </a:r>
            <a:endParaRPr lang="ar-SA" sz="2800" dirty="0">
              <a:solidFill>
                <a:srgbClr val="C00000"/>
              </a:solidFill>
            </a:endParaRP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4953000" y="381000"/>
            <a:ext cx="4191000" cy="838200"/>
            <a:chOff x="2880" y="1824"/>
            <a:chExt cx="2544" cy="635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880" y="2208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072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648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5153" y="2120"/>
            <a:ext cx="271" cy="165"/>
          </p:xfrm>
          <a:graphic>
            <a:graphicData uri="http://schemas.openxmlformats.org/presentationml/2006/ole">
              <p:oleObj spid="_x0000_s24590" name="Equation" r:id="rId14" imgW="355320" imgH="215640" progId="Equation.3">
                <p:embed/>
              </p:oleObj>
            </a:graphicData>
          </a:graphic>
        </p:graphicFrame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688" y="1931"/>
            <a:ext cx="195" cy="277"/>
          </p:xfrm>
          <a:graphic>
            <a:graphicData uri="http://schemas.openxmlformats.org/presentationml/2006/ole">
              <p:oleObj spid="_x0000_s24591" name="Equation" r:id="rId15" imgW="152280" imgH="215640" progId="Equation.3">
                <p:embed/>
              </p:oleObj>
            </a:graphicData>
          </a:graphic>
        </p:graphicFrame>
        <p:graphicFrame>
          <p:nvGraphicFramePr>
            <p:cNvPr id="20" name="Object 14"/>
            <p:cNvGraphicFramePr>
              <a:graphicFrameLocks noChangeAspect="1"/>
            </p:cNvGraphicFramePr>
            <p:nvPr/>
          </p:nvGraphicFramePr>
          <p:xfrm>
            <a:off x="3128" y="1931"/>
            <a:ext cx="179" cy="277"/>
          </p:xfrm>
          <a:graphic>
            <a:graphicData uri="http://schemas.openxmlformats.org/presentationml/2006/ole">
              <p:oleObj spid="_x0000_s24592" name="Equation" r:id="rId16" imgW="139680" imgH="215640" progId="Equation.3">
                <p:embed/>
              </p:oleObj>
            </a:graphicData>
          </a:graphic>
        </p:graphicFrame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900" y="2247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2932" y="2268"/>
            <a:ext cx="319" cy="168"/>
          </p:xfrm>
          <a:graphic>
            <a:graphicData uri="http://schemas.openxmlformats.org/presentationml/2006/ole">
              <p:oleObj spid="_x0000_s24593" name="Equation" r:id="rId17" imgW="507960" imgH="266400" progId="Equation.3">
                <p:embed/>
              </p:oleObj>
            </a:graphicData>
          </a:graphic>
        </p:graphicFrame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928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“00”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580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“01”</a:t>
              </a: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4224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4848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4840" y="1931"/>
            <a:ext cx="195" cy="277"/>
          </p:xfrm>
          <a:graphic>
            <a:graphicData uri="http://schemas.openxmlformats.org/presentationml/2006/ole">
              <p:oleObj spid="_x0000_s24594" name="Equation" r:id="rId18" imgW="152280" imgH="215640" progId="Equation.3">
                <p:embed/>
              </p:oleObj>
            </a:graphicData>
          </a:graphic>
        </p:graphicFrame>
        <p:graphicFrame>
          <p:nvGraphicFramePr>
            <p:cNvPr id="28" name="Object 22"/>
            <p:cNvGraphicFramePr>
              <a:graphicFrameLocks noChangeAspect="1"/>
            </p:cNvGraphicFramePr>
            <p:nvPr/>
          </p:nvGraphicFramePr>
          <p:xfrm>
            <a:off x="4264" y="1923"/>
            <a:ext cx="196" cy="293"/>
          </p:xfrm>
          <a:graphic>
            <a:graphicData uri="http://schemas.openxmlformats.org/presentationml/2006/ole">
              <p:oleObj spid="_x0000_s24595" name="Equation" r:id="rId19" imgW="152280" imgH="228600" progId="Equation.3">
                <p:embed/>
              </p:oleObj>
            </a:graphicData>
          </a:graphic>
        </p:graphicFrame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4080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“11”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764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“10”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9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graphicFrame>
          <p:nvGraphicFramePr>
            <p:cNvPr id="32" name="Object 26"/>
            <p:cNvGraphicFramePr>
              <a:graphicFrameLocks noChangeAspect="1"/>
            </p:cNvGraphicFramePr>
            <p:nvPr/>
          </p:nvGraphicFramePr>
          <p:xfrm>
            <a:off x="3532" y="2260"/>
            <a:ext cx="272" cy="168"/>
          </p:xfrm>
          <a:graphic>
            <a:graphicData uri="http://schemas.openxmlformats.org/presentationml/2006/ole">
              <p:oleObj spid="_x0000_s24596" name="Equation" r:id="rId20" imgW="431640" imgH="266400" progId="Equation.3">
                <p:embed/>
              </p:oleObj>
            </a:graphicData>
          </a:graphic>
        </p:graphicFrame>
        <p:graphicFrame>
          <p:nvGraphicFramePr>
            <p:cNvPr id="33" name="Object 27"/>
            <p:cNvGraphicFramePr>
              <a:graphicFrameLocks noChangeAspect="1"/>
            </p:cNvGraphicFramePr>
            <p:nvPr/>
          </p:nvGraphicFramePr>
          <p:xfrm>
            <a:off x="4116" y="2268"/>
            <a:ext cx="208" cy="168"/>
          </p:xfrm>
          <a:graphic>
            <a:graphicData uri="http://schemas.openxmlformats.org/presentationml/2006/ole">
              <p:oleObj spid="_x0000_s24597" name="Equation" r:id="rId21" imgW="330120" imgH="266400" progId="Equation.3">
                <p:embed/>
              </p:oleObj>
            </a:graphicData>
          </a:graphic>
        </p:graphicFrame>
        <p:graphicFrame>
          <p:nvGraphicFramePr>
            <p:cNvPr id="34" name="Object 28"/>
            <p:cNvGraphicFramePr>
              <a:graphicFrameLocks noChangeAspect="1"/>
            </p:cNvGraphicFramePr>
            <p:nvPr/>
          </p:nvGraphicFramePr>
          <p:xfrm>
            <a:off x="4728" y="2260"/>
            <a:ext cx="248" cy="168"/>
          </p:xfrm>
          <a:graphic>
            <a:graphicData uri="http://schemas.openxmlformats.org/presentationml/2006/ole">
              <p:oleObj spid="_x0000_s24598" name="Equation" r:id="rId22" imgW="393480" imgH="266400" progId="Equation.3">
                <p:embed/>
              </p:oleObj>
            </a:graphicData>
          </a:graphic>
        </p:graphicFrame>
      </p:grpSp>
      <p:sp>
        <p:nvSpPr>
          <p:cNvPr id="36" name="TextBox 35"/>
          <p:cNvSpPr txBox="1"/>
          <p:nvPr/>
        </p:nvSpPr>
        <p:spPr>
          <a:xfrm>
            <a:off x="6858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4-PAM</a:t>
            </a:r>
            <a:endParaRPr lang="ar-SA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28</a:t>
            </a:fld>
            <a:endParaRPr lang="ar-SA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838200"/>
            <a:ext cx="4240212" cy="4254500"/>
            <a:chOff x="593" y="1248"/>
            <a:chExt cx="2527" cy="2584"/>
          </a:xfrm>
        </p:grpSpPr>
        <p:graphicFrame>
          <p:nvGraphicFramePr>
            <p:cNvPr id="3" name="Object 5"/>
            <p:cNvGraphicFramePr>
              <a:graphicFrameLocks noChangeAspect="1"/>
            </p:cNvGraphicFramePr>
            <p:nvPr/>
          </p:nvGraphicFramePr>
          <p:xfrm>
            <a:off x="2849" y="2736"/>
            <a:ext cx="271" cy="165"/>
          </p:xfrm>
          <a:graphic>
            <a:graphicData uri="http://schemas.openxmlformats.org/presentationml/2006/ole">
              <p:oleObj spid="_x0000_s31746" name="Equation" r:id="rId4" imgW="355320" imgH="215640" progId="Equation.3">
                <p:embed/>
              </p:oleObj>
            </a:graphicData>
          </a:graphic>
        </p:graphicFrame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512" y="1536"/>
            <a:ext cx="281" cy="165"/>
          </p:xfrm>
          <a:graphic>
            <a:graphicData uri="http://schemas.openxmlformats.org/presentationml/2006/ole">
              <p:oleObj spid="_x0000_s31747" name="Equation" r:id="rId5" imgW="368280" imgH="215640" progId="Equation.3">
                <p:embed/>
              </p:oleObj>
            </a:graphicData>
          </a:graphic>
        </p:graphicFrame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98" y="1723"/>
              <a:ext cx="1859" cy="293"/>
              <a:chOff x="877" y="1387"/>
              <a:chExt cx="1859" cy="293"/>
            </a:xfrm>
          </p:grpSpPr>
          <p:graphicFrame>
            <p:nvGraphicFramePr>
              <p:cNvPr id="72" name="Object 8"/>
              <p:cNvGraphicFramePr>
                <a:graphicFrameLocks noChangeAspect="1"/>
              </p:cNvGraphicFramePr>
              <p:nvPr/>
            </p:nvGraphicFramePr>
            <p:xfrm>
              <a:off x="1437" y="1392"/>
              <a:ext cx="195" cy="277"/>
            </p:xfrm>
            <a:graphic>
              <a:graphicData uri="http://schemas.openxmlformats.org/presentationml/2006/ole">
                <p:oleObj spid="_x0000_s31748" name="Equation" r:id="rId6" imgW="152280" imgH="215640" progId="Equation.3">
                  <p:embed/>
                </p:oleObj>
              </a:graphicData>
            </a:graphic>
          </p:graphicFrame>
          <p:graphicFrame>
            <p:nvGraphicFramePr>
              <p:cNvPr id="73" name="Object 9"/>
              <p:cNvGraphicFramePr>
                <a:graphicFrameLocks noChangeAspect="1"/>
              </p:cNvGraphicFramePr>
              <p:nvPr/>
            </p:nvGraphicFramePr>
            <p:xfrm>
              <a:off x="877" y="1403"/>
              <a:ext cx="179" cy="277"/>
            </p:xfrm>
            <a:graphic>
              <a:graphicData uri="http://schemas.openxmlformats.org/presentationml/2006/ole">
                <p:oleObj spid="_x0000_s31749" name="Equation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74" name="Object 10"/>
              <p:cNvGraphicFramePr>
                <a:graphicFrameLocks noChangeAspect="1"/>
              </p:cNvGraphicFramePr>
              <p:nvPr/>
            </p:nvGraphicFramePr>
            <p:xfrm>
              <a:off x="2013" y="1387"/>
              <a:ext cx="195" cy="293"/>
            </p:xfrm>
            <a:graphic>
              <a:graphicData uri="http://schemas.openxmlformats.org/presentationml/2006/ole">
                <p:oleObj spid="_x0000_s31750" name="Equation" r:id="rId8" imgW="152280" imgH="228600" progId="Equation.3">
                  <p:embed/>
                </p:oleObj>
              </a:graphicData>
            </a:graphic>
          </p:graphicFrame>
          <p:graphicFrame>
            <p:nvGraphicFramePr>
              <p:cNvPr id="75" name="Object 11"/>
              <p:cNvGraphicFramePr>
                <a:graphicFrameLocks noChangeAspect="1"/>
              </p:cNvGraphicFramePr>
              <p:nvPr/>
            </p:nvGraphicFramePr>
            <p:xfrm>
              <a:off x="2541" y="1392"/>
              <a:ext cx="195" cy="277"/>
            </p:xfrm>
            <a:graphic>
              <a:graphicData uri="http://schemas.openxmlformats.org/presentationml/2006/ole">
                <p:oleObj spid="_x0000_s31751" name="Equation" r:id="rId9" imgW="152280" imgH="215640" progId="Equation.3">
                  <p:embed/>
                </p:oleObj>
              </a:graphicData>
            </a:graphic>
          </p:graphicFrame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621" y="1632"/>
              <a:ext cx="2017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“0000”     “0001”      “0011”    “0010”</a:t>
              </a:r>
            </a:p>
          </p:txBody>
        </p:sp>
        <p:sp>
          <p:nvSpPr>
            <p:cNvPr id="7" name="Line 13"/>
            <p:cNvSpPr>
              <a:spLocks noChangeAspect="1" noChangeShapeType="1"/>
            </p:cNvSpPr>
            <p:nvPr/>
          </p:nvSpPr>
          <p:spPr bwMode="auto">
            <a:xfrm>
              <a:off x="689" y="2790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8" name="Line 14"/>
            <p:cNvSpPr>
              <a:spLocks noChangeAspect="1" noChangeShapeType="1"/>
            </p:cNvSpPr>
            <p:nvPr/>
          </p:nvSpPr>
          <p:spPr bwMode="auto">
            <a:xfrm flipV="1">
              <a:off x="1697" y="1776"/>
              <a:ext cx="0" cy="19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grpSp>
          <p:nvGrpSpPr>
            <p:cNvPr id="9" name="Group 15"/>
            <p:cNvGrpSpPr>
              <a:grpSpLocks noChangeAspect="1"/>
            </p:cNvGrpSpPr>
            <p:nvPr/>
          </p:nvGrpSpPr>
          <p:grpSpPr bwMode="auto">
            <a:xfrm>
              <a:off x="1379" y="2501"/>
              <a:ext cx="610" cy="610"/>
              <a:chOff x="2304" y="1824"/>
              <a:chExt cx="1104" cy="1104"/>
            </a:xfrm>
          </p:grpSpPr>
          <p:sp>
            <p:nvSpPr>
              <p:cNvPr id="68" name="Oval 16"/>
              <p:cNvSpPr>
                <a:spLocks noChangeAspect="1"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9" name="Oval 17"/>
              <p:cNvSpPr>
                <a:spLocks noChangeAspect="1"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70" name="Oval 18"/>
              <p:cNvSpPr>
                <a:spLocks noChangeAspect="1" noChangeArrowheads="1"/>
              </p:cNvSpPr>
              <p:nvPr/>
            </p:nvSpPr>
            <p:spPr bwMode="auto">
              <a:xfrm>
                <a:off x="2304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71" name="Oval 19"/>
              <p:cNvSpPr>
                <a:spLocks noChangeAspect="1" noChangeArrowheads="1"/>
              </p:cNvSpPr>
              <p:nvPr/>
            </p:nvSpPr>
            <p:spPr bwMode="auto">
              <a:xfrm>
                <a:off x="3312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823" y="2501"/>
              <a:ext cx="610" cy="610"/>
              <a:chOff x="2304" y="1824"/>
              <a:chExt cx="1104" cy="1104"/>
            </a:xfrm>
          </p:grpSpPr>
          <p:sp>
            <p:nvSpPr>
              <p:cNvPr id="64" name="Oval 21"/>
              <p:cNvSpPr>
                <a:spLocks noChangeAspect="1"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5" name="Oval 22"/>
              <p:cNvSpPr>
                <a:spLocks noChangeAspect="1"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6" name="Oval 23"/>
              <p:cNvSpPr>
                <a:spLocks noChangeAspect="1" noChangeArrowheads="1"/>
              </p:cNvSpPr>
              <p:nvPr/>
            </p:nvSpPr>
            <p:spPr bwMode="auto">
              <a:xfrm>
                <a:off x="2304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7" name="Oval 24"/>
              <p:cNvSpPr>
                <a:spLocks noChangeAspect="1" noChangeArrowheads="1"/>
              </p:cNvSpPr>
              <p:nvPr/>
            </p:nvSpPr>
            <p:spPr bwMode="auto">
              <a:xfrm>
                <a:off x="3312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11" name="Group 25"/>
            <p:cNvGrpSpPr>
              <a:grpSpLocks noChangeAspect="1"/>
            </p:cNvGrpSpPr>
            <p:nvPr/>
          </p:nvGrpSpPr>
          <p:grpSpPr bwMode="auto">
            <a:xfrm>
              <a:off x="1935" y="2501"/>
              <a:ext cx="610" cy="610"/>
              <a:chOff x="2304" y="1824"/>
              <a:chExt cx="1104" cy="1104"/>
            </a:xfrm>
          </p:grpSpPr>
          <p:sp>
            <p:nvSpPr>
              <p:cNvPr id="60" name="Oval 26"/>
              <p:cNvSpPr>
                <a:spLocks noChangeAspect="1"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1" name="Oval 27"/>
              <p:cNvSpPr>
                <a:spLocks noChangeAspect="1"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2" name="Oval 28"/>
              <p:cNvSpPr>
                <a:spLocks noChangeAspect="1" noChangeArrowheads="1"/>
              </p:cNvSpPr>
              <p:nvPr/>
            </p:nvSpPr>
            <p:spPr bwMode="auto">
              <a:xfrm>
                <a:off x="2304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3" name="Oval 29"/>
              <p:cNvSpPr>
                <a:spLocks noChangeAspect="1" noChangeArrowheads="1"/>
              </p:cNvSpPr>
              <p:nvPr/>
            </p:nvSpPr>
            <p:spPr bwMode="auto">
              <a:xfrm>
                <a:off x="3312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12" name="Group 30"/>
            <p:cNvGrpSpPr>
              <a:grpSpLocks noChangeAspect="1"/>
            </p:cNvGrpSpPr>
            <p:nvPr/>
          </p:nvGrpSpPr>
          <p:grpSpPr bwMode="auto">
            <a:xfrm>
              <a:off x="1935" y="3057"/>
              <a:ext cx="610" cy="610"/>
              <a:chOff x="2304" y="1824"/>
              <a:chExt cx="1104" cy="1104"/>
            </a:xfrm>
          </p:grpSpPr>
          <p:sp>
            <p:nvSpPr>
              <p:cNvPr id="56" name="Oval 31"/>
              <p:cNvSpPr>
                <a:spLocks noChangeAspect="1"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7" name="Oval 32"/>
              <p:cNvSpPr>
                <a:spLocks noChangeAspect="1"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8" name="Oval 33"/>
              <p:cNvSpPr>
                <a:spLocks noChangeAspect="1" noChangeArrowheads="1"/>
              </p:cNvSpPr>
              <p:nvPr/>
            </p:nvSpPr>
            <p:spPr bwMode="auto">
              <a:xfrm>
                <a:off x="2304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9" name="Oval 34"/>
              <p:cNvSpPr>
                <a:spLocks noChangeAspect="1" noChangeArrowheads="1"/>
              </p:cNvSpPr>
              <p:nvPr/>
            </p:nvSpPr>
            <p:spPr bwMode="auto">
              <a:xfrm>
                <a:off x="3312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13" name="Group 35"/>
            <p:cNvGrpSpPr>
              <a:grpSpLocks noChangeAspect="1"/>
            </p:cNvGrpSpPr>
            <p:nvPr/>
          </p:nvGrpSpPr>
          <p:grpSpPr bwMode="auto">
            <a:xfrm>
              <a:off x="823" y="3057"/>
              <a:ext cx="610" cy="610"/>
              <a:chOff x="2304" y="1824"/>
              <a:chExt cx="1104" cy="1104"/>
            </a:xfrm>
          </p:grpSpPr>
          <p:sp>
            <p:nvSpPr>
              <p:cNvPr id="52" name="Oval 36"/>
              <p:cNvSpPr>
                <a:spLocks noChangeAspect="1"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3" name="Oval 37"/>
              <p:cNvSpPr>
                <a:spLocks noChangeAspect="1"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4" name="Oval 38"/>
              <p:cNvSpPr>
                <a:spLocks noChangeAspect="1" noChangeArrowheads="1"/>
              </p:cNvSpPr>
              <p:nvPr/>
            </p:nvSpPr>
            <p:spPr bwMode="auto">
              <a:xfrm>
                <a:off x="2304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5" name="Oval 39"/>
              <p:cNvSpPr>
                <a:spLocks noChangeAspect="1" noChangeArrowheads="1"/>
              </p:cNvSpPr>
              <p:nvPr/>
            </p:nvSpPr>
            <p:spPr bwMode="auto">
              <a:xfrm>
                <a:off x="3312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14" name="Group 40"/>
            <p:cNvGrpSpPr>
              <a:grpSpLocks noChangeAspect="1"/>
            </p:cNvGrpSpPr>
            <p:nvPr/>
          </p:nvGrpSpPr>
          <p:grpSpPr bwMode="auto">
            <a:xfrm>
              <a:off x="823" y="1945"/>
              <a:ext cx="610" cy="610"/>
              <a:chOff x="2304" y="1824"/>
              <a:chExt cx="1104" cy="1104"/>
            </a:xfrm>
          </p:grpSpPr>
          <p:sp>
            <p:nvSpPr>
              <p:cNvPr id="48" name="Oval 41"/>
              <p:cNvSpPr>
                <a:spLocks noChangeAspect="1"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9" name="Oval 42"/>
              <p:cNvSpPr>
                <a:spLocks noChangeAspect="1"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0" name="Oval 43"/>
              <p:cNvSpPr>
                <a:spLocks noChangeAspect="1" noChangeArrowheads="1"/>
              </p:cNvSpPr>
              <p:nvPr/>
            </p:nvSpPr>
            <p:spPr bwMode="auto">
              <a:xfrm>
                <a:off x="2304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51" name="Oval 44"/>
              <p:cNvSpPr>
                <a:spLocks noChangeAspect="1" noChangeArrowheads="1"/>
              </p:cNvSpPr>
              <p:nvPr/>
            </p:nvSpPr>
            <p:spPr bwMode="auto">
              <a:xfrm>
                <a:off x="3312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15" name="Group 45"/>
            <p:cNvGrpSpPr>
              <a:grpSpLocks noChangeAspect="1"/>
            </p:cNvGrpSpPr>
            <p:nvPr/>
          </p:nvGrpSpPr>
          <p:grpSpPr bwMode="auto">
            <a:xfrm>
              <a:off x="1935" y="1945"/>
              <a:ext cx="610" cy="610"/>
              <a:chOff x="2304" y="1824"/>
              <a:chExt cx="1104" cy="1104"/>
            </a:xfrm>
          </p:grpSpPr>
          <p:sp>
            <p:nvSpPr>
              <p:cNvPr id="44" name="Oval 46"/>
              <p:cNvSpPr>
                <a:spLocks noChangeAspect="1"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5" name="Oval 47"/>
              <p:cNvSpPr>
                <a:spLocks noChangeAspect="1"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6" name="Oval 48"/>
              <p:cNvSpPr>
                <a:spLocks noChangeAspect="1" noChangeArrowheads="1"/>
              </p:cNvSpPr>
              <p:nvPr/>
            </p:nvSpPr>
            <p:spPr bwMode="auto">
              <a:xfrm>
                <a:off x="2304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47" name="Oval 49"/>
              <p:cNvSpPr>
                <a:spLocks noChangeAspect="1" noChangeArrowheads="1"/>
              </p:cNvSpPr>
              <p:nvPr/>
            </p:nvSpPr>
            <p:spPr bwMode="auto">
              <a:xfrm>
                <a:off x="3312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16" name="Rectangle 50"/>
            <p:cNvSpPr>
              <a:spLocks noChangeAspect="1" noChangeArrowheads="1"/>
            </p:cNvSpPr>
            <p:nvPr/>
          </p:nvSpPr>
          <p:spPr bwMode="auto">
            <a:xfrm>
              <a:off x="848" y="1969"/>
              <a:ext cx="1667" cy="1669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7" name="Rectangle 51"/>
            <p:cNvSpPr>
              <a:spLocks noChangeAspect="1" noChangeArrowheads="1"/>
            </p:cNvSpPr>
            <p:nvPr/>
          </p:nvSpPr>
          <p:spPr bwMode="auto">
            <a:xfrm>
              <a:off x="848" y="2525"/>
              <a:ext cx="1667" cy="557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>
              <a:off x="1409" y="1968"/>
              <a:ext cx="0" cy="16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1965" y="1968"/>
              <a:ext cx="0" cy="16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graphicFrame>
          <p:nvGraphicFramePr>
            <p:cNvPr id="20" name="Object 54"/>
            <p:cNvGraphicFramePr>
              <a:graphicFrameLocks noChangeAspect="1"/>
            </p:cNvGraphicFramePr>
            <p:nvPr/>
          </p:nvGraphicFramePr>
          <p:xfrm>
            <a:off x="1358" y="2253"/>
            <a:ext cx="195" cy="294"/>
          </p:xfrm>
          <a:graphic>
            <a:graphicData uri="http://schemas.openxmlformats.org/presentationml/2006/ole">
              <p:oleObj spid="_x0000_s31752" name="Equation" r:id="rId10" imgW="152280" imgH="228600" progId="Equation.3">
                <p:embed/>
              </p:oleObj>
            </a:graphicData>
          </a:graphic>
        </p:graphicFrame>
        <p:graphicFrame>
          <p:nvGraphicFramePr>
            <p:cNvPr id="21" name="Object 55"/>
            <p:cNvGraphicFramePr>
              <a:graphicFrameLocks noChangeAspect="1"/>
            </p:cNvGraphicFramePr>
            <p:nvPr/>
          </p:nvGraphicFramePr>
          <p:xfrm>
            <a:off x="790" y="2264"/>
            <a:ext cx="195" cy="293"/>
          </p:xfrm>
          <a:graphic>
            <a:graphicData uri="http://schemas.openxmlformats.org/presentationml/2006/ole">
              <p:oleObj spid="_x0000_s31753" name="Equation" r:id="rId11" imgW="152280" imgH="228600" progId="Equation.3">
                <p:embed/>
              </p:oleObj>
            </a:graphicData>
          </a:graphic>
        </p:graphicFrame>
        <p:graphicFrame>
          <p:nvGraphicFramePr>
            <p:cNvPr id="22" name="Object 56"/>
            <p:cNvGraphicFramePr>
              <a:graphicFrameLocks noChangeAspect="1"/>
            </p:cNvGraphicFramePr>
            <p:nvPr/>
          </p:nvGraphicFramePr>
          <p:xfrm>
            <a:off x="1934" y="2256"/>
            <a:ext cx="195" cy="293"/>
          </p:xfrm>
          <a:graphic>
            <a:graphicData uri="http://schemas.openxmlformats.org/presentationml/2006/ole">
              <p:oleObj spid="_x0000_s31754" name="Equation" r:id="rId12" imgW="152280" imgH="228600" progId="Equation.3">
                <p:embed/>
              </p:oleObj>
            </a:graphicData>
          </a:graphic>
        </p:graphicFrame>
        <p:graphicFrame>
          <p:nvGraphicFramePr>
            <p:cNvPr id="23" name="Object 57"/>
            <p:cNvGraphicFramePr>
              <a:graphicFrameLocks noChangeAspect="1"/>
            </p:cNvGraphicFramePr>
            <p:nvPr/>
          </p:nvGraphicFramePr>
          <p:xfrm>
            <a:off x="2462" y="2253"/>
            <a:ext cx="195" cy="294"/>
          </p:xfrm>
          <a:graphic>
            <a:graphicData uri="http://schemas.openxmlformats.org/presentationml/2006/ole">
              <p:oleObj spid="_x0000_s31755" name="Equation" r:id="rId13" imgW="152280" imgH="228600" progId="Equation.3">
                <p:embed/>
              </p:oleObj>
            </a:graphicData>
          </a:graphic>
        </p:graphicFrame>
        <p:graphicFrame>
          <p:nvGraphicFramePr>
            <p:cNvPr id="24" name="Object 58"/>
            <p:cNvGraphicFramePr>
              <a:graphicFrameLocks noChangeAspect="1"/>
            </p:cNvGraphicFramePr>
            <p:nvPr/>
          </p:nvGraphicFramePr>
          <p:xfrm>
            <a:off x="1334" y="2824"/>
            <a:ext cx="244" cy="293"/>
          </p:xfrm>
          <a:graphic>
            <a:graphicData uri="http://schemas.openxmlformats.org/presentationml/2006/ole">
              <p:oleObj spid="_x0000_s31756" name="Equation" r:id="rId14" imgW="190440" imgH="228600" progId="Equation.3">
                <p:embed/>
              </p:oleObj>
            </a:graphicData>
          </a:graphic>
        </p:graphicFrame>
        <p:graphicFrame>
          <p:nvGraphicFramePr>
            <p:cNvPr id="25" name="Object 59"/>
            <p:cNvGraphicFramePr>
              <a:graphicFrameLocks noChangeAspect="1"/>
            </p:cNvGraphicFramePr>
            <p:nvPr/>
          </p:nvGraphicFramePr>
          <p:xfrm>
            <a:off x="790" y="2835"/>
            <a:ext cx="195" cy="294"/>
          </p:xfrm>
          <a:graphic>
            <a:graphicData uri="http://schemas.openxmlformats.org/presentationml/2006/ole">
              <p:oleObj spid="_x0000_s31757" name="Equation" r:id="rId15" imgW="152280" imgH="228600" progId="Equation.3">
                <p:embed/>
              </p:oleObj>
            </a:graphicData>
          </a:graphic>
        </p:graphicFrame>
        <p:graphicFrame>
          <p:nvGraphicFramePr>
            <p:cNvPr id="26" name="Object 60"/>
            <p:cNvGraphicFramePr>
              <a:graphicFrameLocks noChangeAspect="1"/>
            </p:cNvGraphicFramePr>
            <p:nvPr/>
          </p:nvGraphicFramePr>
          <p:xfrm>
            <a:off x="1910" y="2835"/>
            <a:ext cx="244" cy="276"/>
          </p:xfrm>
          <a:graphic>
            <a:graphicData uri="http://schemas.openxmlformats.org/presentationml/2006/ole">
              <p:oleObj spid="_x0000_s31758" name="Equation" r:id="rId16" imgW="190440" imgH="215640" progId="Equation.3">
                <p:embed/>
              </p:oleObj>
            </a:graphicData>
          </a:graphic>
        </p:graphicFrame>
        <p:graphicFrame>
          <p:nvGraphicFramePr>
            <p:cNvPr id="27" name="Object 61"/>
            <p:cNvGraphicFramePr>
              <a:graphicFrameLocks noChangeAspect="1"/>
            </p:cNvGraphicFramePr>
            <p:nvPr/>
          </p:nvGraphicFramePr>
          <p:xfrm>
            <a:off x="2438" y="2832"/>
            <a:ext cx="244" cy="277"/>
          </p:xfrm>
          <a:graphic>
            <a:graphicData uri="http://schemas.openxmlformats.org/presentationml/2006/ole">
              <p:oleObj spid="_x0000_s31759" name="Equation" r:id="rId17" imgW="190440" imgH="215640" progId="Equation.3">
                <p:embed/>
              </p:oleObj>
            </a:graphicData>
          </a:graphic>
        </p:graphicFrame>
        <p:graphicFrame>
          <p:nvGraphicFramePr>
            <p:cNvPr id="28" name="Object 62"/>
            <p:cNvGraphicFramePr>
              <a:graphicFrameLocks noChangeAspect="1"/>
            </p:cNvGraphicFramePr>
            <p:nvPr/>
          </p:nvGraphicFramePr>
          <p:xfrm>
            <a:off x="1334" y="3365"/>
            <a:ext cx="244" cy="277"/>
          </p:xfrm>
          <a:graphic>
            <a:graphicData uri="http://schemas.openxmlformats.org/presentationml/2006/ole">
              <p:oleObj spid="_x0000_s31760" name="Equation" r:id="rId18" imgW="190440" imgH="215640" progId="Equation.3">
                <p:embed/>
              </p:oleObj>
            </a:graphicData>
          </a:graphic>
        </p:graphicFrame>
        <p:graphicFrame>
          <p:nvGraphicFramePr>
            <p:cNvPr id="29" name="Object 63"/>
            <p:cNvGraphicFramePr>
              <a:graphicFrameLocks noChangeAspect="1"/>
            </p:cNvGraphicFramePr>
            <p:nvPr/>
          </p:nvGraphicFramePr>
          <p:xfrm>
            <a:off x="766" y="3368"/>
            <a:ext cx="244" cy="293"/>
          </p:xfrm>
          <a:graphic>
            <a:graphicData uri="http://schemas.openxmlformats.org/presentationml/2006/ole">
              <p:oleObj spid="_x0000_s31761" name="Equation" r:id="rId19" imgW="190440" imgH="228600" progId="Equation.3">
                <p:embed/>
              </p:oleObj>
            </a:graphicData>
          </a:graphic>
        </p:graphicFrame>
        <p:graphicFrame>
          <p:nvGraphicFramePr>
            <p:cNvPr id="30" name="Object 64"/>
            <p:cNvGraphicFramePr>
              <a:graphicFrameLocks noChangeAspect="1"/>
            </p:cNvGraphicFramePr>
            <p:nvPr/>
          </p:nvGraphicFramePr>
          <p:xfrm>
            <a:off x="1910" y="3360"/>
            <a:ext cx="244" cy="293"/>
          </p:xfrm>
          <a:graphic>
            <a:graphicData uri="http://schemas.openxmlformats.org/presentationml/2006/ole">
              <p:oleObj spid="_x0000_s31762" name="Equation" r:id="rId20" imgW="190440" imgH="228600" progId="Equation.3">
                <p:embed/>
              </p:oleObj>
            </a:graphicData>
          </a:graphic>
        </p:graphicFrame>
        <p:graphicFrame>
          <p:nvGraphicFramePr>
            <p:cNvPr id="31" name="Object 65"/>
            <p:cNvGraphicFramePr>
              <a:graphicFrameLocks noChangeAspect="1"/>
            </p:cNvGraphicFramePr>
            <p:nvPr/>
          </p:nvGraphicFramePr>
          <p:xfrm>
            <a:off x="2438" y="3357"/>
            <a:ext cx="244" cy="293"/>
          </p:xfrm>
          <a:graphic>
            <a:graphicData uri="http://schemas.openxmlformats.org/presentationml/2006/ole">
              <p:oleObj spid="_x0000_s31763" name="Equation" r:id="rId21" imgW="190440" imgH="228600" progId="Equation.3">
                <p:embed/>
              </p:oleObj>
            </a:graphicData>
          </a:graphic>
        </p:graphicFrame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1901" y="2620"/>
              <a:ext cx="171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/>
          </p:nvSpPr>
          <p:spPr bwMode="auto">
            <a:xfrm>
              <a:off x="2465" y="2620"/>
              <a:ext cx="171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1303" y="2620"/>
              <a:ext cx="211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-1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/>
          </p:nvSpPr>
          <p:spPr bwMode="auto">
            <a:xfrm>
              <a:off x="737" y="2620"/>
              <a:ext cx="211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36" name="Text Box 70"/>
            <p:cNvSpPr txBox="1">
              <a:spLocks noChangeArrowheads="1"/>
            </p:cNvSpPr>
            <p:nvPr/>
          </p:nvSpPr>
          <p:spPr bwMode="auto">
            <a:xfrm>
              <a:off x="593" y="2188"/>
              <a:ext cx="2017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“1000”     “1001”      “1011”    “1010”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621" y="3072"/>
              <a:ext cx="2017" cy="20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“1100”     “1101”      “1111”    “1110”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93" y="3628"/>
              <a:ext cx="2017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“0100”     “0101”      “0111”    “0110”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/>
          </p:nvSpPr>
          <p:spPr bwMode="auto">
            <a:xfrm>
              <a:off x="1649" y="2439"/>
              <a:ext cx="170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/>
          </p:nvSpPr>
          <p:spPr bwMode="auto">
            <a:xfrm>
              <a:off x="1649" y="1863"/>
              <a:ext cx="170" cy="20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/>
          </p:nvSpPr>
          <p:spPr bwMode="auto">
            <a:xfrm>
              <a:off x="1666" y="2956"/>
              <a:ext cx="211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-1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/>
          </p:nvSpPr>
          <p:spPr bwMode="auto">
            <a:xfrm>
              <a:off x="1639" y="3495"/>
              <a:ext cx="211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872" y="1248"/>
              <a:ext cx="2157" cy="2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ar-SA" sz="2000" b="1" dirty="0" smtClean="0">
                  <a:solidFill>
                    <a:srgbClr val="FF0000"/>
                  </a:solidFill>
                </a:rPr>
                <a:t> 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Gray Coded 16-QAM with </a:t>
              </a:r>
              <a:r>
                <a:rPr lang="en-US" sz="2000" b="1" dirty="0" err="1" smtClean="0">
                  <a:solidFill>
                    <a:srgbClr val="FF0000"/>
                  </a:solidFill>
                </a:rPr>
                <a:t>E</a:t>
              </a:r>
              <a:r>
                <a:rPr lang="en-US" sz="2000" b="1" baseline="-25000" dirty="0" err="1" smtClean="0">
                  <a:solidFill>
                    <a:srgbClr val="FF0000"/>
                  </a:solidFill>
                </a:rPr>
                <a:t>o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=1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29</a:t>
            </a:fld>
            <a:endParaRPr lang="ar-SA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>
              <a:buNone/>
            </a:pPr>
            <a:r>
              <a:rPr lang="en-US" dirty="0" smtClean="0"/>
              <a:t>Where the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r>
              <a:rPr lang="en-US" dirty="0" smtClean="0"/>
              <a:t>is the basis function and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r>
              <a:rPr lang="en-US" sz="2400" dirty="0" smtClean="0"/>
              <a:t> </a:t>
            </a:r>
          </a:p>
          <a:p>
            <a:pPr algn="l" rtl="0">
              <a:buNone/>
            </a:pPr>
            <a:r>
              <a:rPr lang="en-US" dirty="0" smtClean="0"/>
              <a:t>and</a:t>
            </a:r>
          </a:p>
          <a:p>
            <a:pPr algn="l" rtl="0">
              <a:buNone/>
            </a:pP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is the energy of the signal with lowest amplitude</a:t>
            </a:r>
            <a:endParaRPr lang="ar-SA" sz="2800" dirty="0"/>
          </a:p>
        </p:txBody>
      </p:sp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304800" y="3886200"/>
          <a:ext cx="8382515" cy="685800"/>
        </p:xfrm>
        <a:graphic>
          <a:graphicData uri="http://schemas.openxmlformats.org/presentationml/2006/ole">
            <p:oleObj spid="_x0000_s2072" name="Document" r:id="rId4" imgW="5743558" imgH="469325" progId="Word.Document.12">
              <p:embed/>
            </p:oleObj>
          </a:graphicData>
        </a:graphic>
      </p:graphicFrame>
      <p:graphicFrame>
        <p:nvGraphicFramePr>
          <p:cNvPr id="2074" name="Object 26"/>
          <p:cNvGraphicFramePr>
            <a:graphicFrameLocks noChangeAspect="1"/>
          </p:cNvGraphicFramePr>
          <p:nvPr/>
        </p:nvGraphicFramePr>
        <p:xfrm>
          <a:off x="1676400" y="1981200"/>
          <a:ext cx="6534909" cy="1219200"/>
        </p:xfrm>
        <a:graphic>
          <a:graphicData uri="http://schemas.openxmlformats.org/presentationml/2006/ole">
            <p:oleObj spid="_x0000_s2074" name="Document" r:id="rId5" imgW="5743558" imgH="1071816" progId="Word.Document.12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C00000"/>
                </a:solidFill>
              </a:rPr>
              <a:t>Performance of square QAM in Additive Gaussian Noise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ar-S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probability of symbol error of M-QAM with square constellation is given by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av</a:t>
            </a:r>
            <a:r>
              <a:rPr lang="en-US" dirty="0" smtClean="0"/>
              <a:t> is the average symbol energy given by</a:t>
            </a:r>
            <a:endParaRPr lang="ar-S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819400"/>
            <a:ext cx="483928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1999"/>
            <a:ext cx="2438400" cy="139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30</a:t>
            </a:fld>
            <a:endParaRPr lang="ar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C00000"/>
                </a:solidFill>
              </a:rPr>
              <a:t>Example</a:t>
            </a:r>
            <a:r>
              <a:rPr lang="en-US" sz="2400" dirty="0" smtClean="0"/>
              <a:t>: Calculate the average symbol energy for  square 16-QAM</a:t>
            </a:r>
            <a:endParaRPr lang="ar-SA" sz="2400" dirty="0"/>
          </a:p>
        </p:txBody>
      </p:sp>
      <p:pic>
        <p:nvPicPr>
          <p:cNvPr id="6" name="Picture 5" descr="File:16QAM Gray Coded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5410200" cy="5705476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838200"/>
            <a:ext cx="2438400" cy="139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6553200" cy="507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71600" y="556260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Symbol error probability as a function of SNR per bit (</a:t>
            </a:r>
            <a:r>
              <a:rPr lang="en-US" sz="2400" dirty="0" err="1" smtClean="0"/>
              <a:t>Eb</a:t>
            </a:r>
            <a:r>
              <a:rPr lang="en-US" sz="2400" dirty="0" smtClean="0"/>
              <a:t>/No)for 4, 16, and 64-QAM.</a:t>
            </a:r>
            <a:endParaRPr lang="ar-S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6_5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04800" y="3505200"/>
            <a:ext cx="8839200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4648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l-GR" sz="1800" dirty="0" smtClean="0"/>
              <a:t>ρ</a:t>
            </a:r>
            <a:endParaRPr lang="ar-S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9830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905000"/>
            <a:ext cx="2352675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Comparison between M-PAM and M-QAM</a:t>
            </a:r>
            <a:endParaRPr lang="ar-SA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Prob. Of Symbol Error M-PAM</a:t>
            </a:r>
            <a:endParaRPr lang="ar-S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524000"/>
            <a:ext cx="4041775" cy="639762"/>
          </a:xfrm>
        </p:spPr>
        <p:txBody>
          <a:bodyPr>
            <a:normAutofit fontScale="25000" lnSpcReduction="2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sz="3100" dirty="0" smtClean="0"/>
          </a:p>
          <a:p>
            <a:pPr algn="l" rtl="0"/>
            <a:r>
              <a:rPr lang="en-US" sz="9600" dirty="0" smtClean="0"/>
              <a:t>Prob. Of Symbol Error M-QAM</a:t>
            </a:r>
            <a:endParaRPr lang="ar-SA" sz="9600" dirty="0" smtClean="0"/>
          </a:p>
          <a:p>
            <a:pPr algn="l" rtl="0"/>
            <a:endParaRPr lang="ar-SA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38400"/>
            <a:ext cx="4365522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428818"/>
            <a:ext cx="3969646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34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 smtClean="0"/>
              <a:t>Comparison between M-QAM and M-PSK</a:t>
            </a:r>
            <a:endParaRPr lang="ar-SA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Prob. Of Symbol Error M-PSK</a:t>
            </a:r>
            <a:endParaRPr lang="ar-S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524000"/>
            <a:ext cx="4041775" cy="639762"/>
          </a:xfrm>
        </p:spPr>
        <p:txBody>
          <a:bodyPr>
            <a:normAutofit fontScale="25000" lnSpcReduction="2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sz="3100" dirty="0" smtClean="0"/>
          </a:p>
          <a:p>
            <a:pPr algn="l" rtl="0"/>
            <a:r>
              <a:rPr lang="en-US" sz="9600" dirty="0" smtClean="0"/>
              <a:t>Prob. Of Symbol Error M-QAM</a:t>
            </a:r>
            <a:endParaRPr lang="ar-SA" sz="9600" dirty="0" smtClean="0"/>
          </a:p>
          <a:p>
            <a:pPr algn="l" rtl="0"/>
            <a:endParaRPr lang="ar-SA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38400"/>
            <a:ext cx="4365522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133600"/>
            <a:ext cx="310507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ar-SA" dirty="0"/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2057400" y="6172200"/>
            <a:ext cx="10668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err="1"/>
              <a:t>E</a:t>
            </a:r>
            <a:r>
              <a:rPr lang="en-US" sz="1800" baseline="-25000" dirty="0" err="1"/>
              <a:t>b</a:t>
            </a:r>
            <a:r>
              <a:rPr lang="en-US" sz="1800" dirty="0"/>
              <a:t>/N</a:t>
            </a:r>
            <a:r>
              <a:rPr lang="en-US" sz="1800" baseline="-25000" dirty="0"/>
              <a:t>o</a:t>
            </a:r>
            <a:r>
              <a:rPr lang="en-US" sz="1800" dirty="0"/>
              <a:t>  dB</a:t>
            </a:r>
            <a:endParaRPr lang="ar-SA" sz="1800" dirty="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629400" y="5638800"/>
            <a:ext cx="10668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err="1"/>
              <a:t>E</a:t>
            </a:r>
            <a:r>
              <a:rPr lang="en-US" sz="1800" baseline="-25000" dirty="0" err="1"/>
              <a:t>b</a:t>
            </a:r>
            <a:r>
              <a:rPr lang="en-US" sz="1800" dirty="0"/>
              <a:t>/N</a:t>
            </a:r>
            <a:r>
              <a:rPr lang="en-US" sz="1800" baseline="-25000" dirty="0"/>
              <a:t>o</a:t>
            </a:r>
            <a:r>
              <a:rPr lang="en-US" sz="1800" dirty="0"/>
              <a:t>  dB</a:t>
            </a:r>
            <a:endParaRPr lang="ar-SA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35</a:t>
            </a:fld>
            <a:endParaRPr lang="ar-S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Performance comparison of M-PAM, M-PSK and M-QAM</a:t>
            </a:r>
            <a:endParaRPr lang="ar-SA" sz="2800" dirty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36</a:t>
            </a:fld>
            <a:endParaRPr lang="ar-SA"/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143000"/>
            <a:ext cx="6479528" cy="50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37</a:t>
            </a:fld>
            <a:endParaRPr lang="ar-SA"/>
          </a:p>
        </p:txBody>
      </p:sp>
      <p:sp>
        <p:nvSpPr>
          <p:cNvPr id="6" name="TextBox 5"/>
          <p:cNvSpPr txBox="1"/>
          <p:nvPr/>
        </p:nvSpPr>
        <p:spPr>
          <a:xfrm>
            <a:off x="381000" y="22860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Comments</a:t>
            </a:r>
            <a:endParaRPr lang="ar-S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Performance Comparison of M-PSK and M-QAM</a:t>
            </a:r>
            <a:endParaRPr lang="ar-S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For M-PSK: approximate </a:t>
            </a:r>
            <a:r>
              <a:rPr lang="en-US" sz="2400" dirty="0" err="1" smtClean="0"/>
              <a:t>Pe</a:t>
            </a:r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For M-QAM: approximate </a:t>
            </a:r>
            <a:r>
              <a:rPr lang="en-US" sz="2400" dirty="0" err="1" smtClean="0"/>
              <a:t>Pe</a:t>
            </a:r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Comparing the arguments of Q(.) for the two modulations we calculate  the advantage in signal-to-noise ratio of M-QAM over MPSK (to achieve same error performance) as</a:t>
            </a:r>
            <a:endParaRPr lang="ar-S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38</a:t>
            </a:fld>
            <a:endParaRPr lang="ar-SA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4648200" y="2133600"/>
          <a:ext cx="4197668" cy="990600"/>
        </p:xfrm>
        <a:graphic>
          <a:graphicData uri="http://schemas.openxmlformats.org/presentationml/2006/ole">
            <p:oleObj spid="_x0000_s90115" name="Document" r:id="rId4" imgW="5743558" imgH="1355426" progId="Word.Document.12">
              <p:embed/>
            </p:oleObj>
          </a:graphicData>
        </a:graphic>
      </p:graphicFrame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1066801"/>
            <a:ext cx="2590800" cy="99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985838" y="4271963"/>
          <a:ext cx="5715000" cy="1177925"/>
        </p:xfrm>
        <a:graphic>
          <a:graphicData uri="http://schemas.openxmlformats.org/presentationml/2006/ole">
            <p:oleObj spid="_x0000_s90121" name="Document" r:id="rId6" imgW="5743558" imgH="118806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>
                <a:solidFill>
                  <a:schemeClr val="tx2"/>
                </a:solidFill>
              </a:rPr>
              <a:t>SNR Advantage of M-QAM over M-PSK for different M </a:t>
            </a:r>
            <a:endParaRPr lang="ar-SA" sz="2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39</a:t>
            </a:fld>
            <a:endParaRPr lang="ar-SA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00200"/>
            <a:ext cx="3910013" cy="35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l" rtl="0"/>
            <a:r>
              <a:rPr lang="en-US" dirty="0" smtClean="0"/>
              <a:t>The average symbol energy:</a:t>
            </a:r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The probability of symbol error on AWGN channel: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ar-SA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52400" y="2209800"/>
          <a:ext cx="7828975" cy="1066800"/>
        </p:xfrm>
        <a:graphic>
          <a:graphicData uri="http://schemas.openxmlformats.org/presentationml/2006/ole">
            <p:oleObj spid="_x0000_s9218" name="Document" r:id="rId4" imgW="5743558" imgH="782447" progId="Word.Document.12">
              <p:embed/>
            </p:oleObj>
          </a:graphicData>
        </a:graphic>
      </p:graphicFrame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5305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62000"/>
            <a:ext cx="762597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s\Proakis\graphics\images\pro21113_0403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8600"/>
            <a:ext cx="6781800" cy="63912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304800"/>
            <a:ext cx="2590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>
                <a:solidFill>
                  <a:srgbClr val="FF0000"/>
                </a:solidFill>
              </a:rPr>
              <a:t>4-PAM</a:t>
            </a:r>
            <a:endParaRPr lang="ar-SA" sz="2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5</a:t>
            </a:fld>
            <a:endParaRPr lang="ar-S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51054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4-PAM</a:t>
            </a:r>
            <a:endParaRPr kumimoji="0" lang="ar-SA" sz="4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Example: 4-PAM</a:t>
            </a:r>
            <a:endParaRPr lang="ar-SA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M=4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r>
              <a:rPr lang="en-US" sz="2800" dirty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=-3,      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=-1,       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=+1,          a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=+3</a:t>
            </a:r>
          </a:p>
          <a:p>
            <a:pPr algn="l" rtl="0"/>
            <a:endParaRPr lang="ar-SA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-1066800" y="1828800"/>
          <a:ext cx="5743575" cy="622300"/>
        </p:xfrm>
        <a:graphic>
          <a:graphicData uri="http://schemas.openxmlformats.org/presentationml/2006/ole">
            <p:oleObj spid="_x0000_s10243" name="Document" r:id="rId4" imgW="5743558" imgH="469325" progId="Word.Document.12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57200" y="3200400"/>
          <a:ext cx="6324600" cy="1611742"/>
        </p:xfrm>
        <a:graphic>
          <a:graphicData uri="http://schemas.openxmlformats.org/presentationml/2006/ole">
            <p:oleObj spid="_x0000_s10244" name="Document" r:id="rId5" imgW="5743558" imgH="1463040" progId="Word.Document.12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1676400"/>
            <a:ext cx="6172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81000" y="1295400"/>
            <a:ext cx="8458200" cy="5257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7" name="Group 8"/>
          <p:cNvGrpSpPr>
            <a:grpSpLocks/>
          </p:cNvGrpSpPr>
          <p:nvPr/>
        </p:nvGrpSpPr>
        <p:grpSpPr bwMode="auto">
          <a:xfrm>
            <a:off x="1524000" y="5181600"/>
            <a:ext cx="5943600" cy="1406720"/>
            <a:chOff x="2880" y="1824"/>
            <a:chExt cx="2544" cy="635"/>
          </a:xfrm>
        </p:grpSpPr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2880" y="2208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89" name="Oval 10"/>
            <p:cNvSpPr>
              <a:spLocks noChangeArrowheads="1"/>
            </p:cNvSpPr>
            <p:nvPr/>
          </p:nvSpPr>
          <p:spPr bwMode="auto">
            <a:xfrm>
              <a:off x="3072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3648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graphicFrame>
          <p:nvGraphicFramePr>
            <p:cNvPr id="91" name="Object 12"/>
            <p:cNvGraphicFramePr>
              <a:graphicFrameLocks noChangeAspect="1"/>
            </p:cNvGraphicFramePr>
            <p:nvPr/>
          </p:nvGraphicFramePr>
          <p:xfrm>
            <a:off x="5153" y="2120"/>
            <a:ext cx="271" cy="165"/>
          </p:xfrm>
          <a:graphic>
            <a:graphicData uri="http://schemas.openxmlformats.org/presentationml/2006/ole">
              <p:oleObj spid="_x0000_s10275" name="Equation" r:id="rId6" imgW="355320" imgH="215640" progId="Equation.3">
                <p:embed/>
              </p:oleObj>
            </a:graphicData>
          </a:graphic>
        </p:graphicFrame>
        <p:graphicFrame>
          <p:nvGraphicFramePr>
            <p:cNvPr id="92" name="Object 13"/>
            <p:cNvGraphicFramePr>
              <a:graphicFrameLocks noChangeAspect="1"/>
            </p:cNvGraphicFramePr>
            <p:nvPr/>
          </p:nvGraphicFramePr>
          <p:xfrm>
            <a:off x="3688" y="1931"/>
            <a:ext cx="195" cy="277"/>
          </p:xfrm>
          <a:graphic>
            <a:graphicData uri="http://schemas.openxmlformats.org/presentationml/2006/ole">
              <p:oleObj spid="_x0000_s10276" name="Equation" r:id="rId7" imgW="152280" imgH="215640" progId="Equation.3">
                <p:embed/>
              </p:oleObj>
            </a:graphicData>
          </a:graphic>
        </p:graphicFrame>
        <p:graphicFrame>
          <p:nvGraphicFramePr>
            <p:cNvPr id="93" name="Object 14"/>
            <p:cNvGraphicFramePr>
              <a:graphicFrameLocks noChangeAspect="1"/>
            </p:cNvGraphicFramePr>
            <p:nvPr/>
          </p:nvGraphicFramePr>
          <p:xfrm>
            <a:off x="3128" y="1931"/>
            <a:ext cx="179" cy="277"/>
          </p:xfrm>
          <a:graphic>
            <a:graphicData uri="http://schemas.openxmlformats.org/presentationml/2006/ole">
              <p:oleObj spid="_x0000_s10277" name="Equation" r:id="rId8" imgW="139680" imgH="215640" progId="Equation.3">
                <p:embed/>
              </p:oleObj>
            </a:graphicData>
          </a:graphic>
        </p:graphicFrame>
        <p:sp>
          <p:nvSpPr>
            <p:cNvPr id="94" name="Text Box 15"/>
            <p:cNvSpPr txBox="1">
              <a:spLocks noChangeArrowheads="1"/>
            </p:cNvSpPr>
            <p:nvPr/>
          </p:nvSpPr>
          <p:spPr bwMode="auto">
            <a:xfrm>
              <a:off x="3900" y="2247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graphicFrame>
          <p:nvGraphicFramePr>
            <p:cNvPr id="95" name="Object 16"/>
            <p:cNvGraphicFramePr>
              <a:graphicFrameLocks noChangeAspect="1"/>
            </p:cNvGraphicFramePr>
            <p:nvPr/>
          </p:nvGraphicFramePr>
          <p:xfrm>
            <a:off x="2932" y="2268"/>
            <a:ext cx="319" cy="168"/>
          </p:xfrm>
          <a:graphic>
            <a:graphicData uri="http://schemas.openxmlformats.org/presentationml/2006/ole">
              <p:oleObj spid="_x0000_s10278" name="Equation" r:id="rId9" imgW="507960" imgH="266400" progId="Equation.3">
                <p:embed/>
              </p:oleObj>
            </a:graphicData>
          </a:graphic>
        </p:graphicFrame>
        <p:sp>
          <p:nvSpPr>
            <p:cNvPr id="96" name="Text Box 17"/>
            <p:cNvSpPr txBox="1">
              <a:spLocks noChangeArrowheads="1"/>
            </p:cNvSpPr>
            <p:nvPr/>
          </p:nvSpPr>
          <p:spPr bwMode="auto">
            <a:xfrm>
              <a:off x="2928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“00”</a:t>
              </a:r>
            </a:p>
          </p:txBody>
        </p:sp>
        <p:sp>
          <p:nvSpPr>
            <p:cNvPr id="97" name="Text Box 18"/>
            <p:cNvSpPr txBox="1">
              <a:spLocks noChangeArrowheads="1"/>
            </p:cNvSpPr>
            <p:nvPr/>
          </p:nvSpPr>
          <p:spPr bwMode="auto">
            <a:xfrm>
              <a:off x="3580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“01”</a:t>
              </a:r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4224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99" name="Oval 20"/>
            <p:cNvSpPr>
              <a:spLocks noChangeArrowheads="1"/>
            </p:cNvSpPr>
            <p:nvPr/>
          </p:nvSpPr>
          <p:spPr bwMode="auto">
            <a:xfrm>
              <a:off x="4848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graphicFrame>
          <p:nvGraphicFramePr>
            <p:cNvPr id="100" name="Object 21"/>
            <p:cNvGraphicFramePr>
              <a:graphicFrameLocks noChangeAspect="1"/>
            </p:cNvGraphicFramePr>
            <p:nvPr/>
          </p:nvGraphicFramePr>
          <p:xfrm>
            <a:off x="4840" y="1931"/>
            <a:ext cx="195" cy="277"/>
          </p:xfrm>
          <a:graphic>
            <a:graphicData uri="http://schemas.openxmlformats.org/presentationml/2006/ole">
              <p:oleObj spid="_x0000_s10279" name="Equation" r:id="rId10" imgW="152280" imgH="215640" progId="Equation.3">
                <p:embed/>
              </p:oleObj>
            </a:graphicData>
          </a:graphic>
        </p:graphicFrame>
        <p:graphicFrame>
          <p:nvGraphicFramePr>
            <p:cNvPr id="101" name="Object 22"/>
            <p:cNvGraphicFramePr>
              <a:graphicFrameLocks noChangeAspect="1"/>
            </p:cNvGraphicFramePr>
            <p:nvPr/>
          </p:nvGraphicFramePr>
          <p:xfrm>
            <a:off x="4264" y="1923"/>
            <a:ext cx="196" cy="293"/>
          </p:xfrm>
          <a:graphic>
            <a:graphicData uri="http://schemas.openxmlformats.org/presentationml/2006/ole">
              <p:oleObj spid="_x0000_s10280" name="Equation" r:id="rId11" imgW="152280" imgH="228600" progId="Equation.3">
                <p:embed/>
              </p:oleObj>
            </a:graphicData>
          </a:graphic>
        </p:graphicFrame>
        <p:sp>
          <p:nvSpPr>
            <p:cNvPr id="102" name="Text Box 23"/>
            <p:cNvSpPr txBox="1">
              <a:spLocks noChangeArrowheads="1"/>
            </p:cNvSpPr>
            <p:nvPr/>
          </p:nvSpPr>
          <p:spPr bwMode="auto">
            <a:xfrm>
              <a:off x="4080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“11”</a:t>
              </a:r>
            </a:p>
          </p:txBody>
        </p:sp>
        <p:sp>
          <p:nvSpPr>
            <p:cNvPr id="103" name="Text Box 24"/>
            <p:cNvSpPr txBox="1">
              <a:spLocks noChangeArrowheads="1"/>
            </p:cNvSpPr>
            <p:nvPr/>
          </p:nvSpPr>
          <p:spPr bwMode="auto">
            <a:xfrm>
              <a:off x="4764" y="1824"/>
              <a:ext cx="3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</a:rPr>
                <a:t>“10”</a:t>
              </a:r>
            </a:p>
          </p:txBody>
        </p:sp>
        <p:sp>
          <p:nvSpPr>
            <p:cNvPr id="104" name="Line 25"/>
            <p:cNvSpPr>
              <a:spLocks noChangeShapeType="1"/>
            </p:cNvSpPr>
            <p:nvPr/>
          </p:nvSpPr>
          <p:spPr bwMode="auto">
            <a:xfrm>
              <a:off x="39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ar-SA"/>
            </a:p>
          </p:txBody>
        </p:sp>
        <p:graphicFrame>
          <p:nvGraphicFramePr>
            <p:cNvPr id="105" name="Object 26"/>
            <p:cNvGraphicFramePr>
              <a:graphicFrameLocks noChangeAspect="1"/>
            </p:cNvGraphicFramePr>
            <p:nvPr/>
          </p:nvGraphicFramePr>
          <p:xfrm>
            <a:off x="3532" y="2260"/>
            <a:ext cx="272" cy="168"/>
          </p:xfrm>
          <a:graphic>
            <a:graphicData uri="http://schemas.openxmlformats.org/presentationml/2006/ole">
              <p:oleObj spid="_x0000_s10281" name="Equation" r:id="rId12" imgW="431640" imgH="266400" progId="Equation.3">
                <p:embed/>
              </p:oleObj>
            </a:graphicData>
          </a:graphic>
        </p:graphicFrame>
        <p:graphicFrame>
          <p:nvGraphicFramePr>
            <p:cNvPr id="106" name="Object 27"/>
            <p:cNvGraphicFramePr>
              <a:graphicFrameLocks noChangeAspect="1"/>
            </p:cNvGraphicFramePr>
            <p:nvPr/>
          </p:nvGraphicFramePr>
          <p:xfrm>
            <a:off x="4116" y="2268"/>
            <a:ext cx="208" cy="168"/>
          </p:xfrm>
          <a:graphic>
            <a:graphicData uri="http://schemas.openxmlformats.org/presentationml/2006/ole">
              <p:oleObj spid="_x0000_s10282" name="Equation" r:id="rId13" imgW="330120" imgH="266400" progId="Equation.3">
                <p:embed/>
              </p:oleObj>
            </a:graphicData>
          </a:graphic>
        </p:graphicFrame>
        <p:graphicFrame>
          <p:nvGraphicFramePr>
            <p:cNvPr id="107" name="Object 28"/>
            <p:cNvGraphicFramePr>
              <a:graphicFrameLocks noChangeAspect="1"/>
            </p:cNvGraphicFramePr>
            <p:nvPr/>
          </p:nvGraphicFramePr>
          <p:xfrm>
            <a:off x="4728" y="2260"/>
            <a:ext cx="248" cy="168"/>
          </p:xfrm>
          <a:graphic>
            <a:graphicData uri="http://schemas.openxmlformats.org/presentationml/2006/ole">
              <p:oleObj spid="_x0000_s10283" name="Equation" r:id="rId14" imgW="393480" imgH="266400" progId="Equation.3">
                <p:embed/>
              </p:oleObj>
            </a:graphicData>
          </a:graphic>
        </p:graphicFrame>
      </p:grp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10285" name="Picture 4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600200"/>
            <a:ext cx="3090530" cy="609600"/>
          </a:xfrm>
          <a:prstGeom prst="rect">
            <a:avLst/>
          </a:prstGeom>
          <a:noFill/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7</a:t>
            </a:fld>
            <a:endParaRPr lang="ar-SA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676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comments</a:t>
            </a:r>
            <a:endParaRPr lang="ar-SA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80486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609600" y="4876800"/>
            <a:ext cx="777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 smtClean="0"/>
              <a:t>The signal space representation of binary PAM, 4-PAM and 8-PAM constellations  for </a:t>
            </a:r>
            <a:r>
              <a:rPr lang="en-US" sz="2400" b="1" dirty="0" err="1" smtClean="0"/>
              <a:t>E</a:t>
            </a:r>
            <a:r>
              <a:rPr lang="en-US" sz="2400" b="1" baseline="-25000" dirty="0" err="1" smtClean="0"/>
              <a:t>o</a:t>
            </a:r>
            <a:r>
              <a:rPr lang="en-US" sz="2400" b="1" dirty="0" smtClean="0"/>
              <a:t>=1</a:t>
            </a:r>
          </a:p>
          <a:p>
            <a:pPr algn="l" rtl="0"/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440C-C466-4A26-B44E-EAABD2D15C56}" type="slidenum">
              <a:rPr lang="ar-SA" smtClean="0"/>
              <a:pPr/>
              <a:t>9</a:t>
            </a:fld>
            <a:endParaRPr lang="ar-S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322           Al-Sanie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E5765C3904D646AB91D3B74D9D59F0" ma:contentTypeVersion="1" ma:contentTypeDescription="Create a new document." ma:contentTypeScope="" ma:versionID="acebeb5be9528d35ac1688a77c05c8e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BB02904-D652-4ECE-9796-4DA5406539A7}"/>
</file>

<file path=customXml/itemProps2.xml><?xml version="1.0" encoding="utf-8"?>
<ds:datastoreItem xmlns:ds="http://schemas.openxmlformats.org/officeDocument/2006/customXml" ds:itemID="{DF1B4C98-A4F9-41E2-B659-42305D9950C0}"/>
</file>

<file path=customXml/itemProps3.xml><?xml version="1.0" encoding="utf-8"?>
<ds:datastoreItem xmlns:ds="http://schemas.openxmlformats.org/officeDocument/2006/customXml" ds:itemID="{68D9F629-12E0-4BFA-9FE6-74B303A86A2D}"/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965</Words>
  <Application>Microsoft Office PowerPoint</Application>
  <PresentationFormat>On-screen Show (4:3)</PresentationFormat>
  <Paragraphs>249</Paragraphs>
  <Slides>40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Document</vt:lpstr>
      <vt:lpstr>Equation</vt:lpstr>
      <vt:lpstr>   and   M-ary Quadrature Amplitude Modulation (M-QAM)</vt:lpstr>
      <vt:lpstr>M-PAM</vt:lpstr>
      <vt:lpstr>Slide 3</vt:lpstr>
      <vt:lpstr>Slide 4</vt:lpstr>
      <vt:lpstr>Slide 5</vt:lpstr>
      <vt:lpstr>Slide 6</vt:lpstr>
      <vt:lpstr>Example: 4-PAM</vt:lpstr>
      <vt:lpstr>Slide 8</vt:lpstr>
      <vt:lpstr> </vt:lpstr>
      <vt:lpstr>Slide 10</vt:lpstr>
      <vt:lpstr>Slide 11</vt:lpstr>
      <vt:lpstr>Slide 12</vt:lpstr>
      <vt:lpstr>M-ary Quadrature Amplitude Modulation M-QAM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M-QAM square constellation</vt:lpstr>
      <vt:lpstr>Slide 24</vt:lpstr>
      <vt:lpstr>Example: square 16-QAM</vt:lpstr>
      <vt:lpstr>Slide 26</vt:lpstr>
      <vt:lpstr>Slide 27</vt:lpstr>
      <vt:lpstr>Slide 28</vt:lpstr>
      <vt:lpstr>Slide 29</vt:lpstr>
      <vt:lpstr>  Performance of square QAM in Additive Gaussian Noise </vt:lpstr>
      <vt:lpstr>Slide 31</vt:lpstr>
      <vt:lpstr>Slide 32</vt:lpstr>
      <vt:lpstr>Slide 33</vt:lpstr>
      <vt:lpstr>Comparison between M-PAM and M-QAM</vt:lpstr>
      <vt:lpstr>Comparison between M-QAM and M-PSK</vt:lpstr>
      <vt:lpstr>Performance comparison of M-PAM, M-PSK and M-QAM</vt:lpstr>
      <vt:lpstr>Slide 37</vt:lpstr>
      <vt:lpstr>Performance Comparison of M-PSK and M-QAM</vt:lpstr>
      <vt:lpstr>SNR Advantage of M-QAM over M-PSK for different M 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M-PAM and M-QAM</dc:title>
  <dc:creator>Windows User</dc:creator>
  <cp:lastModifiedBy>www.arabswell.com</cp:lastModifiedBy>
  <cp:revision>128</cp:revision>
  <dcterms:created xsi:type="dcterms:W3CDTF">2009-12-06T19:33:13Z</dcterms:created>
  <dcterms:modified xsi:type="dcterms:W3CDTF">2010-10-02T07:51:35Z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0x01010034E5765C3904D646AB91D3B74D9D59F0</vt:lpwstr>
  </property>
</Properties>
</file>