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F531-492B-48F7-A4D0-E6B79DC49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A0B8529E-43FB-4320-A49F-7A7232081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657C9991-3A5B-4F3F-832E-3B68DBC8E843}"/>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651A0D25-70E2-4CA1-9C57-9265FD0C24C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8DD074A-DAC6-435C-9A3D-C80E899790AA}"/>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84230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02C5-AD5D-4D29-A553-5F25E3214710}"/>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695F76C0-EE4A-4657-8138-5A77CD25A0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5604CA8-F97A-4E0F-BA18-E472BC77EC51}"/>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1631C862-DE14-4783-B7F8-AFE9E204A3A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FF094AC-363D-42AD-B912-246C4D9DEDD1}"/>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2832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F2DBB-E1D5-41E8-ABCC-D11F8733EF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9D8E6105-BC61-4008-B983-FFCE2452F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81AB0F7-9AE0-4365-B404-0CEFE25391E1}"/>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C4A9885A-0342-4099-9BFA-5DE8808E925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EF2D416-B27B-481F-B172-0690F961D6D6}"/>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382508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201C-A61D-4311-8781-12AC266A9BCC}"/>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47815120-AADC-45D6-80F6-DF4CF991B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7B56E37-3F53-4528-9F5B-BB9855B5914F}"/>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8F50F890-A107-496E-BE68-A026F5C9FED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955525C-A408-4F7E-9105-7FD74C0A7334}"/>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359315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8DEF-6B43-4CC0-8904-1AC371E4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1291E85B-DA7F-4A48-80D5-48838FF6C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2EF76B-5FD4-456F-BA4A-FC70C75709E9}"/>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4AC97129-AAAC-41C0-B58F-6CD1683F7A5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5B1FB38-8910-46CB-81F2-9231EF588E01}"/>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3905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A305-4622-492E-BCE6-CC29A7CF08E7}"/>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C356823-F112-4B4A-8A1E-E7FC73CE9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26B47C52-D4A7-4E79-BDEB-C9E6D224F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F20E8B07-4A39-47CA-8E2F-EE85E23B9BC7}"/>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6" name="Footer Placeholder 5">
            <a:extLst>
              <a:ext uri="{FF2B5EF4-FFF2-40B4-BE49-F238E27FC236}">
                <a16:creationId xmlns:a16="http://schemas.microsoft.com/office/drawing/2014/main" id="{5523336B-DCB6-4818-BB7B-CC69473B6EE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EE9E699-B41F-406B-A57F-C7D2A241548B}"/>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78875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4C47-A0D7-494B-B375-4E545520C3C1}"/>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69F50742-6BC5-4BD5-9D88-38629825B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A5837-FAD7-4761-938B-FF94D718E5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2DDEDFD0-D317-4AD2-8716-C402CDF1C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B2558-DE29-4690-96FB-D93A6188A2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9E444437-642E-4469-BB0B-01E04733775D}"/>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8" name="Footer Placeholder 7">
            <a:extLst>
              <a:ext uri="{FF2B5EF4-FFF2-40B4-BE49-F238E27FC236}">
                <a16:creationId xmlns:a16="http://schemas.microsoft.com/office/drawing/2014/main" id="{21608B61-9474-42E1-9F08-850E962814A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5FB6219-4584-44D3-A5C7-73B29CC53F95}"/>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392005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3AB4-D39F-4B36-B271-8B3876D444D6}"/>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04C68E4B-21A0-41B8-9586-2D2BB488717A}"/>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4" name="Footer Placeholder 3">
            <a:extLst>
              <a:ext uri="{FF2B5EF4-FFF2-40B4-BE49-F238E27FC236}">
                <a16:creationId xmlns:a16="http://schemas.microsoft.com/office/drawing/2014/main" id="{DB81A652-EC87-41EC-B7EF-BA16F7252B47}"/>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87A0AFE8-87D4-4987-8B18-D74CA437316B}"/>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83000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05875-B3FF-49AA-B320-0A5F266C0849}"/>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3" name="Footer Placeholder 2">
            <a:extLst>
              <a:ext uri="{FF2B5EF4-FFF2-40B4-BE49-F238E27FC236}">
                <a16:creationId xmlns:a16="http://schemas.microsoft.com/office/drawing/2014/main" id="{568A8D9C-13CC-4D0E-B39C-788594398A6E}"/>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AE95E596-6BD3-4F55-B532-4A5B5D6B3C5D}"/>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21039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45B7-25E0-464E-BBB8-F42661791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521BDE48-6F36-428E-A1A6-3FCF6BBADA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26BD4EB4-0EB6-4F8C-9F00-B22B25B4B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D8C3A-A07C-448F-811D-CD61251A1CD4}"/>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6" name="Footer Placeholder 5">
            <a:extLst>
              <a:ext uri="{FF2B5EF4-FFF2-40B4-BE49-F238E27FC236}">
                <a16:creationId xmlns:a16="http://schemas.microsoft.com/office/drawing/2014/main" id="{90721C53-759F-45CF-83E0-26CCF50F5A7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E6DC90C-889B-49E5-A72B-08B0AB082ADF}"/>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56990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DCA3-569B-4048-A8D3-357A58F52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B122CE7-42E1-4AAC-9F6C-92ACBC1C9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701AE68A-CA1E-4F2D-9007-25F9A232B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E788C-8D47-4090-A8BA-A42437C32BC9}"/>
              </a:ext>
            </a:extLst>
          </p:cNvPr>
          <p:cNvSpPr>
            <a:spLocks noGrp="1"/>
          </p:cNvSpPr>
          <p:nvPr>
            <p:ph type="dt" sz="half" idx="10"/>
          </p:nvPr>
        </p:nvSpPr>
        <p:spPr/>
        <p:txBody>
          <a:bodyPr/>
          <a:lstStyle/>
          <a:p>
            <a:fld id="{6FB08EB1-400A-40AE-8899-512DF46422D9}" type="datetimeFigureOut">
              <a:rPr lang="el-GR" smtClean="0"/>
              <a:t>16/01/2022</a:t>
            </a:fld>
            <a:endParaRPr lang="el-GR"/>
          </a:p>
        </p:txBody>
      </p:sp>
      <p:sp>
        <p:nvSpPr>
          <p:cNvPr id="6" name="Footer Placeholder 5">
            <a:extLst>
              <a:ext uri="{FF2B5EF4-FFF2-40B4-BE49-F238E27FC236}">
                <a16:creationId xmlns:a16="http://schemas.microsoft.com/office/drawing/2014/main" id="{A51A7AD7-BF04-4123-8AA0-0A9A11F06A3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6E0959A-F9A5-4CAB-8ECE-A695743F8C23}"/>
              </a:ext>
            </a:extLst>
          </p:cNvPr>
          <p:cNvSpPr>
            <a:spLocks noGrp="1"/>
          </p:cNvSpPr>
          <p:nvPr>
            <p:ph type="sldNum" sz="quarter" idx="12"/>
          </p:nvPr>
        </p:nvSpPr>
        <p:spPr/>
        <p:txBody>
          <a:bodyPr/>
          <a:lstStyle/>
          <a:p>
            <a:fld id="{07F7FA0B-03DC-4B88-A5C3-B04188A7BB1C}" type="slidenum">
              <a:rPr lang="el-GR" smtClean="0"/>
              <a:t>‹#›</a:t>
            </a:fld>
            <a:endParaRPr lang="el-GR"/>
          </a:p>
        </p:txBody>
      </p:sp>
    </p:spTree>
    <p:extLst>
      <p:ext uri="{BB962C8B-B14F-4D97-AF65-F5344CB8AC3E}">
        <p14:creationId xmlns:p14="http://schemas.microsoft.com/office/powerpoint/2010/main" val="146748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76B810-3008-4BCF-BCAD-D68868A62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C3AE6A79-AFBF-4FEA-BC0C-956A0272A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5F2ADB7D-F5F3-4677-9913-D825CB3BA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B08EB1-400A-40AE-8899-512DF46422D9}" type="datetimeFigureOut">
              <a:rPr lang="el-GR" smtClean="0"/>
              <a:t>16/01/2022</a:t>
            </a:fld>
            <a:endParaRPr lang="el-GR"/>
          </a:p>
        </p:txBody>
      </p:sp>
      <p:sp>
        <p:nvSpPr>
          <p:cNvPr id="5" name="Footer Placeholder 4">
            <a:extLst>
              <a:ext uri="{FF2B5EF4-FFF2-40B4-BE49-F238E27FC236}">
                <a16:creationId xmlns:a16="http://schemas.microsoft.com/office/drawing/2014/main" id="{11F10E8B-460A-4193-A616-B82A908BF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841FAFD3-F760-44F1-BF53-4FC8952DA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7FA0B-03DC-4B88-A5C3-B04188A7BB1C}" type="slidenum">
              <a:rPr lang="el-GR" smtClean="0"/>
              <a:t>‹#›</a:t>
            </a:fld>
            <a:endParaRPr lang="el-GR"/>
          </a:p>
        </p:txBody>
      </p:sp>
    </p:spTree>
    <p:extLst>
      <p:ext uri="{BB962C8B-B14F-4D97-AF65-F5344CB8AC3E}">
        <p14:creationId xmlns:p14="http://schemas.microsoft.com/office/powerpoint/2010/main" val="60722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gif"/></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70CA-18D9-474D-A91D-32DCA15B8341}"/>
              </a:ext>
            </a:extLst>
          </p:cNvPr>
          <p:cNvSpPr>
            <a:spLocks noGrp="1"/>
          </p:cNvSpPr>
          <p:nvPr>
            <p:ph type="ctrTitle"/>
          </p:nvPr>
        </p:nvSpPr>
        <p:spPr>
          <a:xfrm>
            <a:off x="0" y="140864"/>
            <a:ext cx="12192000" cy="523783"/>
          </a:xfrm>
        </p:spPr>
        <p:txBody>
          <a:bodyPr>
            <a:normAutofit/>
          </a:bodyPr>
          <a:lstStyle/>
          <a:p>
            <a:r>
              <a:rPr lang="en-US" sz="3000" b="1" dirty="0"/>
              <a:t>Group Project - “Ela Kai Pou” Coffee Shop - Presentation</a:t>
            </a:r>
            <a:endParaRPr lang="el-GR" sz="3000" b="1" dirty="0"/>
          </a:p>
        </p:txBody>
      </p:sp>
      <p:sp>
        <p:nvSpPr>
          <p:cNvPr id="3" name="Subtitle 2">
            <a:extLst>
              <a:ext uri="{FF2B5EF4-FFF2-40B4-BE49-F238E27FC236}">
                <a16:creationId xmlns:a16="http://schemas.microsoft.com/office/drawing/2014/main" id="{E297C4C0-D882-4A72-864D-9083CE8B0339}"/>
              </a:ext>
            </a:extLst>
          </p:cNvPr>
          <p:cNvSpPr>
            <a:spLocks noGrp="1"/>
          </p:cNvSpPr>
          <p:nvPr>
            <p:ph type="subTitle" idx="1"/>
          </p:nvPr>
        </p:nvSpPr>
        <p:spPr>
          <a:xfrm>
            <a:off x="0" y="523783"/>
            <a:ext cx="12191999" cy="6418556"/>
          </a:xfrm>
        </p:spPr>
        <p:txBody>
          <a:bodyPr>
            <a:normAutofit/>
          </a:bodyPr>
          <a:lstStyle/>
          <a:p>
            <a:pPr algn="l"/>
            <a:endParaRPr lang="el-GR" sz="1400" dirty="0">
              <a:latin typeface="+mj-lt"/>
            </a:endParaRPr>
          </a:p>
          <a:p>
            <a:pPr algn="l"/>
            <a:r>
              <a:rPr lang="en-US" sz="1400" dirty="0">
                <a:latin typeface="+mj-lt"/>
              </a:rPr>
              <a:t>Team Members (By first to last added to the team):</a:t>
            </a:r>
          </a:p>
        </p:txBody>
      </p:sp>
      <p:sp>
        <p:nvSpPr>
          <p:cNvPr id="4" name="Title 1">
            <a:extLst>
              <a:ext uri="{FF2B5EF4-FFF2-40B4-BE49-F238E27FC236}">
                <a16:creationId xmlns:a16="http://schemas.microsoft.com/office/drawing/2014/main" id="{9E793E38-416C-411B-9DE6-FCC6E97BD21A}"/>
              </a:ext>
            </a:extLst>
          </p:cNvPr>
          <p:cNvSpPr txBox="1">
            <a:spLocks/>
          </p:cNvSpPr>
          <p:nvPr/>
        </p:nvSpPr>
        <p:spPr>
          <a:xfrm>
            <a:off x="9654433" y="523783"/>
            <a:ext cx="2486026" cy="4770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By Team “88 + 3”</a:t>
            </a:r>
            <a:endParaRPr lang="el-GR" sz="2400" dirty="0"/>
          </a:p>
        </p:txBody>
      </p:sp>
      <p:pic>
        <p:nvPicPr>
          <p:cNvPr id="8" name="Picture 7" descr="A picture containing person, person&#10;&#10;Description automatically generated">
            <a:extLst>
              <a:ext uri="{FF2B5EF4-FFF2-40B4-BE49-F238E27FC236}">
                <a16:creationId xmlns:a16="http://schemas.microsoft.com/office/drawing/2014/main" id="{BCC2EC4F-17AE-4115-A2AF-323D7706D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799" y="1369144"/>
            <a:ext cx="2085912" cy="2293318"/>
          </a:xfrm>
          <a:prstGeom prst="rect">
            <a:avLst/>
          </a:prstGeom>
        </p:spPr>
      </p:pic>
      <p:pic>
        <p:nvPicPr>
          <p:cNvPr id="10" name="Picture 9" descr="A person with a beard&#10;&#10;Description automatically generated with low confidence">
            <a:extLst>
              <a:ext uri="{FF2B5EF4-FFF2-40B4-BE49-F238E27FC236}">
                <a16:creationId xmlns:a16="http://schemas.microsoft.com/office/drawing/2014/main" id="{8CF23F5E-08FF-425F-B356-013F94B68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4" y="4503292"/>
            <a:ext cx="1285194" cy="1603433"/>
          </a:xfrm>
          <a:prstGeom prst="rect">
            <a:avLst/>
          </a:prstGeom>
        </p:spPr>
      </p:pic>
      <p:pic>
        <p:nvPicPr>
          <p:cNvPr id="12" name="Picture 11" descr="A person with a beard&#10;&#10;Description automatically generated with medium confidence">
            <a:extLst>
              <a:ext uri="{FF2B5EF4-FFF2-40B4-BE49-F238E27FC236}">
                <a16:creationId xmlns:a16="http://schemas.microsoft.com/office/drawing/2014/main" id="{529BEAF7-02EB-4D0D-8FE8-DF1C2B0F9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019" y="4503945"/>
            <a:ext cx="1185129" cy="1602780"/>
          </a:xfrm>
          <a:prstGeom prst="rect">
            <a:avLst/>
          </a:prstGeom>
        </p:spPr>
      </p:pic>
      <p:pic>
        <p:nvPicPr>
          <p:cNvPr id="16" name="Picture 15" descr="A person with a butterfly on his shoulder&#10;&#10;Description automatically generated with medium confidence">
            <a:extLst>
              <a:ext uri="{FF2B5EF4-FFF2-40B4-BE49-F238E27FC236}">
                <a16:creationId xmlns:a16="http://schemas.microsoft.com/office/drawing/2014/main" id="{D6D5998A-77DE-40B9-94FF-77B932F09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8577" y="4462205"/>
            <a:ext cx="1525189" cy="1644520"/>
          </a:xfrm>
          <a:prstGeom prst="rect">
            <a:avLst/>
          </a:prstGeom>
        </p:spPr>
      </p:pic>
      <p:pic>
        <p:nvPicPr>
          <p:cNvPr id="46" name="Picture 45">
            <a:extLst>
              <a:ext uri="{FF2B5EF4-FFF2-40B4-BE49-F238E27FC236}">
                <a16:creationId xmlns:a16="http://schemas.microsoft.com/office/drawing/2014/main" id="{EE5DAA6C-523F-4254-BBFB-E21092892F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33" y="1346991"/>
            <a:ext cx="1571835" cy="2303174"/>
          </a:xfrm>
          <a:prstGeom prst="rect">
            <a:avLst/>
          </a:prstGeom>
        </p:spPr>
      </p:pic>
      <p:sp>
        <p:nvSpPr>
          <p:cNvPr id="18" name="TextBox 17">
            <a:extLst>
              <a:ext uri="{FF2B5EF4-FFF2-40B4-BE49-F238E27FC236}">
                <a16:creationId xmlns:a16="http://schemas.microsoft.com/office/drawing/2014/main" id="{30F8A052-3738-4BEC-8193-07958AE0A9A2}"/>
              </a:ext>
            </a:extLst>
          </p:cNvPr>
          <p:cNvSpPr txBox="1"/>
          <p:nvPr/>
        </p:nvSpPr>
        <p:spPr>
          <a:xfrm>
            <a:off x="82307" y="3650728"/>
            <a:ext cx="1633085"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solidFill>
                  <a:schemeClr val="tx1"/>
                </a:solidFill>
              </a:rPr>
              <a:t>Efstathios Kravaritis</a:t>
            </a:r>
          </a:p>
          <a:p>
            <a:pPr algn="ctr"/>
            <a:r>
              <a:rPr lang="en-US" sz="1400" dirty="0">
                <a:solidFill>
                  <a:schemeClr val="tx1"/>
                </a:solidFill>
              </a:rPr>
              <a:t>(Team Coordinator)</a:t>
            </a:r>
            <a:endParaRPr lang="el-GR" sz="1400" dirty="0">
              <a:solidFill>
                <a:schemeClr val="tx1"/>
              </a:solidFill>
            </a:endParaRPr>
          </a:p>
        </p:txBody>
      </p:sp>
      <p:sp>
        <p:nvSpPr>
          <p:cNvPr id="47" name="TextBox 46">
            <a:extLst>
              <a:ext uri="{FF2B5EF4-FFF2-40B4-BE49-F238E27FC236}">
                <a16:creationId xmlns:a16="http://schemas.microsoft.com/office/drawing/2014/main" id="{AAF0ED94-F558-454D-BCC1-0EB49D8B0FBB}"/>
              </a:ext>
            </a:extLst>
          </p:cNvPr>
          <p:cNvSpPr txBox="1"/>
          <p:nvPr/>
        </p:nvSpPr>
        <p:spPr>
          <a:xfrm>
            <a:off x="2245799" y="3672295"/>
            <a:ext cx="2085912" cy="30777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solidFill>
                  <a:schemeClr val="tx1"/>
                </a:solidFill>
              </a:rPr>
              <a:t>Eleni Stoumpou</a:t>
            </a:r>
            <a:endParaRPr lang="el-GR" sz="1400" dirty="0">
              <a:solidFill>
                <a:schemeClr val="tx1"/>
              </a:solidFill>
            </a:endParaRPr>
          </a:p>
        </p:txBody>
      </p:sp>
      <p:sp>
        <p:nvSpPr>
          <p:cNvPr id="48" name="TextBox 47">
            <a:extLst>
              <a:ext uri="{FF2B5EF4-FFF2-40B4-BE49-F238E27FC236}">
                <a16:creationId xmlns:a16="http://schemas.microsoft.com/office/drawing/2014/main" id="{D9FA4CA5-58D7-4111-98DF-A719ABA2BC95}"/>
              </a:ext>
            </a:extLst>
          </p:cNvPr>
          <p:cNvSpPr txBox="1"/>
          <p:nvPr/>
        </p:nvSpPr>
        <p:spPr>
          <a:xfrm>
            <a:off x="52949" y="6106725"/>
            <a:ext cx="1404204"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solidFill>
                  <a:schemeClr val="tx1"/>
                </a:solidFill>
              </a:rPr>
              <a:t>Konstantinos Chountas</a:t>
            </a:r>
            <a:endParaRPr lang="el-GR" sz="1400" dirty="0">
              <a:solidFill>
                <a:schemeClr val="tx1"/>
              </a:solidFill>
            </a:endParaRPr>
          </a:p>
        </p:txBody>
      </p:sp>
      <p:sp>
        <p:nvSpPr>
          <p:cNvPr id="49" name="TextBox 48">
            <a:extLst>
              <a:ext uri="{FF2B5EF4-FFF2-40B4-BE49-F238E27FC236}">
                <a16:creationId xmlns:a16="http://schemas.microsoft.com/office/drawing/2014/main" id="{9F7068DC-2961-4C1E-AB25-45C21D1CE59E}"/>
              </a:ext>
            </a:extLst>
          </p:cNvPr>
          <p:cNvSpPr txBox="1"/>
          <p:nvPr/>
        </p:nvSpPr>
        <p:spPr>
          <a:xfrm>
            <a:off x="1489613" y="6106725"/>
            <a:ext cx="1322142"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solidFill>
                  <a:schemeClr val="tx1"/>
                </a:solidFill>
              </a:rPr>
              <a:t>Petros Ouzounis</a:t>
            </a:r>
            <a:endParaRPr lang="el-GR" sz="1400" dirty="0">
              <a:solidFill>
                <a:schemeClr val="tx1"/>
              </a:solidFill>
            </a:endParaRPr>
          </a:p>
        </p:txBody>
      </p:sp>
      <p:sp>
        <p:nvSpPr>
          <p:cNvPr id="50" name="TextBox 49">
            <a:extLst>
              <a:ext uri="{FF2B5EF4-FFF2-40B4-BE49-F238E27FC236}">
                <a16:creationId xmlns:a16="http://schemas.microsoft.com/office/drawing/2014/main" id="{2F26F232-F957-4744-8EF6-0A6D9387833C}"/>
              </a:ext>
            </a:extLst>
          </p:cNvPr>
          <p:cNvSpPr txBox="1"/>
          <p:nvPr/>
        </p:nvSpPr>
        <p:spPr>
          <a:xfrm>
            <a:off x="2844216" y="6106725"/>
            <a:ext cx="1626065" cy="52322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400" dirty="0">
                <a:solidFill>
                  <a:schemeClr val="tx1"/>
                </a:solidFill>
              </a:rPr>
              <a:t>Alexandros Besbalta</a:t>
            </a:r>
            <a:endParaRPr lang="el-GR" sz="1400" dirty="0">
              <a:solidFill>
                <a:schemeClr val="tx1"/>
              </a:solidFill>
            </a:endParaRPr>
          </a:p>
        </p:txBody>
      </p:sp>
      <p:pic>
        <p:nvPicPr>
          <p:cNvPr id="22" name="Picture 21" descr="Graphical user interface, website, timeline&#10;&#10;Description automatically generated">
            <a:extLst>
              <a:ext uri="{FF2B5EF4-FFF2-40B4-BE49-F238E27FC236}">
                <a16:creationId xmlns:a16="http://schemas.microsoft.com/office/drawing/2014/main" id="{2B0424FE-1B76-4E1F-955F-9CDD777AD6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6212" y="2226817"/>
            <a:ext cx="7529856" cy="4552950"/>
          </a:xfrm>
          <a:prstGeom prst="rect">
            <a:avLst/>
          </a:prstGeom>
          <a:ln>
            <a:noFill/>
          </a:ln>
          <a:effectLst>
            <a:outerShdw blurRad="190500" algn="tl" rotWithShape="0">
              <a:srgbClr val="000000">
                <a:alpha val="70000"/>
              </a:srgbClr>
            </a:outerShdw>
          </a:effectLst>
        </p:spPr>
      </p:pic>
      <p:sp>
        <p:nvSpPr>
          <p:cNvPr id="24" name="TextBox 23">
            <a:extLst>
              <a:ext uri="{FF2B5EF4-FFF2-40B4-BE49-F238E27FC236}">
                <a16:creationId xmlns:a16="http://schemas.microsoft.com/office/drawing/2014/main" id="{0365BCA2-6A46-4B8E-87FA-49452310C2AE}"/>
              </a:ext>
            </a:extLst>
          </p:cNvPr>
          <p:cNvSpPr txBox="1"/>
          <p:nvPr/>
        </p:nvSpPr>
        <p:spPr>
          <a:xfrm>
            <a:off x="4559063" y="803539"/>
            <a:ext cx="7529855" cy="1569660"/>
          </a:xfrm>
          <a:prstGeom prst="rect">
            <a:avLst/>
          </a:prstGeom>
          <a:noFill/>
        </p:spPr>
        <p:txBody>
          <a:bodyPr wrap="square" rtlCol="0">
            <a:spAutoFit/>
          </a:bodyPr>
          <a:lstStyle/>
          <a:p>
            <a:pPr algn="just"/>
            <a:r>
              <a:rPr lang="en-US" sz="1200" dirty="0"/>
              <a:t>A project that simulates a Coffee shop’s website in which: </a:t>
            </a:r>
          </a:p>
          <a:p>
            <a:pPr marL="285750" indent="-285750" algn="just">
              <a:buFont typeface="Arial" panose="020B0604020202020204" pitchFamily="34" charset="0"/>
              <a:buChar char="•"/>
            </a:pPr>
            <a:r>
              <a:rPr lang="en-US" sz="1200" dirty="0"/>
              <a:t>One can register and log in as a customer, go through the menu which includes a variety of coffees. They can also pick, fully customize and add their favorite products to their personal cart and finally place their order by paying online via PayPal or paying at the store.</a:t>
            </a:r>
          </a:p>
          <a:p>
            <a:pPr marL="285750" indent="-285750" algn="just">
              <a:buFont typeface="Arial" panose="020B0604020202020204" pitchFamily="34" charset="0"/>
              <a:buChar char="•"/>
            </a:pPr>
            <a:r>
              <a:rPr lang="en-US" sz="1200" dirty="0"/>
              <a:t>The Owner of the Coffee Shop can customize </a:t>
            </a:r>
            <a:r>
              <a:rPr lang="el-GR" sz="1200" dirty="0"/>
              <a:t>(</a:t>
            </a:r>
            <a:r>
              <a:rPr lang="en-US" sz="1200" dirty="0"/>
              <a:t>CRUD operations</a:t>
            </a:r>
            <a:r>
              <a:rPr lang="el-GR" sz="1200" dirty="0"/>
              <a:t>) </a:t>
            </a:r>
            <a:r>
              <a:rPr lang="en-US" sz="1200" dirty="0"/>
              <a:t>the products they sell</a:t>
            </a:r>
            <a:r>
              <a:rPr lang="el-GR" sz="1200" dirty="0"/>
              <a:t>.</a:t>
            </a:r>
            <a:endParaRPr lang="en-US" sz="1200" dirty="0"/>
          </a:p>
          <a:p>
            <a:pPr marL="285750" indent="-285750" algn="just">
              <a:buFont typeface="Arial" panose="020B0604020202020204" pitchFamily="34" charset="0"/>
              <a:buChar char="•"/>
            </a:pPr>
            <a:r>
              <a:rPr lang="en-US" sz="1200" dirty="0"/>
              <a:t>There is an internal real time communication between customers (whether they have registered as users or not) and admins.</a:t>
            </a:r>
          </a:p>
          <a:p>
            <a:pPr algn="just"/>
            <a:endParaRPr lang="el-GR" sz="1200" dirty="0"/>
          </a:p>
        </p:txBody>
      </p:sp>
    </p:spTree>
    <p:extLst>
      <p:ext uri="{BB962C8B-B14F-4D97-AF65-F5344CB8AC3E}">
        <p14:creationId xmlns:p14="http://schemas.microsoft.com/office/powerpoint/2010/main" val="87344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85E7-DEB8-4815-8E92-31142E82402F}"/>
              </a:ext>
            </a:extLst>
          </p:cNvPr>
          <p:cNvSpPr>
            <a:spLocks noGrp="1"/>
          </p:cNvSpPr>
          <p:nvPr>
            <p:ph type="title"/>
          </p:nvPr>
        </p:nvSpPr>
        <p:spPr>
          <a:xfrm>
            <a:off x="0" y="180180"/>
            <a:ext cx="12192000" cy="577057"/>
          </a:xfrm>
        </p:spPr>
        <p:txBody>
          <a:bodyPr>
            <a:normAutofit fontScale="90000"/>
          </a:bodyPr>
          <a:lstStyle/>
          <a:p>
            <a:pPr algn="ctr"/>
            <a:r>
              <a:rPr lang="en-US" dirty="0"/>
              <a:t>Technologies We Used</a:t>
            </a:r>
            <a:endParaRPr lang="el-GR" dirty="0"/>
          </a:p>
        </p:txBody>
      </p:sp>
      <p:sp>
        <p:nvSpPr>
          <p:cNvPr id="3" name="Content Placeholder 2">
            <a:extLst>
              <a:ext uri="{FF2B5EF4-FFF2-40B4-BE49-F238E27FC236}">
                <a16:creationId xmlns:a16="http://schemas.microsoft.com/office/drawing/2014/main" id="{F0900CC2-5173-4F9E-8BC2-759BB082A6EF}"/>
              </a:ext>
            </a:extLst>
          </p:cNvPr>
          <p:cNvSpPr>
            <a:spLocks noGrp="1"/>
          </p:cNvSpPr>
          <p:nvPr>
            <p:ph idx="1"/>
          </p:nvPr>
        </p:nvSpPr>
        <p:spPr>
          <a:xfrm>
            <a:off x="2142068" y="1010445"/>
            <a:ext cx="3367087" cy="5653087"/>
          </a:xfrm>
        </p:spPr>
        <p:txBody>
          <a:bodyPr>
            <a:normAutofit/>
          </a:bodyPr>
          <a:lstStyle/>
          <a:p>
            <a:pPr>
              <a:lnSpc>
                <a:spcPct val="200000"/>
              </a:lnSpc>
            </a:pPr>
            <a:r>
              <a:rPr lang="en-US" sz="1600" dirty="0">
                <a:solidFill>
                  <a:srgbClr val="212121"/>
                </a:solidFill>
                <a:latin typeface="Segoe UI" panose="020B0502040204020203" pitchFamily="34" charset="0"/>
                <a:cs typeface="Segoe UI" panose="020B0502040204020203" pitchFamily="34" charset="0"/>
              </a:rPr>
              <a:t>C</a:t>
            </a:r>
            <a:r>
              <a:rPr lang="en-US" sz="1600" b="0" i="0" dirty="0">
                <a:solidFill>
                  <a:srgbClr val="212121"/>
                </a:solidFill>
                <a:effectLst/>
                <a:latin typeface="Segoe UI" panose="020B0502040204020203" pitchFamily="34" charset="0"/>
                <a:cs typeface="Segoe UI" panose="020B0502040204020203" pitchFamily="34" charset="0"/>
              </a:rPr>
              <a:t>#</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.NET FRAMEWORK 4.8</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ASP.NET MVC 5</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Entity Framework 6</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Singleton Design Pattern</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Repository Design Pattern</a:t>
            </a:r>
            <a:endParaRPr lang="en-US" sz="1600" dirty="0">
              <a:solidFill>
                <a:srgbClr val="242424"/>
              </a:solidFill>
              <a:latin typeface="Segoe UI" panose="020B0502040204020203" pitchFamily="34" charset="0"/>
              <a:cs typeface="Segoe UI" panose="020B0502040204020203" pitchFamily="34" charset="0"/>
            </a:endParaRP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Unit of Work Design Pattern</a:t>
            </a:r>
            <a:endParaRPr lang="en-US" sz="1600" dirty="0">
              <a:solidFill>
                <a:srgbClr val="242424"/>
              </a:solidFill>
              <a:latin typeface="Segoe UI" panose="020B0502040204020203" pitchFamily="34" charset="0"/>
              <a:cs typeface="Segoe UI" panose="020B0502040204020203" pitchFamily="34" charset="0"/>
            </a:endParaRPr>
          </a:p>
          <a:p>
            <a:pPr>
              <a:lnSpc>
                <a:spcPct val="200000"/>
              </a:lnSpc>
            </a:pPr>
            <a:r>
              <a:rPr lang="en-US" sz="1600" b="0" i="0" dirty="0" err="1">
                <a:solidFill>
                  <a:srgbClr val="242424"/>
                </a:solidFill>
                <a:effectLst/>
                <a:latin typeface="Segoe UI" panose="020B0502040204020203" pitchFamily="34" charset="0"/>
                <a:cs typeface="Segoe UI" panose="020B0502040204020203" pitchFamily="34" charset="0"/>
              </a:rPr>
              <a:t>Autofac</a:t>
            </a:r>
            <a:r>
              <a:rPr lang="en-US" sz="1600" b="0" i="0" dirty="0">
                <a:solidFill>
                  <a:srgbClr val="242424"/>
                </a:solidFill>
                <a:effectLst/>
                <a:latin typeface="Segoe UI" panose="020B0502040204020203" pitchFamily="34" charset="0"/>
                <a:cs typeface="Segoe UI" panose="020B0502040204020203" pitchFamily="34" charset="0"/>
              </a:rPr>
              <a:t> Dependency Injection</a:t>
            </a:r>
            <a:endParaRPr lang="en-US" sz="1600" dirty="0">
              <a:solidFill>
                <a:srgbClr val="242424"/>
              </a:solidFill>
              <a:latin typeface="Segoe UI" panose="020B0502040204020203" pitchFamily="34" charset="0"/>
              <a:cs typeface="Segoe UI" panose="020B0502040204020203" pitchFamily="34" charset="0"/>
            </a:endParaRP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ASP.NET </a:t>
            </a:r>
            <a:r>
              <a:rPr lang="en-US" sz="1600" b="0" i="0" dirty="0" err="1">
                <a:solidFill>
                  <a:srgbClr val="242424"/>
                </a:solidFill>
                <a:effectLst/>
                <a:latin typeface="Segoe UI" panose="020B0502040204020203" pitchFamily="34" charset="0"/>
                <a:cs typeface="Segoe UI" panose="020B0502040204020203" pitchFamily="34" charset="0"/>
              </a:rPr>
              <a:t>SignalR</a:t>
            </a:r>
            <a:endParaRPr lang="en-US" sz="1600" b="0" i="0" dirty="0">
              <a:solidFill>
                <a:srgbClr val="242424"/>
              </a:solidFill>
              <a:effectLst/>
              <a:latin typeface="Segoe UI" panose="020B0502040204020203" pitchFamily="34" charset="0"/>
              <a:cs typeface="Segoe UI" panose="020B0502040204020203" pitchFamily="34" charset="0"/>
            </a:endParaRPr>
          </a:p>
        </p:txBody>
      </p:sp>
      <p:sp>
        <p:nvSpPr>
          <p:cNvPr id="5" name="Content Placeholder 2">
            <a:extLst>
              <a:ext uri="{FF2B5EF4-FFF2-40B4-BE49-F238E27FC236}">
                <a16:creationId xmlns:a16="http://schemas.microsoft.com/office/drawing/2014/main" id="{CF42F181-F4BE-4B11-AE18-925C8DEB1D63}"/>
              </a:ext>
            </a:extLst>
          </p:cNvPr>
          <p:cNvSpPr txBox="1">
            <a:spLocks/>
          </p:cNvSpPr>
          <p:nvPr/>
        </p:nvSpPr>
        <p:spPr>
          <a:xfrm>
            <a:off x="6057902" y="1010445"/>
            <a:ext cx="3457574" cy="5653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600" dirty="0">
                <a:solidFill>
                  <a:srgbClr val="212121"/>
                </a:solidFill>
                <a:latin typeface="Segoe UI" panose="020B0502040204020203" pitchFamily="34" charset="0"/>
                <a:cs typeface="Segoe UI" panose="020B0502040204020203" pitchFamily="34" charset="0"/>
              </a:rPr>
              <a:t>HTML</a:t>
            </a:r>
            <a:endParaRPr lang="en-US" sz="1600" b="0" i="0" dirty="0">
              <a:solidFill>
                <a:srgbClr val="242424"/>
              </a:solidFill>
              <a:effectLst/>
              <a:latin typeface="Segoe UI" panose="020B0502040204020203" pitchFamily="34" charset="0"/>
              <a:cs typeface="Segoe UI" panose="020B0502040204020203" pitchFamily="34" charset="0"/>
            </a:endParaRPr>
          </a:p>
          <a:p>
            <a:pPr>
              <a:lnSpc>
                <a:spcPct val="200000"/>
              </a:lnSpc>
            </a:pPr>
            <a:r>
              <a:rPr lang="en-US" sz="1600" dirty="0">
                <a:solidFill>
                  <a:srgbClr val="242424"/>
                </a:solidFill>
                <a:latin typeface="Segoe UI" panose="020B0502040204020203" pitchFamily="34" charset="0"/>
                <a:cs typeface="Segoe UI" panose="020B0502040204020203" pitchFamily="34" charset="0"/>
              </a:rPr>
              <a:t>CSS</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Bootstrap 5</a:t>
            </a:r>
          </a:p>
          <a:p>
            <a:pPr>
              <a:lnSpc>
                <a:spcPct val="200000"/>
              </a:lnSpc>
            </a:pPr>
            <a:r>
              <a:rPr lang="en-US" sz="1600" b="0" i="0" dirty="0">
                <a:solidFill>
                  <a:srgbClr val="242424"/>
                </a:solidFill>
                <a:effectLst/>
                <a:latin typeface="Segoe UI" panose="020B0502040204020203" pitchFamily="34" charset="0"/>
                <a:cs typeface="Segoe UI" panose="020B0502040204020203" pitchFamily="34" charset="0"/>
              </a:rPr>
              <a:t>PayPal .NET SDK</a:t>
            </a:r>
          </a:p>
          <a:p>
            <a:pPr>
              <a:lnSpc>
                <a:spcPct val="200000"/>
              </a:lnSpc>
            </a:pPr>
            <a:r>
              <a:rPr lang="en-US" sz="1600" b="0" i="0" dirty="0">
                <a:solidFill>
                  <a:srgbClr val="212121"/>
                </a:solidFill>
                <a:effectLst/>
                <a:latin typeface="Segoe UI" panose="020B0502040204020203" pitchFamily="34" charset="0"/>
                <a:cs typeface="Segoe UI" panose="020B0502040204020203" pitchFamily="34" charset="0"/>
              </a:rPr>
              <a:t>AJAX </a:t>
            </a:r>
          </a:p>
          <a:p>
            <a:pPr>
              <a:lnSpc>
                <a:spcPct val="200000"/>
              </a:lnSpc>
            </a:pPr>
            <a:r>
              <a:rPr lang="en-US" sz="1600" b="0" i="0" dirty="0">
                <a:solidFill>
                  <a:srgbClr val="212121"/>
                </a:solidFill>
                <a:effectLst/>
                <a:latin typeface="Segoe UI" panose="020B0502040204020203" pitchFamily="34" charset="0"/>
                <a:cs typeface="Segoe UI" panose="020B0502040204020203" pitchFamily="34" charset="0"/>
              </a:rPr>
              <a:t>JavaScript</a:t>
            </a:r>
          </a:p>
          <a:p>
            <a:pPr>
              <a:lnSpc>
                <a:spcPct val="200000"/>
              </a:lnSpc>
            </a:pPr>
            <a:r>
              <a:rPr lang="en-US" sz="1600" b="0" i="0" dirty="0" err="1">
                <a:solidFill>
                  <a:srgbClr val="212121"/>
                </a:solidFill>
                <a:effectLst/>
                <a:latin typeface="Segoe UI" panose="020B0502040204020203" pitchFamily="34" charset="0"/>
                <a:cs typeface="Segoe UI" panose="020B0502040204020203" pitchFamily="34" charset="0"/>
              </a:rPr>
              <a:t>JQuery</a:t>
            </a:r>
            <a:endParaRPr lang="en-US" sz="1600" dirty="0">
              <a:solidFill>
                <a:srgbClr val="212121"/>
              </a:solidFill>
              <a:latin typeface="Segoe UI" panose="020B0502040204020203" pitchFamily="34" charset="0"/>
              <a:cs typeface="Segoe UI" panose="020B0502040204020203" pitchFamily="34" charset="0"/>
            </a:endParaRPr>
          </a:p>
          <a:p>
            <a:pPr>
              <a:lnSpc>
                <a:spcPct val="200000"/>
              </a:lnSpc>
            </a:pPr>
            <a:r>
              <a:rPr lang="en-US" sz="1600" dirty="0">
                <a:solidFill>
                  <a:srgbClr val="212121"/>
                </a:solidFill>
                <a:latin typeface="Segoe UI" panose="020B0502040204020203" pitchFamily="34" charset="0"/>
                <a:cs typeface="Segoe UI" panose="020B0502040204020203" pitchFamily="34" charset="0"/>
              </a:rPr>
              <a:t>SQL</a:t>
            </a:r>
          </a:p>
        </p:txBody>
      </p:sp>
      <p:pic>
        <p:nvPicPr>
          <p:cNvPr id="7" name="Picture 6" descr="Icon&#10;&#10;Description automatically generated">
            <a:extLst>
              <a:ext uri="{FF2B5EF4-FFF2-40B4-BE49-F238E27FC236}">
                <a16:creationId xmlns:a16="http://schemas.microsoft.com/office/drawing/2014/main" id="{70063CAB-884B-4C1F-815D-B48FAD112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26" y="1010445"/>
            <a:ext cx="998007" cy="561379"/>
          </a:xfrm>
          <a:prstGeom prst="rect">
            <a:avLst/>
          </a:prstGeom>
        </p:spPr>
      </p:pic>
      <p:pic>
        <p:nvPicPr>
          <p:cNvPr id="9" name="Picture 8" descr="Logo, company name&#10;&#10;Description automatically generated">
            <a:extLst>
              <a:ext uri="{FF2B5EF4-FFF2-40B4-BE49-F238E27FC236}">
                <a16:creationId xmlns:a16="http://schemas.microsoft.com/office/drawing/2014/main" id="{08A1B96F-19E7-4842-B668-8FE61D52A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220" y="1748939"/>
            <a:ext cx="933450" cy="430943"/>
          </a:xfrm>
          <a:prstGeom prst="rect">
            <a:avLst/>
          </a:prstGeom>
        </p:spPr>
      </p:pic>
      <p:pic>
        <p:nvPicPr>
          <p:cNvPr id="11" name="Picture 10" descr="Logo&#10;&#10;Description automatically generated">
            <a:extLst>
              <a:ext uri="{FF2B5EF4-FFF2-40B4-BE49-F238E27FC236}">
                <a16:creationId xmlns:a16="http://schemas.microsoft.com/office/drawing/2014/main" id="{B5F0C65F-4D2E-41B4-878F-D8219F201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487" y="2306663"/>
            <a:ext cx="666916" cy="533533"/>
          </a:xfrm>
          <a:prstGeom prst="rect">
            <a:avLst/>
          </a:prstGeom>
        </p:spPr>
      </p:pic>
      <p:pic>
        <p:nvPicPr>
          <p:cNvPr id="13" name="Picture 12" descr="Logo&#10;&#10;Description automatically generated">
            <a:extLst>
              <a:ext uri="{FF2B5EF4-FFF2-40B4-BE49-F238E27FC236}">
                <a16:creationId xmlns:a16="http://schemas.microsoft.com/office/drawing/2014/main" id="{72561A3F-195D-424E-8FCD-56F25A866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220" y="2966977"/>
            <a:ext cx="933451" cy="508212"/>
          </a:xfrm>
          <a:prstGeom prst="rect">
            <a:avLst/>
          </a:prstGeom>
        </p:spPr>
      </p:pic>
      <p:pic>
        <p:nvPicPr>
          <p:cNvPr id="15" name="Picture 14" descr="A picture containing text, vector graphics, toy&#10;&#10;Description automatically generated">
            <a:extLst>
              <a:ext uri="{FF2B5EF4-FFF2-40B4-BE49-F238E27FC236}">
                <a16:creationId xmlns:a16="http://schemas.microsoft.com/office/drawing/2014/main" id="{9C74ABFE-CF2D-4B7F-BAC3-AF3B974926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561" y="5371346"/>
            <a:ext cx="618767" cy="600829"/>
          </a:xfrm>
          <a:prstGeom prst="rect">
            <a:avLst/>
          </a:prstGeom>
        </p:spPr>
      </p:pic>
      <p:pic>
        <p:nvPicPr>
          <p:cNvPr id="17" name="Picture 16" descr="Logo, company name&#10;&#10;Description automatically generated">
            <a:extLst>
              <a:ext uri="{FF2B5EF4-FFF2-40B4-BE49-F238E27FC236}">
                <a16:creationId xmlns:a16="http://schemas.microsoft.com/office/drawing/2014/main" id="{ABD8B528-3DFA-4713-A494-A504457E4B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2704" y="6032066"/>
            <a:ext cx="942502" cy="508212"/>
          </a:xfrm>
          <a:prstGeom prst="rect">
            <a:avLst/>
          </a:prstGeom>
        </p:spPr>
      </p:pic>
      <p:pic>
        <p:nvPicPr>
          <p:cNvPr id="19" name="Picture 18" descr="A picture containing text, first-aid kit, sign&#10;&#10;Description automatically generated">
            <a:extLst>
              <a:ext uri="{FF2B5EF4-FFF2-40B4-BE49-F238E27FC236}">
                <a16:creationId xmlns:a16="http://schemas.microsoft.com/office/drawing/2014/main" id="{EA07D1B1-98E2-4383-A541-27DA679F29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9109" y="1021448"/>
            <a:ext cx="548747" cy="548747"/>
          </a:xfrm>
          <a:prstGeom prst="rect">
            <a:avLst/>
          </a:prstGeom>
        </p:spPr>
      </p:pic>
      <p:pic>
        <p:nvPicPr>
          <p:cNvPr id="21" name="Picture 20" descr="Logo&#10;&#10;Description automatically generated">
            <a:extLst>
              <a:ext uri="{FF2B5EF4-FFF2-40B4-BE49-F238E27FC236}">
                <a16:creationId xmlns:a16="http://schemas.microsoft.com/office/drawing/2014/main" id="{1101EA07-943B-4294-B80A-26B5959759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04038" y="1658948"/>
            <a:ext cx="391496" cy="548747"/>
          </a:xfrm>
          <a:prstGeom prst="rect">
            <a:avLst/>
          </a:prstGeom>
        </p:spPr>
      </p:pic>
      <p:pic>
        <p:nvPicPr>
          <p:cNvPr id="23" name="Picture 22" descr="Icon&#10;&#10;Description automatically generated">
            <a:extLst>
              <a:ext uri="{FF2B5EF4-FFF2-40B4-BE49-F238E27FC236}">
                <a16:creationId xmlns:a16="http://schemas.microsoft.com/office/drawing/2014/main" id="{3B993874-03FE-4029-9642-977B282C7A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4038" y="2357297"/>
            <a:ext cx="451577" cy="451577"/>
          </a:xfrm>
          <a:prstGeom prst="rect">
            <a:avLst/>
          </a:prstGeom>
        </p:spPr>
      </p:pic>
      <p:pic>
        <p:nvPicPr>
          <p:cNvPr id="25" name="Picture 24" descr="Logo, company name&#10;&#10;Description automatically generated">
            <a:extLst>
              <a:ext uri="{FF2B5EF4-FFF2-40B4-BE49-F238E27FC236}">
                <a16:creationId xmlns:a16="http://schemas.microsoft.com/office/drawing/2014/main" id="{4E6C4663-9AF5-4871-AB2B-442E13A3CA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74681" y="2871517"/>
            <a:ext cx="742686" cy="742686"/>
          </a:xfrm>
          <a:prstGeom prst="rect">
            <a:avLst/>
          </a:prstGeom>
        </p:spPr>
      </p:pic>
      <p:pic>
        <p:nvPicPr>
          <p:cNvPr id="27" name="Picture 26" descr="A picture containing text, clipart&#10;&#10;Description automatically generated">
            <a:extLst>
              <a:ext uri="{FF2B5EF4-FFF2-40B4-BE49-F238E27FC236}">
                <a16:creationId xmlns:a16="http://schemas.microsoft.com/office/drawing/2014/main" id="{9D335924-93CF-496A-852E-C666A6C5791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73487" y="3502939"/>
            <a:ext cx="912678" cy="495118"/>
          </a:xfrm>
          <a:prstGeom prst="rect">
            <a:avLst/>
          </a:prstGeom>
        </p:spPr>
      </p:pic>
      <p:pic>
        <p:nvPicPr>
          <p:cNvPr id="29" name="Picture 28" descr="Logo&#10;&#10;Description automatically generated">
            <a:extLst>
              <a:ext uri="{FF2B5EF4-FFF2-40B4-BE49-F238E27FC236}">
                <a16:creationId xmlns:a16="http://schemas.microsoft.com/office/drawing/2014/main" id="{ED585F7F-B502-4426-AF55-C6DE42E916B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24190" y="4091094"/>
            <a:ext cx="443667" cy="624883"/>
          </a:xfrm>
          <a:prstGeom prst="rect">
            <a:avLst/>
          </a:prstGeom>
        </p:spPr>
      </p:pic>
      <p:pic>
        <p:nvPicPr>
          <p:cNvPr id="31" name="Picture 30" descr="Logo, company name&#10;&#10;Description automatically generated">
            <a:extLst>
              <a:ext uri="{FF2B5EF4-FFF2-40B4-BE49-F238E27FC236}">
                <a16:creationId xmlns:a16="http://schemas.microsoft.com/office/drawing/2014/main" id="{FB52ED82-3F56-401D-9ED6-15DAFF4993B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24190" y="4809014"/>
            <a:ext cx="443667" cy="443667"/>
          </a:xfrm>
          <a:prstGeom prst="rect">
            <a:avLst/>
          </a:prstGeom>
        </p:spPr>
      </p:pic>
      <p:pic>
        <p:nvPicPr>
          <p:cNvPr id="33" name="Picture 32" descr="Icon&#10;&#10;Description automatically generated with medium confidence">
            <a:extLst>
              <a:ext uri="{FF2B5EF4-FFF2-40B4-BE49-F238E27FC236}">
                <a16:creationId xmlns:a16="http://schemas.microsoft.com/office/drawing/2014/main" id="{DFEF929B-D851-4C33-B376-44CE9DB4076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69607" y="5301368"/>
            <a:ext cx="1047750" cy="613682"/>
          </a:xfrm>
          <a:prstGeom prst="rect">
            <a:avLst/>
          </a:prstGeom>
        </p:spPr>
      </p:pic>
    </p:spTree>
    <p:extLst>
      <p:ext uri="{BB962C8B-B14F-4D97-AF65-F5344CB8AC3E}">
        <p14:creationId xmlns:p14="http://schemas.microsoft.com/office/powerpoint/2010/main" val="42723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286F0A-DAF9-4C70-B970-AFA2B15E5350}"/>
              </a:ext>
            </a:extLst>
          </p:cNvPr>
          <p:cNvSpPr txBox="1"/>
          <p:nvPr/>
        </p:nvSpPr>
        <p:spPr>
          <a:xfrm>
            <a:off x="361950" y="4829175"/>
            <a:ext cx="5915025" cy="1692771"/>
          </a:xfrm>
          <a:prstGeom prst="rect">
            <a:avLst/>
          </a:prstGeom>
          <a:noFill/>
        </p:spPr>
        <p:txBody>
          <a:bodyPr wrap="square" rtlCol="0">
            <a:spAutoFit/>
          </a:bodyPr>
          <a:lstStyle/>
          <a:p>
            <a:r>
              <a:rPr lang="en-US" dirty="0"/>
              <a:t>Future Improvements</a:t>
            </a:r>
          </a:p>
          <a:p>
            <a:pPr marL="285750" indent="-285750">
              <a:buFont typeface="Arial" panose="020B0604020202020204" pitchFamily="34" charset="0"/>
              <a:buChar char="•"/>
            </a:pPr>
            <a:r>
              <a:rPr lang="en-US" sz="1400" dirty="0"/>
              <a:t>Adding Async Tasks to improve the program’s runtime speed.</a:t>
            </a:r>
          </a:p>
          <a:p>
            <a:pPr marL="285750" indent="-285750">
              <a:buFont typeface="Arial" panose="020B0604020202020204" pitchFamily="34" charset="0"/>
              <a:buChar char="•"/>
            </a:pPr>
            <a:r>
              <a:rPr lang="en-US" sz="1400" dirty="0"/>
              <a:t>Implementing JS Frameworks to maximize Front-End’s potential.</a:t>
            </a:r>
          </a:p>
          <a:p>
            <a:pPr marL="285750" indent="-285750">
              <a:buFont typeface="Arial" panose="020B0604020202020204" pitchFamily="34" charset="0"/>
              <a:buChar char="•"/>
            </a:pPr>
            <a:r>
              <a:rPr lang="en-US" sz="1400" dirty="0"/>
              <a:t>Implementation of a wider menu with a variety of categories and products.</a:t>
            </a:r>
          </a:p>
          <a:p>
            <a:pPr marL="285750" indent="-285750">
              <a:buFont typeface="Arial" panose="020B0604020202020204" pitchFamily="34" charset="0"/>
              <a:buChar char="•"/>
            </a:pPr>
            <a:r>
              <a:rPr lang="en-US" sz="1400" dirty="0"/>
              <a:t>Unit testing’s addition to the application.</a:t>
            </a:r>
          </a:p>
          <a:p>
            <a:pPr marL="285750" indent="-285750">
              <a:buFont typeface="Arial" panose="020B0604020202020204" pitchFamily="34" charset="0"/>
              <a:buChar char="•"/>
            </a:pPr>
            <a:r>
              <a:rPr lang="en-US" sz="1400" dirty="0"/>
              <a:t>Statistic analysis on various categories’ addition as a service to the Admin.</a:t>
            </a:r>
          </a:p>
          <a:p>
            <a:pPr marL="285750" indent="-285750">
              <a:buFont typeface="Arial" panose="020B0604020202020204" pitchFamily="34" charset="0"/>
              <a:buChar char="•"/>
            </a:pPr>
            <a:endParaRPr lang="en-US" sz="1600" dirty="0"/>
          </a:p>
        </p:txBody>
      </p:sp>
      <p:pic>
        <p:nvPicPr>
          <p:cNvPr id="6" name="Picture 5" descr="Table&#10;&#10;Description automatically generated">
            <a:extLst>
              <a:ext uri="{FF2B5EF4-FFF2-40B4-BE49-F238E27FC236}">
                <a16:creationId xmlns:a16="http://schemas.microsoft.com/office/drawing/2014/main" id="{67D2BDDA-2E1C-43BC-9188-186E22AE9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70" y="326615"/>
            <a:ext cx="5352605" cy="2770210"/>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7691E942-23CB-4710-B474-D86BCC76E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053" y="318291"/>
            <a:ext cx="5131996" cy="2786859"/>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9837997E-6048-4F41-B9EE-453431ECE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158" y="3752851"/>
            <a:ext cx="5110444" cy="2541858"/>
          </a:xfrm>
          <a:prstGeom prst="rect">
            <a:avLst/>
          </a:prstGeom>
        </p:spPr>
      </p:pic>
      <p:pic>
        <p:nvPicPr>
          <p:cNvPr id="17" name="Picture 16" descr="A picture containing website&#10;&#10;Description automatically generated">
            <a:extLst>
              <a:ext uri="{FF2B5EF4-FFF2-40B4-BE49-F238E27FC236}">
                <a16:creationId xmlns:a16="http://schemas.microsoft.com/office/drawing/2014/main" id="{3038CB08-C233-4B8D-B1F4-3B730F6B91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872" y="3239100"/>
            <a:ext cx="5393203" cy="1447800"/>
          </a:xfrm>
          <a:prstGeom prst="rect">
            <a:avLst/>
          </a:prstGeom>
        </p:spPr>
      </p:pic>
    </p:spTree>
    <p:extLst>
      <p:ext uri="{BB962C8B-B14F-4D97-AF65-F5344CB8AC3E}">
        <p14:creationId xmlns:p14="http://schemas.microsoft.com/office/powerpoint/2010/main" val="230466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249</Words>
  <Application>Microsoft Office PowerPoint</Application>
  <PresentationFormat>Widescreen</PresentationFormat>
  <Paragraphs>38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Segoe UI</vt:lpstr>
      <vt:lpstr>Office Theme</vt:lpstr>
      <vt:lpstr>Group Project - “Ela Kai Pou” Coffee Shop - Presentation</vt:lpstr>
      <vt:lpstr>Technologies We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 “Ela Kai Pou” Coffee Shop - Presentantion</dc:title>
  <dc:creator>Konstantinos Chountas</dc:creator>
  <cp:lastModifiedBy>Konstantinos Chountas</cp:lastModifiedBy>
  <cp:revision>10</cp:revision>
  <dcterms:created xsi:type="dcterms:W3CDTF">2022-01-16T16:46:46Z</dcterms:created>
  <dcterms:modified xsi:type="dcterms:W3CDTF">2022-01-16T20:04:52Z</dcterms:modified>
</cp:coreProperties>
</file>