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66" r:id="rId4"/>
    <p:sldId id="273" r:id="rId5"/>
    <p:sldId id="274" r:id="rId6"/>
    <p:sldId id="259" r:id="rId7"/>
    <p:sldId id="260" r:id="rId8"/>
    <p:sldId id="261" r:id="rId9"/>
    <p:sldId id="269" r:id="rId10"/>
    <p:sldId id="270" r:id="rId11"/>
    <p:sldId id="262" r:id="rId12"/>
    <p:sldId id="263" r:id="rId13"/>
    <p:sldId id="276" r:id="rId14"/>
    <p:sldId id="275" r:id="rId15"/>
    <p:sldId id="277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1E8DC7-7CBB-4F03-A30B-F0F456F5E953}">
  <a:tblStyle styleId="{8A1E8DC7-7CBB-4F03-A30B-F0F456F5E9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32" autoAdjust="0"/>
  </p:normalViewPr>
  <p:slideViewPr>
    <p:cSldViewPr snapToGrid="0">
      <p:cViewPr varScale="1">
        <p:scale>
          <a:sx n="88" d="100"/>
          <a:sy n="88" d="100"/>
        </p:scale>
        <p:origin x="130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32822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25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7670eee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7670eee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982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a32bfd86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a32bfd86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968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a32bfd86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a32bfd86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553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a32bfd8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a32bfd8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598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281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a32bfd86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a32bfd86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836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a32bfd86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a32bfd86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694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a32bfd86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a32bfd86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086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a32bfd86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a32bfd86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2584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7670eee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7670eee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898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7670eee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7670eee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30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stebelova-Elizaveta/vkr_0303_KostebelovaEK_parking_detecting_cn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1423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2000" dirty="0"/>
              <a:t>Разработка алгоритма обнаружения свободных парковочных мест рядом с жилыми домами с использованием </a:t>
            </a:r>
            <a:r>
              <a:rPr lang="ru-RU" sz="2000" dirty="0" err="1"/>
              <a:t>нейросетей</a:t>
            </a:r>
            <a:endParaRPr sz="2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74750" y="4871300"/>
            <a:ext cx="8794500" cy="11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0000"/>
                </a:solidFill>
              </a:rPr>
              <a:t>Выполнил</a:t>
            </a:r>
            <a:r>
              <a:rPr lang="ru-RU" sz="1800" dirty="0" smtClean="0">
                <a:solidFill>
                  <a:srgbClr val="000000"/>
                </a:solidFill>
              </a:rPr>
              <a:t>а</a:t>
            </a:r>
            <a:r>
              <a:rPr lang="en" sz="1800" dirty="0" smtClean="0">
                <a:solidFill>
                  <a:srgbClr val="000000"/>
                </a:solidFill>
              </a:rPr>
              <a:t>: </a:t>
            </a:r>
            <a:r>
              <a:rPr lang="en" sz="1800" dirty="0">
                <a:solidFill>
                  <a:srgbClr val="000000"/>
                </a:solidFill>
              </a:rPr>
              <a:t>		</a:t>
            </a:r>
            <a:r>
              <a:rPr lang="ru-RU" sz="1800" dirty="0" smtClean="0">
                <a:solidFill>
                  <a:srgbClr val="000000"/>
                </a:solidFill>
              </a:rPr>
              <a:t>Костебелова Елизавета Константиновна</a:t>
            </a:r>
            <a:r>
              <a:rPr lang="en" sz="1800" dirty="0" smtClean="0">
                <a:solidFill>
                  <a:srgbClr val="000000"/>
                </a:solidFill>
              </a:rPr>
              <a:t>, </a:t>
            </a:r>
            <a:r>
              <a:rPr lang="en" sz="1800" dirty="0">
                <a:solidFill>
                  <a:srgbClr val="000000"/>
                </a:solidFill>
              </a:rPr>
              <a:t>гр. </a:t>
            </a:r>
            <a:r>
              <a:rPr lang="ru-RU" sz="1800" dirty="0" smtClean="0">
                <a:solidFill>
                  <a:srgbClr val="000000"/>
                </a:solidFill>
              </a:rPr>
              <a:t>0303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Руководитель:		</a:t>
            </a:r>
            <a:r>
              <a:rPr lang="ru-RU" sz="1800" dirty="0" smtClean="0">
                <a:solidFill>
                  <a:srgbClr val="000000"/>
                </a:solidFill>
              </a:rPr>
              <a:t>Борисенко Константин Алексеевич</a:t>
            </a:r>
            <a:r>
              <a:rPr lang="en" sz="1800" dirty="0" smtClean="0">
                <a:solidFill>
                  <a:srgbClr val="000000"/>
                </a:solidFill>
              </a:rPr>
              <a:t>, </a:t>
            </a:r>
            <a:r>
              <a:rPr lang="en" sz="1800" dirty="0">
                <a:solidFill>
                  <a:srgbClr val="000000"/>
                </a:solidFill>
              </a:rPr>
              <a:t>к.т.н., </a:t>
            </a:r>
            <a:r>
              <a:rPr lang="en" sz="1800" dirty="0" smtClean="0">
                <a:solidFill>
                  <a:srgbClr val="000000"/>
                </a:solidFill>
              </a:rPr>
              <a:t>доцент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Санкт-Петербургский государственный электротехнический университет им.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В.И. Ульянова (Ленина)</a:t>
            </a:r>
            <a:endParaRPr sz="1800"/>
          </a:p>
        </p:txBody>
      </p:sp>
      <p:sp>
        <p:nvSpPr>
          <p:cNvPr id="57" name="Google Shape;57;p13"/>
          <p:cNvSpPr txBox="1"/>
          <p:nvPr/>
        </p:nvSpPr>
        <p:spPr>
          <a:xfrm>
            <a:off x="0" y="6408300"/>
            <a:ext cx="91440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Санкт-Петербург, </a:t>
            </a:r>
            <a:r>
              <a:rPr lang="ru-RU" sz="1800" dirty="0" smtClean="0"/>
              <a:t>2024</a:t>
            </a:r>
            <a:endParaRPr sz="1800" dirty="0">
              <a:highlight>
                <a:srgbClr val="FF00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197843"/>
            <a:ext cx="8520600" cy="985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/>
              <a:t>Составление сравнительной характеристики полученных </a:t>
            </a:r>
            <a:r>
              <a:rPr lang="ru-RU" sz="2400" dirty="0" smtClean="0"/>
              <a:t>результатов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60191"/>
              </p:ext>
            </p:extLst>
          </p:nvPr>
        </p:nvGraphicFramePr>
        <p:xfrm>
          <a:off x="559641" y="1648490"/>
          <a:ext cx="8272659" cy="4473565"/>
        </p:xfrm>
        <a:graphic>
          <a:graphicData uri="http://schemas.openxmlformats.org/drawingml/2006/table">
            <a:tbl>
              <a:tblPr firstRow="1" firstCol="1" bandRow="1">
                <a:tableStyleId>{8A1E8DC7-7CBB-4F03-A30B-F0F456F5E953}</a:tableStyleId>
              </a:tblPr>
              <a:tblGrid>
                <a:gridCol w="2529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36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effectLst/>
                        </a:rPr>
                        <a:t>Модель</a:t>
                      </a:r>
                      <a:r>
                        <a:rPr lang="en-US" sz="1800" dirty="0">
                          <a:effectLst/>
                        </a:rPr>
                        <a:t>/</a:t>
                      </a:r>
                      <a:r>
                        <a:rPr lang="ru-RU" sz="1800" dirty="0">
                          <a:effectLst/>
                        </a:rPr>
                        <a:t>Критерий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 smtClean="0">
                          <a:effectLst/>
                        </a:rPr>
                        <a:t>mAP50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 smtClean="0">
                          <a:effectLst/>
                        </a:rPr>
                        <a:t>mAP50:95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effectLst/>
                        </a:rPr>
                        <a:t>Время обучения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9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800">
                          <a:effectLst/>
                        </a:rPr>
                        <a:t>YOLO Nano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 smtClean="0">
                          <a:effectLst/>
                        </a:rPr>
                        <a:t>73.8%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 smtClean="0">
                          <a:effectLst/>
                        </a:rPr>
                        <a:t>56%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800">
                          <a:effectLst/>
                        </a:rPr>
                        <a:t>7 </a:t>
                      </a:r>
                      <a:r>
                        <a:rPr lang="ru-RU" sz="1800">
                          <a:effectLst/>
                        </a:rPr>
                        <a:t>часов 2 минуты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9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800" dirty="0">
                          <a:effectLst/>
                        </a:rPr>
                        <a:t>YOLO Small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 smtClean="0">
                          <a:effectLst/>
                        </a:rPr>
                        <a:t>84.1%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 smtClean="0">
                          <a:effectLst/>
                        </a:rPr>
                        <a:t>69.3%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effectLst/>
                        </a:rPr>
                        <a:t>15 часов 6 минут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9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800">
                          <a:effectLst/>
                        </a:rPr>
                        <a:t>YOLO Medium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 smtClean="0">
                          <a:effectLst/>
                        </a:rPr>
                        <a:t>83.8%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 smtClean="0">
                          <a:effectLst/>
                        </a:rPr>
                        <a:t>69.8%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>
                          <a:effectLst/>
                        </a:rPr>
                        <a:t>28 часов 3 минуты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9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800" dirty="0">
                          <a:effectLst/>
                        </a:rPr>
                        <a:t>Faster R-CNN ResNet-50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 smtClean="0">
                          <a:effectLst/>
                        </a:rPr>
                        <a:t>73%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 smtClean="0">
                          <a:effectLst/>
                        </a:rPr>
                        <a:t>67.3%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>
                          <a:effectLst/>
                        </a:rPr>
                        <a:t>10 часов 58 минут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98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800" dirty="0">
                          <a:effectLst/>
                        </a:rPr>
                        <a:t>Faster R-CNN VGG16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 smtClean="0">
                          <a:effectLst/>
                        </a:rPr>
                        <a:t>53.9%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 smtClean="0">
                          <a:effectLst/>
                        </a:rPr>
                        <a:t>22.6%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dirty="0">
                          <a:effectLst/>
                        </a:rPr>
                        <a:t>1 час 35 минут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8301" y="1279158"/>
            <a:ext cx="41408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r>
              <a:rPr kumimoji="0" lang="ru-RU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Noto Serif CJK SC"/>
                <a:cs typeface="Times New Roman" panose="02020603050405020304" pitchFamily="18" charset="0"/>
              </a:rPr>
              <a:t>Таблица 2. Сравнение моделей.</a:t>
            </a:r>
            <a:endParaRPr kumimoji="0" lang="ru-RU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16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149230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Заключение</a:t>
            </a:r>
            <a:endParaRPr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752862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lnSpc>
                <a:spcPct val="125000"/>
              </a:lnSpc>
              <a:buClr>
                <a:schemeClr val="dk1"/>
              </a:buClr>
              <a:buSzPts val="2400"/>
            </a:pPr>
            <a:r>
              <a:rPr lang="ru-RU" sz="1900" dirty="0" smtClean="0">
                <a:solidFill>
                  <a:schemeClr val="dk1"/>
                </a:solidFill>
              </a:rPr>
              <a:t>Было </a:t>
            </a:r>
            <a:r>
              <a:rPr lang="ru-RU" sz="1900" dirty="0">
                <a:solidFill>
                  <a:schemeClr val="dk1"/>
                </a:solidFill>
              </a:rPr>
              <a:t>успешно обучено несколько </a:t>
            </a:r>
            <a:r>
              <a:rPr lang="ru-RU" sz="1900" dirty="0" err="1">
                <a:solidFill>
                  <a:schemeClr val="dk1"/>
                </a:solidFill>
              </a:rPr>
              <a:t>нейросетей</a:t>
            </a:r>
            <a:r>
              <a:rPr lang="ru-RU" sz="1900" dirty="0">
                <a:solidFill>
                  <a:schemeClr val="dk1"/>
                </a:solidFill>
              </a:rPr>
              <a:t> детектированию нового </a:t>
            </a:r>
            <a:r>
              <a:rPr lang="ru-RU" sz="1900" dirty="0" smtClean="0">
                <a:solidFill>
                  <a:schemeClr val="dk1"/>
                </a:solidFill>
              </a:rPr>
              <a:t>объекта </a:t>
            </a:r>
            <a:r>
              <a:rPr lang="ru-RU" sz="1900" dirty="0">
                <a:solidFill>
                  <a:schemeClr val="dk1"/>
                </a:solidFill>
              </a:rPr>
              <a:t>«</a:t>
            </a:r>
            <a:r>
              <a:rPr lang="ru-RU" sz="1900" dirty="0" err="1">
                <a:solidFill>
                  <a:schemeClr val="dk1"/>
                </a:solidFill>
              </a:rPr>
              <a:t>parking</a:t>
            </a:r>
            <a:r>
              <a:rPr lang="ru-RU" sz="1900" dirty="0" smtClean="0">
                <a:solidFill>
                  <a:schemeClr val="dk1"/>
                </a:solidFill>
              </a:rPr>
              <a:t>»</a:t>
            </a:r>
          </a:p>
          <a:p>
            <a:pPr lvl="0" indent="-381000">
              <a:lnSpc>
                <a:spcPct val="125000"/>
              </a:lnSpc>
              <a:buClr>
                <a:schemeClr val="dk1"/>
              </a:buClr>
              <a:buSzPts val="2400"/>
            </a:pPr>
            <a:r>
              <a:rPr lang="ru-RU" sz="1900" dirty="0" smtClean="0">
                <a:solidFill>
                  <a:schemeClr val="dk1"/>
                </a:solidFill>
              </a:rPr>
              <a:t>Исследованы и оценены по выбранным метрикам обученные модели </a:t>
            </a:r>
            <a:r>
              <a:rPr lang="ru-RU" sz="1900" dirty="0" err="1" smtClean="0">
                <a:solidFill>
                  <a:schemeClr val="dk1"/>
                </a:solidFill>
              </a:rPr>
              <a:t>нейросетей</a:t>
            </a:r>
            <a:r>
              <a:rPr lang="ru-RU" sz="1900" dirty="0" smtClean="0">
                <a:solidFill>
                  <a:schemeClr val="dk1"/>
                </a:solidFill>
              </a:rPr>
              <a:t> </a:t>
            </a:r>
            <a:r>
              <a:rPr lang="en-US" sz="1900" dirty="0" smtClean="0">
                <a:solidFill>
                  <a:schemeClr val="dk1"/>
                </a:solidFill>
              </a:rPr>
              <a:t>YOLO </a:t>
            </a:r>
            <a:r>
              <a:rPr lang="ru-RU" sz="1900" dirty="0" smtClean="0">
                <a:solidFill>
                  <a:schemeClr val="dk1"/>
                </a:solidFill>
              </a:rPr>
              <a:t>и </a:t>
            </a:r>
            <a:r>
              <a:rPr lang="en-US" sz="1900" dirty="0" smtClean="0">
                <a:solidFill>
                  <a:schemeClr val="dk1"/>
                </a:solidFill>
              </a:rPr>
              <a:t>Faster R-CNN</a:t>
            </a:r>
            <a:endParaRPr lang="ru-RU" sz="1900" dirty="0" smtClean="0">
              <a:solidFill>
                <a:schemeClr val="dk1"/>
              </a:solidFill>
            </a:endParaRPr>
          </a:p>
          <a:p>
            <a:pPr lvl="0" indent="-381000">
              <a:lnSpc>
                <a:spcPct val="125000"/>
              </a:lnSpc>
              <a:buClr>
                <a:schemeClr val="dk1"/>
              </a:buClr>
              <a:buSzPts val="2400"/>
            </a:pPr>
            <a:r>
              <a:rPr lang="ru-RU" sz="1900" dirty="0">
                <a:solidFill>
                  <a:schemeClr val="dk1"/>
                </a:solidFill>
              </a:rPr>
              <a:t>П</a:t>
            </a:r>
            <a:r>
              <a:rPr lang="ru-RU" sz="1900" dirty="0" smtClean="0">
                <a:solidFill>
                  <a:schemeClr val="dk1"/>
                </a:solidFill>
              </a:rPr>
              <a:t>роведено </a:t>
            </a:r>
            <a:r>
              <a:rPr lang="ru-RU" sz="1900" dirty="0">
                <a:solidFill>
                  <a:schemeClr val="dk1"/>
                </a:solidFill>
              </a:rPr>
              <a:t>сравнение результатов скорости обучения и качества </a:t>
            </a:r>
            <a:r>
              <a:rPr lang="ru-RU" sz="1900" dirty="0" smtClean="0">
                <a:solidFill>
                  <a:schemeClr val="dk1"/>
                </a:solidFill>
              </a:rPr>
              <a:t>способности </a:t>
            </a:r>
            <a:r>
              <a:rPr lang="ru-RU" sz="1900" dirty="0">
                <a:solidFill>
                  <a:schemeClr val="dk1"/>
                </a:solidFill>
              </a:rPr>
              <a:t>обнаружения каждой </a:t>
            </a:r>
            <a:r>
              <a:rPr lang="ru-RU" sz="1900" dirty="0" smtClean="0">
                <a:solidFill>
                  <a:schemeClr val="dk1"/>
                </a:solidFill>
              </a:rPr>
              <a:t>модели</a:t>
            </a:r>
          </a:p>
          <a:p>
            <a:pPr lvl="0" indent="-381000">
              <a:lnSpc>
                <a:spcPct val="125000"/>
              </a:lnSpc>
              <a:buClr>
                <a:schemeClr val="dk1"/>
              </a:buClr>
              <a:buSzPts val="2400"/>
            </a:pPr>
            <a:r>
              <a:rPr lang="ru-RU" sz="1900" dirty="0" smtClean="0">
                <a:solidFill>
                  <a:schemeClr val="dk1"/>
                </a:solidFill>
              </a:rPr>
              <a:t>Сделан вывод </a:t>
            </a:r>
            <a:r>
              <a:rPr lang="ru-RU" sz="1900" dirty="0">
                <a:solidFill>
                  <a:schemeClr val="dk1"/>
                </a:solidFill>
              </a:rPr>
              <a:t>о том, что модель YOLO </a:t>
            </a:r>
            <a:r>
              <a:rPr lang="ru-RU" sz="1900" dirty="0" err="1">
                <a:solidFill>
                  <a:schemeClr val="dk1"/>
                </a:solidFill>
              </a:rPr>
              <a:t>Small</a:t>
            </a:r>
            <a:r>
              <a:rPr lang="ru-RU" sz="1900" dirty="0">
                <a:solidFill>
                  <a:schemeClr val="dk1"/>
                </a:solidFill>
              </a:rPr>
              <a:t> демонстрирует наилучшие показатели точности обнаружения свободных парковочных мест при </a:t>
            </a:r>
            <a:r>
              <a:rPr lang="ru-RU" sz="1900" dirty="0" smtClean="0">
                <a:solidFill>
                  <a:schemeClr val="dk1"/>
                </a:solidFill>
              </a:rPr>
              <a:t>относительно </a:t>
            </a:r>
            <a:r>
              <a:rPr lang="ru-RU" sz="1900" dirty="0">
                <a:solidFill>
                  <a:schemeClr val="dk1"/>
                </a:solidFill>
              </a:rPr>
              <a:t>низком времени </a:t>
            </a:r>
            <a:r>
              <a:rPr lang="ru-RU" sz="1900" dirty="0" smtClean="0">
                <a:solidFill>
                  <a:schemeClr val="dk1"/>
                </a:solidFill>
              </a:rPr>
              <a:t>обучения</a:t>
            </a:r>
          </a:p>
          <a:p>
            <a:pPr lvl="0" indent="-381000">
              <a:lnSpc>
                <a:spcPct val="125000"/>
              </a:lnSpc>
              <a:buClr>
                <a:schemeClr val="dk1"/>
              </a:buClr>
              <a:buSzPts val="2400"/>
            </a:pPr>
            <a:r>
              <a:rPr lang="ru-RU" sz="1900" dirty="0" smtClean="0">
                <a:solidFill>
                  <a:schemeClr val="dk1"/>
                </a:solidFill>
              </a:rPr>
              <a:t>Для </a:t>
            </a:r>
            <a:r>
              <a:rPr lang="ru-RU" sz="1900" dirty="0">
                <a:solidFill>
                  <a:schemeClr val="dk1"/>
                </a:solidFill>
              </a:rPr>
              <a:t>достижения более высокой точности обнаружения требуется </a:t>
            </a:r>
            <a:r>
              <a:rPr lang="ru-RU" sz="1900" dirty="0" smtClean="0">
                <a:solidFill>
                  <a:schemeClr val="dk1"/>
                </a:solidFill>
              </a:rPr>
              <a:t>использование </a:t>
            </a:r>
            <a:r>
              <a:rPr lang="ru-RU" sz="1900" dirty="0">
                <a:solidFill>
                  <a:schemeClr val="dk1"/>
                </a:solidFill>
              </a:rPr>
              <a:t>вычислительной техники с большей </a:t>
            </a:r>
            <a:r>
              <a:rPr lang="ru-RU" sz="1900" dirty="0" smtClean="0">
                <a:solidFill>
                  <a:schemeClr val="dk1"/>
                </a:solidFill>
              </a:rPr>
              <a:t>мощностью</a:t>
            </a:r>
          </a:p>
          <a:p>
            <a:pPr marL="76200" lvl="0" indent="0">
              <a:lnSpc>
                <a:spcPct val="125000"/>
              </a:lnSpc>
              <a:buClr>
                <a:schemeClr val="dk1"/>
              </a:buClr>
              <a:buSzPts val="2400"/>
              <a:buNone/>
            </a:pPr>
            <a:endParaRPr lang="ru-RU" sz="1900" dirty="0" smtClean="0">
              <a:solidFill>
                <a:schemeClr val="dk1"/>
              </a:solidFill>
            </a:endParaRPr>
          </a:p>
          <a:p>
            <a:pPr marL="76200" lvl="0" indent="0">
              <a:lnSpc>
                <a:spcPct val="125000"/>
              </a:lnSpc>
              <a:buClr>
                <a:schemeClr val="dk1"/>
              </a:buClr>
              <a:buSzPts val="2400"/>
              <a:buNone/>
            </a:pPr>
            <a:r>
              <a:rPr lang="ru-RU" sz="1900" dirty="0" smtClean="0">
                <a:solidFill>
                  <a:schemeClr val="tx1"/>
                </a:solidFill>
              </a:rPr>
              <a:t>Дальнейшие исследования могут быть направлены на оптимизацию модели YOLO </a:t>
            </a:r>
            <a:r>
              <a:rPr lang="ru-RU" sz="1900" dirty="0" err="1" smtClean="0">
                <a:solidFill>
                  <a:schemeClr val="tx1"/>
                </a:solidFill>
              </a:rPr>
              <a:t>Small</a:t>
            </a:r>
            <a:r>
              <a:rPr lang="ru-RU" sz="1900" dirty="0" smtClean="0">
                <a:solidFill>
                  <a:schemeClr val="tx1"/>
                </a:solidFill>
              </a:rPr>
              <a:t> для повышения точности обнаружения, а также на разработку приложений, использующих обученную модель, для определения свободных парковочных мест во дворах жилых домов.</a:t>
            </a:r>
            <a:endParaRPr sz="1900" dirty="0">
              <a:solidFill>
                <a:schemeClr val="tx1"/>
              </a:solidFill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Апробация работы</a:t>
            </a:r>
            <a:endParaRPr dirty="0"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268300"/>
            <a:ext cx="8709300" cy="48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buClr>
                <a:srgbClr val="000000"/>
              </a:buClr>
              <a:buSzPts val="2400"/>
            </a:pPr>
            <a:r>
              <a:rPr lang="en" sz="2000" dirty="0" smtClean="0">
                <a:solidFill>
                  <a:srgbClr val="000000"/>
                </a:solidFill>
              </a:rPr>
              <a:t>Репозиторий проекта</a:t>
            </a:r>
            <a:r>
              <a:rPr lang="ru-RU" sz="2000" dirty="0" smtClean="0">
                <a:solidFill>
                  <a:srgbClr val="000000"/>
                </a:solidFill>
              </a:rPr>
              <a:t>:</a:t>
            </a:r>
            <a:r>
              <a:rPr lang="en" sz="2000" dirty="0" smtClean="0">
                <a:solidFill>
                  <a:srgbClr val="000000"/>
                </a:solidFill>
              </a:rPr>
              <a:t> </a:t>
            </a:r>
            <a:r>
              <a:rPr lang="en-US" sz="2000" u="sng" dirty="0">
                <a:solidFill>
                  <a:srgbClr val="000000"/>
                </a:solidFill>
                <a:hlinkClick r:id="rId3"/>
              </a:rPr>
              <a:t>https://</a:t>
            </a:r>
            <a:r>
              <a:rPr lang="en-US" sz="2000" u="sng" dirty="0" smtClean="0">
                <a:solidFill>
                  <a:srgbClr val="000000"/>
                </a:solidFill>
                <a:hlinkClick r:id="rId3"/>
              </a:rPr>
              <a:t>github.com/Kostebelova-Elizaveta/vkr_0303_KostebelovaEK_parking_detecting_cnn</a:t>
            </a:r>
            <a:r>
              <a:rPr lang="ru-RU" sz="2000" u="sng" dirty="0" smtClean="0">
                <a:solidFill>
                  <a:srgbClr val="000000"/>
                </a:solidFill>
              </a:rPr>
              <a:t>  </a:t>
            </a:r>
            <a:endParaRPr lang="en" sz="2000" dirty="0" smtClean="0">
              <a:solidFill>
                <a:srgbClr val="000000"/>
              </a:solidFill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58338" y="2842297"/>
            <a:ext cx="3469468" cy="763500"/>
          </a:xfrm>
        </p:spPr>
        <p:txBody>
          <a:bodyPr/>
          <a:lstStyle/>
          <a:p>
            <a:r>
              <a:rPr lang="ru-RU" dirty="0"/>
              <a:t>Запасные слайды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6673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5121" y="36777"/>
            <a:ext cx="8520600" cy="763500"/>
          </a:xfrm>
        </p:spPr>
        <p:txBody>
          <a:bodyPr/>
          <a:lstStyle/>
          <a:p>
            <a:r>
              <a:rPr lang="ru-RU" sz="2400" dirty="0" smtClean="0"/>
              <a:t>Результаты обучения моделей </a:t>
            </a:r>
            <a:r>
              <a:rPr lang="en-US" sz="2400" dirty="0" smtClean="0"/>
              <a:t>YOLO </a:t>
            </a:r>
            <a:r>
              <a:rPr lang="ru-RU" sz="2400" dirty="0" smtClean="0"/>
              <a:t>из научных статей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1" y="563694"/>
            <a:ext cx="4040317" cy="1724010"/>
          </a:xfrm>
          <a:prstGeom prst="rect">
            <a:avLst/>
          </a:prstGeom>
        </p:spPr>
      </p:pic>
      <p:sp>
        <p:nvSpPr>
          <p:cNvPr id="7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275438" y="800277"/>
            <a:ext cx="4672191" cy="1476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Clr>
                <a:srgbClr val="000000"/>
              </a:buClr>
              <a:buSzPts val="2400"/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“Real-Time Car </a:t>
            </a:r>
            <a:r>
              <a:rPr lang="en-US" sz="1600" dirty="0" err="1" smtClean="0">
                <a:solidFill>
                  <a:srgbClr val="000000"/>
                </a:solidFill>
              </a:rPr>
              <a:t>Parcing</a:t>
            </a:r>
            <a:r>
              <a:rPr lang="en-US" sz="1600" dirty="0" smtClean="0">
                <a:solidFill>
                  <a:srgbClr val="000000"/>
                </a:solidFill>
              </a:rPr>
              <a:t> Detection with Deep Learning in Different Lighting Scenarios”</a:t>
            </a:r>
          </a:p>
          <a:p>
            <a:pPr marL="76200" lvl="0" indent="0">
              <a:buClr>
                <a:srgbClr val="000000"/>
              </a:buClr>
              <a:buSzPts val="2400"/>
              <a:buNone/>
            </a:pPr>
            <a:r>
              <a:rPr lang="ru-RU" sz="1600" dirty="0" smtClean="0">
                <a:solidFill>
                  <a:srgbClr val="000000"/>
                </a:solidFill>
              </a:rPr>
              <a:t>Авторы: </a:t>
            </a:r>
            <a:r>
              <a:rPr lang="en-US" sz="1600" dirty="0" err="1" smtClean="0">
                <a:solidFill>
                  <a:srgbClr val="000000"/>
                </a:solidFill>
              </a:rPr>
              <a:t>Fatema</a:t>
            </a:r>
            <a:r>
              <a:rPr lang="en-US" sz="1600" dirty="0" smtClean="0">
                <a:solidFill>
                  <a:srgbClr val="000000"/>
                </a:solidFill>
              </a:rPr>
              <a:t> H. Yusuf and </a:t>
            </a:r>
            <a:r>
              <a:rPr lang="en-US" sz="1600" dirty="0" err="1" smtClean="0">
                <a:solidFill>
                  <a:srgbClr val="000000"/>
                </a:solidFill>
              </a:rPr>
              <a:t>Mohab</a:t>
            </a:r>
            <a:r>
              <a:rPr lang="en-US" sz="1600" dirty="0" smtClean="0">
                <a:solidFill>
                  <a:srgbClr val="000000"/>
                </a:solidFill>
              </a:rPr>
              <a:t> A. </a:t>
            </a:r>
            <a:r>
              <a:rPr lang="en-US" sz="1600" dirty="0" err="1" smtClean="0">
                <a:solidFill>
                  <a:srgbClr val="000000"/>
                </a:solidFill>
              </a:rPr>
              <a:t>Mangoud</a:t>
            </a:r>
            <a:endParaRPr lang="en" sz="1600" dirty="0" smtClean="0">
              <a:solidFill>
                <a:srgbClr val="00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013621" y="3988222"/>
            <a:ext cx="3216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“Train YOLOv8 on Custom Dataset – A Complete Tutorial”</a:t>
            </a:r>
          </a:p>
          <a:p>
            <a:r>
              <a:rPr lang="ru-RU" sz="1600" dirty="0" smtClean="0"/>
              <a:t>Автор: </a:t>
            </a:r>
            <a:r>
              <a:rPr lang="en-US" sz="1600" dirty="0" err="1" smtClean="0"/>
              <a:t>Sovit</a:t>
            </a:r>
            <a:r>
              <a:rPr lang="en-US" sz="1600" dirty="0" smtClean="0"/>
              <a:t> </a:t>
            </a:r>
            <a:r>
              <a:rPr lang="en-US" sz="1600" dirty="0" err="1"/>
              <a:t>Rath</a:t>
            </a:r>
            <a:endParaRPr lang="ru-RU" sz="16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l="2635" t="6334" r="4178" b="11678"/>
          <a:stretch/>
        </p:blipFill>
        <p:spPr>
          <a:xfrm>
            <a:off x="-1" y="2686441"/>
            <a:ext cx="6013621" cy="337846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284780" y="2527976"/>
            <a:ext cx="32167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mAP50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76196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201481"/>
            <a:ext cx="8520600" cy="939341"/>
          </a:xfrm>
        </p:spPr>
        <p:txBody>
          <a:bodyPr/>
          <a:lstStyle/>
          <a:p>
            <a:r>
              <a:rPr lang="ru-RU" dirty="0" smtClean="0"/>
              <a:t>Время, затраченное на детектирование объектов на одной фотографии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7289" y="1363660"/>
            <a:ext cx="2614380" cy="2886802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YOLO Nano: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real:0,609s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user: 0,257s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sys: 0,056s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YOLO Small: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real: 0,623s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user: 0,258s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sys: 0,059s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Текст 2"/>
          <p:cNvSpPr txBox="1">
            <a:spLocks/>
          </p:cNvSpPr>
          <p:nvPr/>
        </p:nvSpPr>
        <p:spPr>
          <a:xfrm>
            <a:off x="5613434" y="1363660"/>
            <a:ext cx="2859024" cy="306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Faster </a:t>
            </a:r>
            <a:r>
              <a:rPr lang="en-US" dirty="0" smtClean="0">
                <a:solidFill>
                  <a:schemeClr val="tx1"/>
                </a:solidFill>
              </a:rPr>
              <a:t>r-</a:t>
            </a:r>
            <a:r>
              <a:rPr lang="en-US" dirty="0" err="1" smtClean="0">
                <a:solidFill>
                  <a:schemeClr val="tx1"/>
                </a:solidFill>
              </a:rPr>
              <a:t>cnn</a:t>
            </a:r>
            <a:r>
              <a:rPr lang="en-US" dirty="0" smtClean="0">
                <a:solidFill>
                  <a:schemeClr val="tx1"/>
                </a:solidFill>
              </a:rPr>
              <a:t> ResNet50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real: 0,629s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user: 0,550s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sys: 0,078s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Faster </a:t>
            </a:r>
            <a:r>
              <a:rPr lang="en-US" dirty="0" smtClean="0">
                <a:solidFill>
                  <a:schemeClr val="tx1"/>
                </a:solidFill>
              </a:rPr>
              <a:t>r-</a:t>
            </a:r>
            <a:r>
              <a:rPr lang="en-US" dirty="0" err="1" smtClean="0">
                <a:solidFill>
                  <a:schemeClr val="tx1"/>
                </a:solidFill>
              </a:rPr>
              <a:t>cnn</a:t>
            </a:r>
            <a:r>
              <a:rPr lang="en-US" dirty="0" smtClean="0">
                <a:solidFill>
                  <a:schemeClr val="tx1"/>
                </a:solidFill>
              </a:rPr>
              <a:t> VGG16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real: 0,608s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user: 0,542s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sys: 0,072s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11700" y="4955724"/>
            <a:ext cx="8327203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800" dirty="0" err="1"/>
              <a:t>real</a:t>
            </a:r>
            <a:r>
              <a:rPr lang="ru-RU" sz="1800" dirty="0"/>
              <a:t> </a:t>
            </a:r>
            <a:r>
              <a:rPr lang="ru-RU" sz="1800" dirty="0" smtClean="0"/>
              <a:t>–</a:t>
            </a:r>
            <a:r>
              <a:rPr lang="en-US" sz="1800" dirty="0" smtClean="0"/>
              <a:t> </a:t>
            </a:r>
            <a:r>
              <a:rPr lang="ru-RU" sz="1800" dirty="0" smtClean="0"/>
              <a:t>общее </a:t>
            </a:r>
            <a:r>
              <a:rPr lang="ru-RU" sz="1800" dirty="0"/>
              <a:t>время, затраченное </a:t>
            </a:r>
            <a:r>
              <a:rPr lang="ru-RU" sz="1800" dirty="0" smtClean="0"/>
              <a:t>программой</a:t>
            </a:r>
            <a:r>
              <a:rPr lang="en-US" sz="1800" dirty="0"/>
              <a:t>.</a:t>
            </a:r>
            <a:endParaRPr lang="ru-RU" sz="1800" dirty="0"/>
          </a:p>
          <a:p>
            <a:pPr>
              <a:lnSpc>
                <a:spcPct val="150000"/>
              </a:lnSpc>
            </a:pPr>
            <a:r>
              <a:rPr lang="ru-RU" sz="1800" dirty="0" err="1"/>
              <a:t>user</a:t>
            </a:r>
            <a:r>
              <a:rPr lang="ru-RU" sz="1800" dirty="0"/>
              <a:t> </a:t>
            </a:r>
            <a:r>
              <a:rPr lang="ru-RU" sz="1800" dirty="0" smtClean="0"/>
              <a:t>–</a:t>
            </a:r>
            <a:r>
              <a:rPr lang="en-US" sz="1800" dirty="0" smtClean="0"/>
              <a:t> </a:t>
            </a:r>
            <a:r>
              <a:rPr lang="ru-RU" sz="1800" dirty="0" smtClean="0"/>
              <a:t>время</a:t>
            </a:r>
            <a:r>
              <a:rPr lang="ru-RU" sz="1800" dirty="0"/>
              <a:t>, затраченное программой в пользовательском </a:t>
            </a:r>
            <a:r>
              <a:rPr lang="ru-RU" sz="1800" dirty="0" smtClean="0"/>
              <a:t>режиме</a:t>
            </a:r>
            <a:r>
              <a:rPr lang="en-US" sz="1800" dirty="0" smtClean="0"/>
              <a:t>.</a:t>
            </a:r>
            <a:endParaRPr lang="ru-RU" sz="1800" dirty="0"/>
          </a:p>
          <a:p>
            <a:pPr>
              <a:lnSpc>
                <a:spcPct val="150000"/>
              </a:lnSpc>
            </a:pPr>
            <a:r>
              <a:rPr lang="ru-RU" sz="1800" dirty="0" err="1"/>
              <a:t>sys</a:t>
            </a:r>
            <a:r>
              <a:rPr lang="ru-RU" sz="1800" dirty="0"/>
              <a:t> – </a:t>
            </a:r>
            <a:r>
              <a:rPr lang="ru-RU" sz="1800" dirty="0" smtClean="0"/>
              <a:t>время</a:t>
            </a:r>
            <a:r>
              <a:rPr lang="ru-RU" sz="1800" dirty="0"/>
              <a:t>, затраченное программой в режиме ядра.</a:t>
            </a:r>
          </a:p>
        </p:txBody>
      </p:sp>
      <p:sp>
        <p:nvSpPr>
          <p:cNvPr id="8" name="Текст 2"/>
          <p:cNvSpPr txBox="1">
            <a:spLocks/>
          </p:cNvSpPr>
          <p:nvPr/>
        </p:nvSpPr>
        <p:spPr>
          <a:xfrm>
            <a:off x="3125362" y="2163678"/>
            <a:ext cx="2614380" cy="163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 smtClean="0">
                <a:solidFill>
                  <a:schemeClr val="tx1"/>
                </a:solidFill>
              </a:rPr>
              <a:t>YOLO Medium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real: 0,638s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user: 0,282s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sys: 0,060s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50803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Цель и задачи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600592"/>
            <a:ext cx="8709458" cy="6141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2000" b="1" dirty="0">
                <a:solidFill>
                  <a:srgbClr val="000000"/>
                </a:solidFill>
              </a:rPr>
              <a:t>Актуальность: </a:t>
            </a:r>
            <a:r>
              <a:rPr lang="ru-RU" sz="2000" dirty="0">
                <a:solidFill>
                  <a:srgbClr val="000000"/>
                </a:solidFill>
              </a:rPr>
              <a:t>повышение удобства поиска парковки для автомобилей в городах с применением </a:t>
            </a:r>
            <a:r>
              <a:rPr lang="ru-RU" sz="2000" dirty="0" err="1" smtClean="0">
                <a:solidFill>
                  <a:srgbClr val="000000"/>
                </a:solidFill>
              </a:rPr>
              <a:t>нейросетей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" sz="2000" b="1" dirty="0" smtClean="0">
                <a:solidFill>
                  <a:srgbClr val="000000"/>
                </a:solidFill>
              </a:rPr>
              <a:t>Цель</a:t>
            </a:r>
            <a:r>
              <a:rPr lang="en" sz="2000" dirty="0" smtClean="0">
                <a:solidFill>
                  <a:srgbClr val="000000"/>
                </a:solidFill>
              </a:rPr>
              <a:t>: </a:t>
            </a:r>
            <a:r>
              <a:rPr lang="ru-RU" sz="2000" dirty="0">
                <a:solidFill>
                  <a:srgbClr val="000000"/>
                </a:solidFill>
              </a:rPr>
              <a:t>Упростить автолюбителям поиск парковки во дворах жилых </a:t>
            </a:r>
            <a:r>
              <a:rPr lang="ru-RU" sz="2000" dirty="0" smtClean="0">
                <a:solidFill>
                  <a:srgbClr val="000000"/>
                </a:solidFill>
              </a:rPr>
              <a:t>домов</a:t>
            </a:r>
          </a:p>
          <a:p>
            <a:pPr marL="0" lvl="0" indent="0"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" sz="2000" b="1" dirty="0" smtClean="0">
                <a:solidFill>
                  <a:srgbClr val="000000"/>
                </a:solidFill>
              </a:rPr>
              <a:t>Задачи</a:t>
            </a:r>
            <a:r>
              <a:rPr lang="en" sz="2000" dirty="0" smtClean="0">
                <a:solidFill>
                  <a:srgbClr val="000000"/>
                </a:solidFill>
              </a:rPr>
              <a:t>:</a:t>
            </a:r>
            <a:endParaRPr sz="2000" dirty="0" smtClean="0">
              <a:solidFill>
                <a:srgbClr val="000000"/>
              </a:solidFill>
            </a:endParaRPr>
          </a:p>
          <a:p>
            <a:pPr indent="-381000">
              <a:spcBef>
                <a:spcPts val="1600"/>
              </a:spcBef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Разбор аналогов и выбор </a:t>
            </a:r>
            <a:r>
              <a:rPr lang="ru-RU" sz="2000" dirty="0" err="1" smtClean="0">
                <a:solidFill>
                  <a:srgbClr val="000000"/>
                </a:solidFill>
              </a:rPr>
              <a:t>нейросетей</a:t>
            </a:r>
            <a:endParaRPr lang="ru-RU" sz="2000" dirty="0" smtClean="0">
              <a:solidFill>
                <a:srgbClr val="000000"/>
              </a:solidFill>
            </a:endParaRPr>
          </a:p>
          <a:p>
            <a:pPr indent="-381000">
              <a:spcBef>
                <a:spcPts val="1600"/>
              </a:spcBef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Выбор </a:t>
            </a:r>
            <a:r>
              <a:rPr lang="ru-RU" sz="2000" dirty="0">
                <a:solidFill>
                  <a:srgbClr val="000000"/>
                </a:solidFill>
              </a:rPr>
              <a:t>метрик для оценки </a:t>
            </a:r>
            <a:r>
              <a:rPr lang="ru-RU" sz="2000" dirty="0" smtClean="0">
                <a:solidFill>
                  <a:srgbClr val="000000"/>
                </a:solidFill>
              </a:rPr>
              <a:t>моделей</a:t>
            </a:r>
            <a:endParaRPr lang="en-US" sz="2000" dirty="0" smtClean="0">
              <a:solidFill>
                <a:srgbClr val="000000"/>
              </a:solidFill>
            </a:endParaRPr>
          </a:p>
          <a:p>
            <a:pPr indent="-381000">
              <a:spcBef>
                <a:spcPts val="1600"/>
              </a:spcBef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Определение </a:t>
            </a:r>
            <a:r>
              <a:rPr lang="ru-RU" sz="2000" dirty="0">
                <a:solidFill>
                  <a:srgbClr val="000000"/>
                </a:solidFill>
              </a:rPr>
              <a:t>алгоритма </a:t>
            </a:r>
            <a:r>
              <a:rPr lang="ru-RU" sz="2000" dirty="0" smtClean="0">
                <a:solidFill>
                  <a:srgbClr val="000000"/>
                </a:solidFill>
              </a:rPr>
              <a:t>обучения</a:t>
            </a:r>
          </a:p>
          <a:p>
            <a:pPr lvl="0" indent="-381000">
              <a:spcBef>
                <a:spcPts val="1600"/>
              </a:spcBef>
              <a:buClr>
                <a:srgbClr val="000000"/>
              </a:buClr>
              <a:buSzPts val="2400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Создание и обработка </a:t>
            </a:r>
            <a:r>
              <a:rPr lang="ru-RU" sz="2000" dirty="0" err="1" smtClean="0">
                <a:solidFill>
                  <a:srgbClr val="000000"/>
                </a:solidFill>
              </a:rPr>
              <a:t>датасета</a:t>
            </a:r>
            <a:endParaRPr lang="ru-RU" sz="2000" dirty="0" smtClean="0">
              <a:solidFill>
                <a:srgbClr val="000000"/>
              </a:solidFill>
            </a:endParaRPr>
          </a:p>
          <a:p>
            <a:pPr lvl="0" indent="-381000">
              <a:spcBef>
                <a:spcPts val="1600"/>
              </a:spcBef>
              <a:buClr>
                <a:srgbClr val="000000"/>
              </a:buClr>
              <a:buSzPts val="2400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Обучение моделей </a:t>
            </a:r>
            <a:r>
              <a:rPr lang="ru-RU" sz="2000" dirty="0" err="1" smtClean="0">
                <a:solidFill>
                  <a:srgbClr val="000000"/>
                </a:solidFill>
              </a:rPr>
              <a:t>нейросетей</a:t>
            </a:r>
            <a:r>
              <a:rPr lang="ru-RU" sz="2000" dirty="0" smtClean="0">
                <a:solidFill>
                  <a:srgbClr val="000000"/>
                </a:solidFill>
              </a:rPr>
              <a:t> и </a:t>
            </a:r>
            <a:r>
              <a:rPr lang="ru-RU" sz="2000" dirty="0">
                <a:solidFill>
                  <a:srgbClr val="000000"/>
                </a:solidFill>
              </a:rPr>
              <a:t>с</a:t>
            </a:r>
            <a:r>
              <a:rPr lang="ru-RU" sz="2000" dirty="0" smtClean="0">
                <a:solidFill>
                  <a:srgbClr val="000000"/>
                </a:solidFill>
              </a:rPr>
              <a:t>оставление </a:t>
            </a:r>
            <a:r>
              <a:rPr lang="ru-RU" sz="2000" dirty="0">
                <a:solidFill>
                  <a:srgbClr val="000000"/>
                </a:solidFill>
              </a:rPr>
              <a:t>сравнительной характеристики полученных результатов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26208" y="77775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Разбор аналогов и выбор </a:t>
            </a:r>
            <a:r>
              <a:rPr lang="ru-RU" dirty="0" err="1"/>
              <a:t>нейросетей</a:t>
            </a:r>
            <a:endParaRPr lang="ru-RU"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169934"/>
              </p:ext>
            </p:extLst>
          </p:nvPr>
        </p:nvGraphicFramePr>
        <p:xfrm>
          <a:off x="217271" y="977258"/>
          <a:ext cx="8709458" cy="5765064"/>
        </p:xfrm>
        <a:graphic>
          <a:graphicData uri="http://schemas.openxmlformats.org/drawingml/2006/table">
            <a:tbl>
              <a:tblPr firstRow="1" firstCol="1" bandRow="1">
                <a:tableStyleId>{8A1E8DC7-7CBB-4F03-A30B-F0F456F5E953}</a:tableStyleId>
              </a:tblPr>
              <a:tblGrid>
                <a:gridCol w="2318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0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3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58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205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Критерий/Аналог</a:t>
                      </a:r>
                      <a:endParaRPr lang="ru-RU" sz="1050" dirty="0">
                        <a:effectLst/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 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2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Учёт</a:t>
                      </a:r>
                      <a:endParaRPr lang="ru-RU" sz="1050" dirty="0">
                        <a:effectLst/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бесплатных парковок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Актуальные данные о</a:t>
                      </a:r>
                      <a:endParaRPr lang="ru-RU" sz="1050">
                        <a:effectLst/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количестве свободных парковочных мест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Применение</a:t>
                      </a:r>
                      <a:endParaRPr lang="ru-RU" sz="1050">
                        <a:effectLst/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детектирования по фото или видео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2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«Парковки Санкт-Петербург»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Не ведётся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Доступны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Не применяется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2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«Яндекс.Парковки»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Ведётся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Не всегда актуальны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Не применяется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58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2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«Умные</a:t>
                      </a:r>
                      <a:endParaRPr lang="ru-RU" sz="1050" dirty="0">
                        <a:effectLst/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парковки»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Ведётся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Доступны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Применяется, но присутствуют частые затруднения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2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«Парковки</a:t>
                      </a:r>
                      <a:endParaRPr lang="ru-RU" sz="1050">
                        <a:effectLst/>
                        <a:latin typeface="+mj-lt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20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России»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Не ведётся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>
                          <a:effectLst/>
                          <a:latin typeface="+mj-lt"/>
                        </a:rPr>
                        <a:t>Доступны</a:t>
                      </a:r>
                      <a:endParaRPr lang="ru-RU" sz="105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995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Не применяется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01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«</a:t>
                      </a:r>
                      <a:r>
                        <a:rPr lang="ru-RU" sz="1600" dirty="0" err="1">
                          <a:effectLst/>
                          <a:latin typeface="+mj-lt"/>
                        </a:rPr>
                        <a:t>GetPark</a:t>
                      </a:r>
                      <a:r>
                        <a:rPr lang="ru-RU" sz="1600" dirty="0">
                          <a:effectLst/>
                          <a:latin typeface="+mj-lt"/>
                        </a:rPr>
                        <a:t>: </a:t>
                      </a:r>
                      <a:r>
                        <a:rPr lang="ru-RU" sz="1600" dirty="0" err="1">
                          <a:effectLst/>
                          <a:latin typeface="+mj-lt"/>
                        </a:rPr>
                        <a:t>паркшеринг</a:t>
                      </a:r>
                      <a:r>
                        <a:rPr lang="ru-RU" sz="1600" dirty="0">
                          <a:effectLst/>
                          <a:latin typeface="+mj-lt"/>
                        </a:rPr>
                        <a:t> сервис</a:t>
                      </a:r>
                      <a:r>
                        <a:rPr lang="ru-RU" sz="1600" dirty="0" smtClean="0">
                          <a:effectLst/>
                          <a:latin typeface="+mj-lt"/>
                        </a:rPr>
                        <a:t>»</a:t>
                      </a:r>
                      <a:endParaRPr lang="ru-RU" sz="1050" dirty="0">
                        <a:effectLst/>
                        <a:latin typeface="+mj-lt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Не ведётся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Доступны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j-lt"/>
                        </a:rPr>
                        <a:t>Не применяется</a:t>
                      </a:r>
                      <a:endParaRPr lang="ru-RU" sz="1050" dirty="0">
                        <a:effectLst/>
                        <a:latin typeface="+mj-lt"/>
                        <a:ea typeface="Noto Serif CJK SC"/>
                        <a:cs typeface="Lohit Devanagari"/>
                      </a:endParaRPr>
                    </a:p>
                  </a:txBody>
                  <a:tcPr marL="56152" marR="5615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-235670" y="607926"/>
            <a:ext cx="41841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r>
              <a:rPr kumimoji="0" lang="ru-RU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Noto Serif CJK SC"/>
                <a:cs typeface="Times New Roman" panose="02020603050405020304" pitchFamily="18" charset="0"/>
              </a:rPr>
              <a:t>Таблица 1. Сравнение аналогов.</a:t>
            </a:r>
            <a:endParaRPr kumimoji="0" lang="ru-RU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874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26208" y="18852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Выбор метрик для оценки моделей</a:t>
            </a:r>
            <a:endParaRPr lang="ru-RU"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Прямоугольник 1"/>
          <p:cNvSpPr/>
          <p:nvPr/>
        </p:nvSpPr>
        <p:spPr>
          <a:xfrm>
            <a:off x="132941" y="848514"/>
            <a:ext cx="46828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Noto Serif CJK SC"/>
                <a:cs typeface="Lohit Devanagari"/>
              </a:rPr>
              <a:t>Intersection over Union</a:t>
            </a:r>
            <a:r>
              <a:rPr lang="ru-RU" sz="1800" dirty="0">
                <a:latin typeface="+mn-lt"/>
                <a:ea typeface="Noto Serif CJK SC"/>
                <a:cs typeface="Lohit Devanagari"/>
              </a:rPr>
              <a:t>, </a:t>
            </a:r>
            <a:r>
              <a:rPr lang="en-US" sz="1800" dirty="0" err="1" smtClean="0">
                <a:latin typeface="+mn-lt"/>
                <a:ea typeface="Noto Serif CJK SC"/>
                <a:cs typeface="Lohit Devanagari"/>
              </a:rPr>
              <a:t>IoU</a:t>
            </a:r>
            <a:r>
              <a:rPr lang="en-US" sz="1800" dirty="0" smtClean="0">
                <a:latin typeface="+mn-lt"/>
                <a:ea typeface="Noto Serif CJK SC"/>
                <a:cs typeface="Lohit Devanagari"/>
              </a:rPr>
              <a:t> </a:t>
            </a:r>
            <a:r>
              <a:rPr lang="ru-RU" sz="1800" dirty="0">
                <a:ea typeface="Noto Serif CJK SC"/>
                <a:cs typeface="Lohit Devanagari"/>
              </a:rPr>
              <a:t>—</a:t>
            </a:r>
            <a:r>
              <a:rPr lang="en-US" sz="1800" dirty="0" smtClean="0">
                <a:latin typeface="+mn-lt"/>
                <a:ea typeface="Noto Serif CJK SC"/>
                <a:cs typeface="Lohit Devanagari"/>
              </a:rPr>
              <a:t> </a:t>
            </a:r>
            <a:r>
              <a:rPr lang="ru-RU" sz="1800" dirty="0" smtClean="0">
                <a:latin typeface="+mn-lt"/>
                <a:ea typeface="Noto Serif CJK SC"/>
                <a:cs typeface="Lohit Devanagari"/>
              </a:rPr>
              <a:t>отношение </a:t>
            </a:r>
            <a:r>
              <a:rPr lang="ru-RU" sz="1800" dirty="0">
                <a:latin typeface="+mn-lt"/>
                <a:ea typeface="Noto Serif CJK SC"/>
                <a:cs typeface="Lohit Devanagari"/>
              </a:rPr>
              <a:t>площадей ограничивающих </a:t>
            </a:r>
            <a:r>
              <a:rPr lang="ru-RU" sz="1800" dirty="0" smtClean="0">
                <a:latin typeface="+mn-lt"/>
                <a:ea typeface="Noto Serif CJK SC"/>
                <a:cs typeface="Lohit Devanagari"/>
              </a:rPr>
              <a:t>рамок</a:t>
            </a:r>
            <a:endParaRPr lang="ru-RU" sz="1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929784" y="1500732"/>
                <a:ext cx="3089212" cy="874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𝐼𝑜𝑈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784" y="1500732"/>
                <a:ext cx="3089212" cy="8745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383719" y="2420552"/>
                <a:ext cx="847941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800" dirty="0" smtClean="0">
                    <a:latin typeface="+mn-lt"/>
                    <a:ea typeface="Noto Serif CJK SC"/>
                    <a:cs typeface="Lohit Devanagari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𝐴</m:t>
                    </m:r>
                  </m:oMath>
                </a14:m>
                <a:r>
                  <a:rPr lang="ru-RU" sz="1800" dirty="0">
                    <a:latin typeface="+mn-lt"/>
                    <a:ea typeface="Noto Serif CJK SC"/>
                    <a:cs typeface="Lohit Devanagari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𝐵</m:t>
                    </m:r>
                  </m:oMath>
                </a14:m>
                <a:r>
                  <a:rPr lang="ru-RU" sz="1800" dirty="0">
                    <a:latin typeface="+mn-lt"/>
                    <a:ea typeface="Noto Serif CJK SC"/>
                    <a:cs typeface="Lohit Devanagari"/>
                  </a:rPr>
                  <a:t> – предсказанная ограничивающая рамка и </a:t>
                </a:r>
                <a:r>
                  <a:rPr lang="ru-RU" sz="1800" dirty="0" smtClean="0">
                    <a:latin typeface="+mn-lt"/>
                    <a:ea typeface="Noto Serif CJK SC"/>
                    <a:cs typeface="Lohit Devanagari"/>
                  </a:rPr>
                  <a:t>настоящая </a:t>
                </a:r>
                <a:r>
                  <a:rPr lang="ru-RU" sz="1800" dirty="0">
                    <a:latin typeface="+mn-lt"/>
                    <a:ea typeface="Noto Serif CJK SC"/>
                    <a:cs typeface="Lohit Devanagari"/>
                  </a:rPr>
                  <a:t>ограничивающая рамка соответственно</a:t>
                </a:r>
                <a:endParaRPr lang="ru-RU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19" y="2420552"/>
                <a:ext cx="8479410" cy="646331"/>
              </a:xfrm>
              <a:prstGeom prst="rect">
                <a:avLst/>
              </a:prstGeom>
              <a:blipFill>
                <a:blip r:embed="rId4"/>
                <a:stretch>
                  <a:fillRect l="-647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226208" y="3119778"/>
                <a:ext cx="862556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 smtClean="0">
                    <a:ea typeface="Noto Serif CJK SC"/>
                    <a:cs typeface="Lohit Devanagari"/>
                  </a:rPr>
                  <a:t>mean </a:t>
                </a:r>
                <a:r>
                  <a:rPr lang="en-US" sz="1800" dirty="0">
                    <a:ea typeface="Noto Serif CJK SC"/>
                    <a:cs typeface="Lohit Devanagari"/>
                  </a:rPr>
                  <a:t>A</a:t>
                </a:r>
                <a:r>
                  <a:rPr lang="ru-RU" sz="1800" dirty="0" err="1">
                    <a:ea typeface="Noto Serif CJK SC"/>
                    <a:cs typeface="Lohit Devanagari"/>
                  </a:rPr>
                  <a:t>verage</a:t>
                </a:r>
                <a:r>
                  <a:rPr lang="ru-RU" sz="1800" dirty="0">
                    <a:ea typeface="Noto Serif CJK SC"/>
                    <a:cs typeface="Lohit Devanagari"/>
                  </a:rPr>
                  <a:t> </a:t>
                </a:r>
                <a:r>
                  <a:rPr lang="en-US" sz="1800" dirty="0">
                    <a:ea typeface="Noto Serif CJK SC"/>
                    <a:cs typeface="Lohit Devanagari"/>
                  </a:rPr>
                  <a:t>P</a:t>
                </a:r>
                <a:r>
                  <a:rPr lang="ru-RU" sz="1800" dirty="0" err="1">
                    <a:ea typeface="Noto Serif CJK SC"/>
                    <a:cs typeface="Lohit Devanagari"/>
                  </a:rPr>
                  <a:t>recision</a:t>
                </a:r>
                <a:r>
                  <a:rPr lang="ru-RU" sz="1800" dirty="0" smtClean="0">
                    <a:ea typeface="Noto Serif CJK SC"/>
                    <a:cs typeface="Lohit Devanagari"/>
                  </a:rPr>
                  <a:t>,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𝑚𝐴𝑃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 </m:t>
                    </m:r>
                  </m:oMath>
                </a14:m>
                <a:r>
                  <a:rPr lang="ru-RU" sz="1800" dirty="0">
                    <a:latin typeface="+mn-lt"/>
                    <a:ea typeface="Noto Serif CJK SC"/>
                    <a:cs typeface="Lohit Devanagari"/>
                  </a:rPr>
                  <a:t>— усреднённая по всем категориям величина средней </a:t>
                </a:r>
                <a:r>
                  <a:rPr lang="ru-RU" sz="1800" dirty="0" smtClean="0">
                    <a:latin typeface="+mn-lt"/>
                    <a:ea typeface="Noto Serif CJK SC"/>
                    <a:cs typeface="Lohit Devanagari"/>
                  </a:rPr>
                  <a:t>точности (англ</a:t>
                </a:r>
                <a:r>
                  <a:rPr lang="ru-RU" sz="1800" dirty="0">
                    <a:latin typeface="+mn-lt"/>
                    <a:ea typeface="Noto Serif CJK SC"/>
                    <a:cs typeface="Lohit Devanagari"/>
                  </a:rPr>
                  <a:t>. </a:t>
                </a:r>
                <a:r>
                  <a:rPr lang="en-US" sz="1800" dirty="0">
                    <a:latin typeface="+mn-lt"/>
                    <a:ea typeface="Noto Serif CJK SC"/>
                    <a:cs typeface="Lohit Devanagari"/>
                  </a:rPr>
                  <a:t>Average Precision, AP)</a:t>
                </a:r>
                <a:endParaRPr lang="ru-RU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08" y="3119778"/>
                <a:ext cx="8625561" cy="646331"/>
              </a:xfrm>
              <a:prstGeom prst="rect">
                <a:avLst/>
              </a:prstGeom>
              <a:blipFill>
                <a:blip r:embed="rId5"/>
                <a:stretch>
                  <a:fillRect l="-424" t="-5660" r="-283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716965" y="3863898"/>
                <a:ext cx="2531975" cy="9316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𝐴𝑃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𝑑𝑟</m:t>
                          </m:r>
                        </m:e>
                      </m:nary>
                      <m:r>
                        <a:rPr lang="ru-RU" sz="24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65" y="3863898"/>
                <a:ext cx="2531975" cy="9316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438346" y="4863224"/>
                <a:ext cx="830846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800" dirty="0">
                    <a:latin typeface="+mn-lt"/>
                    <a:ea typeface="Noto Serif CJK SC"/>
                    <a:cs typeface="Lohit Devanagari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𝑝</m:t>
                    </m:r>
                  </m:oMath>
                </a14:m>
                <a:r>
                  <a:rPr lang="en-US" sz="1800" dirty="0">
                    <a:latin typeface="+mn-lt"/>
                    <a:ea typeface="Noto Serif CJK SC"/>
                    <a:cs typeface="Lohit Devanagari"/>
                  </a:rPr>
                  <a:t> </a:t>
                </a:r>
                <a:r>
                  <a:rPr lang="ru-RU" sz="1800" dirty="0">
                    <a:latin typeface="+mn-lt"/>
                    <a:ea typeface="Noto Serif CJK SC"/>
                    <a:cs typeface="Lohit Devanagari"/>
                  </a:rPr>
                  <a:t>– точность,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𝑟</m:t>
                    </m:r>
                  </m:oMath>
                </a14:m>
                <a:r>
                  <a:rPr lang="ru-RU" sz="1800" dirty="0">
                    <a:latin typeface="+mn-lt"/>
                    <a:ea typeface="Noto Serif CJK SC"/>
                    <a:cs typeface="Lohit Devanagari"/>
                  </a:rPr>
                  <a:t> – полнота из предположения, что ограничивающая рамка определена верно, если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𝐼𝑜𝑈</m:t>
                    </m:r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≥0.5</m:t>
                    </m:r>
                  </m:oMath>
                </a14:m>
                <a:endParaRPr lang="ru-RU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46" y="4863224"/>
                <a:ext cx="8308461" cy="646331"/>
              </a:xfrm>
              <a:prstGeom prst="rect">
                <a:avLst/>
              </a:prstGeom>
              <a:blipFill>
                <a:blip r:embed="rId7"/>
                <a:stretch>
                  <a:fillRect l="-660" t="-5660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3248940" y="4098482"/>
                <a:ext cx="1782860" cy="462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</a:rPr>
                      <m:t>𝑚𝐴𝑃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sz="2400" dirty="0" smtClean="0">
                    <a:latin typeface="+mn-lt"/>
                  </a:rPr>
                  <a:t>,</a:t>
                </a:r>
                <a:endParaRPr lang="ru-RU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940" y="4098482"/>
                <a:ext cx="1782860" cy="462434"/>
              </a:xfrm>
              <a:prstGeom prst="rect">
                <a:avLst/>
              </a:prstGeom>
              <a:blipFill>
                <a:blip r:embed="rId8"/>
                <a:stretch>
                  <a:fillRect l="-1027" t="-9211" r="-4452" b="-30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226209" y="5658031"/>
                <a:ext cx="8447528" cy="1084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𝑚𝐴𝑃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50</m:t>
                    </m:r>
                  </m:oMath>
                </a14:m>
                <a:r>
                  <a:rPr lang="ru-RU" sz="18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a typeface="Noto Serif CJK SC"/>
                    <a:cs typeface="Lohit Devanagari"/>
                  </a:rPr>
                  <a:t>—</a:t>
                </a:r>
                <a:r>
                  <a:rPr lang="ru-RU" sz="18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 smtClean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средняя </a:t>
                </a:r>
                <a:r>
                  <a:rPr lang="ru-RU" sz="18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точность, рассчитанная при </a:t>
                </a:r>
                <a:r>
                  <a:rPr lang="ru-RU" sz="1800" dirty="0" smtClean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пороге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𝐼𝑜𝑈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=</m:t>
                    </m:r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0.5</m:t>
                    </m:r>
                  </m:oMath>
                </a14:m>
                <a:r>
                  <a:rPr lang="ru-RU" sz="1800" dirty="0" smtClean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ru-RU" sz="1800" dirty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𝑚𝐴𝑃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50:95</m:t>
                    </m:r>
                  </m:oMath>
                </a14:m>
                <a:r>
                  <a:rPr lang="en-US" sz="18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 smtClean="0">
                    <a:ea typeface="Noto Serif CJK SC"/>
                    <a:cs typeface="Lohit Devanagari"/>
                  </a:rPr>
                  <a:t>— </a:t>
                </a:r>
                <a:r>
                  <a:rPr lang="ru-RU" sz="1800" dirty="0" smtClean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средняя </a:t>
                </a:r>
                <a:r>
                  <a:rPr lang="ru-RU" sz="18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точность при различных порогах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𝐼𝑜𝑈</m:t>
                    </m:r>
                  </m:oMath>
                </a14:m>
                <a:r>
                  <a:rPr lang="ru-RU" sz="1800" dirty="0" smtClean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ru-RU" sz="18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от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0.5</m:t>
                    </m:r>
                  </m:oMath>
                </a14:m>
                <a:r>
                  <a:rPr lang="ru-RU" sz="18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 до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0.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9</m:t>
                    </m:r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5</m:t>
                    </m:r>
                  </m:oMath>
                </a14:m>
                <a:r>
                  <a:rPr lang="ru-RU" sz="18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, с шагом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0.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0</m:t>
                    </m:r>
                    <m:r>
                      <a:rPr lang="ru-RU" sz="1800" i="1"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5</m:t>
                    </m:r>
                  </m:oMath>
                </a14:m>
                <a:r>
                  <a:rPr lang="en-US" sz="18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r>
                  <a:rPr lang="ru-RU" sz="1800" dirty="0" smtClean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ru-RU" sz="1800" dirty="0"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09" y="5658031"/>
                <a:ext cx="8447528" cy="1084015"/>
              </a:xfrm>
              <a:prstGeom prst="rect">
                <a:avLst/>
              </a:prstGeom>
              <a:blipFill>
                <a:blip r:embed="rId9"/>
                <a:stretch>
                  <a:fillRect l="-433" t="-2809" r="-433" b="-61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Рисунок 15" descr="Файл:IoUs-RUS.png"/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88"/>
          <a:stretch/>
        </p:blipFill>
        <p:spPr bwMode="auto">
          <a:xfrm>
            <a:off x="4847820" y="790293"/>
            <a:ext cx="3898987" cy="16038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18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26208" y="18852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Определение алгоритма обучения</a:t>
            </a:r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36" y="797078"/>
            <a:ext cx="6910524" cy="594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1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26208" y="75374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Создание и обработка </a:t>
            </a:r>
            <a:r>
              <a:rPr lang="ru-RU" dirty="0" err="1"/>
              <a:t>датасета</a:t>
            </a:r>
            <a:endParaRPr lang="ru-RU"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864" y="1345130"/>
            <a:ext cx="4144863" cy="214506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246" y="4146773"/>
            <a:ext cx="3887236" cy="229495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3"/>
          <a:stretch/>
        </p:blipFill>
        <p:spPr>
          <a:xfrm>
            <a:off x="429713" y="1317655"/>
            <a:ext cx="3609856" cy="226859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649864" y="3607928"/>
            <a:ext cx="4872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n-lt"/>
                <a:ea typeface="Noto Serif CJK SC"/>
                <a:cs typeface="Lohit Devanagari"/>
              </a:rPr>
              <a:t>Изображение во время солнечной погоды</a:t>
            </a:r>
            <a:endParaRPr lang="ru-RU" sz="16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6207" y="3607928"/>
            <a:ext cx="41101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ea typeface="Noto Serif CJK SC"/>
                <a:cs typeface="Lohit Devanagari"/>
              </a:rPr>
              <a:t>Изображение во время </a:t>
            </a:r>
            <a:r>
              <a:rPr lang="ru-RU" sz="1600" dirty="0" smtClean="0">
                <a:ea typeface="Noto Serif CJK SC"/>
                <a:cs typeface="Lohit Devanagari"/>
              </a:rPr>
              <a:t>облачной погоды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01228" y="6441728"/>
            <a:ext cx="49317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ea typeface="Noto Serif CJK SC"/>
                <a:cs typeface="Lohit Devanagari"/>
              </a:rPr>
              <a:t>Изображение во время </a:t>
            </a:r>
            <a:r>
              <a:rPr lang="ru-RU" sz="1600" dirty="0" smtClean="0">
                <a:ea typeface="Noto Serif CJK SC"/>
                <a:cs typeface="Lohit Devanagari"/>
              </a:rPr>
              <a:t>дождливой погоды</a:t>
            </a:r>
            <a:endParaRPr lang="ru-RU" sz="16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26207" y="745466"/>
            <a:ext cx="8644415" cy="367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Тренировочный набор составляет 1122 фотографии, а проверочный – 180.</a:t>
            </a:r>
            <a:endParaRPr lang="ru-RU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122514" y="240083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Обучение</a:t>
            </a:r>
            <a:r>
              <a:rPr lang="en-US" dirty="0" smtClean="0"/>
              <a:t> </a:t>
            </a:r>
            <a:r>
              <a:rPr lang="ru-RU" dirty="0" smtClean="0"/>
              <a:t>моделей</a:t>
            </a:r>
            <a:endParaRPr lang="ru-RU"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8" name="Рисунок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4" y="3338470"/>
            <a:ext cx="4257045" cy="249345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99655" y="5927559"/>
            <a:ext cx="31758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dirty="0">
                <a:latin typeface="+mn-lt"/>
                <a:ea typeface="Noto Serif CJK SC"/>
                <a:cs typeface="Lohit Devanagari"/>
              </a:rPr>
              <a:t>Результат детектирования </a:t>
            </a:r>
            <a:endParaRPr lang="en-US" sz="1600" dirty="0" smtClean="0">
              <a:latin typeface="+mn-lt"/>
              <a:ea typeface="Noto Serif CJK SC"/>
              <a:cs typeface="Lohit Devanagari"/>
            </a:endParaRPr>
          </a:p>
          <a:p>
            <a:pPr algn="ctr"/>
            <a:r>
              <a:rPr lang="ru-RU" sz="1600" dirty="0" smtClean="0">
                <a:latin typeface="+mn-lt"/>
                <a:ea typeface="Noto Serif CJK SC"/>
                <a:cs typeface="Lohit Devanagari"/>
              </a:rPr>
              <a:t>обученной модели</a:t>
            </a:r>
            <a:r>
              <a:rPr lang="en-US" sz="1600" dirty="0" smtClean="0">
                <a:latin typeface="+mn-lt"/>
                <a:ea typeface="Noto Serif CJK SC"/>
                <a:cs typeface="Lohit Devanagari"/>
              </a:rPr>
              <a:t> YOLO Small</a:t>
            </a:r>
            <a:endParaRPr lang="ru-RU" sz="1600" dirty="0"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9897" y="806604"/>
            <a:ext cx="87631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>
                <a:latin typeface="+mn-lt"/>
                <a:ea typeface="Noto Serif CJK SC"/>
                <a:cs typeface="Lohit Devanagari"/>
              </a:rPr>
              <a:t>Параметры системы: </a:t>
            </a:r>
            <a:r>
              <a:rPr lang="ru-RU" sz="1800" dirty="0"/>
              <a:t>Профессор </a:t>
            </a:r>
            <a:r>
              <a:rPr lang="en-US" sz="1800" dirty="0"/>
              <a:t>– Intel(R) Core(TM) i5-10300H CPU @ 2.50GHz</a:t>
            </a:r>
            <a:r>
              <a:rPr lang="ru-RU" sz="1800" dirty="0"/>
              <a:t>.</a:t>
            </a:r>
          </a:p>
          <a:p>
            <a:r>
              <a:rPr lang="ru-RU" sz="1800" dirty="0"/>
              <a:t>Оперативная память – 16,0 ГБ.</a:t>
            </a:r>
          </a:p>
          <a:p>
            <a:r>
              <a:rPr lang="ru-RU" sz="1800" dirty="0"/>
              <a:t>Видеокарта – </a:t>
            </a:r>
            <a:r>
              <a:rPr lang="en-US" sz="1800" dirty="0"/>
              <a:t>NVIDIA GeForce GTX 1650</a:t>
            </a:r>
            <a:r>
              <a:rPr lang="ru-RU" sz="1800" dirty="0"/>
              <a:t>.</a:t>
            </a:r>
          </a:p>
          <a:p>
            <a:endParaRPr lang="ru-RU" sz="1800" dirty="0"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2515" y="1809953"/>
            <a:ext cx="4544288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Параметры для обучения </a:t>
            </a:r>
            <a:r>
              <a:rPr lang="en-US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YOLO</a:t>
            </a:r>
            <a:r>
              <a:rPr lang="ru-RU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Эпохи обучения</a:t>
            </a:r>
            <a:r>
              <a:rPr lang="en-US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(epochs)</a:t>
            </a:r>
            <a:r>
              <a:rPr lang="ru-RU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a typeface="Noto Serif CJK SC"/>
                <a:cs typeface="Lohit Devanagari"/>
              </a:rPr>
              <a:t>–</a:t>
            </a:r>
            <a:r>
              <a:rPr lang="ru-RU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50. </a:t>
            </a:r>
            <a:r>
              <a:rPr lang="en-US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Размер пакета</a:t>
            </a:r>
            <a:r>
              <a:rPr lang="en-US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(batch)</a:t>
            </a:r>
            <a:r>
              <a:rPr lang="ru-RU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a typeface="Noto Serif CJK SC"/>
                <a:cs typeface="Lohit Devanagari"/>
              </a:rPr>
              <a:t>–</a:t>
            </a:r>
            <a:r>
              <a:rPr lang="ru-RU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16. </a:t>
            </a:r>
            <a:r>
              <a:rPr lang="en-US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+mn-lt"/>
                <a:ea typeface="Calibri" panose="020F0502020204030204" pitchFamily="34" charset="0"/>
              </a:rPr>
              <a:t>Размер изображений</a:t>
            </a:r>
            <a:r>
              <a:rPr lang="en-US" sz="1800" dirty="0" smtClean="0">
                <a:latin typeface="+mn-lt"/>
                <a:ea typeface="Calibri" panose="020F0502020204030204" pitchFamily="34" charset="0"/>
              </a:rPr>
              <a:t> (</a:t>
            </a:r>
            <a:r>
              <a:rPr lang="en-US" sz="1800" dirty="0" err="1" smtClean="0">
                <a:latin typeface="+mn-lt"/>
                <a:ea typeface="Calibri" panose="020F0502020204030204" pitchFamily="34" charset="0"/>
              </a:rPr>
              <a:t>image_size</a:t>
            </a:r>
            <a:r>
              <a:rPr lang="en-US" sz="1800" dirty="0" smtClean="0">
                <a:latin typeface="+mn-lt"/>
                <a:ea typeface="Calibri" panose="020F0502020204030204" pitchFamily="34" charset="0"/>
              </a:rPr>
              <a:t>)</a:t>
            </a:r>
            <a:r>
              <a:rPr lang="ru-RU" sz="1800" dirty="0">
                <a:ea typeface="Noto Serif CJK SC"/>
                <a:cs typeface="Lohit Devanagari"/>
              </a:rPr>
              <a:t> –</a:t>
            </a:r>
            <a:r>
              <a:rPr lang="ru-RU" sz="1800" dirty="0" smtClean="0">
                <a:latin typeface="+mn-lt"/>
                <a:ea typeface="Calibri" panose="020F0502020204030204" pitchFamily="34" charset="0"/>
              </a:rPr>
              <a:t> 640</a:t>
            </a:r>
            <a:r>
              <a:rPr lang="en-US" sz="1800" dirty="0">
                <a:latin typeface="+mn-lt"/>
                <a:ea typeface="Calibri" panose="020F0502020204030204" pitchFamily="34" charset="0"/>
              </a:rPr>
              <a:t>.</a:t>
            </a:r>
            <a:endParaRPr lang="ru-RU" sz="1800" dirty="0"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666803" y="1811604"/>
            <a:ext cx="4590409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Параметры для обучения</a:t>
            </a:r>
            <a:r>
              <a:rPr lang="en-US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Faster R-CNN</a:t>
            </a:r>
            <a:r>
              <a:rPr lang="ru-RU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Эпохи 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обучения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(epochs)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a typeface="Noto Serif CJK SC"/>
                <a:cs typeface="Lohit Devanagari"/>
              </a:rPr>
              <a:t>–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 50.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Размер пакета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(batch)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a typeface="Noto Serif CJK SC"/>
                <a:cs typeface="Lohit Devanagari"/>
              </a:rPr>
              <a:t>–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1800" dirty="0"/>
          </a:p>
        </p:txBody>
      </p:sp>
      <p:pic>
        <p:nvPicPr>
          <p:cNvPr id="11" name="Рисунок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79" y="3338470"/>
            <a:ext cx="4208092" cy="2464047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4541360" y="5927559"/>
            <a:ext cx="43717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dirty="0">
                <a:latin typeface="+mn-lt"/>
                <a:ea typeface="Noto Serif CJK SC"/>
                <a:cs typeface="Lohit Devanagari"/>
              </a:rPr>
              <a:t>Результат детектирования </a:t>
            </a:r>
            <a:endParaRPr lang="en-US" sz="1600" dirty="0" smtClean="0">
              <a:latin typeface="+mn-lt"/>
              <a:ea typeface="Noto Serif CJK SC"/>
              <a:cs typeface="Lohit Devanagari"/>
            </a:endParaRPr>
          </a:p>
          <a:p>
            <a:pPr algn="ctr"/>
            <a:r>
              <a:rPr lang="ru-RU" sz="1600" dirty="0" smtClean="0">
                <a:latin typeface="+mn-lt"/>
                <a:ea typeface="Noto Serif CJK SC"/>
                <a:cs typeface="Lohit Devanagari"/>
              </a:rPr>
              <a:t>обученной модели</a:t>
            </a:r>
            <a:r>
              <a:rPr lang="en-US" sz="1600" dirty="0" smtClean="0">
                <a:latin typeface="+mn-lt"/>
                <a:ea typeface="Noto Serif CJK SC"/>
                <a:cs typeface="Lohit Devanagari"/>
              </a:rPr>
              <a:t> Faster R-CNN ResNet-50</a:t>
            </a:r>
            <a:endParaRPr lang="ru-RU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197843"/>
            <a:ext cx="8520600" cy="985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/>
              <a:t>Составление сравнительной характеристики полученных </a:t>
            </a:r>
            <a:r>
              <a:rPr lang="ru-RU" sz="2400" dirty="0" smtClean="0"/>
              <a:t>результатов. Модели </a:t>
            </a:r>
            <a:r>
              <a:rPr lang="en-US" sz="2400" dirty="0" smtClean="0"/>
              <a:t>YOLO.</a:t>
            </a:r>
            <a:endParaRPr lang="ru-RU" sz="2400"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Прямоугольник 2"/>
          <p:cNvSpPr/>
          <p:nvPr/>
        </p:nvSpPr>
        <p:spPr>
          <a:xfrm>
            <a:off x="1350271" y="4785080"/>
            <a:ext cx="63875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+mn-lt"/>
                <a:ea typeface="Noto Serif CJK SC"/>
                <a:cs typeface="Lohit Devanagari"/>
              </a:rPr>
              <a:t>Сравнительная диаграмма метрик оценки качества обучения</a:t>
            </a:r>
            <a:endParaRPr lang="ru-RU" sz="1600" dirty="0"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4937" y="5252685"/>
            <a:ext cx="9089063" cy="134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700" dirty="0"/>
              <a:t>Модель </a:t>
            </a:r>
            <a:r>
              <a:rPr lang="ru-RU" sz="1700" dirty="0" err="1"/>
              <a:t>Small</a:t>
            </a:r>
            <a:r>
              <a:rPr lang="ru-RU" sz="1700" dirty="0"/>
              <a:t> имеет лучшие показатели относительно точности и времени обучения</a:t>
            </a:r>
            <a:r>
              <a:rPr lang="ru-RU" sz="1700" dirty="0" smtClean="0"/>
              <a:t>.</a:t>
            </a:r>
            <a:endParaRPr lang="ru-RU" sz="1700" dirty="0" smtClean="0">
              <a:latin typeface="+mn-lt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1700" dirty="0" smtClean="0">
                <a:latin typeface="+mn-lt"/>
                <a:ea typeface="Calibri" panose="020F0502020204030204" pitchFamily="34" charset="0"/>
              </a:rPr>
              <a:t>Для </a:t>
            </a:r>
            <a:r>
              <a:rPr lang="ru-RU" sz="1700" dirty="0">
                <a:latin typeface="+mn-lt"/>
                <a:ea typeface="Calibri" panose="020F0502020204030204" pitchFamily="34" charset="0"/>
              </a:rPr>
              <a:t>визуализации и </a:t>
            </a:r>
            <a:r>
              <a:rPr lang="ru-RU" sz="1700" dirty="0" smtClean="0">
                <a:latin typeface="+mn-lt"/>
                <a:ea typeface="Calibri" panose="020F0502020204030204" pitchFamily="34" charset="0"/>
              </a:rPr>
              <a:t>отслеживания </a:t>
            </a:r>
            <a:r>
              <a:rPr lang="ru-RU" sz="1700" dirty="0">
                <a:latin typeface="+mn-lt"/>
                <a:ea typeface="Calibri" panose="020F0502020204030204" pitchFamily="34" charset="0"/>
              </a:rPr>
              <a:t>обучения трёх моделей, </a:t>
            </a:r>
            <a:r>
              <a:rPr lang="ru-RU" sz="1700" dirty="0" smtClean="0">
                <a:latin typeface="+mn-lt"/>
                <a:ea typeface="Calibri" panose="020F0502020204030204" pitchFamily="34" charset="0"/>
              </a:rPr>
              <a:t>использовался </a:t>
            </a:r>
            <a:r>
              <a:rPr lang="ru-RU" sz="1700" dirty="0" err="1"/>
              <a:t>фреймворк</a:t>
            </a:r>
            <a:r>
              <a:rPr lang="ru-RU" sz="1700" dirty="0"/>
              <a:t> для </a:t>
            </a:r>
            <a:r>
              <a:rPr lang="ru-RU" sz="1700" dirty="0" smtClean="0"/>
              <a:t>изучения экспериментов </a:t>
            </a:r>
            <a:r>
              <a:rPr lang="ru-RU" sz="1700" dirty="0"/>
              <a:t>машинного обучения</a:t>
            </a:r>
            <a:r>
              <a:rPr lang="ru-RU" sz="1700" dirty="0" smtClean="0"/>
              <a:t> </a:t>
            </a:r>
            <a:r>
              <a:rPr lang="ru-RU" sz="1700" dirty="0"/>
              <a:t>—</a:t>
            </a:r>
            <a:r>
              <a:rPr lang="ru-RU" sz="1700" dirty="0" smtClean="0">
                <a:latin typeface="+mn-lt"/>
                <a:ea typeface="Calibri" panose="020F0502020204030204" pitchFamily="34" charset="0"/>
              </a:rPr>
              <a:t> </a:t>
            </a:r>
            <a:r>
              <a:rPr lang="ru-RU" sz="1700" dirty="0" err="1" smtClean="0">
                <a:latin typeface="+mn-lt"/>
                <a:ea typeface="Calibri" panose="020F0502020204030204" pitchFamily="34" charset="0"/>
              </a:rPr>
              <a:t>ClearML</a:t>
            </a:r>
            <a:r>
              <a:rPr lang="ru-RU" sz="1700" dirty="0" smtClean="0">
                <a:latin typeface="+mn-lt"/>
                <a:ea typeface="Calibri" panose="020F0502020204030204" pitchFamily="34" charset="0"/>
              </a:rPr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6"/>
          <a:stretch/>
        </p:blipFill>
        <p:spPr>
          <a:xfrm>
            <a:off x="156275" y="1177592"/>
            <a:ext cx="8775589" cy="3613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197843"/>
            <a:ext cx="8520600" cy="985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/>
              <a:t>Составление сравнительной характеристики полученных </a:t>
            </a:r>
            <a:r>
              <a:rPr lang="ru-RU" sz="2400" dirty="0" smtClean="0"/>
              <a:t>результатов</a:t>
            </a:r>
            <a:r>
              <a:rPr lang="en-US" sz="2400" dirty="0" smtClean="0"/>
              <a:t>. </a:t>
            </a:r>
            <a:r>
              <a:rPr lang="ru-RU" sz="2400" dirty="0" smtClean="0"/>
              <a:t>Модели </a:t>
            </a:r>
            <a:r>
              <a:rPr lang="en-US" sz="2400" dirty="0" smtClean="0"/>
              <a:t>Faster R-CNN.</a:t>
            </a:r>
            <a:endParaRPr lang="ru-RU" sz="2400"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Прямоугольник 1"/>
          <p:cNvSpPr/>
          <p:nvPr/>
        </p:nvSpPr>
        <p:spPr>
          <a:xfrm>
            <a:off x="872846" y="3808708"/>
            <a:ext cx="74278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+mn-lt"/>
                <a:ea typeface="Noto Serif CJK SC"/>
                <a:cs typeface="Lohit Devanagari"/>
              </a:rPr>
              <a:t>Сравнительные графики изменения метрик оценки качества обучения</a:t>
            </a:r>
            <a:endParaRPr lang="ru-RU" sz="16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6798" y="4555629"/>
            <a:ext cx="902115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700" dirty="0">
                <a:ea typeface="Calibri" panose="020F0502020204030204" pitchFamily="34" charset="0"/>
                <a:cs typeface="Times New Roman" panose="02020603050405020304" pitchFamily="18" charset="0"/>
              </a:rPr>
              <a:t>Модель ResNet-50 обладает лучшими показателями, за исключением времени обучения модели</a:t>
            </a:r>
            <a:r>
              <a:rPr lang="ru-RU" sz="17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700" dirty="0" smtClean="0">
              <a:latin typeface="+mn-lt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700" dirty="0" smtClean="0">
                <a:latin typeface="+mn-lt"/>
                <a:ea typeface="Calibri" panose="020F0502020204030204" pitchFamily="34" charset="0"/>
              </a:rPr>
              <a:t>Для </a:t>
            </a:r>
            <a:r>
              <a:rPr lang="ru-RU" sz="1700" dirty="0" smtClean="0">
                <a:latin typeface="+mn-lt"/>
              </a:rPr>
              <a:t>отслеживания </a:t>
            </a:r>
            <a:r>
              <a:rPr lang="ru-RU" sz="1700" dirty="0">
                <a:latin typeface="+mn-lt"/>
              </a:rPr>
              <a:t>и визуализации процесса глубокого </a:t>
            </a:r>
            <a:r>
              <a:rPr lang="ru-RU" sz="1700" dirty="0" smtClean="0">
                <a:latin typeface="+mn-lt"/>
              </a:rPr>
              <a:t>обучения </a:t>
            </a:r>
            <a:r>
              <a:rPr lang="ru-RU" sz="1700" dirty="0">
                <a:latin typeface="+mn-lt"/>
              </a:rPr>
              <a:t>использовался набор инструментов машинного </a:t>
            </a:r>
            <a:r>
              <a:rPr lang="ru-RU" sz="1700" dirty="0" smtClean="0">
                <a:latin typeface="+mn-lt"/>
              </a:rPr>
              <a:t>обучения </a:t>
            </a:r>
            <a:r>
              <a:rPr lang="ru-RU" sz="1700" dirty="0" err="1" smtClean="0">
                <a:latin typeface="+mn-lt"/>
              </a:rPr>
              <a:t>Weights</a:t>
            </a:r>
            <a:r>
              <a:rPr lang="ru-RU" sz="1700" dirty="0" smtClean="0">
                <a:latin typeface="+mn-lt"/>
              </a:rPr>
              <a:t> </a:t>
            </a:r>
            <a:r>
              <a:rPr lang="ru-RU" sz="1700" dirty="0">
                <a:latin typeface="+mn-lt"/>
              </a:rPr>
              <a:t>&amp; </a:t>
            </a:r>
            <a:r>
              <a:rPr lang="ru-RU" sz="1700" dirty="0" err="1">
                <a:latin typeface="+mn-lt"/>
              </a:rPr>
              <a:t>Biases</a:t>
            </a:r>
            <a:r>
              <a:rPr lang="ru-RU" sz="1700" dirty="0">
                <a:latin typeface="+mn-lt"/>
              </a:rPr>
              <a:t>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4" y="1028687"/>
            <a:ext cx="8993981" cy="278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1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893</Words>
  <Application>Microsoft Office PowerPoint</Application>
  <PresentationFormat>Экран (4:3)</PresentationFormat>
  <Paragraphs>166</Paragraphs>
  <Slides>15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Lohit Devanagari</vt:lpstr>
      <vt:lpstr>Noto Serif CJK SC</vt:lpstr>
      <vt:lpstr>Times New Roman</vt:lpstr>
      <vt:lpstr>Simple Light</vt:lpstr>
      <vt:lpstr>Разработка алгоритма обнаружения свободных парковочных мест рядом с жилыми домами с использованием нейросетей</vt:lpstr>
      <vt:lpstr>Цель и задачи</vt:lpstr>
      <vt:lpstr>Разбор аналогов и выбор нейросетей</vt:lpstr>
      <vt:lpstr>Выбор метрик для оценки моделей</vt:lpstr>
      <vt:lpstr>Определение алгоритма обучения</vt:lpstr>
      <vt:lpstr>Создание и обработка датасета</vt:lpstr>
      <vt:lpstr>Обучение моделей</vt:lpstr>
      <vt:lpstr>Составление сравнительной характеристики полученных результатов. Модели YOLO.</vt:lpstr>
      <vt:lpstr>Составление сравнительной характеристики полученных результатов. Модели Faster R-CNN.</vt:lpstr>
      <vt:lpstr>Составление сравнительной характеристики полученных результатов.</vt:lpstr>
      <vt:lpstr>Заключение</vt:lpstr>
      <vt:lpstr>Апробация работы</vt:lpstr>
      <vt:lpstr>Запасные слайды</vt:lpstr>
      <vt:lpstr>Результаты обучения моделей YOLO из научных статей</vt:lpstr>
      <vt:lpstr>Время, затраченное на детектирование объектов на одной фотографии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алгоритма обнаружения свободных парковочных мест рядом с жилыми домами с использованием нейросетей</dc:title>
  <dc:creator>Костебелова Елизавета Константиновна</dc:creator>
  <cp:lastModifiedBy>liza</cp:lastModifiedBy>
  <cp:revision>55</cp:revision>
  <dcterms:modified xsi:type="dcterms:W3CDTF">2024-05-27T09:54:53Z</dcterms:modified>
</cp:coreProperties>
</file>