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73" r:id="rId5"/>
    <p:sldId id="274" r:id="rId6"/>
    <p:sldId id="259" r:id="rId7"/>
    <p:sldId id="260" r:id="rId8"/>
    <p:sldId id="261" r:id="rId9"/>
    <p:sldId id="269" r:id="rId10"/>
    <p:sldId id="270" r:id="rId11"/>
    <p:sldId id="262" r:id="rId12"/>
    <p:sldId id="263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E8DC7-7CBB-4F03-A30B-F0F456F5E953}">
  <a:tblStyle styleId="{8A1E8DC7-7CBB-4F03-A30B-F0F456F5E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282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2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8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6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55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28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83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9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8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58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9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stebelova-Elizaveta/vkr_0303_KostebelovaEK_parking_detecting_cn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142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/>
              <a:t>Разработка алгоритма обнаружения свободных парковочных мест рядом с жилыми домами с использованием </a:t>
            </a:r>
            <a:r>
              <a:rPr lang="ru-RU" sz="2000" dirty="0" err="1"/>
              <a:t>нейросетей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</a:rPr>
              <a:t>Выполнил</a:t>
            </a:r>
            <a:r>
              <a:rPr lang="ru-RU" sz="1800" dirty="0" smtClean="0">
                <a:solidFill>
                  <a:srgbClr val="000000"/>
                </a:solidFill>
              </a:rPr>
              <a:t>а</a:t>
            </a:r>
            <a:r>
              <a:rPr lang="en" sz="1800" dirty="0" smtClean="0">
                <a:solidFill>
                  <a:srgbClr val="000000"/>
                </a:solidFill>
              </a:rPr>
              <a:t>: </a:t>
            </a:r>
            <a:r>
              <a:rPr lang="en" sz="1800" dirty="0">
                <a:solidFill>
                  <a:srgbClr val="000000"/>
                </a:solidFill>
              </a:rPr>
              <a:t>		</a:t>
            </a:r>
            <a:r>
              <a:rPr lang="ru-RU" sz="1800" dirty="0" smtClean="0">
                <a:solidFill>
                  <a:srgbClr val="000000"/>
                </a:solidFill>
              </a:rPr>
              <a:t>Костебелова Елизавета Константиновна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гр. </a:t>
            </a:r>
            <a:r>
              <a:rPr lang="ru-RU" sz="1800" dirty="0" smtClean="0">
                <a:solidFill>
                  <a:srgbClr val="000000"/>
                </a:solidFill>
              </a:rPr>
              <a:t>0303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		</a:t>
            </a:r>
            <a:r>
              <a:rPr lang="ru-RU" sz="1800" dirty="0" smtClean="0">
                <a:solidFill>
                  <a:srgbClr val="000000"/>
                </a:solidFill>
              </a:rPr>
              <a:t>Борисенко Константин Алексеевич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к.т.н., </a:t>
            </a:r>
            <a:r>
              <a:rPr lang="en" sz="1800" dirty="0" smtClean="0">
                <a:solidFill>
                  <a:srgbClr val="000000"/>
                </a:solidFill>
              </a:rPr>
              <a:t>доцент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 smtClean="0"/>
              <a:t>2024</a:t>
            </a:r>
            <a:endParaRPr sz="1800" dirty="0"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1965"/>
              </p:ext>
            </p:extLst>
          </p:nvPr>
        </p:nvGraphicFramePr>
        <p:xfrm>
          <a:off x="559641" y="1648490"/>
          <a:ext cx="8272659" cy="4473565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5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36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Модель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ru-RU" sz="1800" dirty="0">
                          <a:effectLst/>
                        </a:rPr>
                        <a:t>Критерий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mAP at 0.50 IoU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mAP at 0.50:0.95 IoU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Время обучения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Nano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0.738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0.</a:t>
                      </a:r>
                      <a:r>
                        <a:rPr lang="ru-RU" sz="1800">
                          <a:effectLst/>
                        </a:rPr>
                        <a:t>56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7 </a:t>
                      </a:r>
                      <a:r>
                        <a:rPr lang="ru-RU" sz="1800">
                          <a:effectLst/>
                        </a:rPr>
                        <a:t>часов 2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YOLO Small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0.841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0.693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15 часов 6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Medium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0.838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0.698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28 часов 3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ResNet-50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0.73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0.673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10 часов 58 минут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VGG16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0.539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0.226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 час 35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301" y="1279158"/>
            <a:ext cx="4140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2. Сравнение моделей.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1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14923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Заключение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752862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Было </a:t>
            </a:r>
            <a:r>
              <a:rPr lang="ru-RU" sz="1900" dirty="0">
                <a:solidFill>
                  <a:schemeClr val="dk1"/>
                </a:solidFill>
              </a:rPr>
              <a:t>успешно обучено несколько </a:t>
            </a:r>
            <a:r>
              <a:rPr lang="ru-RU" sz="1900" dirty="0" err="1">
                <a:solidFill>
                  <a:schemeClr val="dk1"/>
                </a:solidFill>
              </a:rPr>
              <a:t>нейросетей</a:t>
            </a:r>
            <a:r>
              <a:rPr lang="ru-RU" sz="1900" dirty="0">
                <a:solidFill>
                  <a:schemeClr val="dk1"/>
                </a:solidFill>
              </a:rPr>
              <a:t> детектированию нового </a:t>
            </a:r>
            <a:r>
              <a:rPr lang="ru-RU" sz="1900" dirty="0" smtClean="0">
                <a:solidFill>
                  <a:schemeClr val="dk1"/>
                </a:solidFill>
              </a:rPr>
              <a:t>объекта </a:t>
            </a:r>
            <a:r>
              <a:rPr lang="ru-RU" sz="1900" dirty="0">
                <a:solidFill>
                  <a:schemeClr val="dk1"/>
                </a:solidFill>
              </a:rPr>
              <a:t>«</a:t>
            </a:r>
            <a:r>
              <a:rPr lang="ru-RU" sz="1900" dirty="0" err="1">
                <a:solidFill>
                  <a:schemeClr val="dk1"/>
                </a:solidFill>
              </a:rPr>
              <a:t>parking</a:t>
            </a:r>
            <a:r>
              <a:rPr lang="ru-RU" sz="1900" dirty="0" smtClean="0">
                <a:solidFill>
                  <a:schemeClr val="dk1"/>
                </a:solidFill>
              </a:rPr>
              <a:t>»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Исследованы и оценены по выбранным метрикам обученные модели </a:t>
            </a:r>
            <a:r>
              <a:rPr lang="ru-RU" sz="1900" dirty="0" err="1" smtClean="0">
                <a:solidFill>
                  <a:schemeClr val="dk1"/>
                </a:solidFill>
              </a:rPr>
              <a:t>нейросетей</a:t>
            </a:r>
            <a:r>
              <a:rPr lang="ru-RU" sz="1900" dirty="0" smtClean="0">
                <a:solidFill>
                  <a:schemeClr val="dk1"/>
                </a:solidFill>
              </a:rPr>
              <a:t> </a:t>
            </a:r>
            <a:r>
              <a:rPr lang="en-US" sz="1900" dirty="0" smtClean="0">
                <a:solidFill>
                  <a:schemeClr val="dk1"/>
                </a:solidFill>
              </a:rPr>
              <a:t>YOLO </a:t>
            </a:r>
            <a:r>
              <a:rPr lang="ru-RU" sz="1900" dirty="0" smtClean="0">
                <a:solidFill>
                  <a:schemeClr val="dk1"/>
                </a:solidFill>
              </a:rPr>
              <a:t>и </a:t>
            </a:r>
            <a:r>
              <a:rPr lang="en-US" sz="1900" dirty="0" smtClean="0">
                <a:solidFill>
                  <a:schemeClr val="dk1"/>
                </a:solidFill>
              </a:rPr>
              <a:t>Faster R-CNN</a:t>
            </a:r>
            <a:endParaRPr lang="ru-RU" sz="1900" dirty="0" smtClean="0">
              <a:solidFill>
                <a:schemeClr val="dk1"/>
              </a:solidFill>
            </a:endParaRP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>
                <a:solidFill>
                  <a:schemeClr val="dk1"/>
                </a:solidFill>
              </a:rPr>
              <a:t>П</a:t>
            </a:r>
            <a:r>
              <a:rPr lang="ru-RU" sz="1900" dirty="0" smtClean="0">
                <a:solidFill>
                  <a:schemeClr val="dk1"/>
                </a:solidFill>
              </a:rPr>
              <a:t>роведено </a:t>
            </a:r>
            <a:r>
              <a:rPr lang="ru-RU" sz="1900" dirty="0">
                <a:solidFill>
                  <a:schemeClr val="dk1"/>
                </a:solidFill>
              </a:rPr>
              <a:t>сравнение результатов скорости обучения и качества </a:t>
            </a:r>
            <a:r>
              <a:rPr lang="ru-RU" sz="1900" dirty="0" smtClean="0">
                <a:solidFill>
                  <a:schemeClr val="dk1"/>
                </a:solidFill>
              </a:rPr>
              <a:t>способности </a:t>
            </a:r>
            <a:r>
              <a:rPr lang="ru-RU" sz="1900" dirty="0">
                <a:solidFill>
                  <a:schemeClr val="dk1"/>
                </a:solidFill>
              </a:rPr>
              <a:t>обнаружения каждой </a:t>
            </a:r>
            <a:r>
              <a:rPr lang="ru-RU" sz="1900" dirty="0" smtClean="0">
                <a:solidFill>
                  <a:schemeClr val="dk1"/>
                </a:solidFill>
              </a:rPr>
              <a:t>модели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Сделан вывод </a:t>
            </a:r>
            <a:r>
              <a:rPr lang="ru-RU" sz="1900" dirty="0">
                <a:solidFill>
                  <a:schemeClr val="dk1"/>
                </a:solidFill>
              </a:rPr>
              <a:t>о том, что модель YOLO </a:t>
            </a:r>
            <a:r>
              <a:rPr lang="ru-RU" sz="1900" dirty="0" err="1">
                <a:solidFill>
                  <a:schemeClr val="dk1"/>
                </a:solidFill>
              </a:rPr>
              <a:t>Small</a:t>
            </a:r>
            <a:r>
              <a:rPr lang="ru-RU" sz="1900" dirty="0">
                <a:solidFill>
                  <a:schemeClr val="dk1"/>
                </a:solidFill>
              </a:rPr>
              <a:t> демонстрирует наилучшие показатели точности обнаружения свободных парковочных мест при </a:t>
            </a:r>
            <a:r>
              <a:rPr lang="ru-RU" sz="1900" dirty="0" smtClean="0">
                <a:solidFill>
                  <a:schemeClr val="dk1"/>
                </a:solidFill>
              </a:rPr>
              <a:t>относительно </a:t>
            </a:r>
            <a:r>
              <a:rPr lang="ru-RU" sz="1900" dirty="0">
                <a:solidFill>
                  <a:schemeClr val="dk1"/>
                </a:solidFill>
              </a:rPr>
              <a:t>низком времени </a:t>
            </a:r>
            <a:r>
              <a:rPr lang="ru-RU" sz="1900" dirty="0" smtClean="0">
                <a:solidFill>
                  <a:schemeClr val="dk1"/>
                </a:solidFill>
              </a:rPr>
              <a:t>обучения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Для </a:t>
            </a:r>
            <a:r>
              <a:rPr lang="ru-RU" sz="1900" dirty="0">
                <a:solidFill>
                  <a:schemeClr val="dk1"/>
                </a:solidFill>
              </a:rPr>
              <a:t>достижения более высокой точности обнаружения требуется </a:t>
            </a:r>
            <a:r>
              <a:rPr lang="ru-RU" sz="1900" dirty="0" smtClean="0">
                <a:solidFill>
                  <a:schemeClr val="dk1"/>
                </a:solidFill>
              </a:rPr>
              <a:t>использование </a:t>
            </a:r>
            <a:r>
              <a:rPr lang="ru-RU" sz="1900" dirty="0">
                <a:solidFill>
                  <a:schemeClr val="dk1"/>
                </a:solidFill>
              </a:rPr>
              <a:t>вычислительной техники с большей </a:t>
            </a:r>
            <a:r>
              <a:rPr lang="ru-RU" sz="1900" dirty="0" smtClean="0">
                <a:solidFill>
                  <a:schemeClr val="dk1"/>
                </a:solidFill>
              </a:rPr>
              <a:t>мощностью</a:t>
            </a: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endParaRPr lang="ru-RU" sz="1900" dirty="0" smtClean="0">
              <a:solidFill>
                <a:schemeClr val="dk1"/>
              </a:solidFill>
            </a:endParaRP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r>
              <a:rPr lang="ru-RU" sz="1900" dirty="0" smtClean="0">
                <a:solidFill>
                  <a:schemeClr val="tx1"/>
                </a:solidFill>
              </a:rPr>
              <a:t>Дальнейшие исследования могут быть направлены на оптимизацию модели YOLO </a:t>
            </a:r>
            <a:r>
              <a:rPr lang="ru-RU" sz="1900" dirty="0" err="1" smtClean="0">
                <a:solidFill>
                  <a:schemeClr val="tx1"/>
                </a:solidFill>
              </a:rPr>
              <a:t>Small</a:t>
            </a:r>
            <a:r>
              <a:rPr lang="ru-RU" sz="1900" dirty="0" smtClean="0">
                <a:solidFill>
                  <a:schemeClr val="tx1"/>
                </a:solidFill>
              </a:rPr>
              <a:t> для повышения точности обнаружения, а также на разработку приложений, использующих обученную модель, для определения свободных парковочных мест во дворах жилых домов.</a:t>
            </a:r>
            <a:endParaRPr sz="1900"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Апробация работы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000000"/>
              </a:buClr>
              <a:buSzPts val="2400"/>
            </a:pPr>
            <a:r>
              <a:rPr lang="en" sz="2000" dirty="0" smtClean="0">
                <a:solidFill>
                  <a:srgbClr val="000000"/>
                </a:solidFill>
              </a:rPr>
              <a:t>Репозиторий проекта</a:t>
            </a:r>
            <a:r>
              <a:rPr lang="ru-RU" sz="2000" dirty="0" smtClean="0">
                <a:solidFill>
                  <a:srgbClr val="000000"/>
                </a:solidFill>
              </a:rPr>
              <a:t>: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-US" sz="2000" u="sng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000" u="sng" dirty="0" smtClean="0">
                <a:solidFill>
                  <a:srgbClr val="000000"/>
                </a:solidFill>
                <a:hlinkClick r:id="rId3"/>
              </a:rPr>
              <a:t>github.com/Kostebelova-Elizaveta/vkr_0303_KostebelovaEK_parking_detecting_cnn</a:t>
            </a:r>
            <a:r>
              <a:rPr lang="ru-RU" sz="2000" u="sng" dirty="0" smtClean="0">
                <a:solidFill>
                  <a:srgbClr val="000000"/>
                </a:solidFill>
              </a:rPr>
              <a:t>  </a:t>
            </a:r>
            <a:endParaRPr lang="en" sz="2000" dirty="0" smtClean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08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600592"/>
            <a:ext cx="8709458" cy="614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b="1" dirty="0">
                <a:solidFill>
                  <a:srgbClr val="000000"/>
                </a:solidFill>
              </a:rPr>
              <a:t>Актуальность: </a:t>
            </a:r>
            <a:r>
              <a:rPr lang="ru-RU" sz="2000" dirty="0">
                <a:solidFill>
                  <a:srgbClr val="000000"/>
                </a:solidFill>
              </a:rPr>
              <a:t>повышение удобства поиска парковки для автомобилей в городах с применением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 smtClean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исследование возможности обучения нейронных сетей для детектирования свободных парковочных </a:t>
            </a:r>
            <a:r>
              <a:rPr lang="ru-RU" sz="2000" dirty="0" smtClean="0">
                <a:solidFill>
                  <a:srgbClr val="000000"/>
                </a:solidFill>
              </a:rPr>
              <a:t>мест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Задачи</a:t>
            </a:r>
            <a:r>
              <a:rPr lang="en" sz="2000" dirty="0" smtClean="0">
                <a:solidFill>
                  <a:srgbClr val="000000"/>
                </a:solidFill>
              </a:rPr>
              <a:t>:</a:t>
            </a:r>
            <a:endParaRPr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Разбор аналогов и выбор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ru-RU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Выбор </a:t>
            </a:r>
            <a:r>
              <a:rPr lang="ru-RU" sz="2000" dirty="0">
                <a:solidFill>
                  <a:srgbClr val="000000"/>
                </a:solidFill>
              </a:rPr>
              <a:t>метрик для оценки </a:t>
            </a:r>
            <a:r>
              <a:rPr lang="ru-RU" sz="2000" dirty="0" smtClean="0">
                <a:solidFill>
                  <a:srgbClr val="000000"/>
                </a:solidFill>
              </a:rPr>
              <a:t>моделей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Определение </a:t>
            </a:r>
            <a:r>
              <a:rPr lang="ru-RU" sz="2000" dirty="0">
                <a:solidFill>
                  <a:srgbClr val="000000"/>
                </a:solidFill>
              </a:rPr>
              <a:t>алгоритма </a:t>
            </a:r>
            <a:r>
              <a:rPr lang="ru-RU" sz="2000" dirty="0" smtClean="0">
                <a:solidFill>
                  <a:srgbClr val="000000"/>
                </a:solidFill>
              </a:rPr>
              <a:t>обучения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Создание и обработка </a:t>
            </a:r>
            <a:r>
              <a:rPr lang="ru-RU" sz="2000" dirty="0" err="1" smtClean="0">
                <a:solidFill>
                  <a:srgbClr val="000000"/>
                </a:solidFill>
              </a:rPr>
              <a:t>датасета</a:t>
            </a:r>
            <a:endParaRPr lang="ru-RU" sz="2000" dirty="0" smtClean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Обучение моделей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Составление </a:t>
            </a:r>
            <a:r>
              <a:rPr lang="ru-RU" sz="2000" dirty="0">
                <a:solidFill>
                  <a:srgbClr val="000000"/>
                </a:solidFill>
              </a:rPr>
              <a:t>сравнительной характеристики полученных результатов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26208" y="77775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Разбор аналогов и выбор </a:t>
            </a:r>
            <a:r>
              <a:rPr lang="ru-RU" dirty="0" err="1"/>
              <a:t>нейросетей</a:t>
            </a:r>
            <a:endParaRPr lang="ru-RU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69934"/>
              </p:ext>
            </p:extLst>
          </p:nvPr>
        </p:nvGraphicFramePr>
        <p:xfrm>
          <a:off x="217271" y="977258"/>
          <a:ext cx="8709458" cy="5765064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318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Критерий/Аналог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 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Учёт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бесплатных парковок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Актуальные данные о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количестве свободных парковочных мест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Применение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детектирования по фото или видео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 Санкт-Петербург»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«Яндекс.Парковки»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всегда актуальны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«Умные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парковки»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Применяется, но присутствуют частые затруднения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России»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Доступны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GetPark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: 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паркшеринг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 сервис</a:t>
                      </a:r>
                      <a:r>
                        <a:rPr lang="ru-RU" sz="1600" dirty="0" smtClean="0">
                          <a:effectLst/>
                          <a:latin typeface="+mj-lt"/>
                        </a:rPr>
                        <a:t>»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35670" y="607926"/>
            <a:ext cx="4184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1. Сравнение аналогов.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87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Выбор метрик для оценки моделей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32941" y="848514"/>
            <a:ext cx="4682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Noto Serif CJK SC"/>
                <a:cs typeface="Lohit Devanagari"/>
              </a:rPr>
              <a:t>Intersection over Union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, </a:t>
            </a:r>
            <a:r>
              <a:rPr lang="en-US" sz="1800" dirty="0" err="1" smtClean="0">
                <a:latin typeface="+mn-lt"/>
                <a:ea typeface="Noto Serif CJK SC"/>
                <a:cs typeface="Lohit Devanagari"/>
              </a:rPr>
              <a:t>IoU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—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отношение 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площадей ограничивающих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рамок</a:t>
            </a:r>
            <a:endParaRPr lang="ru-RU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𝐴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𝐵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предсказанная ограничивающая рамка и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настоящая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ограничивающая рамка соответственно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  <a:blipFill>
                <a:blip r:embed="rId4"/>
                <a:stretch>
                  <a:fillRect l="-64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 smtClean="0">
                    <a:ea typeface="Noto Serif CJK SC"/>
                    <a:cs typeface="Lohit Devanagari"/>
                  </a:rPr>
                  <a:t>mean </a:t>
                </a:r>
                <a:r>
                  <a:rPr lang="en-US" sz="1800" dirty="0">
                    <a:ea typeface="Noto Serif CJK SC"/>
                    <a:cs typeface="Lohit Devanagari"/>
                  </a:rPr>
                  <a:t>A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verage</a:t>
                </a:r>
                <a:r>
                  <a:rPr lang="ru-RU" sz="1800" dirty="0">
                    <a:ea typeface="Noto Serif CJK SC"/>
                    <a:cs typeface="Lohit Devanagari"/>
                  </a:rPr>
                  <a:t> </a:t>
                </a:r>
                <a:r>
                  <a:rPr lang="en-US" sz="1800" dirty="0">
                    <a:ea typeface="Noto Serif CJK SC"/>
                    <a:cs typeface="Lohit Devanagari"/>
                  </a:rPr>
                  <a:t>P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recision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 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— усреднённая по всем категориям величина средней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точности (англ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. </a:t>
                </a:r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Average Precision, AP)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  <a:blipFill>
                <a:blip r:embed="rId5"/>
                <a:stretch>
                  <a:fillRect l="-424" t="-5660" r="-28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𝑝</m:t>
                    </m:r>
                  </m:oMath>
                </a14:m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– точность,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𝑟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полнота из предположения, что ограничивающая рамка определена верно, если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≥0.5</m:t>
                    </m:r>
                  </m:oMath>
                </a14:m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  <a:blipFill>
                <a:blip r:embed="rId7"/>
                <a:stretch>
                  <a:fillRect l="-660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𝑚𝐴𝑃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n-lt"/>
                  </a:rPr>
                  <a:t>,</a:t>
                </a:r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  <a:blipFill>
                <a:blip r:embed="rId8"/>
                <a:stretch>
                  <a:fillRect l="-1027" t="-9211" r="-4452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</m:t>
                    </m:r>
                  </m:oMath>
                </a14:m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Noto Serif CJK SC"/>
                    <a:cs typeface="Lohit Devanagari"/>
                  </a:rPr>
                  <a:t>—</a:t>
                </a:r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точность, рассчитанная при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пороге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=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50:95</m:t>
                    </m:r>
                  </m:oMath>
                </a14:m>
                <a:r>
                  <a:rPr lang="en-US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—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 при различных порогах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до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9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с шагом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en-US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  <a:blipFill>
                <a:blip r:embed="rId9"/>
                <a:stretch>
                  <a:fillRect l="-433" t="-2809" r="-433" b="-6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 descr="Файл:IoUs-RUS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8"/>
          <a:stretch/>
        </p:blipFill>
        <p:spPr bwMode="auto">
          <a:xfrm>
            <a:off x="4847820" y="790293"/>
            <a:ext cx="3898987" cy="160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1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Определение алгоритма обучения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6" y="797078"/>
            <a:ext cx="6910524" cy="59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7537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Создание и обработка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64" y="1345130"/>
            <a:ext cx="4144863" cy="21450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46" y="4146773"/>
            <a:ext cx="3887236" cy="229495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/>
          <a:stretch/>
        </p:blipFill>
        <p:spPr>
          <a:xfrm>
            <a:off x="429713" y="1317655"/>
            <a:ext cx="3609856" cy="226859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49864" y="3607928"/>
            <a:ext cx="4872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n-lt"/>
                <a:ea typeface="Noto Serif CJK SC"/>
                <a:cs typeface="Lohit Devanagari"/>
              </a:rPr>
              <a:t>Изображение во время солнечной погоды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6207" y="3607928"/>
            <a:ext cx="4110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облачной погоды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1228" y="6441728"/>
            <a:ext cx="4931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дождливой погоды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6207" y="745466"/>
            <a:ext cx="8644415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Тренировочный набор составляет 1122 фотографии, а проверочный – 180.</a:t>
            </a:r>
            <a:endParaRPr lang="ru-RU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22514" y="24008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Обучение</a:t>
            </a:r>
            <a:r>
              <a:rPr lang="en-US" dirty="0" smtClean="0"/>
              <a:t> </a:t>
            </a:r>
            <a:r>
              <a:rPr lang="ru-RU" dirty="0" smtClean="0"/>
              <a:t>моделей</a:t>
            </a:r>
            <a:endParaRPr lang="ru-RU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4" y="3338470"/>
            <a:ext cx="4257045" cy="24934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9655" y="5927559"/>
            <a:ext cx="3175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YOLO Small</a:t>
            </a:r>
            <a:endParaRPr lang="ru-RU" sz="16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897" y="806604"/>
            <a:ext cx="8763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Параметры системы: </a:t>
            </a:r>
            <a:r>
              <a:rPr lang="ru-RU" sz="1800" dirty="0"/>
              <a:t>Профессор </a:t>
            </a:r>
            <a:r>
              <a:rPr lang="en-US" sz="1800" dirty="0"/>
              <a:t>– Intel(R) Core(TM) i5-10300H CPU @ 2.50GHz</a:t>
            </a:r>
            <a:r>
              <a:rPr lang="ru-RU" sz="1800" dirty="0"/>
              <a:t>.</a:t>
            </a:r>
          </a:p>
          <a:p>
            <a:r>
              <a:rPr lang="ru-RU" sz="1800" dirty="0"/>
              <a:t>Оперативная память – 16,0 ГБ.</a:t>
            </a:r>
          </a:p>
          <a:p>
            <a:r>
              <a:rPr lang="ru-RU" sz="1800" dirty="0"/>
              <a:t>Видеокарта – </a:t>
            </a:r>
            <a:r>
              <a:rPr lang="en-US" sz="1800" dirty="0"/>
              <a:t>NVIDIA GeForce GTX 1650</a:t>
            </a:r>
            <a:r>
              <a:rPr lang="ru-RU" sz="1800" dirty="0"/>
              <a:t>.</a:t>
            </a:r>
          </a:p>
          <a:p>
            <a:endParaRPr lang="ru-RU" sz="18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2515" y="1809953"/>
            <a:ext cx="4544288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YOLO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Эпохи обучения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16.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</a:rPr>
              <a:t>Размер изображений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 (</a:t>
            </a:r>
            <a:r>
              <a:rPr lang="en-US" sz="1800" dirty="0" err="1" smtClean="0">
                <a:latin typeface="+mn-lt"/>
                <a:ea typeface="Calibri" panose="020F0502020204030204" pitchFamily="34" charset="0"/>
              </a:rPr>
              <a:t>image_size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)</a:t>
            </a:r>
            <a:r>
              <a:rPr lang="ru-RU" sz="1800" dirty="0">
                <a:ea typeface="Noto Serif CJK SC"/>
                <a:cs typeface="Lohit Devanagari"/>
              </a:rPr>
              <a:t> –</a:t>
            </a:r>
            <a:r>
              <a:rPr lang="ru-RU" sz="1800" dirty="0" smtClean="0">
                <a:latin typeface="+mn-lt"/>
                <a:ea typeface="Calibri" panose="020F0502020204030204" pitchFamily="34" charset="0"/>
              </a:rPr>
              <a:t> 640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.</a:t>
            </a:r>
            <a:endParaRPr lang="ru-RU" sz="18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66803" y="1811604"/>
            <a:ext cx="4590409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Faster R-CNN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Эпохи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обучения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/>
          </a:p>
        </p:txBody>
      </p:sp>
      <p:pic>
        <p:nvPicPr>
          <p:cNvPr id="11" name="Рисунок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79" y="3338470"/>
            <a:ext cx="4208092" cy="246404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541360" y="5927559"/>
            <a:ext cx="4371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Faster R-CNN ResNet-50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результатов. Модели </a:t>
            </a:r>
            <a:r>
              <a:rPr lang="en-US" sz="2400" dirty="0" smtClean="0"/>
              <a:t>YOLO.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378200" y="4628561"/>
            <a:ext cx="6387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Сравнительная диаграмма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866" y="5096166"/>
            <a:ext cx="9089063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/>
              <a:t>Модель </a:t>
            </a:r>
            <a:r>
              <a:rPr lang="ru-RU" sz="1700" dirty="0" err="1"/>
              <a:t>Small</a:t>
            </a:r>
            <a:r>
              <a:rPr lang="ru-RU" sz="1700" dirty="0"/>
              <a:t> имеет лучшие показатели относительно точности и времени обучения</a:t>
            </a:r>
            <a:r>
              <a:rPr lang="ru-RU" sz="1700" dirty="0" smtClean="0"/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визуализации и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отслеживания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обучения трёх моделей,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использовался </a:t>
            </a:r>
            <a:r>
              <a:rPr lang="ru-RU" sz="1700" dirty="0" err="1"/>
              <a:t>фреймворк</a:t>
            </a:r>
            <a:r>
              <a:rPr lang="ru-RU" sz="1700" dirty="0"/>
              <a:t> для </a:t>
            </a:r>
            <a:r>
              <a:rPr lang="ru-RU" sz="1700" dirty="0" smtClean="0"/>
              <a:t>изучения экспериментов </a:t>
            </a:r>
            <a:r>
              <a:rPr lang="ru-RU" sz="1700" dirty="0"/>
              <a:t>машинного обучения</a:t>
            </a:r>
            <a:r>
              <a:rPr lang="ru-RU" sz="1700" dirty="0" smtClean="0"/>
              <a:t> </a:t>
            </a:r>
            <a:r>
              <a:rPr lang="ru-RU" sz="1700" dirty="0"/>
              <a:t>—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 </a:t>
            </a:r>
            <a:r>
              <a:rPr lang="ru-RU" sz="1700" dirty="0" err="1" smtClean="0">
                <a:latin typeface="+mn-lt"/>
                <a:ea typeface="Calibri" panose="020F0502020204030204" pitchFamily="34" charset="0"/>
              </a:rPr>
              <a:t>ClearML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3" b="14992"/>
          <a:stretch/>
        </p:blipFill>
        <p:spPr>
          <a:xfrm>
            <a:off x="422497" y="1155006"/>
            <a:ext cx="8409803" cy="347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 smtClean="0"/>
              <a:t>. </a:t>
            </a:r>
            <a:r>
              <a:rPr lang="ru-RU" sz="2400" dirty="0" smtClean="0"/>
              <a:t>Модели </a:t>
            </a:r>
            <a:r>
              <a:rPr lang="en-US" sz="2400" dirty="0" smtClean="0"/>
              <a:t>Faster R-CNN.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872846" y="3808708"/>
            <a:ext cx="7427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Сравнительные графики изменения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798" y="4555629"/>
            <a:ext cx="90211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>
                <a:ea typeface="Calibri" panose="020F0502020204030204" pitchFamily="34" charset="0"/>
                <a:cs typeface="Times New Roman" panose="02020603050405020304" pitchFamily="18" charset="0"/>
              </a:rPr>
              <a:t>Модель ResNet-50 обладает лучшими показателями, за исключением времени обучения модели</a:t>
            </a:r>
            <a:r>
              <a:rPr lang="ru-RU" sz="17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 smtClean="0">
                <a:latin typeface="+mn-lt"/>
              </a:rPr>
              <a:t>отслеживания </a:t>
            </a:r>
            <a:r>
              <a:rPr lang="ru-RU" sz="1700" dirty="0">
                <a:latin typeface="+mn-lt"/>
              </a:rPr>
              <a:t>и визуализации процесса глубокого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>
                <a:latin typeface="+mn-lt"/>
              </a:rPr>
              <a:t>использовался набор инструментов машинного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 err="1" smtClean="0">
                <a:latin typeface="+mn-lt"/>
              </a:rPr>
              <a:t>Weights</a:t>
            </a:r>
            <a:r>
              <a:rPr lang="ru-RU" sz="1700" dirty="0" smtClean="0">
                <a:latin typeface="+mn-lt"/>
              </a:rPr>
              <a:t> </a:t>
            </a:r>
            <a:r>
              <a:rPr lang="ru-RU" sz="1700" dirty="0">
                <a:latin typeface="+mn-lt"/>
              </a:rPr>
              <a:t>&amp; </a:t>
            </a:r>
            <a:r>
              <a:rPr lang="ru-RU" sz="1700" dirty="0" err="1">
                <a:latin typeface="+mn-lt"/>
              </a:rPr>
              <a:t>Biases</a:t>
            </a:r>
            <a:r>
              <a:rPr lang="ru-RU" sz="1700" dirty="0">
                <a:latin typeface="+mn-lt"/>
              </a:rPr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r="1228" b="8699"/>
          <a:stretch/>
        </p:blipFill>
        <p:spPr>
          <a:xfrm>
            <a:off x="25669" y="1105817"/>
            <a:ext cx="8995489" cy="27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743</Words>
  <Application>Microsoft Office PowerPoint</Application>
  <PresentationFormat>Экран (4:3)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Lohit Devanagari</vt:lpstr>
      <vt:lpstr>Noto Serif CJK SC</vt:lpstr>
      <vt:lpstr>Times New Roman</vt:lpstr>
      <vt:lpstr>Simple Light</vt:lpstr>
      <vt:lpstr>Разработка алгоритма обнаружения свободных парковочных мест рядом с жилыми домами с использованием нейросетей</vt:lpstr>
      <vt:lpstr>Цель и задачи</vt:lpstr>
      <vt:lpstr>Разбор аналогов и выбор нейросетей</vt:lpstr>
      <vt:lpstr>Выбор метрик для оценки моделей</vt:lpstr>
      <vt:lpstr>Определение алгоритма обучения</vt:lpstr>
      <vt:lpstr>Создание и обработка датасета</vt:lpstr>
      <vt:lpstr>Обучение моделей</vt:lpstr>
      <vt:lpstr>Составление сравнительной характеристики полученных результатов. Модели YOLO.</vt:lpstr>
      <vt:lpstr>Составление сравнительной характеристики полученных результатов. Модели Faster R-CNN.</vt:lpstr>
      <vt:lpstr>Составление сравнительной характеристики полученных результатов.</vt:lpstr>
      <vt:lpstr>Заключение</vt:lpstr>
      <vt:lpstr>Апробация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обнаружения свободных парковочных мест рядом с жилыми домами с использованием нейросетей</dc:title>
  <dc:creator>Костебелова Елизавета Константиновна</dc:creator>
  <cp:lastModifiedBy>liza</cp:lastModifiedBy>
  <cp:revision>44</cp:revision>
  <dcterms:modified xsi:type="dcterms:W3CDTF">2024-05-15T14:33:04Z</dcterms:modified>
</cp:coreProperties>
</file>