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hewy" panose="020B0604020202020204" charset="0"/>
      <p:regular r:id="rId8"/>
    </p:embeddedFont>
    <p:embeddedFont>
      <p:font typeface="Great Vibes" panose="020B0604020202020204" charset="-18"/>
      <p:regular r:id="rId9"/>
    </p:embeddedFont>
    <p:embeddedFont>
      <p:font typeface="Montserrat Classic" panose="020B0604020202020204" charset="-18"/>
      <p:regular r:id="rId10"/>
    </p:embeddedFont>
    <p:embeddedFont>
      <p:font typeface="Open Sans Bold" panose="020B0604020202020204" charset="0"/>
      <p:regular r:id="rId11"/>
    </p:embeddedFont>
    <p:embeddedFont>
      <p:font typeface="Berkshire Swash" panose="020B0604020202020204" charset="0"/>
      <p:regular r:id="rId12"/>
    </p:embeddedFont>
    <p:embeddedFont>
      <p:font typeface="Montserrat Italics" panose="020B0604020202020204" charset="-18"/>
      <p:regular r:id="rId13"/>
    </p:embeddedFont>
    <p:embeddedFont>
      <p:font typeface="Open Sans Extra Bold" panose="020B0604020202020204" charset="0"/>
      <p:regular r:id="rId14"/>
    </p:embeddedFont>
    <p:embeddedFont>
      <p:font typeface="Montserrat Classic Bold" panose="020B0604020202020204" charset="-18"/>
      <p:regular r:id="rId15"/>
    </p:embeddedFont>
    <p:embeddedFont>
      <p:font typeface="Montserrat" panose="020B0604020202020204" charset="-18"/>
      <p:regular r:id="rId16"/>
    </p:embeddedFont>
    <p:embeddedFont>
      <p:font typeface="Playlist Script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 Bold Italics" panose="020B0604020202020204" charset="0"/>
      <p:regular r:id="rId22"/>
    </p:embeddedFont>
    <p:embeddedFont>
      <p:font typeface="Sacramento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17841"/>
            <a:ext cx="18288000" cy="1030484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3285" y="2096065"/>
            <a:ext cx="15334975" cy="275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200"/>
              </a:lnSpc>
            </a:pPr>
            <a:r>
              <a:rPr lang="en-US" sz="13500" spc="945">
                <a:solidFill>
                  <a:srgbClr val="FFFFFF"/>
                </a:solidFill>
                <a:latin typeface="Montserrat Classic Bold"/>
              </a:rPr>
              <a:t>IMPUTATIONS</a:t>
            </a:r>
          </a:p>
          <a:p>
            <a:pPr>
              <a:lnSpc>
                <a:spcPts val="5400"/>
              </a:lnSpc>
            </a:pPr>
            <a:r>
              <a:rPr lang="en-US" sz="4500" spc="315">
                <a:solidFill>
                  <a:srgbClr val="FFFFFF"/>
                </a:solidFill>
                <a:latin typeface="Montserrat Classic Bold"/>
              </a:rPr>
              <a:t>                            ... AND BINARY CLASSIFICATION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30599" y="7798936"/>
            <a:ext cx="5669826" cy="1925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80"/>
              </a:lnSpc>
            </a:pPr>
            <a:r>
              <a:rPr lang="en-US" sz="3700" spc="74">
                <a:solidFill>
                  <a:srgbClr val="FFFFFF"/>
                </a:solidFill>
                <a:latin typeface="Montserrat Classic"/>
              </a:rPr>
              <a:t>Jakub Kosterna</a:t>
            </a:r>
          </a:p>
          <a:p>
            <a:pPr algn="r">
              <a:lnSpc>
                <a:spcPts val="5180"/>
              </a:lnSpc>
            </a:pPr>
            <a:r>
              <a:rPr lang="en-US" sz="3700" spc="74">
                <a:solidFill>
                  <a:srgbClr val="FFFFFF"/>
                </a:solidFill>
                <a:latin typeface="Montserrat Classic"/>
              </a:rPr>
              <a:t>Dawid Przybyliński</a:t>
            </a:r>
          </a:p>
          <a:p>
            <a:pPr algn="r">
              <a:lnSpc>
                <a:spcPts val="5180"/>
              </a:lnSpc>
              <a:spcBef>
                <a:spcPct val="0"/>
              </a:spcBef>
            </a:pPr>
            <a:r>
              <a:rPr lang="en-US" sz="3700" spc="74">
                <a:solidFill>
                  <a:srgbClr val="FFFFFF"/>
                </a:solidFill>
                <a:latin typeface="Montserrat Classic"/>
              </a:rPr>
              <a:t>Hanna Zdulska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947" r="94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65437" y="5350433"/>
            <a:ext cx="14022363" cy="3770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00"/>
              </a:lnSpc>
            </a:pPr>
            <a:r>
              <a:rPr lang="en-US" sz="7000" dirty="0">
                <a:solidFill>
                  <a:srgbClr val="FFFFFF"/>
                </a:solidFill>
                <a:latin typeface="Open Sans Extra Bold"/>
              </a:rPr>
              <a:t>6 </a:t>
            </a:r>
            <a:r>
              <a:rPr lang="en-US" sz="7000" dirty="0">
                <a:solidFill>
                  <a:srgbClr val="FF1616"/>
                </a:solidFill>
                <a:latin typeface="Open Sans Extra Bold"/>
              </a:rPr>
              <a:t>A</a:t>
            </a:r>
            <a:r>
              <a:rPr lang="en-US" sz="7000" dirty="0">
                <a:solidFill>
                  <a:srgbClr val="FFDE59"/>
                </a:solidFill>
                <a:latin typeface="Open Sans Extra Bold"/>
              </a:rPr>
              <a:t>W</a:t>
            </a:r>
            <a:r>
              <a:rPr lang="en-US" sz="7000" dirty="0">
                <a:solidFill>
                  <a:srgbClr val="7ED957"/>
                </a:solidFill>
                <a:latin typeface="Open Sans Extra Bold"/>
              </a:rPr>
              <a:t>E</a:t>
            </a:r>
            <a:r>
              <a:rPr lang="en-US" sz="7000" dirty="0">
                <a:solidFill>
                  <a:srgbClr val="5CE1E6"/>
                </a:solidFill>
                <a:latin typeface="Open Sans Extra Bold"/>
              </a:rPr>
              <a:t>S</a:t>
            </a:r>
            <a:r>
              <a:rPr lang="en-US" sz="7000" dirty="0">
                <a:solidFill>
                  <a:srgbClr val="1F3CFF"/>
                </a:solidFill>
                <a:latin typeface="Open Sans Extra Bold"/>
              </a:rPr>
              <a:t>O</a:t>
            </a:r>
            <a:r>
              <a:rPr lang="en-US" sz="7000" dirty="0">
                <a:solidFill>
                  <a:srgbClr val="FF66C4"/>
                </a:solidFill>
                <a:latin typeface="Open Sans Extra Bold"/>
              </a:rPr>
              <a:t>M</a:t>
            </a:r>
            <a:r>
              <a:rPr lang="en-US" sz="7000" dirty="0">
                <a:solidFill>
                  <a:srgbClr val="FF1616"/>
                </a:solidFill>
                <a:latin typeface="Open Sans Extra Bold"/>
              </a:rPr>
              <a:t>E</a:t>
            </a:r>
          </a:p>
          <a:p>
            <a:pPr>
              <a:lnSpc>
                <a:spcPts val="9800"/>
              </a:lnSpc>
            </a:pPr>
            <a:r>
              <a:rPr lang="pl-PL" sz="7000" dirty="0" smtClean="0">
                <a:solidFill>
                  <a:srgbClr val="FFFFFF"/>
                </a:solidFill>
                <a:latin typeface="Open Sans Extra Bold"/>
              </a:rPr>
              <a:t>	</a:t>
            </a:r>
            <a:r>
              <a:rPr lang="en-US" sz="7000" dirty="0" smtClean="0">
                <a:solidFill>
                  <a:srgbClr val="FFFFFF"/>
                </a:solidFill>
                <a:latin typeface="Open Sans Extra Bold"/>
              </a:rPr>
              <a:t>BINARY </a:t>
            </a:r>
            <a:r>
              <a:rPr lang="en-US" sz="7000" dirty="0">
                <a:solidFill>
                  <a:srgbClr val="FFFFFF"/>
                </a:solidFill>
                <a:latin typeface="Open Sans Extra Bold"/>
              </a:rPr>
              <a:t>CLASSIFICATION</a:t>
            </a:r>
          </a:p>
          <a:p>
            <a:pPr algn="l">
              <a:lnSpc>
                <a:spcPts val="9800"/>
              </a:lnSpc>
            </a:pPr>
            <a:r>
              <a:rPr lang="pl-PL" sz="7000" dirty="0" smtClean="0">
                <a:solidFill>
                  <a:srgbClr val="FFFFFF"/>
                </a:solidFill>
                <a:latin typeface="Open Sans Extra Bold"/>
              </a:rPr>
              <a:t>		</a:t>
            </a:r>
            <a:r>
              <a:rPr lang="en-US" sz="7000" dirty="0" smtClean="0">
                <a:solidFill>
                  <a:srgbClr val="FFFFFF"/>
                </a:solidFill>
                <a:latin typeface="Open Sans Extra Bold"/>
              </a:rPr>
              <a:t>DATASETS</a:t>
            </a:r>
            <a:endParaRPr lang="en-US" sz="7000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3" name="TextBox 3"/>
          <p:cNvSpPr txBox="1"/>
          <p:nvPr/>
        </p:nvSpPr>
        <p:spPr>
          <a:xfrm rot="-329388">
            <a:off x="13584004" y="4920315"/>
            <a:ext cx="2631388" cy="135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39"/>
              </a:lnSpc>
              <a:spcBef>
                <a:spcPts val="8204"/>
              </a:spcBef>
            </a:pPr>
            <a:r>
              <a:rPr lang="en-US" sz="7813">
                <a:solidFill>
                  <a:srgbClr val="FFFFFF"/>
                </a:solidFill>
                <a:latin typeface="Playlist Script"/>
              </a:rPr>
              <a:t>4</a:t>
            </a:r>
          </a:p>
        </p:txBody>
      </p:sp>
      <p:sp>
        <p:nvSpPr>
          <p:cNvPr id="4" name="TextBox 4"/>
          <p:cNvSpPr txBox="1"/>
          <p:nvPr/>
        </p:nvSpPr>
        <p:spPr>
          <a:xfrm rot="434996">
            <a:off x="10985224" y="5432613"/>
            <a:ext cx="3360339" cy="725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2"/>
              </a:lnSpc>
            </a:pPr>
            <a:r>
              <a:rPr lang="en-US" sz="6484">
                <a:solidFill>
                  <a:srgbClr val="FFFFFF"/>
                </a:solidFill>
                <a:latin typeface="Sacramento"/>
              </a:rPr>
              <a:t>55</a:t>
            </a:r>
          </a:p>
        </p:txBody>
      </p:sp>
      <p:sp>
        <p:nvSpPr>
          <p:cNvPr id="5" name="TextBox 5"/>
          <p:cNvSpPr txBox="1"/>
          <p:nvPr/>
        </p:nvSpPr>
        <p:spPr>
          <a:xfrm rot="-612358">
            <a:off x="11897221" y="4221314"/>
            <a:ext cx="4313320" cy="1090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70"/>
              </a:lnSpc>
            </a:pPr>
            <a:r>
              <a:rPr lang="en-US" sz="9482">
                <a:solidFill>
                  <a:srgbClr val="FFFFFF"/>
                </a:solidFill>
                <a:latin typeface="Great Vibes"/>
              </a:rPr>
              <a:t>56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200848" y="1368914"/>
            <a:ext cx="2417979" cy="2417979"/>
            <a:chOff x="0" y="0"/>
            <a:chExt cx="3223972" cy="3223972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1432598" y="2900519"/>
              <a:ext cx="358775" cy="288129"/>
              <a:chOff x="0" y="0"/>
              <a:chExt cx="706752" cy="508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1432598" y="35323"/>
              <a:ext cx="358775" cy="288129"/>
              <a:chOff x="0" y="0"/>
              <a:chExt cx="706752" cy="508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10800000">
              <a:off x="0" y="1467921"/>
              <a:ext cx="358775" cy="288129"/>
              <a:chOff x="0" y="0"/>
              <a:chExt cx="706752" cy="508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-10800000">
              <a:off x="2865196" y="1467921"/>
              <a:ext cx="358775" cy="288129"/>
              <a:chOff x="0" y="0"/>
              <a:chExt cx="706752" cy="508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7314931">
              <a:off x="675229" y="2683951"/>
              <a:ext cx="358775" cy="288129"/>
              <a:chOff x="0" y="0"/>
              <a:chExt cx="706752" cy="508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 rot="7314931">
              <a:off x="2189967" y="251891"/>
              <a:ext cx="358775" cy="288129"/>
              <a:chOff x="0" y="0"/>
              <a:chExt cx="706752" cy="508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 rot="-8885068">
              <a:off x="216568" y="710552"/>
              <a:ext cx="358775" cy="288129"/>
              <a:chOff x="0" y="0"/>
              <a:chExt cx="706752" cy="508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 rot="-8885068">
              <a:off x="2648628" y="2225291"/>
              <a:ext cx="358775" cy="288129"/>
              <a:chOff x="0" y="0"/>
              <a:chExt cx="706752" cy="508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 rot="9043094">
              <a:off x="183050" y="2168612"/>
              <a:ext cx="358775" cy="288129"/>
              <a:chOff x="0" y="0"/>
              <a:chExt cx="706752" cy="508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 rot="9043094">
              <a:off x="2682146" y="767231"/>
              <a:ext cx="358775" cy="288129"/>
              <a:chOff x="0" y="0"/>
              <a:chExt cx="706752" cy="508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 rot="-7156905">
              <a:off x="731908" y="218373"/>
              <a:ext cx="358775" cy="288129"/>
              <a:chOff x="0" y="0"/>
              <a:chExt cx="706752" cy="508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 rot="-7156905">
              <a:off x="2133289" y="2717469"/>
              <a:ext cx="358775" cy="288129"/>
              <a:chOff x="0" y="0"/>
              <a:chExt cx="706752" cy="508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1" name="TextBox 31"/>
            <p:cNvSpPr txBox="1"/>
            <p:nvPr/>
          </p:nvSpPr>
          <p:spPr>
            <a:xfrm>
              <a:off x="713122" y="658243"/>
              <a:ext cx="1797728" cy="177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en-US" sz="8000" spc="8">
                  <a:solidFill>
                    <a:srgbClr val="FFFFFF"/>
                  </a:solidFill>
                  <a:latin typeface="Berkshire Swash"/>
                </a:rPr>
                <a:t>27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060162" y="1053925"/>
              <a:ext cx="1103957" cy="206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9884958" y="1371600"/>
            <a:ext cx="4524879" cy="116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6"/>
              </a:lnSpc>
            </a:pPr>
            <a:r>
              <a:rPr lang="en-US" sz="9947">
                <a:solidFill>
                  <a:srgbClr val="FFFFFF"/>
                </a:solidFill>
                <a:latin typeface="Great Vibes"/>
              </a:rPr>
              <a:t>38</a:t>
            </a:r>
          </a:p>
        </p:txBody>
      </p:sp>
      <p:sp>
        <p:nvSpPr>
          <p:cNvPr id="34" name="TextBox 34"/>
          <p:cNvSpPr txBox="1"/>
          <p:nvPr/>
        </p:nvSpPr>
        <p:spPr>
          <a:xfrm rot="-720282">
            <a:off x="10465934" y="3396059"/>
            <a:ext cx="2969267" cy="902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76"/>
              </a:lnSpc>
            </a:pPr>
            <a:r>
              <a:rPr lang="en-US" sz="6743">
                <a:solidFill>
                  <a:srgbClr val="FFFFFF"/>
                </a:solidFill>
                <a:latin typeface="Chewy"/>
              </a:rPr>
              <a:t>188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999"/>
          </a:blip>
          <a:srcRect/>
          <a:stretch>
            <a:fillRect/>
          </a:stretch>
        </p:blipFill>
        <p:spPr>
          <a:xfrm>
            <a:off x="-151663" y="-363116"/>
            <a:ext cx="18591325" cy="107644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662935">
            <a:off x="4805267" y="132668"/>
            <a:ext cx="1792063" cy="179206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646992">
            <a:off x="3137431" y="2851304"/>
            <a:ext cx="2993442" cy="1904577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5915611" y="1970307"/>
            <a:ext cx="219075" cy="219075"/>
            <a:chOff x="-2540" y="-2540"/>
            <a:chExt cx="6355080" cy="6355080"/>
          </a:xfrm>
        </p:grpSpPr>
        <p:sp>
          <p:nvSpPr>
            <p:cNvPr id="6" name="Freeform 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177807" y="5438192"/>
            <a:ext cx="4104803" cy="3485286"/>
            <a:chOff x="0" y="0"/>
            <a:chExt cx="5473071" cy="4647047"/>
          </a:xfrm>
        </p:grpSpPr>
        <p:sp>
          <p:nvSpPr>
            <p:cNvPr id="8" name="TextBox 8"/>
            <p:cNvSpPr txBox="1"/>
            <p:nvPr/>
          </p:nvSpPr>
          <p:spPr>
            <a:xfrm>
              <a:off x="0" y="1014262"/>
              <a:ext cx="5473071" cy="3632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49"/>
                </a:lnSpc>
              </a:pPr>
              <a:r>
                <a:rPr lang="en-US" sz="2100" u="sng" spc="21">
                  <a:solidFill>
                    <a:srgbClr val="111117"/>
                  </a:solidFill>
                  <a:latin typeface="Montserrat"/>
                </a:rPr>
                <a:t>Naive but not stupid!</a:t>
              </a:r>
            </a:p>
            <a:p>
              <a:pPr>
                <a:lnSpc>
                  <a:spcPts val="3150"/>
                </a:lnSpc>
              </a:pPr>
              <a:r>
                <a:rPr lang="en-US" sz="2099" spc="20">
                  <a:solidFill>
                    <a:srgbClr val="111117"/>
                  </a:solidFill>
                  <a:latin typeface="Montserrat"/>
                </a:rPr>
                <a:t>A</a:t>
              </a:r>
              <a:r>
                <a:rPr lang="en-US" sz="2100" spc="21">
                  <a:solidFill>
                    <a:srgbClr val="111117"/>
                  </a:solidFill>
                  <a:latin typeface="Montserrat"/>
                </a:rPr>
                <a:t>nother legendary algorithm, which uses the classic Bayesian formula in the field of probability theory and works great especially with independent feautures.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5473071" cy="533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111117"/>
                  </a:solidFill>
                  <a:latin typeface="Montserrat Classic Bold"/>
                </a:rPr>
                <a:t>NAIVE BAYES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091598" y="5438192"/>
            <a:ext cx="4104803" cy="2301684"/>
            <a:chOff x="0" y="0"/>
            <a:chExt cx="5473071" cy="306891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014262"/>
              <a:ext cx="5473071" cy="205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21">
                  <a:solidFill>
                    <a:srgbClr val="111117"/>
                  </a:solidFill>
                  <a:latin typeface="Montserrat"/>
                </a:rPr>
                <a:t>a fast and powerful model implementing random foreset for high dimensional data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5473071" cy="533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111117"/>
                  </a:solidFill>
                  <a:latin typeface="Montserrat Classic Bold"/>
                </a:rPr>
                <a:t>RANGER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986165" y="5457825"/>
            <a:ext cx="4104803" cy="4274353"/>
            <a:chOff x="0" y="0"/>
            <a:chExt cx="5473071" cy="569913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014262"/>
              <a:ext cx="5473071" cy="4684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21">
                  <a:solidFill>
                    <a:srgbClr val="111117"/>
                  </a:solidFill>
                  <a:latin typeface="Montserrat"/>
                </a:rPr>
                <a:t>everyone well known as support vector machine - another strong player, which uses a technique called the kernel trick to transform the data and then based on these transformations finds an optimal boundary between the possible outputs.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5473071" cy="533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111117"/>
                  </a:solidFill>
                  <a:latin typeface="Montserrat Classic Bold"/>
                </a:rPr>
                <a:t>SVM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091598" y="1028700"/>
            <a:ext cx="4104803" cy="1907150"/>
            <a:chOff x="0" y="0"/>
            <a:chExt cx="5473071" cy="2542867"/>
          </a:xfrm>
        </p:grpSpPr>
        <p:sp>
          <p:nvSpPr>
            <p:cNvPr id="17" name="TextBox 17"/>
            <p:cNvSpPr txBox="1"/>
            <p:nvPr/>
          </p:nvSpPr>
          <p:spPr>
            <a:xfrm>
              <a:off x="0" y="1014262"/>
              <a:ext cx="5473071" cy="1528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21">
                  <a:solidFill>
                    <a:srgbClr val="111117"/>
                  </a:solidFill>
                  <a:latin typeface="Montserrat"/>
                </a:rPr>
                <a:t>The epic structural mapping of binary decisions algorithm taken from </a:t>
              </a:r>
              <a:r>
                <a:rPr lang="en-US" sz="2100" spc="21">
                  <a:solidFill>
                    <a:srgbClr val="111117"/>
                  </a:solidFill>
                  <a:latin typeface="Montserrat Italics"/>
                </a:rPr>
                <a:t>rpart</a:t>
              </a:r>
              <a:r>
                <a:rPr lang="en-US" sz="2100" spc="21">
                  <a:solidFill>
                    <a:srgbClr val="111117"/>
                  </a:solidFill>
                  <a:latin typeface="Montserrat"/>
                </a:rPr>
                <a:t> package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5473071" cy="533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111117"/>
                  </a:solidFill>
                  <a:latin typeface="Montserrat Classic Bold"/>
                </a:rPr>
                <a:t>CLASSIFICATION TREE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986165" y="1028700"/>
            <a:ext cx="4104803" cy="2301684"/>
            <a:chOff x="0" y="0"/>
            <a:chExt cx="5473071" cy="3068912"/>
          </a:xfrm>
        </p:grpSpPr>
        <p:sp>
          <p:nvSpPr>
            <p:cNvPr id="20" name="TextBox 20"/>
            <p:cNvSpPr txBox="1"/>
            <p:nvPr/>
          </p:nvSpPr>
          <p:spPr>
            <a:xfrm>
              <a:off x="0" y="1014262"/>
              <a:ext cx="5473071" cy="205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21">
                  <a:solidFill>
                    <a:srgbClr val="111117"/>
                  </a:solidFill>
                  <a:latin typeface="Montserrat"/>
                </a:rPr>
                <a:t>A classic model attributing     a given observation to              a target ... corresponding                 to its closest  friends in space!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5473071" cy="533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111117"/>
                  </a:solidFill>
                  <a:latin typeface="Montserrat Classic Bold"/>
                </a:rPr>
                <a:t>K-NEAREST NEIGHBOURS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91605" y="-391691"/>
            <a:ext cx="1274190" cy="380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9"/>
              </a:lnSpc>
            </a:pPr>
            <a:r>
              <a:rPr lang="en-US" sz="24999" spc="749">
                <a:solidFill>
                  <a:srgbClr val="1F3CFF"/>
                </a:solidFill>
                <a:latin typeface="Montserrat Classic Bold"/>
              </a:rPr>
              <a:t>5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2707" y="162314"/>
            <a:ext cx="2538683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 dirty="0">
                <a:solidFill>
                  <a:srgbClr val="1F3CFF"/>
                </a:solidFill>
                <a:latin typeface="Open Sans Bold"/>
              </a:rPr>
              <a:t>epic</a:t>
            </a:r>
          </a:p>
          <a:p>
            <a:pPr>
              <a:lnSpc>
                <a:spcPts val="4800"/>
              </a:lnSpc>
            </a:pPr>
            <a:r>
              <a:rPr lang="en-US" sz="4000" dirty="0">
                <a:solidFill>
                  <a:srgbClr val="1F3CFF"/>
                </a:solidFill>
                <a:latin typeface="Open Sans Bold"/>
              </a:rPr>
              <a:t>CLASS-</a:t>
            </a:r>
          </a:p>
          <a:p>
            <a:pPr>
              <a:lnSpc>
                <a:spcPts val="4800"/>
              </a:lnSpc>
            </a:pPr>
            <a:r>
              <a:rPr lang="en-US" sz="4000" dirty="0">
                <a:solidFill>
                  <a:srgbClr val="1F3CFF"/>
                </a:solidFill>
                <a:latin typeface="Open Sans Bold"/>
              </a:rPr>
              <a:t>-</a:t>
            </a:r>
            <a:r>
              <a:rPr lang="en-US" sz="4000" dirty="0" err="1">
                <a:solidFill>
                  <a:srgbClr val="1F3CFF"/>
                </a:solidFill>
                <a:latin typeface="Open Sans Bold"/>
              </a:rPr>
              <a:t>ification</a:t>
            </a:r>
            <a:endParaRPr lang="en-US" sz="4000" dirty="0">
              <a:solidFill>
                <a:srgbClr val="1F3CFF"/>
              </a:solidFill>
              <a:latin typeface="Open Sans Bold"/>
            </a:endParaRPr>
          </a:p>
          <a:p>
            <a:pPr>
              <a:lnSpc>
                <a:spcPts val="4800"/>
              </a:lnSpc>
            </a:pPr>
            <a:r>
              <a:rPr lang="en-US" sz="4000" dirty="0">
                <a:solidFill>
                  <a:srgbClr val="1F3CFF"/>
                </a:solidFill>
                <a:latin typeface="Open Sans Bold"/>
              </a:rPr>
              <a:t>models</a:t>
            </a:r>
          </a:p>
        </p:txBody>
      </p: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5753686" y="2264243"/>
            <a:ext cx="323850" cy="323850"/>
            <a:chOff x="-2540" y="-2540"/>
            <a:chExt cx="6355080" cy="6355080"/>
          </a:xfrm>
        </p:grpSpPr>
        <p:sp>
          <p:nvSpPr>
            <p:cNvPr id="25" name="Freeform 2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5442180" y="2648595"/>
            <a:ext cx="387705" cy="387705"/>
            <a:chOff x="-2540" y="-2540"/>
            <a:chExt cx="6355080" cy="6355080"/>
          </a:xfrm>
        </p:grpSpPr>
        <p:sp>
          <p:nvSpPr>
            <p:cNvPr id="27" name="Freeform 2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 rot="-757682">
            <a:off x="3392395" y="3404403"/>
            <a:ext cx="2383324" cy="7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200">
                <a:solidFill>
                  <a:srgbClr val="1F3CFF"/>
                </a:solidFill>
                <a:latin typeface="Open Sans Bold Italics"/>
              </a:rPr>
              <a:t>Damn...</a:t>
            </a:r>
          </a:p>
          <a:p>
            <a:pPr algn="ctr">
              <a:lnSpc>
                <a:spcPts val="3079"/>
              </a:lnSpc>
            </a:pPr>
            <a:r>
              <a:rPr lang="en-US" sz="2200">
                <a:solidFill>
                  <a:srgbClr val="1F3CFF"/>
                </a:solidFill>
                <a:latin typeface="Open Sans Bold Italics"/>
              </a:rPr>
              <a:t>so much class!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 rot="5614164">
            <a:off x="-3485056" y="4813281"/>
            <a:ext cx="9027512" cy="8890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153614">
            <a:off x="516003" y="8178101"/>
            <a:ext cx="1855174" cy="185517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45930" y="1358175"/>
            <a:ext cx="4236234" cy="1317812"/>
            <a:chOff x="0" y="0"/>
            <a:chExt cx="5648312" cy="1757082"/>
          </a:xfrm>
        </p:grpSpPr>
        <p:sp>
          <p:nvSpPr>
            <p:cNvPr id="5" name="TextBox 5"/>
            <p:cNvSpPr txBox="1"/>
            <p:nvPr/>
          </p:nvSpPr>
          <p:spPr>
            <a:xfrm>
              <a:off x="0" y="877715"/>
              <a:ext cx="5648312" cy="879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FFFFF"/>
                  </a:solidFill>
                  <a:latin typeface="Montserrat"/>
                </a:rPr>
                <a:t>Simple method of removing rows containing any missing data.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5648312" cy="617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280" lvl="1" indent="-231140">
                <a:lnSpc>
                  <a:spcPts val="3919"/>
                </a:lnSpc>
                <a:buFont typeface="Arial"/>
                <a:buChar char="•"/>
              </a:pPr>
              <a:r>
                <a:rPr lang="en-US" sz="2800" spc="28">
                  <a:solidFill>
                    <a:srgbClr val="FFFFFF"/>
                  </a:solidFill>
                  <a:latin typeface="Montserrat Classic"/>
                </a:rPr>
                <a:t>Remove rows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023066" y="1358175"/>
            <a:ext cx="4236234" cy="1660433"/>
            <a:chOff x="0" y="0"/>
            <a:chExt cx="5648312" cy="2213911"/>
          </a:xfrm>
        </p:grpSpPr>
        <p:sp>
          <p:nvSpPr>
            <p:cNvPr id="8" name="TextBox 8"/>
            <p:cNvSpPr txBox="1"/>
            <p:nvPr/>
          </p:nvSpPr>
          <p:spPr>
            <a:xfrm>
              <a:off x="0" y="877715"/>
              <a:ext cx="5648312" cy="13361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FFFFF"/>
                  </a:solidFill>
                  <a:latin typeface="Montserrat"/>
                </a:rPr>
                <a:t>Also a simple solution replacing NA values with random numbers or factors from their columns.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648312" cy="617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280" lvl="1" indent="-231140">
                <a:lnSpc>
                  <a:spcPts val="3919"/>
                </a:lnSpc>
                <a:buFont typeface="Arial"/>
                <a:buChar char="•"/>
              </a:pPr>
              <a:r>
                <a:rPr lang="en-US" sz="2800" spc="28">
                  <a:solidFill>
                    <a:srgbClr val="FFFFFF"/>
                  </a:solidFill>
                  <a:latin typeface="Montserrat Classic"/>
                </a:rPr>
                <a:t>Random replace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645930" y="6912624"/>
            <a:ext cx="4236234" cy="1259447"/>
            <a:chOff x="0" y="0"/>
            <a:chExt cx="5648312" cy="167926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799896"/>
              <a:ext cx="5648312" cy="879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FFFFF"/>
                  </a:solidFill>
                  <a:latin typeface="Montserrat"/>
                </a:rPr>
                <a:t>The intelligent imputation based on random forest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5648312" cy="529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96240" lvl="1" indent="-198120">
                <a:lnSpc>
                  <a:spcPts val="335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FFFFFF"/>
                  </a:solidFill>
                  <a:latin typeface="Montserrat Classic"/>
                </a:rPr>
                <a:t>missForest imputation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023066" y="6912624"/>
            <a:ext cx="4236234" cy="1605184"/>
            <a:chOff x="0" y="0"/>
            <a:chExt cx="5648312" cy="214024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804049"/>
              <a:ext cx="5648312" cy="13361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FFFFF"/>
                  </a:solidFill>
                  <a:latin typeface="Montserrat"/>
                </a:rPr>
                <a:t>Legendary k-nearest neighbors imputation algorithm taken from the great </a:t>
              </a:r>
              <a:r>
                <a:rPr lang="en-US" sz="1800" spc="18">
                  <a:solidFill>
                    <a:srgbClr val="FFFFFF"/>
                  </a:solidFill>
                  <a:latin typeface="Montserrat Italics"/>
                </a:rPr>
                <a:t>VIM </a:t>
              </a:r>
              <a:r>
                <a:rPr lang="en-US" sz="1800" spc="18">
                  <a:solidFill>
                    <a:srgbClr val="FFFFFF"/>
                  </a:solidFill>
                  <a:latin typeface="Montserrat"/>
                </a:rPr>
                <a:t>package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5648312" cy="533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96240" lvl="1" indent="-198120">
                <a:lnSpc>
                  <a:spcPts val="335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FFFFFF"/>
                  </a:solidFill>
                  <a:latin typeface="Montserrat Classic"/>
                </a:rPr>
                <a:t>VIM's knn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1028700"/>
            <a:ext cx="5607400" cy="218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800" spc="144">
                <a:solidFill>
                  <a:srgbClr val="FFFFFF"/>
                </a:solidFill>
                <a:latin typeface="Montserrat Classic"/>
              </a:rPr>
              <a:t>6 NOTEWORTHY</a:t>
            </a:r>
          </a:p>
          <a:p>
            <a:pPr algn="ctr">
              <a:lnSpc>
                <a:spcPts val="5760"/>
              </a:lnSpc>
            </a:pPr>
            <a:r>
              <a:rPr lang="en-US" sz="4800" spc="144">
                <a:solidFill>
                  <a:srgbClr val="FFFFFF"/>
                </a:solidFill>
                <a:latin typeface="Montserrat Classic"/>
              </a:rPr>
              <a:t>IMPUTATION</a:t>
            </a:r>
          </a:p>
          <a:p>
            <a:pPr algn="ctr">
              <a:lnSpc>
                <a:spcPts val="5759"/>
              </a:lnSpc>
            </a:pPr>
            <a:r>
              <a:rPr lang="en-US" sz="4800" spc="144">
                <a:solidFill>
                  <a:srgbClr val="FFFFFF"/>
                </a:solidFill>
                <a:latin typeface="Montserrat Classic"/>
              </a:rPr>
              <a:t>METHODS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645930" y="3970662"/>
            <a:ext cx="4236234" cy="1944690"/>
            <a:chOff x="0" y="0"/>
            <a:chExt cx="5648312" cy="259292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799896"/>
              <a:ext cx="5648312" cy="17930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FFFFF"/>
                  </a:solidFill>
                  <a:latin typeface="Montserrat"/>
                </a:rPr>
                <a:t>Another basic imputation putting in place empty median cells from their columns for numerical values and dominant for categorical ones.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5648312" cy="529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96240" lvl="1" indent="-198120">
                <a:lnSpc>
                  <a:spcPts val="335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FFFFFF"/>
                  </a:solidFill>
                  <a:latin typeface="Montserrat Classic"/>
                </a:rPr>
                <a:t>Mode / median replace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023066" y="3970662"/>
            <a:ext cx="4236234" cy="2290426"/>
            <a:chOff x="0" y="0"/>
            <a:chExt cx="5648312" cy="3053902"/>
          </a:xfrm>
        </p:grpSpPr>
        <p:sp>
          <p:nvSpPr>
            <p:cNvPr id="21" name="TextBox 21"/>
            <p:cNvSpPr txBox="1"/>
            <p:nvPr/>
          </p:nvSpPr>
          <p:spPr>
            <a:xfrm>
              <a:off x="0" y="804049"/>
              <a:ext cx="5648312" cy="22498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FFFFF"/>
                  </a:solidFill>
                  <a:latin typeface="Montserrat"/>
                </a:rPr>
                <a:t>Creates multiple imputations for multivariate missing data, based on Fully Conditional Specification, where each incomplete variable is imputed by a separate model.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5648312" cy="533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96240" lvl="1" indent="-198120">
                <a:lnSpc>
                  <a:spcPts val="335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FFFFFF"/>
                  </a:solidFill>
                  <a:latin typeface="Montserrat Classic"/>
                </a:rPr>
                <a:t>mice imputation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17841"/>
            <a:ext cx="18288000" cy="1030484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241055" y="2713822"/>
            <a:ext cx="11805889" cy="4370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spc="504">
                <a:solidFill>
                  <a:srgbClr val="FFFFFF"/>
                </a:solidFill>
                <a:latin typeface="Montserrat Classic Bold"/>
              </a:rPr>
              <a:t>BUT WHICH WILL TURN OUT TO BE THE BEST AND WILL WIN THIS AMAZING RACE?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3749" y="7083983"/>
            <a:ext cx="2867306" cy="286730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046945" y="464885"/>
            <a:ext cx="2628900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418331" y="-244605"/>
            <a:ext cx="18911697" cy="1070985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294524" y="2203081"/>
            <a:ext cx="9933062" cy="4632279"/>
            <a:chOff x="0" y="0"/>
            <a:chExt cx="13244082" cy="617637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 l="13982" r="15911"/>
            <a:stretch>
              <a:fillRect/>
            </a:stretch>
          </p:blipFill>
          <p:spPr>
            <a:xfrm>
              <a:off x="0" y="0"/>
              <a:ext cx="4330027" cy="6176372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 l="17326" r="18056" b="8310"/>
            <a:stretch>
              <a:fillRect/>
            </a:stretch>
          </p:blipFill>
          <p:spPr>
            <a:xfrm>
              <a:off x="4457027" y="0"/>
              <a:ext cx="4330027" cy="6176372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rcRect l="30413" t="12804" r="32378" b="34121"/>
            <a:stretch>
              <a:fillRect/>
            </a:stretch>
          </p:blipFill>
          <p:spPr>
            <a:xfrm>
              <a:off x="8914055" y="0"/>
              <a:ext cx="4330027" cy="6176372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6668852" y="7216670"/>
            <a:ext cx="2505867" cy="865173"/>
            <a:chOff x="0" y="0"/>
            <a:chExt cx="3341156" cy="1153564"/>
          </a:xfrm>
        </p:grpSpPr>
        <p:sp>
          <p:nvSpPr>
            <p:cNvPr id="8" name="TextBox 8"/>
            <p:cNvSpPr txBox="1"/>
            <p:nvPr/>
          </p:nvSpPr>
          <p:spPr>
            <a:xfrm>
              <a:off x="0" y="677049"/>
              <a:ext cx="3341156" cy="476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 spc="21">
                  <a:solidFill>
                    <a:srgbClr val="111117"/>
                  </a:solidFill>
                  <a:latin typeface="Montserrat"/>
                </a:rPr>
                <a:t>Dawid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3341156" cy="533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24">
                  <a:solidFill>
                    <a:srgbClr val="111117"/>
                  </a:solidFill>
                  <a:latin typeface="Montserrat Classic Bold"/>
                </a:rPr>
                <a:t>PRZYBYLIŃSKI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847451" y="2203081"/>
            <a:ext cx="3439277" cy="4827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 spc="192">
                <a:solidFill>
                  <a:srgbClr val="1F3CFF"/>
                </a:solidFill>
                <a:latin typeface="Montserrat Classic Bold"/>
              </a:rPr>
              <a:t>Coming soon...we will let you know!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008122" y="7216670"/>
            <a:ext cx="2505867" cy="865173"/>
            <a:chOff x="0" y="0"/>
            <a:chExt cx="3341156" cy="115356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677049"/>
              <a:ext cx="3341156" cy="476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 spc="21">
                  <a:solidFill>
                    <a:srgbClr val="111117"/>
                  </a:solidFill>
                  <a:latin typeface="Montserrat"/>
                </a:rPr>
                <a:t>Hanna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3341156" cy="533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24">
                  <a:solidFill>
                    <a:srgbClr val="111117"/>
                  </a:solidFill>
                  <a:latin typeface="Montserrat Classic Bold"/>
                </a:rPr>
                <a:t>ZDULSKA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355116" y="7216670"/>
            <a:ext cx="2505867" cy="865173"/>
            <a:chOff x="0" y="0"/>
            <a:chExt cx="3341156" cy="1153564"/>
          </a:xfrm>
        </p:grpSpPr>
        <p:sp>
          <p:nvSpPr>
            <p:cNvPr id="15" name="TextBox 15"/>
            <p:cNvSpPr txBox="1"/>
            <p:nvPr/>
          </p:nvSpPr>
          <p:spPr>
            <a:xfrm>
              <a:off x="0" y="677049"/>
              <a:ext cx="3341156" cy="476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 spc="21">
                  <a:solidFill>
                    <a:srgbClr val="111117"/>
                  </a:solidFill>
                  <a:latin typeface="Montserrat"/>
                </a:rPr>
                <a:t>Jakub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3341156" cy="533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24">
                  <a:solidFill>
                    <a:srgbClr val="111117"/>
                  </a:solidFill>
                  <a:latin typeface="Montserrat Classic Bold"/>
                </a:rPr>
                <a:t>KOSTERNA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289</Words>
  <Application>Microsoft Office PowerPoint</Application>
  <PresentationFormat>Niestandardowy</PresentationFormat>
  <Paragraphs>55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21" baseType="lpstr">
      <vt:lpstr>Chewy</vt:lpstr>
      <vt:lpstr>Great Vibes</vt:lpstr>
      <vt:lpstr>Montserrat Classic</vt:lpstr>
      <vt:lpstr>Open Sans Bold</vt:lpstr>
      <vt:lpstr>Berkshire Swash</vt:lpstr>
      <vt:lpstr>Montserrat Italics</vt:lpstr>
      <vt:lpstr>Open Sans Extra Bold</vt:lpstr>
      <vt:lpstr>Montserrat Classic Bold</vt:lpstr>
      <vt:lpstr>Montserrat</vt:lpstr>
      <vt:lpstr>Playlist Script</vt:lpstr>
      <vt:lpstr>Calibri</vt:lpstr>
      <vt:lpstr>Open Sans Bold Italics</vt:lpstr>
      <vt:lpstr>Arial</vt:lpstr>
      <vt:lpstr>Sacramento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friday imputation presentation</dc:title>
  <cp:lastModifiedBy>ckostern</cp:lastModifiedBy>
  <cp:revision>3</cp:revision>
  <dcterms:created xsi:type="dcterms:W3CDTF">2006-08-16T00:00:00Z</dcterms:created>
  <dcterms:modified xsi:type="dcterms:W3CDTF">2020-05-14T19:09:37Z</dcterms:modified>
  <dc:identifier>DAD8P2K8Nck</dc:identifier>
</cp:coreProperties>
</file>