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Open Sans Extra Bold" panose="020B0604020202020204" charset="0"/>
      <p:regular r:id="rId5"/>
    </p:embeddedFont>
    <p:embeddedFont>
      <p:font typeface="Playlist Script" panose="020B0604020202020204" charset="0"/>
      <p:regular r:id="rId6"/>
    </p:embeddedFont>
    <p:embeddedFont>
      <p:font typeface="Chewy" panose="020B0604020202020204" charset="0"/>
      <p:regular r:id="rId7"/>
    </p:embeddedFont>
    <p:embeddedFont>
      <p:font typeface="Montserrat Classic Bold" panose="020B0604020202020204" charset="-18"/>
      <p:regular r:id="rId8"/>
    </p:embeddedFont>
    <p:embeddedFont>
      <p:font typeface="Great Vibes" panose="020B0604020202020204" charset="-18"/>
      <p:regular r:id="rId9"/>
    </p:embeddedFont>
    <p:embeddedFont>
      <p:font typeface="Montserrat Classic" panose="020B0604020202020204" charset="-18"/>
      <p:regular r:id="rId10"/>
    </p:embeddedFont>
    <p:embeddedFont>
      <p:font typeface="Montserrat" panose="020B0604020202020204" charset="-18"/>
      <p:regular r:id="rId11"/>
    </p:embeddedFont>
    <p:embeddedFont>
      <p:font typeface="Sacramento" panose="020B0604020202020204" charset="0"/>
      <p:regular r:id="rId12"/>
    </p:embeddedFont>
    <p:embeddedFont>
      <p:font typeface="Berkshire Swash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07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17841"/>
            <a:ext cx="18288000" cy="103048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285" y="2096065"/>
            <a:ext cx="15334975" cy="275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200"/>
              </a:lnSpc>
            </a:pPr>
            <a:r>
              <a:rPr lang="en-US" sz="13500" spc="945">
                <a:solidFill>
                  <a:srgbClr val="FFFFFF"/>
                </a:solidFill>
                <a:latin typeface="Montserrat Classic Bold"/>
              </a:rPr>
              <a:t>IMPUTATIONS</a:t>
            </a:r>
          </a:p>
          <a:p>
            <a:pPr>
              <a:lnSpc>
                <a:spcPts val="5400"/>
              </a:lnSpc>
            </a:pPr>
            <a:r>
              <a:rPr lang="en-US" sz="4500" spc="315">
                <a:solidFill>
                  <a:srgbClr val="FFFFFF"/>
                </a:solidFill>
                <a:latin typeface="Montserrat Classic Bold"/>
              </a:rPr>
              <a:t>                            ... AND BINARY CLASSIFICATION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30599" y="7798936"/>
            <a:ext cx="5669826" cy="192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80"/>
              </a:lnSpc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Jakub Kosterna</a:t>
            </a:r>
          </a:p>
          <a:p>
            <a:pPr algn="r">
              <a:lnSpc>
                <a:spcPts val="5180"/>
              </a:lnSpc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Dawid Przybyliński</a:t>
            </a:r>
          </a:p>
          <a:p>
            <a:pPr algn="r">
              <a:lnSpc>
                <a:spcPts val="5180"/>
              </a:lnSpc>
              <a:spcBef>
                <a:spcPct val="0"/>
              </a:spcBef>
            </a:pPr>
            <a:r>
              <a:rPr lang="en-US" sz="3700" spc="74">
                <a:solidFill>
                  <a:srgbClr val="FFFFFF"/>
                </a:solidFill>
                <a:latin typeface="Montserrat Classic"/>
              </a:rPr>
              <a:t>Hanna Zdulska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947" r="94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9958" y="5700307"/>
            <a:ext cx="12244389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Open Sans Extra Bold"/>
              </a:rPr>
              <a:t>6 </a:t>
            </a:r>
            <a:r>
              <a:rPr lang="en-US" sz="7000" dirty="0" smtClean="0">
                <a:solidFill>
                  <a:srgbClr val="FF1616"/>
                </a:solidFill>
                <a:latin typeface="Open Sans Extra Bold"/>
              </a:rPr>
              <a:t>A</a:t>
            </a:r>
            <a:r>
              <a:rPr lang="en-US" sz="7000" dirty="0" smtClean="0">
                <a:solidFill>
                  <a:srgbClr val="FFDE59"/>
                </a:solidFill>
                <a:latin typeface="Open Sans Extra Bold"/>
              </a:rPr>
              <a:t>W</a:t>
            </a:r>
            <a:r>
              <a:rPr lang="en-US" sz="7000" dirty="0" smtClean="0">
                <a:solidFill>
                  <a:srgbClr val="7ED957"/>
                </a:solidFill>
                <a:latin typeface="Open Sans Extra Bold"/>
              </a:rPr>
              <a:t>E</a:t>
            </a:r>
            <a:r>
              <a:rPr lang="en-US" sz="7000" dirty="0" smtClean="0">
                <a:solidFill>
                  <a:srgbClr val="5CE1E6"/>
                </a:solidFill>
                <a:latin typeface="Open Sans Extra Bold"/>
              </a:rPr>
              <a:t>S</a:t>
            </a:r>
            <a:r>
              <a:rPr lang="en-US" sz="7000" dirty="0" smtClean="0">
                <a:solidFill>
                  <a:srgbClr val="1F3CFF"/>
                </a:solidFill>
                <a:latin typeface="Open Sans Extra Bold"/>
              </a:rPr>
              <a:t>O</a:t>
            </a:r>
            <a:r>
              <a:rPr lang="en-US" sz="7000" dirty="0" smtClean="0">
                <a:solidFill>
                  <a:srgbClr val="FF66C4"/>
                </a:solidFill>
                <a:latin typeface="Open Sans Extra Bold"/>
              </a:rPr>
              <a:t>M</a:t>
            </a:r>
            <a:r>
              <a:rPr lang="en-US" sz="7000" dirty="0" smtClean="0">
                <a:solidFill>
                  <a:srgbClr val="FF1616"/>
                </a:solidFill>
                <a:latin typeface="Open Sans Extra Bold"/>
              </a:rPr>
              <a:t>E</a:t>
            </a:r>
            <a:endParaRPr lang="pl-PL" sz="7000" dirty="0" smtClean="0">
              <a:solidFill>
                <a:srgbClr val="FF1616"/>
              </a:solidFill>
              <a:latin typeface="Open Sans Extra Bold"/>
            </a:endParaRPr>
          </a:p>
          <a:p>
            <a:pPr>
              <a:lnSpc>
                <a:spcPts val="9800"/>
              </a:lnSpc>
            </a:pPr>
            <a:r>
              <a:rPr lang="pl-PL" sz="7000" dirty="0">
                <a:solidFill>
                  <a:srgbClr val="FF1616"/>
                </a:solidFill>
                <a:latin typeface="Open Sans Extra Bold"/>
              </a:rPr>
              <a:t>	</a:t>
            </a:r>
            <a:r>
              <a:rPr lang="en-US" sz="7000" dirty="0" smtClean="0">
                <a:solidFill>
                  <a:srgbClr val="FFFFFF"/>
                </a:solidFill>
                <a:latin typeface="Open Sans Extra Bold"/>
              </a:rPr>
              <a:t>BINARY CLASSIFICATION</a:t>
            </a:r>
            <a:endParaRPr lang="pl-PL" sz="7000" dirty="0">
              <a:solidFill>
                <a:srgbClr val="FFFFFF"/>
              </a:solidFill>
              <a:latin typeface="Open Sans Extra Bold"/>
            </a:endParaRPr>
          </a:p>
          <a:p>
            <a:pPr>
              <a:lnSpc>
                <a:spcPts val="9800"/>
              </a:lnSpc>
            </a:pPr>
            <a:r>
              <a:rPr lang="pl-PL" sz="7000" dirty="0" smtClean="0">
                <a:solidFill>
                  <a:srgbClr val="FFFFFF"/>
                </a:solidFill>
                <a:latin typeface="Open Sans Extra Bold"/>
              </a:rPr>
              <a:t>		</a:t>
            </a:r>
            <a:r>
              <a:rPr lang="en-US" sz="7000" dirty="0" smtClean="0">
                <a:solidFill>
                  <a:srgbClr val="FFFFFF"/>
                </a:solidFill>
                <a:latin typeface="Open Sans Extra Bold"/>
              </a:rPr>
              <a:t>DATASETS</a:t>
            </a:r>
            <a:endParaRPr lang="en-US" sz="7000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 rot="-329388">
            <a:off x="13584004" y="4920315"/>
            <a:ext cx="2631388" cy="135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39"/>
              </a:lnSpc>
              <a:spcBef>
                <a:spcPts val="8204"/>
              </a:spcBef>
            </a:pPr>
            <a:r>
              <a:rPr lang="en-US" sz="7813">
                <a:solidFill>
                  <a:srgbClr val="FFFFFF"/>
                </a:solidFill>
                <a:latin typeface="Playlist Script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 rot="434996">
            <a:off x="10985224" y="5432613"/>
            <a:ext cx="3360339" cy="725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</a:pPr>
            <a:r>
              <a:rPr lang="en-US" sz="6484">
                <a:solidFill>
                  <a:srgbClr val="FFFFFF"/>
                </a:solidFill>
                <a:latin typeface="Sacramento"/>
              </a:rPr>
              <a:t>55</a:t>
            </a:r>
          </a:p>
        </p:txBody>
      </p:sp>
      <p:sp>
        <p:nvSpPr>
          <p:cNvPr id="5" name="TextBox 5"/>
          <p:cNvSpPr txBox="1"/>
          <p:nvPr/>
        </p:nvSpPr>
        <p:spPr>
          <a:xfrm rot="-612358">
            <a:off x="11897221" y="4221314"/>
            <a:ext cx="4313320" cy="109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9482">
                <a:solidFill>
                  <a:srgbClr val="FFFFFF"/>
                </a:solidFill>
                <a:latin typeface="Great Vibes"/>
              </a:rPr>
              <a:t>56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200848" y="1368914"/>
            <a:ext cx="2417979" cy="2417979"/>
            <a:chOff x="0" y="0"/>
            <a:chExt cx="3223972" cy="3223972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1432598" y="2900519"/>
              <a:ext cx="358775" cy="288129"/>
              <a:chOff x="0" y="0"/>
              <a:chExt cx="706752" cy="508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432598" y="35323"/>
              <a:ext cx="358775" cy="288129"/>
              <a:chOff x="0" y="0"/>
              <a:chExt cx="706752" cy="508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0" y="1467921"/>
              <a:ext cx="358775" cy="288129"/>
              <a:chOff x="0" y="0"/>
              <a:chExt cx="706752" cy="508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10800000">
              <a:off x="2865196" y="1467921"/>
              <a:ext cx="358775" cy="288129"/>
              <a:chOff x="0" y="0"/>
              <a:chExt cx="706752" cy="508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7314931">
              <a:off x="675229" y="2683951"/>
              <a:ext cx="358775" cy="288129"/>
              <a:chOff x="0" y="0"/>
              <a:chExt cx="706752" cy="508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7314931">
              <a:off x="2189967" y="251891"/>
              <a:ext cx="358775" cy="288129"/>
              <a:chOff x="0" y="0"/>
              <a:chExt cx="706752" cy="508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-8885068">
              <a:off x="216568" y="710552"/>
              <a:ext cx="358775" cy="288129"/>
              <a:chOff x="0" y="0"/>
              <a:chExt cx="706752" cy="508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 rot="-8885068">
              <a:off x="2648628" y="2225291"/>
              <a:ext cx="358775" cy="288129"/>
              <a:chOff x="0" y="0"/>
              <a:chExt cx="706752" cy="508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9043094">
              <a:off x="183050" y="2168612"/>
              <a:ext cx="358775" cy="288129"/>
              <a:chOff x="0" y="0"/>
              <a:chExt cx="706752" cy="508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9043094">
              <a:off x="2682146" y="767231"/>
              <a:ext cx="358775" cy="288129"/>
              <a:chOff x="0" y="0"/>
              <a:chExt cx="706752" cy="508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 rot="-7156905">
              <a:off x="731908" y="218373"/>
              <a:ext cx="358775" cy="288129"/>
              <a:chOff x="0" y="0"/>
              <a:chExt cx="706752" cy="508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 rot="-7156905">
              <a:off x="2133289" y="2717469"/>
              <a:ext cx="358775" cy="288129"/>
              <a:chOff x="0" y="0"/>
              <a:chExt cx="706752" cy="508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215900"/>
                <a:ext cx="706752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06752" h="76200">
                    <a:moveTo>
                      <a:pt x="0" y="0"/>
                    </a:moveTo>
                    <a:lnTo>
                      <a:pt x="706752" y="0"/>
                    </a:lnTo>
                    <a:lnTo>
                      <a:pt x="706752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713122" y="658243"/>
              <a:ext cx="1797728" cy="177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sz="8000" spc="8">
                  <a:solidFill>
                    <a:srgbClr val="FFFFFF"/>
                  </a:solidFill>
                  <a:latin typeface="Berkshire Swash"/>
                </a:rPr>
                <a:t>27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60162" y="1053925"/>
              <a:ext cx="1103957" cy="206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884958" y="1371600"/>
            <a:ext cx="4524879" cy="116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6"/>
              </a:lnSpc>
            </a:pPr>
            <a:r>
              <a:rPr lang="en-US" sz="9947">
                <a:solidFill>
                  <a:srgbClr val="FFFFFF"/>
                </a:solidFill>
                <a:latin typeface="Great Vibes"/>
              </a:rPr>
              <a:t>38</a:t>
            </a:r>
          </a:p>
        </p:txBody>
      </p:sp>
      <p:sp>
        <p:nvSpPr>
          <p:cNvPr id="34" name="TextBox 34"/>
          <p:cNvSpPr txBox="1"/>
          <p:nvPr/>
        </p:nvSpPr>
        <p:spPr>
          <a:xfrm rot="-720282">
            <a:off x="10465934" y="3396059"/>
            <a:ext cx="2969267" cy="902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6"/>
              </a:lnSpc>
            </a:pPr>
            <a:r>
              <a:rPr lang="en-US" sz="6743">
                <a:solidFill>
                  <a:srgbClr val="FFFFFF"/>
                </a:solidFill>
                <a:latin typeface="Chewy"/>
              </a:rPr>
              <a:t>188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 rot="5614164">
            <a:off x="-3485056" y="4813281"/>
            <a:ext cx="9027512" cy="889003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153614">
            <a:off x="516003" y="8178101"/>
            <a:ext cx="1855174" cy="185517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7645930" y="1358175"/>
            <a:ext cx="4236234" cy="1317812"/>
            <a:chOff x="0" y="0"/>
            <a:chExt cx="5648312" cy="1757082"/>
          </a:xfrm>
        </p:grpSpPr>
        <p:sp>
          <p:nvSpPr>
            <p:cNvPr id="5" name="TextBox 5"/>
            <p:cNvSpPr txBox="1"/>
            <p:nvPr/>
          </p:nvSpPr>
          <p:spPr>
            <a:xfrm>
              <a:off x="0" y="877715"/>
              <a:ext cx="5648312" cy="87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 dirty="0">
                  <a:solidFill>
                    <a:srgbClr val="FFFFFF"/>
                  </a:solidFill>
                  <a:latin typeface="Montserrat"/>
                </a:rPr>
                <a:t>Simple method of removing rows containing any missing data.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5648312" cy="617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 spc="28">
                  <a:solidFill>
                    <a:srgbClr val="FFFFFF"/>
                  </a:solidFill>
                  <a:latin typeface="Montserrat Classic"/>
                </a:rPr>
                <a:t>Remove rows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23066" y="1315313"/>
            <a:ext cx="4236234" cy="1703295"/>
            <a:chOff x="0" y="-57150"/>
            <a:chExt cx="5648312" cy="2271060"/>
          </a:xfrm>
        </p:grpSpPr>
        <p:sp>
          <p:nvSpPr>
            <p:cNvPr id="8" name="TextBox 8"/>
            <p:cNvSpPr txBox="1"/>
            <p:nvPr/>
          </p:nvSpPr>
          <p:spPr>
            <a:xfrm>
              <a:off x="0" y="877714"/>
              <a:ext cx="5648312" cy="1336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 dirty="0">
                  <a:solidFill>
                    <a:srgbClr val="FFFFFF"/>
                  </a:solidFill>
                  <a:latin typeface="Montserrat"/>
                </a:rPr>
                <a:t>Also a simple solution replacing NA values with random numbers or factors from their columns.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648312" cy="617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800" spc="28">
                  <a:solidFill>
                    <a:srgbClr val="FFFFFF"/>
                  </a:solidFill>
                  <a:latin typeface="Montserrat Classic"/>
                </a:rPr>
                <a:t>Random replace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45930" y="7201134"/>
            <a:ext cx="4236234" cy="1295166"/>
            <a:chOff x="0" y="-47625"/>
            <a:chExt cx="5648312" cy="172688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799896"/>
              <a:ext cx="5648312" cy="879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sz="1800" spc="18" dirty="0">
                  <a:solidFill>
                    <a:srgbClr val="FFFFFF"/>
                  </a:solidFill>
                  <a:latin typeface="Montserrat"/>
                </a:rPr>
                <a:t>The intelligent imputation based on random forest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5648312" cy="529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 dirty="0" err="1">
                  <a:solidFill>
                    <a:srgbClr val="FFFFFF"/>
                  </a:solidFill>
                  <a:latin typeface="Montserrat Classic"/>
                </a:rPr>
                <a:t>missForest</a:t>
              </a:r>
              <a:r>
                <a:rPr lang="en-US" sz="2400" spc="24" dirty="0">
                  <a:solidFill>
                    <a:srgbClr val="FFFFFF"/>
                  </a:solidFill>
                  <a:latin typeface="Montserrat Classic"/>
                </a:rPr>
                <a:t> imputation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023066" y="7138743"/>
            <a:ext cx="4236234" cy="1014786"/>
            <a:chOff x="0" y="-57149"/>
            <a:chExt cx="5648312" cy="135304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73562"/>
              <a:ext cx="5648312" cy="422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 lang="en-US" sz="1800" spc="18" dirty="0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49"/>
              <a:ext cx="5648312" cy="579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400" spc="28" dirty="0">
                  <a:solidFill>
                    <a:srgbClr val="FFFFFF"/>
                  </a:solidFill>
                  <a:latin typeface="Montserrat Classic"/>
                </a:rPr>
                <a:t>VIM's </a:t>
              </a:r>
              <a:r>
                <a:rPr lang="en-US" sz="2400" spc="28" dirty="0" err="1">
                  <a:solidFill>
                    <a:srgbClr val="FFFFFF"/>
                  </a:solidFill>
                  <a:latin typeface="Montserrat Classic"/>
                </a:rPr>
                <a:t>knn</a:t>
              </a:r>
              <a:endParaRPr lang="en-US" sz="2400" spc="28" dirty="0">
                <a:solidFill>
                  <a:srgbClr val="FFFFFF"/>
                </a:solidFill>
                <a:latin typeface="Montserrat Classic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1028700"/>
            <a:ext cx="5607400" cy="218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6 NOTEWORTHY</a:t>
            </a:r>
          </a:p>
          <a:p>
            <a:pPr algn="ctr">
              <a:lnSpc>
                <a:spcPts val="5760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IMPUTATION</a:t>
            </a:r>
          </a:p>
          <a:p>
            <a:pPr algn="ctr">
              <a:lnSpc>
                <a:spcPts val="5759"/>
              </a:lnSpc>
            </a:pPr>
            <a:r>
              <a:rPr lang="en-US" sz="4800" spc="144">
                <a:solidFill>
                  <a:srgbClr val="FFFFFF"/>
                </a:solidFill>
                <a:latin typeface="Montserrat Classic"/>
              </a:rPr>
              <a:t>METHODS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645930" y="3894900"/>
            <a:ext cx="4236234" cy="2087320"/>
            <a:chOff x="0" y="-47625"/>
            <a:chExt cx="5648312" cy="278309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799896"/>
              <a:ext cx="5648312" cy="193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0"/>
                </a:lnSpc>
              </a:pPr>
              <a:r>
                <a:rPr lang="en-US" spc="19" dirty="0">
                  <a:solidFill>
                    <a:srgbClr val="FFFFFF"/>
                  </a:solidFill>
                  <a:latin typeface="Montserrat"/>
                </a:rPr>
                <a:t>Another basic imputation putting in place empty median cells from their columns for numerical values and dominant for categorical ones.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648312" cy="529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40" lvl="1" indent="-198120">
                <a:lnSpc>
                  <a:spcPts val="3359"/>
                </a:lnSpc>
                <a:buFont typeface="Arial"/>
                <a:buChar char="•"/>
              </a:pPr>
              <a:r>
                <a:rPr lang="en-US" sz="2400" spc="24" dirty="0">
                  <a:solidFill>
                    <a:srgbClr val="FFFFFF"/>
                  </a:solidFill>
                  <a:latin typeface="Montserrat Classic"/>
                </a:rPr>
                <a:t>Mode / median replace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985852" y="3879976"/>
            <a:ext cx="4236234" cy="1017901"/>
            <a:chOff x="0" y="-57149"/>
            <a:chExt cx="5648312" cy="135720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877715"/>
              <a:ext cx="5648312" cy="422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00"/>
                </a:lnSpc>
              </a:pPr>
              <a:endParaRPr lang="en-US" sz="1800" spc="18" dirty="0">
                <a:solidFill>
                  <a:srgbClr val="FFFFFF"/>
                </a:solidFill>
                <a:latin typeface="Montserrat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49"/>
              <a:ext cx="5648312" cy="6668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62280" lvl="1" indent="-231140">
                <a:lnSpc>
                  <a:spcPts val="3919"/>
                </a:lnSpc>
                <a:buFont typeface="Arial"/>
                <a:buChar char="•"/>
              </a:pPr>
              <a:r>
                <a:rPr lang="en-US" sz="2400" spc="28" dirty="0">
                  <a:solidFill>
                    <a:srgbClr val="FFFFFF"/>
                  </a:solidFill>
                  <a:latin typeface="Montserrat Classic"/>
                </a:rPr>
                <a:t>mice imputation</a:t>
              </a:r>
            </a:p>
          </p:txBody>
        </p:sp>
      </p:grpSp>
      <p:sp>
        <p:nvSpPr>
          <p:cNvPr id="26" name="TextBox 18"/>
          <p:cNvSpPr txBox="1"/>
          <p:nvPr/>
        </p:nvSpPr>
        <p:spPr>
          <a:xfrm>
            <a:off x="12985852" y="4581124"/>
            <a:ext cx="4236234" cy="1701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pc="18" dirty="0">
                <a:solidFill>
                  <a:srgbClr val="FFFFFF"/>
                </a:solidFill>
                <a:latin typeface="Montserrat"/>
              </a:rPr>
              <a:t>Creates multiple imputations for multivariate missing data, based on Fully Conditional Specification, where each incomplete variable is imputed by a separate model.</a:t>
            </a:r>
            <a:endParaRPr lang="en-US" spc="18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2980536" y="7836775"/>
            <a:ext cx="4236234" cy="1009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pc="18" dirty="0">
                <a:solidFill>
                  <a:srgbClr val="FFFFFF"/>
                </a:solidFill>
                <a:latin typeface="Montserrat"/>
              </a:rPr>
              <a:t>Legendary k-nearest neighbors imputation algorithm taken from the great VIM package</a:t>
            </a:r>
            <a:endParaRPr lang="en-US" spc="18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128</Words>
  <Application>Microsoft Office PowerPoint</Application>
  <PresentationFormat>Niestandardowy</PresentationFormat>
  <Paragraphs>29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15" baseType="lpstr">
      <vt:lpstr>Open Sans Extra Bold</vt:lpstr>
      <vt:lpstr>Playlist Script</vt:lpstr>
      <vt:lpstr>Chewy</vt:lpstr>
      <vt:lpstr>Montserrat Classic Bold</vt:lpstr>
      <vt:lpstr>Great Vibes</vt:lpstr>
      <vt:lpstr>Montserrat Classic</vt:lpstr>
      <vt:lpstr>Montserrat</vt:lpstr>
      <vt:lpstr>Sacramento</vt:lpstr>
      <vt:lpstr>Berkshire Swash</vt:lpstr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Sales Presentation</dc:title>
  <cp:lastModifiedBy>ckostern</cp:lastModifiedBy>
  <cp:revision>5</cp:revision>
  <dcterms:created xsi:type="dcterms:W3CDTF">2006-08-16T00:00:00Z</dcterms:created>
  <dcterms:modified xsi:type="dcterms:W3CDTF">2020-05-14T16:36:23Z</dcterms:modified>
  <dc:identifier>DAD8P2K8Nck</dc:identifier>
</cp:coreProperties>
</file>