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9" r:id="rId8"/>
    <p:sldId id="268" r:id="rId9"/>
    <p:sldId id="261" r:id="rId10"/>
    <p:sldId id="262" r:id="rId11"/>
    <p:sldId id="263" r:id="rId12"/>
    <p:sldId id="264" r:id="rId13"/>
    <p:sldId id="265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AC806C-4157-3C46-B636-862695D078E2}" v="136" dt="2024-11-24T19:18:47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94724"/>
  </p:normalViewPr>
  <p:slideViewPr>
    <p:cSldViewPr snapToGrid="0">
      <p:cViewPr>
        <p:scale>
          <a:sx n="100" d="100"/>
          <a:sy n="100" d="100"/>
        </p:scale>
        <p:origin x="3136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3/23/25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3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21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9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9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4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0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4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6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3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01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78" r:id="rId3"/>
    <p:sldLayoutId id="2147483677" r:id="rId4"/>
    <p:sldLayoutId id="2147483676" r:id="rId5"/>
    <p:sldLayoutId id="2147483675" r:id="rId6"/>
    <p:sldLayoutId id="2147483674" r:id="rId7"/>
    <p:sldLayoutId id="2147483673" r:id="rId8"/>
    <p:sldLayoutId id="2147483672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ogomatoschaves/geneal" TargetMode="External"/><Relationship Id="rId2" Type="http://schemas.openxmlformats.org/officeDocument/2006/relationships/hyperlink" Target="https://github.com/KostelidisDev/OptiArm2DO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robotic arm&#10;&#10;AI-generated content may be incorrect.">
            <a:extLst>
              <a:ext uri="{FF2B5EF4-FFF2-40B4-BE49-F238E27FC236}">
                <a16:creationId xmlns:a16="http://schemas.microsoft.com/office/drawing/2014/main" id="{DA663748-A438-542C-0A4E-EBAE471AE4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74" r="15799"/>
          <a:stretch/>
        </p:blipFill>
        <p:spPr>
          <a:xfrm>
            <a:off x="0" y="0"/>
            <a:ext cx="7915352" cy="68595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D08BF4-8B01-0E30-5AB5-1AF30851A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633" y="1247140"/>
            <a:ext cx="3608208" cy="674615"/>
          </a:xfrm>
        </p:spPr>
        <p:txBody>
          <a:bodyPr>
            <a:normAutofit/>
          </a:bodyPr>
          <a:lstStyle/>
          <a:p>
            <a:r>
              <a:rPr lang="en-US" sz="2600" dirty="0"/>
              <a:t>“OptiArm2DOF”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98FC7-B859-E3A1-A281-9D84F1AEE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633" y="4818126"/>
            <a:ext cx="3608208" cy="12689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l-GR" sz="1100" kern="100" spc="75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Εργασία του Μεταπτυχιακού Φοιτητή</a:t>
            </a:r>
          </a:p>
          <a:p>
            <a:pPr>
              <a:lnSpc>
                <a:spcPct val="100000"/>
              </a:lnSpc>
            </a:pPr>
            <a:r>
              <a:rPr lang="el-GR" sz="1100" kern="100" spc="75" dirty="0" err="1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Κωστελίδη</a:t>
            </a:r>
            <a:r>
              <a:rPr lang="el-GR" sz="1100" kern="100" spc="75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Ιορδάνη</a:t>
            </a:r>
          </a:p>
          <a:p>
            <a:pPr>
              <a:lnSpc>
                <a:spcPct val="100000"/>
              </a:lnSpc>
            </a:pPr>
            <a:r>
              <a:rPr lang="el-GR" sz="1100" kern="100" spc="75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ΑΕΜ: 146 – </a:t>
            </a:r>
            <a:r>
              <a:rPr lang="en-US" sz="1100" kern="100" spc="75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sz="1100" kern="100" spc="75" dirty="0" err="1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iordkost@ihu.gr</a:t>
            </a:r>
            <a:endParaRPr lang="en-US" sz="1100" kern="100" spc="75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E7D03-92AE-4F23-2ED9-62D4FFD3BA9D}"/>
              </a:ext>
            </a:extLst>
          </p:cNvPr>
          <p:cNvSpPr txBox="1"/>
          <p:nvPr/>
        </p:nvSpPr>
        <p:spPr>
          <a:xfrm>
            <a:off x="8018628" y="1876233"/>
            <a:ext cx="36082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kern="100" spc="75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Υπολογισμός βέλτιστων μηκών βραχιόνων ρομποτικού βραχίονα 2</a:t>
            </a:r>
          </a:p>
          <a:p>
            <a:r>
              <a:rPr lang="el-GR" kern="100" spc="75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βαθμών ελευθερίας (</a:t>
            </a:r>
            <a:r>
              <a:rPr lang="en-US" kern="100" spc="75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DOF), </a:t>
            </a:r>
            <a:r>
              <a:rPr lang="el-GR" kern="100" spc="75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ώστε να επιτυγχάνει εμβέλεια μεταξύ 2</a:t>
            </a:r>
          </a:p>
          <a:p>
            <a:r>
              <a:rPr lang="el-GR" kern="100" spc="75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ορίων από τη βάση του.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3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360C-F801-046C-13E5-24CAE63E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Δοκιμές &amp; Αποτελέσματα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BC59D0-3F12-C975-DE95-478161A3A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708320"/>
              </p:ext>
            </p:extLst>
          </p:nvPr>
        </p:nvGraphicFramePr>
        <p:xfrm>
          <a:off x="1496291" y="1330036"/>
          <a:ext cx="9014688" cy="5072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1938">
                  <a:extLst>
                    <a:ext uri="{9D8B030D-6E8A-4147-A177-3AD203B41FA5}">
                      <a16:colId xmlns:a16="http://schemas.microsoft.com/office/drawing/2014/main" val="964371371"/>
                    </a:ext>
                  </a:extLst>
                </a:gridCol>
                <a:gridCol w="760275">
                  <a:extLst>
                    <a:ext uri="{9D8B030D-6E8A-4147-A177-3AD203B41FA5}">
                      <a16:colId xmlns:a16="http://schemas.microsoft.com/office/drawing/2014/main" val="3985005901"/>
                    </a:ext>
                  </a:extLst>
                </a:gridCol>
                <a:gridCol w="760275">
                  <a:extLst>
                    <a:ext uri="{9D8B030D-6E8A-4147-A177-3AD203B41FA5}">
                      <a16:colId xmlns:a16="http://schemas.microsoft.com/office/drawing/2014/main" val="3397424633"/>
                    </a:ext>
                  </a:extLst>
                </a:gridCol>
                <a:gridCol w="760275">
                  <a:extLst>
                    <a:ext uri="{9D8B030D-6E8A-4147-A177-3AD203B41FA5}">
                      <a16:colId xmlns:a16="http://schemas.microsoft.com/office/drawing/2014/main" val="3226991846"/>
                    </a:ext>
                  </a:extLst>
                </a:gridCol>
                <a:gridCol w="760275">
                  <a:extLst>
                    <a:ext uri="{9D8B030D-6E8A-4147-A177-3AD203B41FA5}">
                      <a16:colId xmlns:a16="http://schemas.microsoft.com/office/drawing/2014/main" val="692719746"/>
                    </a:ext>
                  </a:extLst>
                </a:gridCol>
                <a:gridCol w="760275">
                  <a:extLst>
                    <a:ext uri="{9D8B030D-6E8A-4147-A177-3AD203B41FA5}">
                      <a16:colId xmlns:a16="http://schemas.microsoft.com/office/drawing/2014/main" val="1337683276"/>
                    </a:ext>
                  </a:extLst>
                </a:gridCol>
                <a:gridCol w="760275">
                  <a:extLst>
                    <a:ext uri="{9D8B030D-6E8A-4147-A177-3AD203B41FA5}">
                      <a16:colId xmlns:a16="http://schemas.microsoft.com/office/drawing/2014/main" val="2965630159"/>
                    </a:ext>
                  </a:extLst>
                </a:gridCol>
                <a:gridCol w="760275">
                  <a:extLst>
                    <a:ext uri="{9D8B030D-6E8A-4147-A177-3AD203B41FA5}">
                      <a16:colId xmlns:a16="http://schemas.microsoft.com/office/drawing/2014/main" val="2213529000"/>
                    </a:ext>
                  </a:extLst>
                </a:gridCol>
                <a:gridCol w="760275">
                  <a:extLst>
                    <a:ext uri="{9D8B030D-6E8A-4147-A177-3AD203B41FA5}">
                      <a16:colId xmlns:a16="http://schemas.microsoft.com/office/drawing/2014/main" val="1113381679"/>
                    </a:ext>
                  </a:extLst>
                </a:gridCol>
                <a:gridCol w="760275">
                  <a:extLst>
                    <a:ext uri="{9D8B030D-6E8A-4147-A177-3AD203B41FA5}">
                      <a16:colId xmlns:a16="http://schemas.microsoft.com/office/drawing/2014/main" val="2075680138"/>
                    </a:ext>
                  </a:extLst>
                </a:gridCol>
                <a:gridCol w="760275">
                  <a:extLst>
                    <a:ext uri="{9D8B030D-6E8A-4147-A177-3AD203B41FA5}">
                      <a16:colId xmlns:a16="http://schemas.microsoft.com/office/drawing/2014/main" val="957269144"/>
                    </a:ext>
                  </a:extLst>
                </a:gridCol>
              </a:tblGrid>
              <a:tr h="241552">
                <a:tc>
                  <a:txBody>
                    <a:bodyPr/>
                    <a:lstStyle/>
                    <a:p>
                      <a:endParaRPr lang="en-US" sz="11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6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8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9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10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extLst>
                  <a:ext uri="{0D108BD9-81ED-4DB2-BD59-A6C34878D82A}">
                    <a16:rowId xmlns:a16="http://schemas.microsoft.com/office/drawing/2014/main" val="1527828355"/>
                  </a:ext>
                </a:extLst>
              </a:tr>
              <a:tr h="241552">
                <a:tc gridSpan="11"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100" kern="100">
                          <a:effectLst/>
                        </a:rPr>
                        <a:t>50 </a:t>
                      </a:r>
                      <a:r>
                        <a:rPr lang="el-GR" sz="1100" kern="100">
                          <a:effectLst/>
                        </a:rPr>
                        <a:t>γενιές, 10, 30, 50, 70 πληθυσμό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449014"/>
                  </a:ext>
                </a:extLst>
              </a:tr>
              <a:tr h="24155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100" kern="100">
                          <a:effectLst/>
                        </a:rPr>
                        <a:t>50/10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-6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-8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-10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extLst>
                  <a:ext uri="{0D108BD9-81ED-4DB2-BD59-A6C34878D82A}">
                    <a16:rowId xmlns:a16="http://schemas.microsoft.com/office/drawing/2014/main" val="3775042534"/>
                  </a:ext>
                </a:extLst>
              </a:tr>
              <a:tr h="24155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100" kern="100">
                          <a:effectLst/>
                        </a:rPr>
                        <a:t>50/30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extLst>
                  <a:ext uri="{0D108BD9-81ED-4DB2-BD59-A6C34878D82A}">
                    <a16:rowId xmlns:a16="http://schemas.microsoft.com/office/drawing/2014/main" val="705445403"/>
                  </a:ext>
                </a:extLst>
              </a:tr>
              <a:tr h="24155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100" kern="100">
                          <a:effectLst/>
                        </a:rPr>
                        <a:t>50/50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extLst>
                  <a:ext uri="{0D108BD9-81ED-4DB2-BD59-A6C34878D82A}">
                    <a16:rowId xmlns:a16="http://schemas.microsoft.com/office/drawing/2014/main" val="3154393410"/>
                  </a:ext>
                </a:extLst>
              </a:tr>
              <a:tr h="24155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100" kern="100">
                          <a:effectLst/>
                        </a:rPr>
                        <a:t>50/70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extLst>
                  <a:ext uri="{0D108BD9-81ED-4DB2-BD59-A6C34878D82A}">
                    <a16:rowId xmlns:a16="http://schemas.microsoft.com/office/drawing/2014/main" val="699532326"/>
                  </a:ext>
                </a:extLst>
              </a:tr>
              <a:tr h="241552">
                <a:tc gridSpan="11"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l-GR" sz="1100" kern="100">
                          <a:effectLst/>
                        </a:rPr>
                        <a:t>100 γενιές, 10, 30, 50, 70 πληθυσμό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076411"/>
                  </a:ext>
                </a:extLst>
              </a:tr>
              <a:tr h="24155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100" kern="100">
                          <a:effectLst/>
                        </a:rPr>
                        <a:t>100/10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-4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-4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-4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-4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extLst>
                  <a:ext uri="{0D108BD9-81ED-4DB2-BD59-A6C34878D82A}">
                    <a16:rowId xmlns:a16="http://schemas.microsoft.com/office/drawing/2014/main" val="2056837728"/>
                  </a:ext>
                </a:extLst>
              </a:tr>
              <a:tr h="24155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100" kern="100">
                          <a:effectLst/>
                        </a:rPr>
                        <a:t>100/30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extLst>
                  <a:ext uri="{0D108BD9-81ED-4DB2-BD59-A6C34878D82A}">
                    <a16:rowId xmlns:a16="http://schemas.microsoft.com/office/drawing/2014/main" val="2674932008"/>
                  </a:ext>
                </a:extLst>
              </a:tr>
              <a:tr h="24155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100" kern="100">
                          <a:effectLst/>
                        </a:rPr>
                        <a:t>100/50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extLst>
                  <a:ext uri="{0D108BD9-81ED-4DB2-BD59-A6C34878D82A}">
                    <a16:rowId xmlns:a16="http://schemas.microsoft.com/office/drawing/2014/main" val="845973239"/>
                  </a:ext>
                </a:extLst>
              </a:tr>
              <a:tr h="24155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100" kern="100">
                          <a:effectLst/>
                        </a:rPr>
                        <a:t>100/70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extLst>
                  <a:ext uri="{0D108BD9-81ED-4DB2-BD59-A6C34878D82A}">
                    <a16:rowId xmlns:a16="http://schemas.microsoft.com/office/drawing/2014/main" val="637501343"/>
                  </a:ext>
                </a:extLst>
              </a:tr>
              <a:tr h="241552">
                <a:tc gridSpan="11"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l-GR" sz="1100" kern="100">
                          <a:effectLst/>
                        </a:rPr>
                        <a:t>150 γενιές, 10, 30, 50, 70 πληθυσμό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619855"/>
                  </a:ext>
                </a:extLst>
              </a:tr>
              <a:tr h="24155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100" kern="100">
                          <a:effectLst/>
                        </a:rPr>
                        <a:t>150/10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-4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extLst>
                  <a:ext uri="{0D108BD9-81ED-4DB2-BD59-A6C34878D82A}">
                    <a16:rowId xmlns:a16="http://schemas.microsoft.com/office/drawing/2014/main" val="2067825951"/>
                  </a:ext>
                </a:extLst>
              </a:tr>
              <a:tr h="24155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100" kern="100">
                          <a:effectLst/>
                        </a:rPr>
                        <a:t>150/30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extLst>
                  <a:ext uri="{0D108BD9-81ED-4DB2-BD59-A6C34878D82A}">
                    <a16:rowId xmlns:a16="http://schemas.microsoft.com/office/drawing/2014/main" val="313834581"/>
                  </a:ext>
                </a:extLst>
              </a:tr>
              <a:tr h="24155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100" kern="100">
                          <a:effectLst/>
                        </a:rPr>
                        <a:t>150/50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extLst>
                  <a:ext uri="{0D108BD9-81ED-4DB2-BD59-A6C34878D82A}">
                    <a16:rowId xmlns:a16="http://schemas.microsoft.com/office/drawing/2014/main" val="1127052261"/>
                  </a:ext>
                </a:extLst>
              </a:tr>
              <a:tr h="24155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100" kern="100">
                          <a:effectLst/>
                        </a:rPr>
                        <a:t>150/70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extLst>
                  <a:ext uri="{0D108BD9-81ED-4DB2-BD59-A6C34878D82A}">
                    <a16:rowId xmlns:a16="http://schemas.microsoft.com/office/drawing/2014/main" val="166265181"/>
                  </a:ext>
                </a:extLst>
              </a:tr>
              <a:tr h="241552">
                <a:tc gridSpan="11"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l-GR" sz="1100" kern="100">
                          <a:effectLst/>
                        </a:rPr>
                        <a:t>200 γενιές, 10, 30, 50, 70 πληθυσμό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100438"/>
                  </a:ext>
                </a:extLst>
              </a:tr>
              <a:tr h="24155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100" kern="100">
                          <a:effectLst/>
                        </a:rPr>
                        <a:t>200/10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extLst>
                  <a:ext uri="{0D108BD9-81ED-4DB2-BD59-A6C34878D82A}">
                    <a16:rowId xmlns:a16="http://schemas.microsoft.com/office/drawing/2014/main" val="3870087594"/>
                  </a:ext>
                </a:extLst>
              </a:tr>
              <a:tr h="24155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100" kern="100">
                          <a:effectLst/>
                        </a:rPr>
                        <a:t>200/30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-2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extLst>
                  <a:ext uri="{0D108BD9-81ED-4DB2-BD59-A6C34878D82A}">
                    <a16:rowId xmlns:a16="http://schemas.microsoft.com/office/drawing/2014/main" val="4039274020"/>
                  </a:ext>
                </a:extLst>
              </a:tr>
              <a:tr h="24155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100" kern="100">
                          <a:effectLst/>
                        </a:rPr>
                        <a:t>200/50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extLst>
                  <a:ext uri="{0D108BD9-81ED-4DB2-BD59-A6C34878D82A}">
                    <a16:rowId xmlns:a16="http://schemas.microsoft.com/office/drawing/2014/main" val="3070759473"/>
                  </a:ext>
                </a:extLst>
              </a:tr>
              <a:tr h="24155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100" kern="100">
                          <a:effectLst/>
                        </a:rPr>
                        <a:t>200/70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100" kern="100" dirty="0">
                          <a:effectLst/>
                        </a:rPr>
                        <a:t>0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095" marR="63095" marT="0" marB="0"/>
                </a:tc>
                <a:extLst>
                  <a:ext uri="{0D108BD9-81ED-4DB2-BD59-A6C34878D82A}">
                    <a16:rowId xmlns:a16="http://schemas.microsoft.com/office/drawing/2014/main" val="2550222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70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5E32-766E-C3E1-2021-1F26DA4E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Ανάλυση Αποτελεσμάτων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8233B-39EF-8313-175A-B90AFAEF7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Αυξημένες γενιές -&gt; Περισσότερη εξερεύνηση</a:t>
            </a:r>
          </a:p>
          <a:p>
            <a:r>
              <a:rPr lang="el-GR" dirty="0"/>
              <a:t>Μεγαλύτερος πληθυσμός -&gt; Μεγαλύτερη ποικιλία</a:t>
            </a:r>
            <a:endParaRPr lang="en-US" dirty="0"/>
          </a:p>
          <a:p>
            <a:r>
              <a:rPr lang="el-GR" dirty="0"/>
              <a:t>Πλεονεκτήματα:</a:t>
            </a:r>
          </a:p>
          <a:p>
            <a:pPr lvl="1"/>
            <a:r>
              <a:rPr lang="el-GR" dirty="0"/>
              <a:t>Εύρεση αποδοτικών λύσεων </a:t>
            </a:r>
            <a:endParaRPr lang="en-US" dirty="0"/>
          </a:p>
          <a:p>
            <a:pPr lvl="1"/>
            <a:r>
              <a:rPr lang="el-GR" dirty="0"/>
              <a:t>Ευελιξία σε διαφορετικές εφαρμογές</a:t>
            </a:r>
          </a:p>
          <a:p>
            <a:r>
              <a:rPr lang="el-GR" dirty="0"/>
              <a:t>Περιορισμοί:</a:t>
            </a:r>
          </a:p>
          <a:p>
            <a:pPr lvl="1"/>
            <a:r>
              <a:rPr lang="el-GR" dirty="0"/>
              <a:t>Υπολογιστικό κόστος για πολλές γενιές/μεγάλους πληθυσμούς</a:t>
            </a:r>
          </a:p>
          <a:p>
            <a:pPr lvl="1"/>
            <a:r>
              <a:rPr lang="el-GR" dirty="0"/>
              <a:t>Στοχαστικό -&gt; διαφορετικά αποτελέσματα σε κάθε εκτέλεση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0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8886-C46C-011D-6976-C580F099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4356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66D7-1045-46F6-AF78-351A8693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Ερωτήσεις</a:t>
            </a:r>
            <a:endParaRPr lang="en-US" dirty="0"/>
          </a:p>
        </p:txBody>
      </p:sp>
      <p:pic>
        <p:nvPicPr>
          <p:cNvPr id="2052" name="Picture 4" descr="The Art of Asking Questions">
            <a:extLst>
              <a:ext uri="{FF2B5EF4-FFF2-40B4-BE49-F238E27FC236}">
                <a16:creationId xmlns:a16="http://schemas.microsoft.com/office/drawing/2014/main" id="{7D536B09-BC43-0ADF-B1F6-C0AA5D71B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602" y="2204676"/>
            <a:ext cx="7968817" cy="465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630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19A4-A629-C258-71F1-71512AFE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Κώδικας και άλλα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C9ED3-399F-0B4C-04F0-4CD4F0822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Το πρόγραμμα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https://github.com/KostelidisDev/OptiArm2DOF</a:t>
            </a:r>
            <a:r>
              <a:rPr lang="el-GR" dirty="0"/>
              <a:t> </a:t>
            </a:r>
          </a:p>
          <a:p>
            <a:r>
              <a:rPr lang="el-GR" dirty="0"/>
              <a:t>Η βιβλιοθήκη </a:t>
            </a:r>
            <a:r>
              <a:rPr lang="en-US" dirty="0"/>
              <a:t>GeneAl</a:t>
            </a:r>
          </a:p>
          <a:p>
            <a:pPr lvl="1"/>
            <a:r>
              <a:rPr lang="en-US" dirty="0">
                <a:hlinkClick r:id="rId3"/>
              </a:rPr>
              <a:t>https://github.com/diogomatoschaves/geneal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6262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F45A-07F3-4CD6-7392-8AD7D001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Ευχαριστώ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4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CE03-B6AC-1573-4DB6-C36BA4FA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D5FA-434A-BFB5-C3BB-4C3BD4A7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Ρομποτικοί βραχίονες:</a:t>
            </a:r>
            <a:endParaRPr lang="en-US" dirty="0"/>
          </a:p>
          <a:p>
            <a:pPr lvl="1"/>
            <a:r>
              <a:rPr lang="el-GR" dirty="0"/>
              <a:t>Σημαντικό εργαλείο στη βιομηχανία και την έρευνα</a:t>
            </a:r>
          </a:p>
          <a:p>
            <a:pPr lvl="1"/>
            <a:r>
              <a:rPr lang="el-GR" dirty="0"/>
              <a:t>Η ακριβής εμβέλεια επηρεάζει την αποδοτικότητα και τη λειτουργικότητα</a:t>
            </a:r>
          </a:p>
          <a:p>
            <a:r>
              <a:rPr lang="el-GR" dirty="0"/>
              <a:t>Στόχος</a:t>
            </a:r>
          </a:p>
          <a:p>
            <a:pPr lvl="1"/>
            <a:r>
              <a:rPr lang="el-GR" dirty="0"/>
              <a:t>Υπολογισμός βέλτιστων μηκών βραχιόνων για συγκεκριμένο εύρος (70</a:t>
            </a:r>
            <a:r>
              <a:rPr lang="en-US" dirty="0"/>
              <a:t>cm-150cm)</a:t>
            </a:r>
          </a:p>
          <a:p>
            <a:r>
              <a:rPr lang="el-GR" dirty="0"/>
              <a:t>Χρήση Γενετικών Αλγορίθμων (</a:t>
            </a:r>
            <a:r>
              <a:rPr lang="en-US" dirty="0"/>
              <a:t>GA) </a:t>
            </a:r>
            <a:r>
              <a:rPr lang="el-GR" dirty="0"/>
              <a:t>για εύρεση βέλτιστης λύσης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3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384A-B724-105C-EE2D-989381C6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Περιγραφή του Προβλήματος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A6D9B-2837-18AC-03A8-7ED0A056A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Δύο βραχίονες, 2 </a:t>
            </a:r>
            <a:r>
              <a:rPr lang="en-US" dirty="0"/>
              <a:t>DOF, </a:t>
            </a:r>
            <a:r>
              <a:rPr lang="el-GR" dirty="0"/>
              <a:t>με μεταβλητά μήκη</a:t>
            </a:r>
          </a:p>
          <a:p>
            <a:r>
              <a:rPr lang="el-GR" dirty="0"/>
              <a:t>Βελτιστοποίηση μήκους ώστε να καλύπτεται εμβέλεια 70</a:t>
            </a:r>
            <a:r>
              <a:rPr lang="en-US" dirty="0"/>
              <a:t>cm - 150cm</a:t>
            </a:r>
          </a:p>
          <a:p>
            <a:r>
              <a:rPr lang="el-GR" dirty="0"/>
              <a:t>Περιορισμοί:</a:t>
            </a:r>
          </a:p>
          <a:p>
            <a:pPr lvl="1"/>
            <a:r>
              <a:rPr lang="el-GR" dirty="0"/>
              <a:t>Οι βραχίονες δεν μπορούν να έχουν μηδενικό ή πολύ μεγάλο μήκος</a:t>
            </a:r>
          </a:p>
          <a:p>
            <a:pPr lvl="1"/>
            <a:r>
              <a:rPr lang="el-GR" dirty="0"/>
              <a:t>Η συνολική εμβέλεια πρέπει να ανταποκρίνεται στις απαιτήσεις</a:t>
            </a:r>
          </a:p>
          <a:p>
            <a:r>
              <a:rPr lang="el-GR" dirty="0"/>
              <a:t>Προσέγγιση μέσω Γενετικών Αλγορίθμων (</a:t>
            </a:r>
            <a:r>
              <a:rPr lang="en-US" dirty="0"/>
              <a:t>GA)</a:t>
            </a:r>
          </a:p>
        </p:txBody>
      </p:sp>
    </p:spTree>
    <p:extLst>
      <p:ext uri="{BB962C8B-B14F-4D97-AF65-F5344CB8AC3E}">
        <p14:creationId xmlns:p14="http://schemas.microsoft.com/office/powerpoint/2010/main" val="273464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787D-6F5D-CD6E-E752-34BF68D0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Γενετικοί Αλγόριθμοι (</a:t>
            </a:r>
            <a:r>
              <a:rPr lang="en-US" dirty="0"/>
              <a:t>GA)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EC758-A1D2-1556-A0E3-63A48CC5E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Προσομοιώνουν τη φυσική εξέλιξη για εύρεση βέλτιστων λύσεων</a:t>
            </a:r>
          </a:p>
          <a:p>
            <a:r>
              <a:rPr lang="el-GR" dirty="0"/>
              <a:t>Διαδικασία:</a:t>
            </a:r>
          </a:p>
          <a:p>
            <a:pPr lvl="1"/>
            <a:r>
              <a:rPr lang="el-GR" dirty="0"/>
              <a:t>Αρχικοποίηση πληθυσμού: Τυχαίες τιμές μηκών βραχιόνων, εντός των ορίων μεταβλητών</a:t>
            </a:r>
          </a:p>
          <a:p>
            <a:pPr lvl="1"/>
            <a:r>
              <a:rPr lang="el-GR" dirty="0"/>
              <a:t>Αξιολόγηση</a:t>
            </a:r>
            <a:r>
              <a:rPr lang="en-US" dirty="0"/>
              <a:t>: </a:t>
            </a:r>
            <a:r>
              <a:rPr lang="el-GR" dirty="0"/>
              <a:t>Έλεγχος απόκλισης από τις επιθυμητές αποστάσεις</a:t>
            </a:r>
          </a:p>
          <a:p>
            <a:pPr lvl="1"/>
            <a:r>
              <a:rPr lang="el-GR" dirty="0"/>
              <a:t>Επιλογή</a:t>
            </a:r>
            <a:r>
              <a:rPr lang="en-US" dirty="0"/>
              <a:t>: </a:t>
            </a:r>
            <a:r>
              <a:rPr lang="el-GR" dirty="0"/>
              <a:t>Τα καλύτερα άτομα περνούν στην επόμενη γενιά</a:t>
            </a:r>
          </a:p>
          <a:p>
            <a:pPr lvl="1"/>
            <a:r>
              <a:rPr lang="el-GR" dirty="0"/>
              <a:t>Διασταύρωση</a:t>
            </a:r>
            <a:r>
              <a:rPr lang="en-US" dirty="0"/>
              <a:t>/</a:t>
            </a:r>
            <a:r>
              <a:rPr lang="el-GR" dirty="0"/>
              <a:t>Αναπαραγωγή</a:t>
            </a:r>
            <a:r>
              <a:rPr lang="en-US" dirty="0"/>
              <a:t>: </a:t>
            </a:r>
            <a:r>
              <a:rPr lang="el-GR" dirty="0"/>
              <a:t>Συνδυασμός λύσεων</a:t>
            </a:r>
          </a:p>
          <a:p>
            <a:pPr lvl="1"/>
            <a:r>
              <a:rPr lang="el-GR" dirty="0"/>
              <a:t>Μετάλλαξη</a:t>
            </a:r>
            <a:r>
              <a:rPr lang="en-US" dirty="0"/>
              <a:t>: </a:t>
            </a:r>
            <a:r>
              <a:rPr lang="el-GR" dirty="0"/>
              <a:t>Τροποποιήσεις για εισαγωγή ποικιλίας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8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8C99-EE39-56EB-2A8B-97EAC397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 Συνάρτηση Ποιότητας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8E7F-2C25-2EB6-45D4-EBAA327FC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476486"/>
            <a:ext cx="9486690" cy="3926152"/>
          </a:xfrm>
        </p:spPr>
        <p:txBody>
          <a:bodyPr>
            <a:normAutofit/>
          </a:bodyPr>
          <a:lstStyle/>
          <a:p>
            <a:r>
              <a:rPr lang="el-GR" dirty="0"/>
              <a:t>Υπολογισμός απόκλισης από τις επιθυμητές αποστάσεις (70</a:t>
            </a:r>
            <a:r>
              <a:rPr lang="en-US" dirty="0"/>
              <a:t>cm - 150cm)</a:t>
            </a:r>
          </a:p>
          <a:p>
            <a:r>
              <a:rPr lang="el-GR" dirty="0"/>
              <a:t>Χρήση κινηματικών εξισώσεων: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4A6829-6D3F-B91A-FD71-14EB6B81C723}"/>
                  </a:ext>
                </a:extLst>
              </p:cNvPr>
              <p:cNvSpPr txBox="1"/>
              <p:nvPr/>
            </p:nvSpPr>
            <p:spPr>
              <a:xfrm>
                <a:off x="1435100" y="3728135"/>
                <a:ext cx="99822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4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24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1∗</m:t>
                      </m:r>
                      <m:func>
                        <m:func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2∗</m:t>
                      </m:r>
                      <m:func>
                        <m:func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1∗</m:t>
                      </m:r>
                      <m:func>
                        <m:func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2∗</m:t>
                      </m:r>
                      <m:func>
                        <m:func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4A6829-6D3F-B91A-FD71-14EB6B81C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100" y="3728135"/>
                <a:ext cx="9982200" cy="830997"/>
              </a:xfrm>
              <a:prstGeom prst="rect">
                <a:avLst/>
              </a:prstGeom>
              <a:blipFill>
                <a:blip r:embed="rId2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06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762F4-C1EF-C895-14CA-A4DC8518F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7507-2838-4A5F-121D-4A7E6BA2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 Συνάρτηση Ποιότητας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13D72-F42D-F9BF-BA94-C93417A63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Για την μέγιστη δυνατή θέση (</a:t>
            </a:r>
            <a:r>
              <a:rPr lang="en-US" dirty="0" err="1"/>
              <a:t>xMax</a:t>
            </a:r>
            <a:r>
              <a:rPr lang="en-US" dirty="0"/>
              <a:t>, </a:t>
            </a:r>
            <a:r>
              <a:rPr lang="en-US" dirty="0" err="1"/>
              <a:t>yMax</a:t>
            </a:r>
            <a:r>
              <a:rPr lang="en-US" dirty="0"/>
              <a:t>)</a:t>
            </a:r>
            <a:r>
              <a:rPr lang="el-GR" dirty="0"/>
              <a:t>, όταν Α1=</a:t>
            </a:r>
            <a:r>
              <a:rPr lang="en-US" dirty="0"/>
              <a:t>0 </a:t>
            </a:r>
            <a:r>
              <a:rPr lang="en-US" dirty="0" err="1"/>
              <a:t>κ</a:t>
            </a:r>
            <a:r>
              <a:rPr lang="el-GR" dirty="0"/>
              <a:t>αι Α2=</a:t>
            </a:r>
            <a:r>
              <a:rPr lang="en-US" dirty="0"/>
              <a:t>A1:</a:t>
            </a:r>
          </a:p>
          <a:p>
            <a:endParaRPr lang="en-US" dirty="0"/>
          </a:p>
          <a:p>
            <a:endParaRPr lang="en-US" dirty="0"/>
          </a:p>
          <a:p>
            <a:r>
              <a:rPr lang="el-GR" dirty="0"/>
              <a:t>Για την ελάχιστη δυνατή θέση (</a:t>
            </a:r>
            <a:r>
              <a:rPr lang="en-US" dirty="0" err="1"/>
              <a:t>xMin</a:t>
            </a:r>
            <a:r>
              <a:rPr lang="en-US" dirty="0"/>
              <a:t>, </a:t>
            </a:r>
            <a:r>
              <a:rPr lang="en-US" dirty="0" err="1"/>
              <a:t>yMin</a:t>
            </a:r>
            <a:r>
              <a:rPr lang="en-US" dirty="0"/>
              <a:t>)</a:t>
            </a:r>
            <a:r>
              <a:rPr lang="el-GR" dirty="0"/>
              <a:t>, </a:t>
            </a:r>
            <a:r>
              <a:rPr lang="en-US" dirty="0" err="1"/>
              <a:t>ό</a:t>
            </a:r>
            <a:r>
              <a:rPr lang="el-GR" dirty="0" err="1"/>
              <a:t>ταν</a:t>
            </a:r>
            <a:r>
              <a:rPr lang="el-GR" dirty="0"/>
              <a:t> </a:t>
            </a:r>
            <a:r>
              <a:rPr lang="en-US" dirty="0"/>
              <a:t>A1=0, A2=A1</a:t>
            </a:r>
            <a:r>
              <a:rPr lang="el-G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±</a:t>
            </a:r>
            <a:r>
              <a:rPr lang="en-US" dirty="0">
                <a:effectLst/>
              </a:rPr>
              <a:t>180</a:t>
            </a:r>
            <a:r>
              <a:rPr lang="en-US" dirty="0"/>
              <a:t>: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5F212B-C3A9-0733-7FF6-75DD75B09BCB}"/>
                  </a:ext>
                </a:extLst>
              </p:cNvPr>
              <p:cNvSpPr txBox="1"/>
              <p:nvPr/>
            </p:nvSpPr>
            <p:spPr>
              <a:xfrm>
                <a:off x="1498810" y="2835184"/>
                <a:ext cx="1005819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𝑥𝑀𝑎𝑥</m:t>
                      </m:r>
                      <m:r>
                        <a:rPr lang="en-US" sz="24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24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1∗</m:t>
                      </m:r>
                      <m:func>
                        <m:func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2∗</m:t>
                      </m:r>
                      <m:func>
                        <m:func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0+0</m:t>
                              </m:r>
                            </m:e>
                          </m:d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1∗1+</m:t>
                          </m:r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2∗1=</m:t>
                          </m:r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US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𝑦𝑀𝑎𝑥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1∗</m:t>
                      </m:r>
                      <m:func>
                        <m:func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2∗</m:t>
                      </m:r>
                      <m:func>
                        <m:func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0+0</m:t>
                              </m:r>
                            </m:e>
                          </m:d>
                        </m:e>
                      </m:func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1∗0+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2∗0=0</m:t>
                      </m:r>
                    </m:oMath>
                  </m:oMathPara>
                </a14:m>
                <a:endParaRPr lang="en-US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5F212B-C3A9-0733-7FF6-75DD75B09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810" y="2835184"/>
                <a:ext cx="10058190" cy="830997"/>
              </a:xfrm>
              <a:prstGeom prst="rect">
                <a:avLst/>
              </a:prstGeom>
              <a:blipFill>
                <a:blip r:embed="rId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57842B-B53C-3094-25B2-CE7B045D4119}"/>
                  </a:ext>
                </a:extLst>
              </p:cNvPr>
              <p:cNvSpPr txBox="1"/>
              <p:nvPr/>
            </p:nvSpPr>
            <p:spPr>
              <a:xfrm>
                <a:off x="1498810" y="4491453"/>
                <a:ext cx="1005819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𝑥𝑀𝑖𝑛</m:t>
                      </m:r>
                      <m:r>
                        <a:rPr lang="en-US" sz="24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24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1∗</m:t>
                      </m:r>
                      <m:func>
                        <m:func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2∗</m:t>
                      </m:r>
                      <m:func>
                        <m:func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l-GR" sz="2400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180</m:t>
                              </m:r>
                            </m:e>
                          </m:d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1∗1+</m:t>
                          </m:r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2∗</m:t>
                          </m:r>
                          <m:d>
                            <m:dPr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=|</m:t>
                          </m:r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2|</m:t>
                          </m:r>
                        </m:e>
                      </m:func>
                    </m:oMath>
                  </m:oMathPara>
                </a14:m>
                <a:endParaRPr lang="en-US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𝑦𝑀𝑖𝑛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1∗</m:t>
                      </m:r>
                      <m:func>
                        <m:func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2∗</m:t>
                      </m:r>
                      <m:func>
                        <m:funcPr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l-GR" sz="2400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  <m:r>
                                <a:rPr lang="en-US" sz="24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180</m:t>
                              </m:r>
                            </m:e>
                          </m:d>
                        </m:e>
                      </m:func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1∗0+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2∗0=0</m:t>
                      </m:r>
                    </m:oMath>
                  </m:oMathPara>
                </a14:m>
                <a:endParaRPr lang="en-US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57842B-B53C-3094-25B2-CE7B045D4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810" y="4491453"/>
                <a:ext cx="10058190" cy="830997"/>
              </a:xfrm>
              <a:prstGeom prst="rect">
                <a:avLst/>
              </a:prstGeom>
              <a:blipFill>
                <a:blip r:embed="rId3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9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DA0D-BB57-17EC-2F7C-7BFC43FE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 Συνάρτηση Ποιότητας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125BD6-38B2-1F55-BB2D-EF282201A2AA}"/>
                  </a:ext>
                </a:extLst>
              </p:cNvPr>
              <p:cNvSpPr txBox="1"/>
              <p:nvPr/>
            </p:nvSpPr>
            <p:spPr>
              <a:xfrm>
                <a:off x="1587710" y="2537852"/>
                <a:ext cx="8737390" cy="2769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buNone/>
                </a:pPr>
                <a:r>
                  <a:rPr lang="el-GR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Για την απόκλιση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(diff)</a:t>
                </a:r>
                <a:r>
                  <a:rPr lang="el-GR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:</a:t>
                </a:r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𝑑𝑖𝑓𝑓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𝑥𝑀𝑎𝑥</m:t>
                          </m:r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𝑑𝑀𝑎𝑥</m:t>
                          </m:r>
                        </m:e>
                      </m:d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+|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𝑥𝑀𝑖𝑛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𝑑𝑀𝑖𝑛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|</m:t>
                      </m:r>
                    </m:oMath>
                  </m:oMathPara>
                </a14:m>
                <a:endParaRPr lang="en-US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buNone/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buNone/>
                </a:pPr>
                <a:br>
                  <a:rPr lang="el-GR" sz="18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l-GR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buNone/>
                </a:pPr>
                <a:r>
                  <a:rPr lang="el-GR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Σύμφωνα με την εκφώνηση,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dMax</a:t>
                </a:r>
                <a:r>
                  <a:rPr lang="el-GR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=150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cm </a:t>
                </a:r>
                <a:r>
                  <a:rPr lang="el-GR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και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dMin</a:t>
                </a:r>
                <a:r>
                  <a:rPr lang="el-GR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=70, οπότε:</a:t>
                </a:r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buNone/>
                </a:pPr>
                <a:r>
                  <a:rPr lang="el-GR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𝑑𝑖𝑓𝑓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𝑥𝑀𝑎𝑥</m:t>
                          </m:r>
                          <m:r>
                            <a:rPr lang="en-US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−150</m:t>
                          </m:r>
                        </m:e>
                      </m:d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+|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𝑥𝑀𝑖𝑛</m:t>
                      </m:r>
                      <m:r>
                        <a:rPr lang="en-US" sz="24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−70|</m:t>
                      </m:r>
                    </m:oMath>
                  </m:oMathPara>
                </a14:m>
                <a:endParaRPr lang="en-US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algn="just"/>
                <a:r>
                  <a:rPr lang="en-US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125BD6-38B2-1F55-BB2D-EF282201A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710" y="2537852"/>
                <a:ext cx="8737390" cy="2769989"/>
              </a:xfrm>
              <a:prstGeom prst="rect">
                <a:avLst/>
              </a:prstGeom>
              <a:blipFill>
                <a:blip r:embed="rId2"/>
                <a:stretch>
                  <a:fillRect l="-580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0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EA119-2D9D-CB87-5561-7EE60396C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9D4B-CC91-4381-83EA-6900D710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 Συνάρτηση Ποιότητας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DD3DC-FC5C-D250-0208-CCBFD6413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0" y="1448816"/>
            <a:ext cx="9486690" cy="1550419"/>
          </a:xfrm>
        </p:spPr>
        <p:txBody>
          <a:bodyPr>
            <a:normAutofit/>
          </a:bodyPr>
          <a:lstStyle/>
          <a:p>
            <a:r>
              <a:rPr lang="el-GR" dirty="0"/>
              <a:t>Στόχος: Ελαχιστοποίηση της συνολικής απόκλισης</a:t>
            </a:r>
          </a:p>
          <a:p>
            <a:r>
              <a:rPr lang="el-GR" dirty="0"/>
              <a:t>Η συνάρτηση επιστρέφει αρνητικές τιμές</a:t>
            </a:r>
            <a:r>
              <a:rPr lang="en-US" dirty="0"/>
              <a:t> (</a:t>
            </a:r>
            <a:r>
              <a:rPr lang="el-GR" dirty="0"/>
              <a:t>-</a:t>
            </a:r>
            <a:r>
              <a:rPr lang="en-US" dirty="0"/>
              <a:t>diff)</a:t>
            </a:r>
            <a:r>
              <a:rPr lang="el-GR" dirty="0"/>
              <a:t>, καθώς ο </a:t>
            </a:r>
            <a:r>
              <a:rPr lang="en-US" dirty="0"/>
              <a:t>GA </a:t>
            </a:r>
            <a:r>
              <a:rPr lang="el-GR" dirty="0"/>
              <a:t>στην βιβλιοθήκη της </a:t>
            </a:r>
            <a:r>
              <a:rPr lang="en-US" dirty="0"/>
              <a:t>Python </a:t>
            </a:r>
            <a:r>
              <a:rPr lang="el-GR" dirty="0"/>
              <a:t>προσπαθεί να μεγιστοποιήσει τη λύση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8A996-44F2-863D-6A13-6915BBC975A5}"/>
              </a:ext>
            </a:extLst>
          </p:cNvPr>
          <p:cNvSpPr txBox="1"/>
          <p:nvPr/>
        </p:nvSpPr>
        <p:spPr>
          <a:xfrm>
            <a:off x="1473200" y="2999235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F8E6D"/>
                </a:solidFill>
                <a:effectLst/>
              </a:rPr>
              <a:t>def </a:t>
            </a:r>
            <a:r>
              <a:rPr lang="en-US" dirty="0" err="1">
                <a:solidFill>
                  <a:srgbClr val="56A8F5"/>
                </a:solidFill>
                <a:effectLst/>
              </a:rPr>
              <a:t>fitness_function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    chromosome: </a:t>
            </a:r>
            <a:r>
              <a:rPr lang="en-US" dirty="0">
                <a:solidFill>
                  <a:srgbClr val="8888C6"/>
                </a:solidFill>
                <a:effectLst/>
              </a:rPr>
              <a:t>tuple</a:t>
            </a:r>
            <a:r>
              <a:rPr lang="en-US" dirty="0">
                <a:solidFill>
                  <a:srgbClr val="BCBEC4"/>
                </a:solidFill>
                <a:effectLst/>
              </a:rPr>
              <a:t>[</a:t>
            </a:r>
            <a:r>
              <a:rPr lang="en-US" dirty="0">
                <a:solidFill>
                  <a:srgbClr val="8888C6"/>
                </a:solidFill>
                <a:effectLst/>
              </a:rPr>
              <a:t>float</a:t>
            </a:r>
            <a:r>
              <a:rPr lang="en-US" dirty="0">
                <a:solidFill>
                  <a:srgbClr val="BCBEC4"/>
                </a:solidFill>
                <a:effectLst/>
              </a:rPr>
              <a:t>, ...],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    </a:t>
            </a:r>
            <a:r>
              <a:rPr lang="en-US" dirty="0" err="1">
                <a:solidFill>
                  <a:srgbClr val="BCBEC4"/>
                </a:solidFill>
                <a:effectLst/>
              </a:rPr>
              <a:t>min_distance</a:t>
            </a:r>
            <a:r>
              <a:rPr lang="en-US" dirty="0">
                <a:solidFill>
                  <a:srgbClr val="BCBEC4"/>
                </a:solidFill>
                <a:effectLst/>
              </a:rPr>
              <a:t>: </a:t>
            </a:r>
            <a:r>
              <a:rPr lang="en-US" dirty="0">
                <a:solidFill>
                  <a:srgbClr val="8888C6"/>
                </a:solidFill>
                <a:effectLst/>
              </a:rPr>
              <a:t>float</a:t>
            </a:r>
            <a:r>
              <a:rPr lang="en-US" dirty="0">
                <a:solidFill>
                  <a:srgbClr val="BCBEC4"/>
                </a:solidFill>
                <a:effectLst/>
              </a:rPr>
              <a:t>,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    </a:t>
            </a:r>
            <a:r>
              <a:rPr lang="en-US" dirty="0" err="1">
                <a:solidFill>
                  <a:srgbClr val="BCBEC4"/>
                </a:solidFill>
                <a:effectLst/>
              </a:rPr>
              <a:t>max_distance</a:t>
            </a:r>
            <a:r>
              <a:rPr lang="en-US" dirty="0">
                <a:solidFill>
                  <a:srgbClr val="BCBEC4"/>
                </a:solidFill>
                <a:effectLst/>
              </a:rPr>
              <a:t>: </a:t>
            </a:r>
            <a:r>
              <a:rPr lang="en-US" dirty="0">
                <a:solidFill>
                  <a:srgbClr val="8888C6"/>
                </a:solidFill>
                <a:effectLst/>
              </a:rPr>
              <a:t>float</a:t>
            </a:r>
            <a:br>
              <a:rPr lang="en-US" dirty="0">
                <a:solidFill>
                  <a:srgbClr val="8888C6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) -&gt; </a:t>
            </a:r>
            <a:r>
              <a:rPr lang="en-US" dirty="0">
                <a:solidFill>
                  <a:srgbClr val="8888C6"/>
                </a:solidFill>
                <a:effectLst/>
              </a:rPr>
              <a:t>float</a:t>
            </a:r>
            <a:r>
              <a:rPr lang="en-US" dirty="0">
                <a:solidFill>
                  <a:srgbClr val="BCBEC4"/>
                </a:solidFill>
                <a:effectLst/>
              </a:rPr>
              <a:t>: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dirty="0" err="1">
                <a:solidFill>
                  <a:srgbClr val="BCBEC4"/>
                </a:solidFill>
                <a:effectLst/>
              </a:rPr>
              <a:t>gene_a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 err="1">
                <a:solidFill>
                  <a:srgbClr val="BCBEC4"/>
                </a:solidFill>
                <a:effectLst/>
              </a:rPr>
              <a:t>gene_b</a:t>
            </a:r>
            <a:r>
              <a:rPr lang="en-US" dirty="0">
                <a:solidFill>
                  <a:srgbClr val="BCBEC4"/>
                </a:solidFill>
                <a:effectLst/>
              </a:rPr>
              <a:t> = chromosome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dirty="0" err="1">
                <a:solidFill>
                  <a:srgbClr val="BCBEC4"/>
                </a:solidFill>
                <a:effectLst/>
              </a:rPr>
              <a:t>min_reach</a:t>
            </a:r>
            <a:r>
              <a:rPr lang="en-US" dirty="0">
                <a:solidFill>
                  <a:srgbClr val="BCBEC4"/>
                </a:solidFill>
                <a:effectLst/>
              </a:rPr>
              <a:t> = </a:t>
            </a:r>
            <a:r>
              <a:rPr lang="en-US" dirty="0" err="1">
                <a:solidFill>
                  <a:srgbClr val="BCBEC4"/>
                </a:solidFill>
                <a:effectLst/>
              </a:rPr>
              <a:t>calculate_min_reach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gene_a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 err="1">
                <a:solidFill>
                  <a:srgbClr val="BCBEC4"/>
                </a:solidFill>
                <a:effectLst/>
              </a:rPr>
              <a:t>gene_b</a:t>
            </a:r>
            <a:r>
              <a:rPr lang="en-US" dirty="0">
                <a:solidFill>
                  <a:srgbClr val="BCBEC4"/>
                </a:solidFill>
                <a:effectLst/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dirty="0" err="1">
                <a:solidFill>
                  <a:srgbClr val="BCBEC4"/>
                </a:solidFill>
                <a:effectLst/>
              </a:rPr>
              <a:t>max_reach</a:t>
            </a:r>
            <a:r>
              <a:rPr lang="en-US" dirty="0">
                <a:solidFill>
                  <a:srgbClr val="BCBEC4"/>
                </a:solidFill>
                <a:effectLst/>
              </a:rPr>
              <a:t> = </a:t>
            </a:r>
            <a:r>
              <a:rPr lang="en-US" dirty="0" err="1">
                <a:solidFill>
                  <a:srgbClr val="BCBEC4"/>
                </a:solidFill>
                <a:effectLst/>
              </a:rPr>
              <a:t>calculate_max_reach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gene_a</a:t>
            </a:r>
            <a:r>
              <a:rPr lang="en-US" dirty="0">
                <a:solidFill>
                  <a:srgbClr val="BCBEC4"/>
                </a:solidFill>
                <a:effectLst/>
              </a:rPr>
              <a:t>, </a:t>
            </a:r>
            <a:r>
              <a:rPr lang="en-US" dirty="0" err="1">
                <a:solidFill>
                  <a:srgbClr val="BCBEC4"/>
                </a:solidFill>
                <a:effectLst/>
              </a:rPr>
              <a:t>gene_b</a:t>
            </a:r>
            <a:r>
              <a:rPr lang="en-US" dirty="0">
                <a:solidFill>
                  <a:srgbClr val="BCBEC4"/>
                </a:solidFill>
                <a:effectLst/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dirty="0" err="1">
                <a:solidFill>
                  <a:srgbClr val="BCBEC4"/>
                </a:solidFill>
                <a:effectLst/>
              </a:rPr>
              <a:t>diff_of_min</a:t>
            </a:r>
            <a:r>
              <a:rPr lang="en-US" dirty="0">
                <a:solidFill>
                  <a:srgbClr val="BCBEC4"/>
                </a:solidFill>
                <a:effectLst/>
              </a:rPr>
              <a:t> = </a:t>
            </a:r>
            <a:r>
              <a:rPr lang="en-US" dirty="0">
                <a:solidFill>
                  <a:srgbClr val="8888C6"/>
                </a:solidFill>
                <a:effectLst/>
              </a:rPr>
              <a:t>abs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min_reach</a:t>
            </a:r>
            <a:r>
              <a:rPr lang="en-US" dirty="0">
                <a:solidFill>
                  <a:srgbClr val="BCBEC4"/>
                </a:solidFill>
                <a:effectLst/>
              </a:rPr>
              <a:t> - </a:t>
            </a:r>
            <a:r>
              <a:rPr lang="en-US" dirty="0" err="1">
                <a:solidFill>
                  <a:srgbClr val="BCBEC4"/>
                </a:solidFill>
                <a:effectLst/>
              </a:rPr>
              <a:t>min_distance</a:t>
            </a:r>
            <a:r>
              <a:rPr lang="en-US" dirty="0">
                <a:solidFill>
                  <a:srgbClr val="BCBEC4"/>
                </a:solidFill>
                <a:effectLst/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dirty="0" err="1">
                <a:solidFill>
                  <a:srgbClr val="BCBEC4"/>
                </a:solidFill>
                <a:effectLst/>
              </a:rPr>
              <a:t>diff_of_max</a:t>
            </a:r>
            <a:r>
              <a:rPr lang="en-US" dirty="0">
                <a:solidFill>
                  <a:srgbClr val="BCBEC4"/>
                </a:solidFill>
                <a:effectLst/>
              </a:rPr>
              <a:t> = </a:t>
            </a:r>
            <a:r>
              <a:rPr lang="en-US" dirty="0">
                <a:solidFill>
                  <a:srgbClr val="8888C6"/>
                </a:solidFill>
                <a:effectLst/>
              </a:rPr>
              <a:t>abs</a:t>
            </a:r>
            <a:r>
              <a:rPr lang="en-US" dirty="0">
                <a:solidFill>
                  <a:srgbClr val="BCBEC4"/>
                </a:solidFill>
                <a:effectLst/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</a:rPr>
              <a:t>max_reach</a:t>
            </a:r>
            <a:r>
              <a:rPr lang="en-US" dirty="0">
                <a:solidFill>
                  <a:srgbClr val="BCBEC4"/>
                </a:solidFill>
                <a:effectLst/>
              </a:rPr>
              <a:t> - </a:t>
            </a:r>
            <a:r>
              <a:rPr lang="en-US" dirty="0" err="1">
                <a:solidFill>
                  <a:srgbClr val="BCBEC4"/>
                </a:solidFill>
                <a:effectLst/>
              </a:rPr>
              <a:t>max_distance</a:t>
            </a:r>
            <a:r>
              <a:rPr lang="en-US" dirty="0">
                <a:solidFill>
                  <a:srgbClr val="BCBEC4"/>
                </a:solidFill>
                <a:effectLst/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br>
              <a:rPr lang="en-US" dirty="0">
                <a:solidFill>
                  <a:srgbClr val="BCBEC4"/>
                </a:solidFill>
                <a:effectLst/>
              </a:rPr>
            </a:br>
            <a:r>
              <a:rPr lang="en-US" dirty="0">
                <a:solidFill>
                  <a:srgbClr val="BCBEC4"/>
                </a:solidFill>
                <a:effectLst/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</a:rPr>
              <a:t>return </a:t>
            </a:r>
            <a:r>
              <a:rPr lang="en-US" dirty="0">
                <a:solidFill>
                  <a:srgbClr val="BCBEC4"/>
                </a:solidFill>
                <a:effectLst/>
              </a:rPr>
              <a:t>-(</a:t>
            </a:r>
            <a:r>
              <a:rPr lang="en-US" dirty="0" err="1">
                <a:solidFill>
                  <a:srgbClr val="BCBEC4"/>
                </a:solidFill>
                <a:effectLst/>
              </a:rPr>
              <a:t>diff_of_max</a:t>
            </a:r>
            <a:r>
              <a:rPr lang="en-US" dirty="0">
                <a:solidFill>
                  <a:srgbClr val="BCBEC4"/>
                </a:solidFill>
                <a:effectLst/>
              </a:rPr>
              <a:t> + </a:t>
            </a:r>
            <a:r>
              <a:rPr lang="en-US" dirty="0" err="1">
                <a:solidFill>
                  <a:srgbClr val="BCBEC4"/>
                </a:solidFill>
                <a:effectLst/>
              </a:rPr>
              <a:t>diff_of_min</a:t>
            </a:r>
            <a:r>
              <a:rPr lang="en-US" dirty="0">
                <a:solidFill>
                  <a:srgbClr val="BCBEC4"/>
                </a:solidFill>
                <a:effectLst/>
              </a:rPr>
              <a:t>)</a:t>
            </a:r>
            <a:br>
              <a:rPr lang="en-US" dirty="0">
                <a:solidFill>
                  <a:srgbClr val="BCBEC4"/>
                </a:solidFill>
                <a:effectLst/>
              </a:rPr>
            </a:br>
            <a:endParaRPr lang="en-US" dirty="0">
              <a:solidFill>
                <a:srgbClr val="BCBEC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4388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B2962-E7E4-B133-462B-16F30B4D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Παράμετροι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FCB4-A840-7A9B-3D97-A727EC80B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5468872" cy="39261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LOWER_BOUND=1</a:t>
            </a:r>
          </a:p>
          <a:p>
            <a:r>
              <a:rPr lang="en-US" dirty="0"/>
              <a:t>UPPER_BOUND=150</a:t>
            </a:r>
          </a:p>
          <a:p>
            <a:r>
              <a:rPr lang="en-US" dirty="0"/>
              <a:t>MIN_DISTANCE=70</a:t>
            </a:r>
          </a:p>
          <a:p>
            <a:r>
              <a:rPr lang="en-US" dirty="0"/>
              <a:t>MAX_DISTANCE=150</a:t>
            </a:r>
          </a:p>
          <a:p>
            <a:r>
              <a:rPr lang="en-US" dirty="0"/>
              <a:t>MAX_GEN=50</a:t>
            </a:r>
          </a:p>
          <a:p>
            <a:r>
              <a:rPr lang="en-US" dirty="0"/>
              <a:t>POP_SIZE=10</a:t>
            </a:r>
          </a:p>
          <a:p>
            <a:r>
              <a:rPr lang="en-US" dirty="0"/>
              <a:t>MUTATION_RATE=0.15</a:t>
            </a:r>
          </a:p>
          <a:p>
            <a:r>
              <a:rPr lang="en-US" dirty="0"/>
              <a:t>SELECTION_RATE=0.5</a:t>
            </a:r>
          </a:p>
          <a:p>
            <a:r>
              <a:rPr lang="en-US" dirty="0"/>
              <a:t>SELECTION_STRATEGY=</a:t>
            </a:r>
            <a:r>
              <a:rPr lang="en-US" dirty="0" err="1"/>
              <a:t>roulette_wheel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1463E-19A4-4D71-1307-E17A1C147496}"/>
              </a:ext>
            </a:extLst>
          </p:cNvPr>
          <p:cNvSpPr txBox="1"/>
          <p:nvPr/>
        </p:nvSpPr>
        <p:spPr>
          <a:xfrm>
            <a:off x="7056582" y="2160016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VERBOSE=False</a:t>
            </a:r>
          </a:p>
          <a:p>
            <a:r>
              <a:rPr lang="en-US" sz="2000" dirty="0"/>
              <a:t>SHOW_STATS=False</a:t>
            </a:r>
          </a:p>
          <a:p>
            <a:r>
              <a:rPr lang="en-US" sz="2000" dirty="0"/>
              <a:t>PLOT_STATS=False</a:t>
            </a:r>
          </a:p>
          <a:p>
            <a:r>
              <a:rPr lang="en-US" sz="2000" dirty="0"/>
              <a:t>VARIABLES_TYPE=int</a:t>
            </a:r>
          </a:p>
          <a:p>
            <a:r>
              <a:rPr lang="en-US" sz="2000" dirty="0"/>
              <a:t>FITNESS_TOLERANCE=False</a:t>
            </a:r>
          </a:p>
          <a:p>
            <a:r>
              <a:rPr lang="en-US" sz="2000" dirty="0"/>
              <a:t>FITNESS_TOLERANCE_DIFF=1</a:t>
            </a:r>
          </a:p>
          <a:p>
            <a:r>
              <a:rPr lang="en-US" sz="2000" dirty="0"/>
              <a:t>FITNESS_TOLERANCE_GEN=50</a:t>
            </a:r>
          </a:p>
        </p:txBody>
      </p:sp>
    </p:spTree>
    <p:extLst>
      <p:ext uri="{BB962C8B-B14F-4D97-AF65-F5344CB8AC3E}">
        <p14:creationId xmlns:p14="http://schemas.microsoft.com/office/powerpoint/2010/main" val="55281614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LightSeedRightStep">
      <a:dk1>
        <a:srgbClr val="000000"/>
      </a:dk1>
      <a:lt1>
        <a:srgbClr val="FFFFFF"/>
      </a:lt1>
      <a:dk2>
        <a:srgbClr val="213B36"/>
      </a:dk2>
      <a:lt2>
        <a:srgbClr val="E8E2E8"/>
      </a:lt2>
      <a:accent1>
        <a:srgbClr val="57B34F"/>
      </a:accent1>
      <a:accent2>
        <a:srgbClr val="4DB36F"/>
      </a:accent2>
      <a:accent3>
        <a:srgbClr val="56B099"/>
      </a:accent3>
      <a:accent4>
        <a:srgbClr val="47ADC1"/>
      </a:accent4>
      <a:accent5>
        <a:srgbClr val="77A2E0"/>
      </a:accent5>
      <a:accent6>
        <a:srgbClr val="5E5EDB"/>
      </a:accent6>
      <a:hlink>
        <a:srgbClr val="A969AE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128</TotalTime>
  <Words>979</Words>
  <Application>Microsoft Macintosh PowerPoint</Application>
  <PresentationFormat>Widescreen</PresentationFormat>
  <Paragraphs>281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Cambria Math</vt:lpstr>
      <vt:lpstr>Neue Haas Grotesk Text Pro</vt:lpstr>
      <vt:lpstr>InterweaveVTI</vt:lpstr>
      <vt:lpstr>“OptiArm2DOF”</vt:lpstr>
      <vt:lpstr>Εισαγωγή</vt:lpstr>
      <vt:lpstr>Περιγραφή του Προβλήματος</vt:lpstr>
      <vt:lpstr>Γενετικοί Αλγόριθμοι (GA)</vt:lpstr>
      <vt:lpstr> Συνάρτηση Ποιότητας</vt:lpstr>
      <vt:lpstr> Συνάρτηση Ποιότητας</vt:lpstr>
      <vt:lpstr> Συνάρτηση Ποιότητας</vt:lpstr>
      <vt:lpstr> Συνάρτηση Ποιότητας</vt:lpstr>
      <vt:lpstr>Παράμετροι</vt:lpstr>
      <vt:lpstr>Δοκιμές &amp; Αποτελέσματα</vt:lpstr>
      <vt:lpstr>Ανάλυση Αποτελεσμάτων</vt:lpstr>
      <vt:lpstr>Demo</vt:lpstr>
      <vt:lpstr>Ερωτήσεις</vt:lpstr>
      <vt:lpstr>Κώδικας και άλλα</vt:lpstr>
      <vt:lpstr>Ευχαριστώ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Iordanis Kostelidis</dc:creator>
  <cp:lastModifiedBy>Iordanis Kostelidis</cp:lastModifiedBy>
  <cp:revision>13</cp:revision>
  <dcterms:created xsi:type="dcterms:W3CDTF">2024-11-24T18:41:43Z</dcterms:created>
  <dcterms:modified xsi:type="dcterms:W3CDTF">2025-03-23T09:58:12Z</dcterms:modified>
</cp:coreProperties>
</file>