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4" r:id="rId4"/>
    <p:sldId id="262" r:id="rId5"/>
    <p:sldId id="269" r:id="rId6"/>
    <p:sldId id="259" r:id="rId7"/>
    <p:sldId id="26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EEFFE-FE21-4FEC-A0BC-61DFB9385D4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64FB-35BC-4EF6-9F3A-DFF91741A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1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264FB-35BC-4EF6-9F3A-DFF91741A8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264FB-35BC-4EF6-9F3A-DFF91741A8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7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3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98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2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0E20-0E58-43DB-8250-39C21B3BF35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E50E-7290-42D7-90BE-926EC8D12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Coin problem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581128"/>
            <a:ext cx="7920880" cy="1752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Выполнила: </a:t>
            </a:r>
            <a:r>
              <a:rPr lang="ru-RU" sz="1800" dirty="0" err="1" smtClean="0">
                <a:solidFill>
                  <a:schemeClr val="tx1"/>
                </a:solidFill>
              </a:rPr>
              <a:t>Костенок</a:t>
            </a:r>
            <a:r>
              <a:rPr lang="ru-RU" sz="1800" dirty="0" smtClean="0">
                <a:solidFill>
                  <a:schemeClr val="tx1"/>
                </a:solidFill>
              </a:rPr>
              <a:t> Елизавета,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гр. Б01-904 ФРКТ</a:t>
            </a:r>
          </a:p>
          <a:p>
            <a:r>
              <a:rPr lang="en-US" sz="1800" u="sng" dirty="0">
                <a:solidFill>
                  <a:schemeClr val="tx1"/>
                </a:solidFill>
              </a:rPr>
              <a:t>https://github.com/KostenokLisa/Coin_project</a:t>
            </a:r>
            <a:endParaRPr lang="ru-RU" sz="1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en-US" sz="2000" b="1" dirty="0" smtClean="0"/>
              <a:t>Output: 85 coins</a:t>
            </a:r>
            <a:endParaRPr lang="ru-RU" sz="20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88024" y="1052736"/>
            <a:ext cx="4038600" cy="564949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Task</a:t>
            </a:r>
            <a:r>
              <a:rPr lang="en-US" sz="2000" dirty="0" smtClean="0"/>
              <a:t>: to develop a model</a:t>
            </a:r>
          </a:p>
          <a:p>
            <a:pPr marL="0" indent="0">
              <a:buNone/>
            </a:pPr>
            <a:r>
              <a:rPr lang="en-US" sz="2000" dirty="0" smtClean="0"/>
              <a:t>determining the total value of coins in the picture given</a:t>
            </a:r>
          </a:p>
          <a:p>
            <a:r>
              <a:rPr lang="en-US" sz="2000" b="1" dirty="0" smtClean="0"/>
              <a:t>Assumptions: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dirty="0"/>
              <a:t>The texture of table doesn’t contain circles</a:t>
            </a:r>
          </a:p>
          <a:p>
            <a:pPr marL="0" indent="0">
              <a:buNone/>
            </a:pPr>
            <a:r>
              <a:rPr lang="en-US" sz="1800" dirty="0"/>
              <a:t>The optical axis of the camera is perpendicular to the table </a:t>
            </a:r>
            <a:r>
              <a:rPr lang="en-US" sz="1800" dirty="0" smtClean="0"/>
              <a:t>surface</a:t>
            </a:r>
          </a:p>
          <a:p>
            <a:pPr marL="0" indent="0">
              <a:buNone/>
            </a:pPr>
            <a:r>
              <a:rPr lang="en-US" sz="1800" dirty="0" smtClean="0"/>
              <a:t>Coins can’t overlap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Coins can be located both tales and eagles</a:t>
            </a:r>
          </a:p>
          <a:p>
            <a:pPr marL="0" indent="0">
              <a:buNone/>
            </a:pPr>
            <a:r>
              <a:rPr lang="en-US" sz="1800" dirty="0" smtClean="0"/>
              <a:t>Coins of all possible denominations can be in the </a:t>
            </a:r>
            <a:r>
              <a:rPr lang="en-US" sz="1800" dirty="0" smtClean="0"/>
              <a:t>picture</a:t>
            </a:r>
            <a:endParaRPr lang="ru-RU" sz="1800" dirty="0" smtClean="0"/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en-US" sz="2000" b="1" dirty="0" smtClean="0"/>
              <a:t>Strategy: circles detection +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93643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7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networks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7488832" cy="156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4" y="4189125"/>
            <a:ext cx="2432224" cy="23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28498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Hyperparameters</a:t>
            </a:r>
            <a:r>
              <a:rPr lang="en-US" b="1" dirty="0"/>
              <a:t>: </a:t>
            </a:r>
            <a:r>
              <a:rPr lang="en-US" dirty="0"/>
              <a:t>stride, number of filters, </a:t>
            </a:r>
            <a:r>
              <a:rPr lang="en-US" dirty="0" smtClean="0"/>
              <a:t>amount of zero padding</a:t>
            </a:r>
            <a:r>
              <a:rPr lang="en-US" dirty="0"/>
              <a:t>, size of filters</a:t>
            </a:r>
          </a:p>
          <a:p>
            <a:r>
              <a:rPr lang="en-US" b="1" dirty="0"/>
              <a:t>Training parameters: </a:t>
            </a:r>
            <a:r>
              <a:rPr lang="en-US" dirty="0"/>
              <a:t>weights of filters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472514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Bottleneck layer features:</a:t>
            </a:r>
          </a:p>
          <a:p>
            <a:r>
              <a:rPr lang="en-US" dirty="0"/>
              <a:t>-</a:t>
            </a:r>
            <a:r>
              <a:rPr lang="en-US" dirty="0" smtClean="0"/>
              <a:t>1x1 convolutions</a:t>
            </a:r>
          </a:p>
          <a:p>
            <a:r>
              <a:rPr lang="en-US" dirty="0" smtClean="0"/>
              <a:t>-skip connection</a:t>
            </a:r>
          </a:p>
          <a:p>
            <a:r>
              <a:rPr lang="en-US" dirty="0" smtClean="0"/>
              <a:t>-batch normalization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2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Prepare data: resize, add augmentations, transforms to tensors</a:t>
            </a:r>
          </a:p>
          <a:p>
            <a:r>
              <a:rPr lang="en-US" sz="1700" dirty="0" smtClean="0"/>
              <a:t>Load ResNet50 </a:t>
            </a:r>
            <a:r>
              <a:rPr lang="en-US" sz="1700" dirty="0" err="1" smtClean="0"/>
              <a:t>pretrained</a:t>
            </a:r>
            <a:r>
              <a:rPr lang="en-US" sz="1700" dirty="0" smtClean="0"/>
              <a:t> on </a:t>
            </a:r>
            <a:r>
              <a:rPr lang="en-US" sz="1700" dirty="0" err="1" smtClean="0"/>
              <a:t>ImageNet</a:t>
            </a:r>
            <a:r>
              <a:rPr lang="en-US" sz="1700" dirty="0" smtClean="0"/>
              <a:t> dataset</a:t>
            </a:r>
          </a:p>
          <a:p>
            <a:r>
              <a:rPr lang="en-US" sz="1700" dirty="0" smtClean="0"/>
              <a:t>Change last layer - classifier</a:t>
            </a:r>
            <a:endParaRPr lang="en-US" sz="1700" dirty="0" smtClean="0"/>
          </a:p>
          <a:p>
            <a:r>
              <a:rPr lang="en-US" sz="1700" dirty="0" smtClean="0"/>
              <a:t>Train only last layers while weights of other layers are frozen</a:t>
            </a:r>
          </a:p>
          <a:p>
            <a:endParaRPr lang="en-US" sz="1700" dirty="0" smtClean="0"/>
          </a:p>
          <a:p>
            <a:r>
              <a:rPr lang="en-US" sz="1700" dirty="0" smtClean="0"/>
              <a:t>N classes: 5 </a:t>
            </a:r>
            <a:endParaRPr lang="en-US" sz="1700" dirty="0"/>
          </a:p>
          <a:p>
            <a:r>
              <a:rPr lang="en-US" sz="1700" dirty="0" smtClean="0"/>
              <a:t>Optimizer: </a:t>
            </a:r>
            <a:r>
              <a:rPr lang="en-US" sz="1700" dirty="0" err="1" smtClean="0"/>
              <a:t>AdamW</a:t>
            </a:r>
            <a:endParaRPr lang="en-US" sz="1700" dirty="0" smtClean="0"/>
          </a:p>
          <a:p>
            <a:r>
              <a:rPr lang="en-US" sz="1700" dirty="0" smtClean="0"/>
              <a:t>Activation </a:t>
            </a:r>
            <a:r>
              <a:rPr lang="en-US" sz="1700" dirty="0" err="1" smtClean="0"/>
              <a:t>fuction</a:t>
            </a:r>
            <a:r>
              <a:rPr lang="en-US" sz="1700" dirty="0" smtClean="0"/>
              <a:t> for classifier: </a:t>
            </a:r>
            <a:r>
              <a:rPr lang="en-US" sz="1700" dirty="0" err="1" smtClean="0"/>
              <a:t>Softmax</a:t>
            </a: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700" dirty="0" smtClean="0"/>
              <a:t>Loss: Cross</a:t>
            </a:r>
            <a:r>
              <a:rPr lang="ru-RU" sz="1700" dirty="0" smtClean="0"/>
              <a:t> </a:t>
            </a:r>
            <a:r>
              <a:rPr lang="en-US" sz="1700" dirty="0" smtClean="0"/>
              <a:t>Entropy </a:t>
            </a:r>
          </a:p>
          <a:p>
            <a:endParaRPr lang="en-US" sz="1700" dirty="0" smtClean="0"/>
          </a:p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0888"/>
            <a:ext cx="4248472" cy="22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6" y="4941168"/>
            <a:ext cx="1554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6" y="5877272"/>
            <a:ext cx="2005013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0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4089" y="-28528"/>
            <a:ext cx="8229600" cy="1143000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3" y="1235574"/>
            <a:ext cx="4010575" cy="286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9" y="4133151"/>
            <a:ext cx="4121819" cy="266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024" y="6093296"/>
            <a:ext cx="392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Train accuracy: 0.97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Test accuracy: 0.95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145" y="3377730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prstClr val="black"/>
                </a:solidFill>
              </a:rPr>
              <a:t>Visualization of classification: predicted labels and evidence are in white rectangles</a:t>
            </a:r>
            <a:endParaRPr lang="en-US" sz="1200" i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5574"/>
            <a:ext cx="4456669" cy="214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91" y="4080463"/>
            <a:ext cx="2917930" cy="167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detection using </a:t>
            </a:r>
            <a:r>
              <a:rPr lang="en-US" dirty="0" err="1"/>
              <a:t>O</a:t>
            </a:r>
            <a:r>
              <a:rPr lang="en-US" dirty="0" err="1" smtClean="0"/>
              <a:t>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Canny edge detector:</a:t>
            </a:r>
          </a:p>
          <a:p>
            <a:r>
              <a:rPr lang="en-US" sz="2000" dirty="0" smtClean="0"/>
              <a:t>removing noise in the image</a:t>
            </a:r>
          </a:p>
          <a:p>
            <a:r>
              <a:rPr lang="en-US" sz="2000" dirty="0" smtClean="0"/>
              <a:t>finding </a:t>
            </a:r>
            <a:r>
              <a:rPr lang="en-US" sz="2000" dirty="0"/>
              <a:t>edge gradient and direction for each </a:t>
            </a:r>
            <a:r>
              <a:rPr lang="en-US" sz="2000" dirty="0" smtClean="0"/>
              <a:t>pixel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n</a:t>
            </a:r>
            <a:r>
              <a:rPr lang="en-US" sz="2000" dirty="0" smtClean="0"/>
              <a:t>on-maximum </a:t>
            </a:r>
            <a:r>
              <a:rPr lang="en-US" sz="2000" dirty="0" err="1" smtClean="0"/>
              <a:t>supression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pic 1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/>
              <a:t>h</a:t>
            </a:r>
            <a:r>
              <a:rPr lang="en-US" sz="2000" dirty="0" smtClean="0"/>
              <a:t>ysteresis </a:t>
            </a:r>
            <a:r>
              <a:rPr lang="en-US" sz="2000" dirty="0" err="1" smtClean="0"/>
              <a:t>thresholding</a:t>
            </a:r>
            <a:r>
              <a:rPr lang="en-US" sz="2000" dirty="0" smtClean="0"/>
              <a:t> (</a:t>
            </a:r>
            <a:r>
              <a:rPr lang="en-US" sz="2000" i="1" dirty="0" smtClean="0"/>
              <a:t>pic 2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Hough Transform: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etecting edge pixels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ollecting evidence in a 3D accumulator array for the presence of circles with different centers and </a:t>
            </a:r>
            <a:r>
              <a:rPr lang="en-US" sz="2000" dirty="0" smtClean="0"/>
              <a:t>radii</a:t>
            </a:r>
            <a:endParaRPr lang="en-US" sz="2000" dirty="0" smtClean="0"/>
          </a:p>
          <a:p>
            <a:r>
              <a:rPr lang="en-US" sz="2000" dirty="0" err="1"/>
              <a:t>t</a:t>
            </a:r>
            <a:r>
              <a:rPr lang="en-US" sz="2000" dirty="0" err="1" smtClean="0"/>
              <a:t>hresholding</a:t>
            </a:r>
            <a:r>
              <a:rPr lang="en-US" sz="2000" dirty="0" smtClean="0"/>
              <a:t> for</a:t>
            </a:r>
            <a:r>
              <a:rPr lang="ru-RU" sz="2000" dirty="0" smtClean="0"/>
              <a:t> </a:t>
            </a:r>
            <a:r>
              <a:rPr lang="en-US" sz="2000" dirty="0" smtClean="0"/>
              <a:t>selecting the most confident </a:t>
            </a:r>
            <a:r>
              <a:rPr lang="en-US" sz="2000" dirty="0" smtClean="0"/>
              <a:t>circles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4104456" cy="148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339933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298766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Pic 1: defining A as edge pixel, ignoring B, C non-edge pixels</a:t>
            </a:r>
            <a:endParaRPr lang="ru-RU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594720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Pic 2: defining line A as “sure” edge, line C as a part of “sure” edge, line B – non edge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5429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results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6" y="2204864"/>
            <a:ext cx="4320480" cy="296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140" y="5185767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Example of successful detection: all coins and their values are recognized correctly</a:t>
            </a:r>
            <a:endParaRPr lang="ru-RU" sz="16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60" y="2204864"/>
            <a:ext cx="4172707" cy="296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25460" y="5169791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Example of successful detection: all coins and their values are recognized correctly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7364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8073</TotalTime>
  <Words>330</Words>
  <Application>Microsoft Office PowerPoint</Application>
  <PresentationFormat>Экран (4:3)</PresentationFormat>
  <Paragraphs>67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Coin problem</vt:lpstr>
      <vt:lpstr>Презентация PowerPoint</vt:lpstr>
      <vt:lpstr>Convolution networks</vt:lpstr>
      <vt:lpstr>Transfer learning</vt:lpstr>
      <vt:lpstr>Outcomes</vt:lpstr>
      <vt:lpstr>Circles detection using OpenCV</vt:lpstr>
      <vt:lpstr>My 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problem</dc:title>
  <dc:creator>Лиза</dc:creator>
  <cp:lastModifiedBy>Лиза</cp:lastModifiedBy>
  <cp:revision>60</cp:revision>
  <dcterms:created xsi:type="dcterms:W3CDTF">2021-04-07T18:27:21Z</dcterms:created>
  <dcterms:modified xsi:type="dcterms:W3CDTF">2021-04-27T15:05:59Z</dcterms:modified>
</cp:coreProperties>
</file>