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  <p:sldMasterId id="2147483670" r:id="rId4"/>
  </p:sldMasterIdLst>
  <p:notesMasterIdLst>
    <p:notesMasterId r:id="rId6"/>
  </p:notesMasterIdLst>
  <p:sldIdLst>
    <p:sldId id="450" r:id="rId5"/>
    <p:sldId id="771" r:id="rId7"/>
    <p:sldId id="714" r:id="rId8"/>
    <p:sldId id="731" r:id="rId9"/>
    <p:sldId id="819" r:id="rId10"/>
    <p:sldId id="820" r:id="rId11"/>
    <p:sldId id="831" r:id="rId12"/>
    <p:sldId id="832" r:id="rId13"/>
    <p:sldId id="833" r:id="rId14"/>
    <p:sldId id="835" r:id="rId15"/>
    <p:sldId id="83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4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7523-1FE8-4255-83E7-236EE94EF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7523-1FE8-4255-83E7-236EE94EF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7523-1FE8-4255-83E7-236EE94EF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77523-1FE8-4255-83E7-236EE94EF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69" descr="Person Holding Silver Pen Signing Photographers Signatu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05" y="1"/>
            <a:ext cx="812499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7" r="11091" b="14721"/>
          <a:stretch>
            <a:fillRect/>
          </a:stretch>
        </p:blipFill>
        <p:spPr>
          <a:xfrm rot="10800000">
            <a:off x="0" y="-15240"/>
            <a:ext cx="8098020" cy="6873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8" y="337939"/>
            <a:ext cx="682230" cy="682566"/>
          </a:xfrm>
          <a:prstGeom prst="rect">
            <a:avLst/>
          </a:prstGeom>
        </p:spPr>
      </p:pic>
      <p:sp>
        <p:nvSpPr>
          <p:cNvPr id="12" name="矩形: 圆角 3037"/>
          <p:cNvSpPr/>
          <p:nvPr/>
        </p:nvSpPr>
        <p:spPr>
          <a:xfrm>
            <a:off x="2721378" y="5190499"/>
            <a:ext cx="1419224" cy="36933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AutoShape 2581" descr="Books on Shelf in Librar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2064" y="1955801"/>
            <a:ext cx="6137853" cy="2213532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721378" y="5162799"/>
            <a:ext cx="1419224" cy="424732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0E4666B-99EE-4C73-9BBB-48852157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666B-99EE-4C73-9BBB-48852157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his black and white picture shows the downtown and business district of a typical american city. Some medium sized sky scrapers, some low-rise buildings and a stadium are visible. The background seems to be foggy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1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图片包含 户外, 天空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-1" r="35827" b="35581"/>
          <a:stretch>
            <a:fillRect/>
          </a:stretch>
        </p:blipFill>
        <p:spPr>
          <a:xfrm>
            <a:off x="0" y="4229323"/>
            <a:ext cx="12192000" cy="26286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85" y="5765226"/>
            <a:ext cx="682230" cy="68256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666B-99EE-4C73-9BBB-48852157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666B-99EE-4C73-9BBB-48852157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464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111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111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666B-99EE-4C73-9BBB-48852157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户外, 天空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r="35827" b="11084"/>
          <a:stretch>
            <a:fillRect/>
          </a:stretch>
        </p:blipFill>
        <p:spPr>
          <a:xfrm>
            <a:off x="0" y="3161665"/>
            <a:ext cx="12192000" cy="369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85" y="5156896"/>
            <a:ext cx="682230" cy="6825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9000" y="1478975"/>
            <a:ext cx="5341620" cy="1569660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52718" y="116234"/>
            <a:ext cx="2743200" cy="365125"/>
          </a:xfrm>
        </p:spPr>
        <p:txBody>
          <a:bodyPr/>
          <a:lstStyle/>
          <a:p>
            <a:fld id="{D0E4666B-99EE-4C73-9BBB-48852157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53118" y="11623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5118" y="116234"/>
            <a:ext cx="2743200" cy="365125"/>
          </a:xfrm>
        </p:spPr>
        <p:txBody>
          <a:bodyPr/>
          <a:lstStyle/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48300" y="5781758"/>
            <a:ext cx="1295400" cy="4247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3699669" y="6227445"/>
            <a:ext cx="4792663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666B-99EE-4C73-9BBB-48852157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0478" y="365125"/>
            <a:ext cx="863321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61844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666B-99EE-4C73-9BBB-48852157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69" descr="Person Holding Silver Pen Signing Photographers Signatu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05" y="1"/>
            <a:ext cx="812499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7" r="11091" b="14721"/>
          <a:stretch>
            <a:fillRect/>
          </a:stretch>
        </p:blipFill>
        <p:spPr>
          <a:xfrm rot="10800000">
            <a:off x="0" y="-15240"/>
            <a:ext cx="8098020" cy="6873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8" y="337939"/>
            <a:ext cx="682230" cy="682566"/>
          </a:xfrm>
          <a:prstGeom prst="rect">
            <a:avLst/>
          </a:prstGeom>
        </p:spPr>
      </p:pic>
      <p:sp>
        <p:nvSpPr>
          <p:cNvPr id="12" name="矩形: 圆角 3037"/>
          <p:cNvSpPr/>
          <p:nvPr/>
        </p:nvSpPr>
        <p:spPr>
          <a:xfrm>
            <a:off x="2721378" y="5190499"/>
            <a:ext cx="1419224" cy="36933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AutoShape 2581" descr="Books on Shelf in Librar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2064" y="1955801"/>
            <a:ext cx="6137853" cy="2213532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721378" y="5162799"/>
            <a:ext cx="1419224" cy="424732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his black and white picture shows the downtown and business district of a typical american city. Some medium sized sky scrapers, some low-rise buildings and a stadium are visible. The background seems to be foggy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1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图片包含 户外, 天空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-1" r="35827" b="35581"/>
          <a:stretch>
            <a:fillRect/>
          </a:stretch>
        </p:blipFill>
        <p:spPr>
          <a:xfrm>
            <a:off x="0" y="4229323"/>
            <a:ext cx="12192000" cy="26286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85" y="5765226"/>
            <a:ext cx="682230" cy="682566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464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111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111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户外, 天空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r="35827" b="11084"/>
          <a:stretch>
            <a:fillRect/>
          </a:stretch>
        </p:blipFill>
        <p:spPr>
          <a:xfrm>
            <a:off x="0" y="3161665"/>
            <a:ext cx="12192000" cy="369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85" y="5156896"/>
            <a:ext cx="682230" cy="6825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9000" y="1478975"/>
            <a:ext cx="5341620" cy="1569660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52718" y="116234"/>
            <a:ext cx="2743200" cy="365125"/>
          </a:xfrm>
        </p:spPr>
        <p:txBody>
          <a:bodyPr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53118" y="11623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5118" y="116234"/>
            <a:ext cx="2743200" cy="365125"/>
          </a:xfrm>
        </p:spPr>
        <p:txBody>
          <a:bodyPr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48300" y="5781758"/>
            <a:ext cx="1295400" cy="4247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3699669" y="6227445"/>
            <a:ext cx="4792663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0478" y="365125"/>
            <a:ext cx="863321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6184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12500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431121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749986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</p:spTree>
  </p:cSld>
  <p:clrMapOvr>
    <a:masterClrMapping/>
  </p:clrMapOvr>
  <p:transition spd="med" advClick="0" advTm="2000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46984" y="2196447"/>
            <a:ext cx="4254375" cy="264940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458126" y="3472435"/>
            <a:ext cx="439786" cy="5349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2622" y="3472435"/>
            <a:ext cx="439786" cy="5349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117" y="3472435"/>
            <a:ext cx="439786" cy="5349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71613" y="3472435"/>
            <a:ext cx="439786" cy="5349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76108" y="3472435"/>
            <a:ext cx="439786" cy="5349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80602" y="3472435"/>
            <a:ext cx="439786" cy="5349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5098" y="3472435"/>
            <a:ext cx="439786" cy="5349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89594" y="3472435"/>
            <a:ext cx="439786" cy="5349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94089" y="3472435"/>
            <a:ext cx="439786" cy="5349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accen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11336"/>
            <a:ext cx="10515600" cy="1626172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662452"/>
            <a:ext cx="10515600" cy="16933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69200" y="2419200"/>
            <a:ext cx="6451200" cy="12780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ctr">
              <a:defRPr lang="zh-CN" altLang="en-US" sz="800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90204" pitchFamily="34" charset="0"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11E0-D900-458A-A9B2-F1E0A5F7AB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5BAF-AE1F-419D-867F-7403094848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2869200" y="3697200"/>
            <a:ext cx="6451200" cy="648000"/>
          </a:xfrm>
          <a:noFill/>
        </p:spPr>
        <p:txBody>
          <a:bodyPr wrap="square" rtlCol="0">
            <a:normAutofit/>
          </a:bodyPr>
          <a:lstStyle>
            <a:lvl1pPr marL="0" indent="0">
              <a:buFont typeface="Arial" panose="020B0604020202090204" pitchFamily="34" charset="0"/>
              <a:buNone/>
              <a:defRPr lang="zh-CN" altLang="en-US" sz="1800" dirty="0" smtClean="0">
                <a:solidFill>
                  <a:schemeClr val="accent1"/>
                </a:solidFill>
                <a:cs typeface="+mn-ea"/>
              </a:defRPr>
            </a:lvl1pPr>
          </a:lstStyle>
          <a:p>
            <a:pPr marL="0"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0">
  <p:cSld name="2_仅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4" name="组合 13"/>
          <p:cNvGrpSpPr/>
          <p:nvPr/>
        </p:nvGrpSpPr>
        <p:grpSpPr>
          <a:xfrm>
            <a:off x="3477453" y="1770741"/>
            <a:ext cx="5146836" cy="3762755"/>
            <a:chOff x="3262539" y="1510316"/>
            <a:chExt cx="5779861" cy="4225549"/>
          </a:xfrm>
        </p:grpSpPr>
        <p:sp>
          <p:nvSpPr>
            <p:cNvPr id="15" name="Freeform 7"/>
            <p:cNvSpPr/>
            <p:nvPr/>
          </p:nvSpPr>
          <p:spPr bwMode="auto">
            <a:xfrm>
              <a:off x="3262539" y="1510316"/>
              <a:ext cx="5779861" cy="806901"/>
            </a:xfrm>
            <a:custGeom>
              <a:avLst/>
              <a:gdLst>
                <a:gd name="T0" fmla="*/ 2759 w 3079"/>
                <a:gd name="T1" fmla="*/ 467 h 467"/>
                <a:gd name="T2" fmla="*/ 3079 w 3079"/>
                <a:gd name="T3" fmla="*/ 0 h 467"/>
                <a:gd name="T4" fmla="*/ 0 w 3079"/>
                <a:gd name="T5" fmla="*/ 0 h 467"/>
                <a:gd name="T6" fmla="*/ 319 w 3079"/>
                <a:gd name="T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9" h="467">
                  <a:moveTo>
                    <a:pt x="2759" y="467"/>
                  </a:moveTo>
                  <a:lnTo>
                    <a:pt x="3079" y="0"/>
                  </a:lnTo>
                  <a:lnTo>
                    <a:pt x="0" y="0"/>
                  </a:lnTo>
                  <a:lnTo>
                    <a:pt x="319" y="467"/>
                  </a:lnTo>
                </a:path>
              </a:pathLst>
            </a:custGeom>
            <a:noFill/>
            <a:ln w="14288" cap="flat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5505779" y="4793517"/>
              <a:ext cx="1293383" cy="942348"/>
            </a:xfrm>
            <a:custGeom>
              <a:avLst/>
              <a:gdLst>
                <a:gd name="T0" fmla="*/ 0 w 689"/>
                <a:gd name="T1" fmla="*/ 0 h 502"/>
                <a:gd name="T2" fmla="*/ 345 w 689"/>
                <a:gd name="T3" fmla="*/ 502 h 502"/>
                <a:gd name="T4" fmla="*/ 689 w 689"/>
                <a:gd name="T5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9" h="502">
                  <a:moveTo>
                    <a:pt x="0" y="0"/>
                  </a:moveTo>
                  <a:lnTo>
                    <a:pt x="345" y="502"/>
                  </a:lnTo>
                  <a:lnTo>
                    <a:pt x="689" y="0"/>
                  </a:lnTo>
                </a:path>
              </a:pathLst>
            </a:custGeom>
            <a:noFill/>
            <a:ln w="14288" cap="flat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69338" y="1770741"/>
            <a:ext cx="5146836" cy="3762755"/>
            <a:chOff x="3262539" y="1510316"/>
            <a:chExt cx="5779861" cy="4225549"/>
          </a:xfrm>
        </p:grpSpPr>
        <p:sp>
          <p:nvSpPr>
            <p:cNvPr id="18" name="Freeform 7"/>
            <p:cNvSpPr/>
            <p:nvPr/>
          </p:nvSpPr>
          <p:spPr bwMode="auto">
            <a:xfrm>
              <a:off x="3262539" y="1510316"/>
              <a:ext cx="5779861" cy="806901"/>
            </a:xfrm>
            <a:custGeom>
              <a:avLst/>
              <a:gdLst>
                <a:gd name="T0" fmla="*/ 2759 w 3079"/>
                <a:gd name="T1" fmla="*/ 467 h 467"/>
                <a:gd name="T2" fmla="*/ 3079 w 3079"/>
                <a:gd name="T3" fmla="*/ 0 h 467"/>
                <a:gd name="T4" fmla="*/ 0 w 3079"/>
                <a:gd name="T5" fmla="*/ 0 h 467"/>
                <a:gd name="T6" fmla="*/ 319 w 3079"/>
                <a:gd name="T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9" h="467">
                  <a:moveTo>
                    <a:pt x="2759" y="467"/>
                  </a:moveTo>
                  <a:lnTo>
                    <a:pt x="3079" y="0"/>
                  </a:lnTo>
                  <a:lnTo>
                    <a:pt x="0" y="0"/>
                  </a:lnTo>
                  <a:lnTo>
                    <a:pt x="319" y="467"/>
                  </a:lnTo>
                </a:path>
              </a:pathLst>
            </a:custGeom>
            <a:noFill/>
            <a:ln w="14288" cap="flat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5505779" y="4793517"/>
              <a:ext cx="1293383" cy="942348"/>
            </a:xfrm>
            <a:custGeom>
              <a:avLst/>
              <a:gdLst>
                <a:gd name="T0" fmla="*/ 0 w 689"/>
                <a:gd name="T1" fmla="*/ 0 h 502"/>
                <a:gd name="T2" fmla="*/ 345 w 689"/>
                <a:gd name="T3" fmla="*/ 502 h 502"/>
                <a:gd name="T4" fmla="*/ 689 w 689"/>
                <a:gd name="T5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9" h="502">
                  <a:moveTo>
                    <a:pt x="0" y="0"/>
                  </a:moveTo>
                  <a:lnTo>
                    <a:pt x="345" y="502"/>
                  </a:lnTo>
                  <a:lnTo>
                    <a:pt x="689" y="0"/>
                  </a:lnTo>
                </a:path>
              </a:pathLst>
            </a:custGeom>
            <a:noFill/>
            <a:ln w="14288" cap="flat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727678"/>
            <a:ext cx="10515600" cy="1751079"/>
          </a:xfrm>
        </p:spPr>
        <p:txBody>
          <a:bodyPr>
            <a:spAutoFit/>
          </a:bodyPr>
          <a:lstStyle>
            <a:lvl1pPr algn="ctr">
              <a:defRPr sz="8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4218-28FD-48C2-9678-E8C8836AD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299D-389E-4EB3-83A5-E1D98E9D6F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his black and white picture shows the downtown and business district of a typical american city. Some medium sized sky scrapers, some low-rise buildings and a stadium are visible. The background seems to be foggy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1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图片包含 户外, 天空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-1" r="35827" b="35581"/>
          <a:stretch>
            <a:fillRect/>
          </a:stretch>
        </p:blipFill>
        <p:spPr>
          <a:xfrm>
            <a:off x="0" y="4229323"/>
            <a:ext cx="12192000" cy="26286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85" y="5765226"/>
            <a:ext cx="682230" cy="68256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666B-99EE-4C73-9BBB-48852157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tags" Target="../tags/tag6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7" Type="http://schemas.openxmlformats.org/officeDocument/2006/relationships/theme" Target="../theme/theme3.xml"/><Relationship Id="rId26" Type="http://schemas.openxmlformats.org/officeDocument/2006/relationships/tags" Target="../tags/tag9.xml"/><Relationship Id="rId25" Type="http://schemas.openxmlformats.org/officeDocument/2006/relationships/tags" Target="../tags/tag8.xml"/><Relationship Id="rId24" Type="http://schemas.openxmlformats.org/officeDocument/2006/relationships/tags" Target="../tags/tag7.xml"/><Relationship Id="rId23" Type="http://schemas.openxmlformats.org/officeDocument/2006/relationships/image" Target="../media/image8.png"/><Relationship Id="rId22" Type="http://schemas.openxmlformats.org/officeDocument/2006/relationships/image" Target="../media/image7.png"/><Relationship Id="rId21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户外, 天空&#10;&#10;已生成极高可信度的说明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>
          <a:xfrm rot="8700000">
            <a:off x="-962661" y="-489426"/>
            <a:ext cx="3962327" cy="2107378"/>
          </a:xfrm>
          <a:custGeom>
            <a:avLst/>
            <a:gdLst>
              <a:gd name="connsiteX0" fmla="*/ 2486725 w 3962327"/>
              <a:gd name="connsiteY0" fmla="*/ 2107378 h 2107378"/>
              <a:gd name="connsiteX1" fmla="*/ 0 w 3962327"/>
              <a:gd name="connsiteY1" fmla="*/ 366154 h 2107378"/>
              <a:gd name="connsiteX2" fmla="*/ 0 w 3962327"/>
              <a:gd name="connsiteY2" fmla="*/ 0 h 2107378"/>
              <a:gd name="connsiteX3" fmla="*/ 3962327 w 3962327"/>
              <a:gd name="connsiteY3" fmla="*/ 0 h 210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327" h="2107378">
                <a:moveTo>
                  <a:pt x="2486725" y="2107378"/>
                </a:moveTo>
                <a:lnTo>
                  <a:pt x="0" y="366154"/>
                </a:lnTo>
                <a:lnTo>
                  <a:pt x="0" y="0"/>
                </a:lnTo>
                <a:lnTo>
                  <a:pt x="3962327" y="0"/>
                </a:lnTo>
                <a:close/>
              </a:path>
            </a:pathLst>
          </a:custGeom>
        </p:spPr>
      </p:pic>
      <p:pic>
        <p:nvPicPr>
          <p:cNvPr id="8" name="图片 7" descr="图片包含 户外, 天空&#10;&#10;已生成极高可信度的说明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>
          <a:xfrm rot="19327527">
            <a:off x="8868183" y="5273738"/>
            <a:ext cx="4467946" cy="2165226"/>
          </a:xfrm>
          <a:custGeom>
            <a:avLst/>
            <a:gdLst>
              <a:gd name="connsiteX0" fmla="*/ 5365246 w 5365246"/>
              <a:gd name="connsiteY0" fmla="*/ 0 h 2600070"/>
              <a:gd name="connsiteX1" fmla="*/ 3343000 w 5365246"/>
              <a:gd name="connsiteY1" fmla="*/ 2600070 h 2600070"/>
              <a:gd name="connsiteX2" fmla="*/ 0 w 5365246"/>
              <a:gd name="connsiteY2" fmla="*/ 0 h 260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5246" h="2600070">
                <a:moveTo>
                  <a:pt x="5365246" y="0"/>
                </a:moveTo>
                <a:lnTo>
                  <a:pt x="3343000" y="260007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4666B-99EE-4C73-9BBB-48852157C13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CB26-BDA1-49CF-BAF5-34635EFEF2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户外, 天空&#10;&#10;已生成极高可信度的说明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>
          <a:xfrm rot="8700000">
            <a:off x="-962661" y="-489426"/>
            <a:ext cx="3962327" cy="2107378"/>
          </a:xfrm>
          <a:custGeom>
            <a:avLst/>
            <a:gdLst>
              <a:gd name="connsiteX0" fmla="*/ 2486725 w 3962327"/>
              <a:gd name="connsiteY0" fmla="*/ 2107378 h 2107378"/>
              <a:gd name="connsiteX1" fmla="*/ 0 w 3962327"/>
              <a:gd name="connsiteY1" fmla="*/ 366154 h 2107378"/>
              <a:gd name="connsiteX2" fmla="*/ 0 w 3962327"/>
              <a:gd name="connsiteY2" fmla="*/ 0 h 2107378"/>
              <a:gd name="connsiteX3" fmla="*/ 3962327 w 3962327"/>
              <a:gd name="connsiteY3" fmla="*/ 0 h 210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327" h="2107378">
                <a:moveTo>
                  <a:pt x="2486725" y="2107378"/>
                </a:moveTo>
                <a:lnTo>
                  <a:pt x="0" y="366154"/>
                </a:lnTo>
                <a:lnTo>
                  <a:pt x="0" y="0"/>
                </a:lnTo>
                <a:lnTo>
                  <a:pt x="3962327" y="0"/>
                </a:lnTo>
                <a:close/>
              </a:path>
            </a:pathLst>
          </a:custGeom>
        </p:spPr>
      </p:pic>
      <p:pic>
        <p:nvPicPr>
          <p:cNvPr id="8" name="图片 7" descr="图片包含 户外, 天空&#10;&#10;已生成极高可信度的说明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>
          <a:xfrm rot="19327527">
            <a:off x="8868183" y="5273738"/>
            <a:ext cx="4467946" cy="2165226"/>
          </a:xfrm>
          <a:custGeom>
            <a:avLst/>
            <a:gdLst>
              <a:gd name="connsiteX0" fmla="*/ 5365246 w 5365246"/>
              <a:gd name="connsiteY0" fmla="*/ 0 h 2600070"/>
              <a:gd name="connsiteX1" fmla="*/ 3343000 w 5365246"/>
              <a:gd name="connsiteY1" fmla="*/ 2600070 h 2600070"/>
              <a:gd name="connsiteX2" fmla="*/ 0 w 5365246"/>
              <a:gd name="connsiteY2" fmla="*/ 0 h 260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5246" h="2600070">
                <a:moveTo>
                  <a:pt x="5365246" y="0"/>
                </a:moveTo>
                <a:lnTo>
                  <a:pt x="3343000" y="260007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8E9A-48F5-483C-8839-5587CD4CB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AC1D3-E560-4F49-8966-F850A2D51EA7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7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1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7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878889"/>
            <a:ext cx="8213767" cy="2032987"/>
          </a:xfrm>
        </p:spPr>
        <p:txBody>
          <a:bodyPr>
            <a:normAutofit fontScale="90000"/>
          </a:bodyPr>
          <a:lstStyle/>
          <a:p>
            <a:br>
              <a:rPr lang="en-US" altLang="zh-CN" sz="44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en-US" altLang="zh-CN" sz="44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en-US" altLang="zh-CN" sz="44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en-US" altLang="zh-CN" sz="44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en-US" altLang="zh-CN" sz="44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en-US" altLang="zh-CN" sz="44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en-US" altLang="zh-CN" sz="44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sz="44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" y="2666365"/>
            <a:ext cx="6983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ffectLst/>
                <a:sym typeface="+mn-ea"/>
              </a:rPr>
              <a:t>3TS开源项目任务介绍</a:t>
            </a:r>
            <a:endParaRPr lang="zh-CN" altLang="en-US" sz="54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4322" y="5194072"/>
            <a:ext cx="13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开始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标题 3"/>
          <p:cNvSpPr txBox="1"/>
          <p:nvPr>
            <p:custDataLst>
              <p:tags r:id="rId2"/>
            </p:custDataLst>
          </p:nvPr>
        </p:nvSpPr>
        <p:spPr>
          <a:xfrm>
            <a:off x="226695" y="3810635"/>
            <a:ext cx="6236970" cy="1045845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+mn-lt"/>
                <a:sym typeface="+mn-ea"/>
              </a:rPr>
              <a:t>汇报人：李拓都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  <a:sym typeface="+mn-ea"/>
              </a:rPr>
              <a:t>微信：</a:t>
            </a:r>
            <a:r>
              <a:rPr lang="en-US" altLang="zh-CN" sz="1600" dirty="0">
                <a:latin typeface="+mn-lt"/>
                <a:sym typeface="+mn-ea"/>
              </a:rPr>
              <a:t>ltd516</a:t>
            </a:r>
            <a:endParaRPr lang="en-US" altLang="zh-CN" sz="1600" dirty="0">
              <a:latin typeface="+mn-lt"/>
            </a:endParaRPr>
          </a:p>
          <a:p>
            <a:r>
              <a:rPr lang="en-US" altLang="zh-CN" sz="1600" dirty="0">
                <a:latin typeface="+mn-lt"/>
                <a:sym typeface="+mn-ea"/>
              </a:rPr>
              <a:t>github: https://github.com/hldgs</a:t>
            </a:r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/>
          <p:cNvSpPr txBox="1"/>
          <p:nvPr>
            <p:custDataLst>
              <p:tags r:id="rId1"/>
            </p:custDataLst>
          </p:nvPr>
        </p:nvSpPr>
        <p:spPr>
          <a:xfrm>
            <a:off x="3208828" y="117365"/>
            <a:ext cx="5774343" cy="709200"/>
          </a:xfrm>
          <a:prstGeom prst="rect">
            <a:avLst/>
          </a:prstGeom>
          <a:noFill/>
        </p:spPr>
        <p:txBody>
          <a:bodyPr wrap="none" lIns="90000" tIns="46800" rIns="90000" bIns="46800" rtlCol="0" anchor="b">
            <a:normAutofit fontScale="97500"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二、</a:t>
            </a:r>
            <a:r>
              <a:rPr lang="zh-CN" altLang="en-US" sz="4000" b="1" dirty="0">
                <a:solidFill>
                  <a:schemeClr val="tx2"/>
                </a:solidFill>
                <a:sym typeface="+mn-ea"/>
              </a:rPr>
              <a:t>任务介绍</a:t>
            </a:r>
            <a:endParaRPr lang="zh-CN" altLang="en-US" sz="40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642498" y="561828"/>
            <a:ext cx="5827593" cy="4422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indent="0" algn="ctr" defTabSz="1087120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>
                <a:solidFill>
                  <a:schemeClr val="tx2"/>
                </a:solidFill>
                <a:cs typeface="Arial" panose="020B0604020202090204" pitchFamily="34" charset="0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51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38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4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9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65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40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Rectangle 31"/>
          <p:cNvSpPr/>
          <p:nvPr>
            <p:custDataLst>
              <p:tags r:id="rId3"/>
            </p:custDataLst>
          </p:nvPr>
        </p:nvSpPr>
        <p:spPr>
          <a:xfrm>
            <a:off x="5656295" y="958316"/>
            <a:ext cx="900000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060" y="1419860"/>
            <a:ext cx="10858500" cy="4706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ighlight>
                  <a:srgbClr val="FFFF00"/>
                </a:highlight>
              </a:rPr>
              <a:t>第一轮任务说明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ighlight>
                  <a:srgbClr val="FFFF00"/>
                </a:highlight>
              </a:rPr>
              <a:t>第一轮任务</a:t>
            </a:r>
            <a:r>
              <a:rPr lang="zh-CN" altLang="en-US"/>
              <a:t>：必选任务为第一轮任务，所有参加同学必须选择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2</a:t>
            </a:r>
            <a:r>
              <a:rPr lang="zh-CN" altLang="en-US"/>
              <a:t>个数据库管理系统进行测试，理解结果，形成一份文档</a:t>
            </a:r>
            <a:r>
              <a:rPr lang="zh-CN" altLang="en-US"/>
              <a:t>上交。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上交形式：报告一份（</a:t>
            </a:r>
            <a:r>
              <a:rPr lang="en-US" altLang="zh-CN"/>
              <a:t>pdf</a:t>
            </a:r>
            <a:r>
              <a:rPr lang="zh-CN" altLang="en-US"/>
              <a:t>文件），可添加附件，如图片、子文档等。同时，如测试新的数据库管理系统，可将代码贡献给</a:t>
            </a:r>
            <a:r>
              <a:rPr lang="en-US" altLang="zh-CN"/>
              <a:t>github</a:t>
            </a:r>
            <a:r>
              <a:rPr lang="zh-CN" altLang="en-US"/>
              <a:t>仓库。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基本要求：测试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2</a:t>
            </a:r>
            <a:r>
              <a:rPr lang="zh-CN" altLang="en-US"/>
              <a:t>个数据库管理系统（</a:t>
            </a:r>
            <a:r>
              <a:rPr lang="en-US" altLang="zh-CN"/>
              <a:t>3TS-COO</a:t>
            </a:r>
            <a:r>
              <a:rPr lang="zh-CN" altLang="en-US"/>
              <a:t>已支持</a:t>
            </a:r>
            <a:r>
              <a:rPr lang="zh-CN" altLang="en-US"/>
              <a:t>的）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加分项目：测试</a:t>
            </a:r>
            <a:r>
              <a:rPr lang="en-US" altLang="zh-CN"/>
              <a:t>3TS-COO</a:t>
            </a:r>
            <a:r>
              <a:rPr lang="zh-CN" altLang="en-US"/>
              <a:t>目前不支持的数据库管理系统，总结结果，提交</a:t>
            </a:r>
            <a:r>
              <a:rPr lang="zh-CN" altLang="en-US"/>
              <a:t>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报告内容：环境配置、运行方法、背景知识、测试结果分析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截止日期：暂定为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日，具体时间可能随组委会（https://opensource.tencent.com/summer-of-code）变动，预计比组委会提前</a:t>
            </a:r>
            <a:r>
              <a:rPr lang="en-US" altLang="zh-CN"/>
              <a:t>3</a:t>
            </a:r>
            <a:r>
              <a:rPr lang="zh-CN" altLang="en-US"/>
              <a:t>天</a:t>
            </a:r>
            <a:r>
              <a:rPr lang="zh-CN" altLang="en-US"/>
              <a:t>左右。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69621" y="2228671"/>
            <a:ext cx="9852757" cy="8341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3900" b="1" dirty="0">
                <a:solidFill>
                  <a:schemeClr val="tx2"/>
                </a:solidFill>
              </a:rPr>
              <a:t>三、测试</a:t>
            </a:r>
            <a:r>
              <a:rPr lang="zh-CN" altLang="en-US" sz="3900" b="1" dirty="0">
                <a:solidFill>
                  <a:schemeClr val="tx2"/>
                </a:solidFill>
              </a:rPr>
              <a:t>演示</a:t>
            </a:r>
            <a:endParaRPr lang="zh-CN" altLang="en-US" sz="3900" b="1" dirty="0">
              <a:solidFill>
                <a:schemeClr val="tx2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/>
          <p:cNvSpPr txBox="1"/>
          <p:nvPr>
            <p:custDataLst>
              <p:tags r:id="rId1"/>
            </p:custDataLst>
          </p:nvPr>
        </p:nvSpPr>
        <p:spPr>
          <a:xfrm>
            <a:off x="3208828" y="117365"/>
            <a:ext cx="5774343" cy="709200"/>
          </a:xfrm>
          <a:prstGeom prst="rect">
            <a:avLst/>
          </a:prstGeom>
          <a:noFill/>
        </p:spPr>
        <p:txBody>
          <a:bodyPr wrap="none" lIns="90000" tIns="46800" rIns="90000" bIns="46800" rtlCol="0" anchor="b">
            <a:normAutofit fontScale="97500"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目录</a:t>
            </a:r>
            <a:endParaRPr lang="zh-CN" altLang="en-US" sz="40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8055" y="1671350"/>
            <a:ext cx="7901127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一、</a:t>
            </a:r>
            <a:r>
              <a:rPr lang="zh-CN" altLang="en-US" sz="2800" dirty="0"/>
              <a:t>项目介绍</a:t>
            </a:r>
            <a:endParaRPr lang="zh-CN" alt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二、任务</a:t>
            </a:r>
            <a:r>
              <a:rPr lang="zh-CN" altLang="en-US" sz="2800" dirty="0"/>
              <a:t>介绍</a:t>
            </a:r>
            <a:endParaRPr lang="zh-CN" alt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三、</a:t>
            </a:r>
            <a:r>
              <a:rPr lang="zh-CN" altLang="en-US" sz="2800" dirty="0">
                <a:sym typeface="+mn-ea"/>
              </a:rPr>
              <a:t>测试演示</a:t>
            </a:r>
            <a:endParaRPr lang="zh-CN" altLang="en-US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69621" y="2228671"/>
            <a:ext cx="9852757" cy="8341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3900" b="1" dirty="0">
                <a:solidFill>
                  <a:schemeClr val="tx2"/>
                </a:solidFill>
              </a:rPr>
              <a:t>一、</a:t>
            </a:r>
            <a:r>
              <a:rPr lang="zh-CN" altLang="en-US" sz="3900" b="1" dirty="0">
                <a:solidFill>
                  <a:schemeClr val="tx2"/>
                </a:solidFill>
              </a:rPr>
              <a:t>项目介绍</a:t>
            </a:r>
            <a:endParaRPr lang="zh-CN" altLang="en-US" sz="3900" b="1" dirty="0">
              <a:solidFill>
                <a:schemeClr val="tx2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/>
          <p:cNvSpPr txBox="1"/>
          <p:nvPr>
            <p:custDataLst>
              <p:tags r:id="rId1"/>
            </p:custDataLst>
          </p:nvPr>
        </p:nvSpPr>
        <p:spPr>
          <a:xfrm>
            <a:off x="3208828" y="117365"/>
            <a:ext cx="5774343" cy="709200"/>
          </a:xfrm>
          <a:prstGeom prst="rect">
            <a:avLst/>
          </a:prstGeom>
          <a:noFill/>
        </p:spPr>
        <p:txBody>
          <a:bodyPr wrap="none" lIns="90000" tIns="46800" rIns="90000" bIns="46800" rtlCol="0" anchor="b">
            <a:normAutofit fontScale="97500"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一、</a:t>
            </a:r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项目介绍</a:t>
            </a:r>
            <a:endParaRPr lang="zh-CN" altLang="en-US" sz="40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642498" y="561828"/>
            <a:ext cx="5827593" cy="4422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indent="0" algn="ctr" defTabSz="1087120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>
                <a:solidFill>
                  <a:schemeClr val="tx2"/>
                </a:solidFill>
                <a:cs typeface="Arial" panose="020B0604020202090204" pitchFamily="34" charset="0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51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38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4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9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65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40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Rectangle 31"/>
          <p:cNvSpPr/>
          <p:nvPr>
            <p:custDataLst>
              <p:tags r:id="rId3"/>
            </p:custDataLst>
          </p:nvPr>
        </p:nvSpPr>
        <p:spPr>
          <a:xfrm>
            <a:off x="5656295" y="958316"/>
            <a:ext cx="900000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250" y="1135380"/>
            <a:ext cx="11447780" cy="4754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数据库管理系统：存储数据的地方。数据库管理系统（DBMS）是一种软件，用于创建、维护和管理数据库，它允许用户存储、检索和管理大量数据，支持数据的查询、更新和</a:t>
            </a:r>
            <a:r>
              <a:rPr lang="zh-CN" altLang="en-US">
                <a:highlight>
                  <a:srgbClr val="FFFF00"/>
                </a:highlight>
              </a:rPr>
              <a:t>事务处理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事务：数据库事务是一系列操作，作为一个单一的工作单元执行，这些操作要么全部成功应用，要么在遇到错误时全部撤销，以确保数据库的完整性和一致性。</a:t>
            </a:r>
            <a:r>
              <a:rPr lang="en-US" altLang="zh-CN"/>
              <a:t> </a:t>
            </a:r>
            <a:r>
              <a:rPr lang="zh-CN" altLang="en-US"/>
              <a:t>简单来说，</a:t>
            </a:r>
            <a:r>
              <a:rPr lang="zh-CN" altLang="en-US">
                <a:highlight>
                  <a:srgbClr val="FFFF00"/>
                </a:highlight>
              </a:rPr>
              <a:t>事务的初衷就是为了让很多人同时使用同一个数据库，又不会相互影响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异常：数据库事务在出现异常时，可能会遇到几种不同的问题，主要包括脏读（Dirty Read）、不可重复读（Non-repeatable Read）、幻读（Phantom Read）、更新丢失（Lost Update）。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异常就是很多人同时使用同一个数据库时，相互干扰到了彼此的结果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4. 3TS-COO</a:t>
            </a:r>
            <a:r>
              <a:rPr lang="zh-CN" altLang="en-US"/>
              <a:t>：基于事务理论（隔离级别、</a:t>
            </a:r>
            <a:r>
              <a:rPr lang="en-US" altLang="zh-CN"/>
              <a:t>POP</a:t>
            </a:r>
            <a:r>
              <a:rPr lang="zh-CN" altLang="en-US"/>
              <a:t>图等），“故意”构造一些</a:t>
            </a:r>
            <a:r>
              <a:rPr lang="en-US" altLang="zh-CN"/>
              <a:t> </a:t>
            </a:r>
            <a:r>
              <a:rPr lang="zh-CN" altLang="en-US"/>
              <a:t>事务异常</a:t>
            </a:r>
            <a:r>
              <a:rPr lang="en-US" altLang="zh-CN"/>
              <a:t> </a:t>
            </a:r>
            <a:r>
              <a:rPr lang="zh-CN" altLang="en-US"/>
              <a:t>的测试样例（即语句</a:t>
            </a:r>
            <a:r>
              <a:rPr lang="en-US" altLang="zh-CN"/>
              <a:t>+</a:t>
            </a:r>
            <a:r>
              <a:rPr lang="zh-CN" altLang="en-US"/>
              <a:t>事务</a:t>
            </a:r>
            <a:r>
              <a:rPr lang="en-US" altLang="zh-CN"/>
              <a:t>+</a:t>
            </a:r>
            <a:r>
              <a:rPr lang="zh-CN" altLang="en-US"/>
              <a:t>执行顺序），看数据库管理系统能不能“抵抗”这些</a:t>
            </a:r>
            <a:r>
              <a:rPr lang="zh-CN" altLang="en-US"/>
              <a:t>测试样例。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69621" y="2228671"/>
            <a:ext cx="9852757" cy="8341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3900" b="1" dirty="0">
                <a:solidFill>
                  <a:schemeClr val="tx2"/>
                </a:solidFill>
              </a:rPr>
              <a:t>二、</a:t>
            </a:r>
            <a:r>
              <a:rPr lang="zh-CN" altLang="en-US" sz="3900" b="1" dirty="0">
                <a:solidFill>
                  <a:schemeClr val="tx2"/>
                </a:solidFill>
              </a:rPr>
              <a:t>任务介绍</a:t>
            </a:r>
            <a:endParaRPr lang="zh-CN" altLang="en-US" sz="3900" b="1" dirty="0">
              <a:solidFill>
                <a:schemeClr val="tx2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/>
          <p:cNvSpPr txBox="1"/>
          <p:nvPr>
            <p:custDataLst>
              <p:tags r:id="rId1"/>
            </p:custDataLst>
          </p:nvPr>
        </p:nvSpPr>
        <p:spPr>
          <a:xfrm>
            <a:off x="3208828" y="117365"/>
            <a:ext cx="5774343" cy="709200"/>
          </a:xfrm>
          <a:prstGeom prst="rect">
            <a:avLst/>
          </a:prstGeom>
          <a:noFill/>
        </p:spPr>
        <p:txBody>
          <a:bodyPr wrap="none" lIns="90000" tIns="46800" rIns="90000" bIns="46800" rtlCol="0" anchor="b">
            <a:normAutofit fontScale="97500"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二、</a:t>
            </a:r>
            <a:r>
              <a:rPr lang="zh-CN" altLang="en-US" sz="4000" b="1" dirty="0">
                <a:solidFill>
                  <a:schemeClr val="tx2"/>
                </a:solidFill>
                <a:sym typeface="+mn-ea"/>
              </a:rPr>
              <a:t>任务介绍</a:t>
            </a:r>
            <a:endParaRPr lang="zh-CN" altLang="en-US" sz="40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642498" y="561828"/>
            <a:ext cx="5827593" cy="4422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indent="0" algn="ctr" defTabSz="1087120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>
                <a:solidFill>
                  <a:schemeClr val="tx2"/>
                </a:solidFill>
                <a:cs typeface="Arial" panose="020B0604020202090204" pitchFamily="34" charset="0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51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38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4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9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65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40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Rectangle 31"/>
          <p:cNvSpPr/>
          <p:nvPr>
            <p:custDataLst>
              <p:tags r:id="rId3"/>
            </p:custDataLst>
          </p:nvPr>
        </p:nvSpPr>
        <p:spPr>
          <a:xfrm>
            <a:off x="5656295" y="958316"/>
            <a:ext cx="900000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060" y="1419860"/>
            <a:ext cx="10858500" cy="4706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ighlight>
                  <a:srgbClr val="FFFF00"/>
                </a:highlight>
              </a:rPr>
              <a:t>必选任务</a:t>
            </a:r>
            <a:r>
              <a:rPr lang="zh-CN" altLang="en-US"/>
              <a:t>：使用</a:t>
            </a:r>
            <a:r>
              <a:rPr lang="en-US" altLang="zh-CN"/>
              <a:t>3TS-COO</a:t>
            </a:r>
            <a:r>
              <a:rPr lang="zh-CN" altLang="en-US"/>
              <a:t>已有的测试样例和方法，测试若干种常用数据库（例如</a:t>
            </a:r>
            <a:r>
              <a:rPr lang="en-US" altLang="zh-CN"/>
              <a:t>mysql/postgresql/mariadb/MongoDB</a:t>
            </a:r>
            <a:r>
              <a:rPr lang="zh-CN" altLang="en-US"/>
              <a:t>等等等等）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highlight>
                  <a:srgbClr val="FFFF00"/>
                </a:highlight>
              </a:rPr>
              <a:t>必选任务</a:t>
            </a:r>
            <a:r>
              <a:rPr lang="zh-CN" altLang="en-US"/>
              <a:t>说明：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安装依赖（包括但不限于：</a:t>
            </a:r>
            <a:r>
              <a:rPr lang="en-US" altLang="zh-CN"/>
              <a:t>g++/odbc/</a:t>
            </a:r>
            <a:r>
              <a:rPr lang="zh-CN" altLang="en-US"/>
              <a:t>要测试的数据库管理系统</a:t>
            </a:r>
            <a:r>
              <a:rPr lang="en-US" altLang="zh-CN"/>
              <a:t>/connector/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完成</a:t>
            </a:r>
            <a:r>
              <a:rPr lang="zh-CN" altLang="en-US"/>
              <a:t>编译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执行测试，阅读结果，理解测试结果和</a:t>
            </a:r>
            <a:r>
              <a:rPr lang="zh-CN" altLang="en-US"/>
              <a:t>异常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生成测试报告，内容包括但不限于：安装步骤、背景知识、测试流程、测试样例分析、测试结果展示</a:t>
            </a:r>
            <a:r>
              <a:rPr lang="zh-CN" altLang="en-US"/>
              <a:t>与分析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加分项：尝试测试目前</a:t>
            </a:r>
            <a:r>
              <a:rPr lang="en-US" altLang="zh-CN"/>
              <a:t>3TS-COO</a:t>
            </a:r>
            <a:r>
              <a:rPr lang="zh-CN" altLang="en-US"/>
              <a:t>尚不支持的</a:t>
            </a:r>
            <a:r>
              <a:rPr lang="zh-CN" altLang="en-US"/>
              <a:t>数据库管理系统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参考链接：https://coo3ts.github.io/</a:t>
            </a:r>
            <a:r>
              <a:rPr lang="en-US" altLang="zh-CN"/>
              <a:t>    </a:t>
            </a:r>
            <a:r>
              <a:rPr lang="zh-CN" altLang="en-US"/>
              <a:t>包括了安装、运行和现有测试</a:t>
            </a:r>
            <a:r>
              <a:rPr lang="zh-CN" altLang="en-US"/>
              <a:t>结果。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/>
          <p:cNvSpPr txBox="1"/>
          <p:nvPr>
            <p:custDataLst>
              <p:tags r:id="rId1"/>
            </p:custDataLst>
          </p:nvPr>
        </p:nvSpPr>
        <p:spPr>
          <a:xfrm>
            <a:off x="3208828" y="117365"/>
            <a:ext cx="5774343" cy="709200"/>
          </a:xfrm>
          <a:prstGeom prst="rect">
            <a:avLst/>
          </a:prstGeom>
          <a:noFill/>
        </p:spPr>
        <p:txBody>
          <a:bodyPr wrap="none" lIns="90000" tIns="46800" rIns="90000" bIns="46800" rtlCol="0" anchor="b">
            <a:normAutofit fontScale="97500"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二、</a:t>
            </a:r>
            <a:r>
              <a:rPr lang="zh-CN" altLang="en-US" sz="4000" b="1" dirty="0">
                <a:solidFill>
                  <a:schemeClr val="tx2"/>
                </a:solidFill>
                <a:sym typeface="+mn-ea"/>
              </a:rPr>
              <a:t>任务介绍</a:t>
            </a:r>
            <a:endParaRPr lang="zh-CN" altLang="en-US" sz="40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642498" y="561828"/>
            <a:ext cx="5827593" cy="4422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indent="0" algn="ctr" defTabSz="1087120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>
                <a:solidFill>
                  <a:schemeClr val="tx2"/>
                </a:solidFill>
                <a:cs typeface="Arial" panose="020B0604020202090204" pitchFamily="34" charset="0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51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38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4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9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65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40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Rectangle 31"/>
          <p:cNvSpPr/>
          <p:nvPr>
            <p:custDataLst>
              <p:tags r:id="rId3"/>
            </p:custDataLst>
          </p:nvPr>
        </p:nvSpPr>
        <p:spPr>
          <a:xfrm>
            <a:off x="5656295" y="958316"/>
            <a:ext cx="900000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060" y="1419860"/>
            <a:ext cx="10858500" cy="4706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ighlight>
                  <a:srgbClr val="FFFF00"/>
                </a:highlight>
              </a:rPr>
              <a:t>可选任务</a:t>
            </a:r>
            <a:r>
              <a:rPr lang="en-US" altLang="zh-CN">
                <a:highlight>
                  <a:srgbClr val="FFFF00"/>
                </a:highlight>
              </a:rPr>
              <a:t>1</a:t>
            </a:r>
            <a:r>
              <a:rPr lang="zh-CN" altLang="en-US"/>
              <a:t>：（文档建设类）维护一个文档网站（类似</a:t>
            </a:r>
            <a:r>
              <a:rPr lang="zh-CN" altLang="en-US">
                <a:sym typeface="+mn-ea"/>
              </a:rPr>
              <a:t>https://coo3ts.github.io/），添加</a:t>
            </a:r>
            <a:r>
              <a:rPr lang="en-US" altLang="zh-CN">
                <a:sym typeface="+mn-ea"/>
              </a:rPr>
              <a:t>3TS-COO</a:t>
            </a:r>
            <a:r>
              <a:rPr lang="zh-CN" altLang="en-US">
                <a:sym typeface="+mn-ea"/>
              </a:rPr>
              <a:t>相关的文档。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highlight>
                  <a:srgbClr val="FFFF00"/>
                </a:highlight>
              </a:rPr>
              <a:t>可选任务</a:t>
            </a:r>
            <a:r>
              <a:rPr lang="zh-CN" altLang="en-US"/>
              <a:t>说明：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代码阅读与理解；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开发者指南：如何调试运行，如何贡献新功能，代码整体流程和框架（从哪开始，运行过程中的调用顺序等等等）；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环境搭建：可以根据你所使用的操作系统及其版本，详细介绍如何进行环境搭建，直到</a:t>
            </a:r>
            <a:r>
              <a:rPr lang="en-US" altLang="zh-CN">
                <a:sym typeface="+mn-ea"/>
              </a:rPr>
              <a:t>3TS-COO</a:t>
            </a:r>
            <a:r>
              <a:rPr lang="zh-CN" altLang="en-US">
                <a:sym typeface="+mn-ea"/>
              </a:rPr>
              <a:t>成功运行得到测试结果；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知识类：关于隔离级别、事务机制、锁机制等等相关背景知识的介绍；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原理介绍：一致性定义、偏序图等等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参考文献：Coo: Consistency Check for Transactional Databases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/>
          <p:cNvSpPr txBox="1"/>
          <p:nvPr>
            <p:custDataLst>
              <p:tags r:id="rId1"/>
            </p:custDataLst>
          </p:nvPr>
        </p:nvSpPr>
        <p:spPr>
          <a:xfrm>
            <a:off x="3208828" y="117365"/>
            <a:ext cx="5774343" cy="709200"/>
          </a:xfrm>
          <a:prstGeom prst="rect">
            <a:avLst/>
          </a:prstGeom>
          <a:noFill/>
        </p:spPr>
        <p:txBody>
          <a:bodyPr wrap="none" lIns="90000" tIns="46800" rIns="90000" bIns="46800" rtlCol="0" anchor="b">
            <a:normAutofit fontScale="97500"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二、</a:t>
            </a:r>
            <a:r>
              <a:rPr lang="zh-CN" altLang="en-US" sz="4000" b="1" dirty="0">
                <a:solidFill>
                  <a:schemeClr val="tx2"/>
                </a:solidFill>
                <a:sym typeface="+mn-ea"/>
              </a:rPr>
              <a:t>任务介绍</a:t>
            </a:r>
            <a:endParaRPr lang="zh-CN" altLang="en-US" sz="40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642498" y="561828"/>
            <a:ext cx="5827593" cy="4422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indent="0" algn="ctr" defTabSz="1087120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>
                <a:solidFill>
                  <a:schemeClr val="tx2"/>
                </a:solidFill>
                <a:cs typeface="Arial" panose="020B0604020202090204" pitchFamily="34" charset="0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51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38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4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9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65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40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Rectangle 31"/>
          <p:cNvSpPr/>
          <p:nvPr>
            <p:custDataLst>
              <p:tags r:id="rId3"/>
            </p:custDataLst>
          </p:nvPr>
        </p:nvSpPr>
        <p:spPr>
          <a:xfrm>
            <a:off x="5656295" y="958316"/>
            <a:ext cx="900000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060" y="1419860"/>
            <a:ext cx="10858500" cy="4706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ighlight>
                  <a:srgbClr val="FFFF00"/>
                </a:highlight>
              </a:rPr>
              <a:t>可选任务</a:t>
            </a:r>
            <a:r>
              <a:rPr lang="en-US" altLang="zh-CN">
                <a:highlight>
                  <a:srgbClr val="FFFF00"/>
                </a:highlight>
              </a:rPr>
              <a:t>2</a:t>
            </a:r>
            <a:r>
              <a:rPr lang="zh-CN" altLang="en-US"/>
              <a:t>：（</a:t>
            </a:r>
            <a:r>
              <a:rPr lang="en-US" altLang="zh-CN"/>
              <a:t>demo</a:t>
            </a:r>
            <a:r>
              <a:rPr lang="zh-CN" altLang="en-US"/>
              <a:t>类）</a:t>
            </a:r>
            <a:r>
              <a:rPr lang="zh-CN" altLang="en-US">
                <a:sym typeface="+mn-ea"/>
              </a:rPr>
              <a:t>。开发更方便的工具，帮助使用者更加便捷的进行测试。目前，</a:t>
            </a:r>
            <a:r>
              <a:rPr lang="en-US" altLang="zh-CN">
                <a:sym typeface="+mn-ea"/>
              </a:rPr>
              <a:t>3TS-COO</a:t>
            </a:r>
            <a:r>
              <a:rPr lang="zh-CN" altLang="en-US">
                <a:sym typeface="+mn-ea"/>
              </a:rPr>
              <a:t>的使用还是使用可执行文件的方式</a:t>
            </a:r>
            <a:r>
              <a:rPr lang="zh-CN" altLang="en-US"/>
              <a:t>，可以开发更加友好的方法。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highlight>
                  <a:srgbClr val="FFFF00"/>
                </a:highlight>
              </a:rPr>
              <a:t>可选任务</a:t>
            </a:r>
            <a:r>
              <a:rPr lang="zh-CN" altLang="en-US"/>
              <a:t>说明：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使用统一的配置文件进行配置（如</a:t>
            </a:r>
            <a:r>
              <a:rPr lang="en-US" altLang="zh-CN"/>
              <a:t>dsn</a:t>
            </a:r>
            <a:r>
              <a:rPr lang="zh-CN" altLang="en-US"/>
              <a:t>、数据库管理系统名称、测试样例文件、隔离级别等），无需再修改多个</a:t>
            </a:r>
            <a:r>
              <a:rPr lang="zh-CN" altLang="en-US"/>
              <a:t>文件。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可视化界面。用图形界面进行执行和结果展示、</a:t>
            </a:r>
            <a:r>
              <a:rPr lang="zh-CN" altLang="en-US"/>
              <a:t>分析。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测试结果集成。统一展示当前测试结果，且可以快速添加新的数据库管理系统测试结果</a:t>
            </a:r>
            <a:r>
              <a:rPr lang="zh-CN" altLang="en-US"/>
              <a:t>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docker</a:t>
            </a:r>
            <a:r>
              <a:rPr lang="zh-CN" altLang="en-US"/>
              <a:t>镜像，甚至是</a:t>
            </a:r>
            <a:r>
              <a:rPr lang="en-US" altLang="zh-CN"/>
              <a:t>helm</a:t>
            </a:r>
            <a:r>
              <a:rPr lang="zh-CN" altLang="en-US"/>
              <a:t>部署在</a:t>
            </a:r>
            <a:r>
              <a:rPr lang="en-US" altLang="zh-CN"/>
              <a:t>k8s</a:t>
            </a:r>
            <a:r>
              <a:rPr lang="zh-CN" altLang="en-US"/>
              <a:t>集群上，可以一键安装，利用</a:t>
            </a:r>
            <a:r>
              <a:rPr lang="en-US" altLang="zh-CN"/>
              <a:t>configMap</a:t>
            </a:r>
            <a:r>
              <a:rPr lang="zh-CN" altLang="en-US"/>
              <a:t>等方式</a:t>
            </a:r>
            <a:r>
              <a:rPr lang="zh-CN" altLang="en-US"/>
              <a:t>配置。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cli</a:t>
            </a:r>
            <a:r>
              <a:rPr lang="zh-CN" altLang="en-US"/>
              <a:t>工具。为</a:t>
            </a:r>
            <a:r>
              <a:rPr lang="en-US" altLang="zh-CN"/>
              <a:t>3TS-COO</a:t>
            </a:r>
            <a:r>
              <a:rPr lang="zh-CN" altLang="en-US"/>
              <a:t>开发</a:t>
            </a:r>
            <a:r>
              <a:rPr lang="en-US" altLang="zh-CN"/>
              <a:t>cli</a:t>
            </a:r>
            <a:r>
              <a:rPr lang="zh-CN" altLang="en-US"/>
              <a:t>工具，用我们自己的命令在</a:t>
            </a:r>
            <a:r>
              <a:rPr lang="zh-CN" altLang="en-US"/>
              <a:t>终端运行。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其他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/>
          <p:cNvSpPr txBox="1"/>
          <p:nvPr>
            <p:custDataLst>
              <p:tags r:id="rId1"/>
            </p:custDataLst>
          </p:nvPr>
        </p:nvSpPr>
        <p:spPr>
          <a:xfrm>
            <a:off x="3208828" y="117365"/>
            <a:ext cx="5774343" cy="709200"/>
          </a:xfrm>
          <a:prstGeom prst="rect">
            <a:avLst/>
          </a:prstGeom>
          <a:noFill/>
        </p:spPr>
        <p:txBody>
          <a:bodyPr wrap="none" lIns="90000" tIns="46800" rIns="90000" bIns="46800" rtlCol="0" anchor="b">
            <a:normAutofit fontScale="97500"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二、</a:t>
            </a:r>
            <a:r>
              <a:rPr lang="zh-CN" altLang="en-US" sz="4000" b="1" dirty="0">
                <a:solidFill>
                  <a:schemeClr val="tx2"/>
                </a:solidFill>
                <a:sym typeface="+mn-ea"/>
              </a:rPr>
              <a:t>任务介绍</a:t>
            </a:r>
            <a:endParaRPr lang="zh-CN" altLang="en-US" sz="40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642498" y="561828"/>
            <a:ext cx="5827593" cy="4422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indent="0" algn="ctr" defTabSz="1087120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>
                <a:solidFill>
                  <a:schemeClr val="tx2"/>
                </a:solidFill>
                <a:cs typeface="Arial" panose="020B0604020202090204" pitchFamily="34" charset="0"/>
              </a:defRPr>
            </a:lvl1pPr>
            <a:lvl2pPr marL="108775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51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630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385" indent="0" algn="ctr" defTabSz="1087120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4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9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650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405" indent="0" algn="ctr" defTabSz="1087120">
              <a:spcBef>
                <a:spcPct val="20000"/>
              </a:spcBef>
              <a:buFont typeface="Arial" panose="020B0604020202090204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Rectangle 31"/>
          <p:cNvSpPr/>
          <p:nvPr>
            <p:custDataLst>
              <p:tags r:id="rId3"/>
            </p:custDataLst>
          </p:nvPr>
        </p:nvSpPr>
        <p:spPr>
          <a:xfrm>
            <a:off x="5656295" y="958316"/>
            <a:ext cx="900000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060" y="1419860"/>
            <a:ext cx="10858500" cy="4706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ighlight>
                  <a:srgbClr val="FFFF00"/>
                </a:highlight>
              </a:rPr>
              <a:t>可选任务</a:t>
            </a:r>
            <a:r>
              <a:rPr lang="en-US" altLang="zh-CN">
                <a:highlight>
                  <a:srgbClr val="FFFF00"/>
                </a:highlight>
              </a:rPr>
              <a:t>3</a:t>
            </a:r>
            <a:r>
              <a:rPr lang="zh-CN" altLang="en-US"/>
              <a:t>：（功能类）</a:t>
            </a:r>
            <a:r>
              <a:rPr lang="zh-CN" altLang="en-US">
                <a:sym typeface="+mn-ea"/>
              </a:rPr>
              <a:t>。为</a:t>
            </a:r>
            <a:r>
              <a:rPr lang="en-US" altLang="zh-CN">
                <a:sym typeface="+mn-ea"/>
              </a:rPr>
              <a:t>3TS-COO</a:t>
            </a:r>
            <a:r>
              <a:rPr lang="zh-CN" altLang="en-US">
                <a:sym typeface="+mn-ea"/>
              </a:rPr>
              <a:t>贡献新的功能。包括但不限于：新参数的提取、混合隔离级别测试等。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highlight>
                  <a:srgbClr val="FFFF00"/>
                </a:highlight>
              </a:rPr>
              <a:t>可选任务</a:t>
            </a:r>
            <a:r>
              <a:rPr lang="zh-CN" altLang="en-US"/>
              <a:t>说明：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提取</a:t>
            </a:r>
            <a:r>
              <a:rPr lang="en-US" altLang="zh-CN"/>
              <a:t>sql</a:t>
            </a:r>
            <a:r>
              <a:rPr lang="zh-CN" altLang="en-US"/>
              <a:t>间隔时间作为新的控制变量。或提取其他你认为有意义的</a:t>
            </a:r>
            <a:r>
              <a:rPr lang="zh-CN" altLang="en-US"/>
              <a:t>控制变量。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隔离级别相关的测试。包括但不限于</a:t>
            </a:r>
            <a:r>
              <a:rPr lang="en-US" altLang="zh-CN"/>
              <a:t> </a:t>
            </a:r>
            <a:r>
              <a:rPr lang="zh-CN" altLang="en-US"/>
              <a:t>混合隔离级别测试，生成特定隔离级别的样例，隔离级别相关的异常检测</a:t>
            </a:r>
            <a:r>
              <a:rPr lang="zh-CN" altLang="en-US"/>
              <a:t>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测试新的数据库管理系统。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CI</a:t>
            </a:r>
            <a:r>
              <a:rPr lang="zh-CN" altLang="en-US"/>
              <a:t>测试。为</a:t>
            </a:r>
            <a:r>
              <a:rPr lang="en-US" altLang="zh-CN"/>
              <a:t>3TS-COO</a:t>
            </a:r>
            <a:r>
              <a:rPr lang="zh-CN" altLang="en-US"/>
              <a:t>提供</a:t>
            </a:r>
            <a:r>
              <a:rPr lang="en-US" altLang="zh-CN"/>
              <a:t>CI</a:t>
            </a:r>
            <a:r>
              <a:rPr lang="zh-CN" altLang="en-US"/>
              <a:t>测试，可以使用</a:t>
            </a:r>
            <a:r>
              <a:rPr lang="en-US" altLang="zh-CN"/>
              <a:t>github action</a:t>
            </a:r>
            <a:r>
              <a:rPr lang="zh-CN" altLang="en-US"/>
              <a:t>，部署测试脚本，从而保证每一个新的</a:t>
            </a:r>
            <a:r>
              <a:rPr lang="en-US" altLang="zh-CN"/>
              <a:t>pr</a:t>
            </a:r>
            <a:r>
              <a:rPr lang="zh-CN" altLang="en-US"/>
              <a:t>在合并前都通过测试，即新的功能可以正常运行（至少在编译层面不会有报错），且不会影响到</a:t>
            </a:r>
            <a:r>
              <a:rPr lang="zh-CN" altLang="en-US"/>
              <a:t>已有功能。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其他。可参考现在已有的</a:t>
            </a:r>
            <a:r>
              <a:rPr lang="en-US" altLang="zh-CN"/>
              <a:t>issue</a:t>
            </a:r>
            <a:r>
              <a:rPr lang="zh-CN" altLang="en-US"/>
              <a:t>，也可以自行提出新的</a:t>
            </a:r>
            <a:r>
              <a:rPr lang="zh-CN" altLang="en-US"/>
              <a:t>功能。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EMPLATE_CATEGORY" val="custom"/>
  <p:tag name="KSO_WM_TEMPLATE_INDEX" val="20184619"/>
  <p:tag name="KSO_WM_TAG_VERSION" val="1.0"/>
  <p:tag name="KSO_WM_UNIT_TYPE" val="a"/>
  <p:tag name="KSO_WM_UNIT_INDEX" val="1"/>
  <p:tag name="KSO_WM_UNIT_ID" val="custom20184619_1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BUSSINESS _x000B_ANNUAL REPORT"/>
</p:tagLst>
</file>

<file path=ppt/tags/tag11.xml><?xml version="1.0" encoding="utf-8"?>
<p:tagLst xmlns:p="http://schemas.openxmlformats.org/presentationml/2006/main">
  <p:tag name="KSO_WM_TEMPLATE_CATEGORY" val="custom"/>
  <p:tag name="KSO_WM_TEMPLATE_INDEX" val="20184619"/>
  <p:tag name="KSO_WM_TAG_VERSION" val="1.0"/>
  <p:tag name="KSO_WM_UNIT_TYPE" val="a"/>
  <p:tag name="KSO_WM_UNIT_INDEX" val="1"/>
  <p:tag name="KSO_WM_UNIT_ID" val="custom20184619_1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BUSSINESS _x000B_ANNUAL REPORT"/>
</p:tagLst>
</file>

<file path=ppt/tags/tag12.xml><?xml version="1.0" encoding="utf-8"?>
<p:tagLst xmlns:p="http://schemas.openxmlformats.org/presentationml/2006/main">
  <p:tag name="KSO_WM_TAG_VERSION" val="1.0"/>
  <p:tag name="KSO_WM_SLIDE_ITEM_CNT" val="3"/>
  <p:tag name="KSO_WM_SLIDE_LAYOUT" val="a_b"/>
  <p:tag name="KSO_WM_SLIDE_LAYOUT_CNT" val="1_1"/>
  <p:tag name="KSO_WM_SLIDE_TYPE" val="title"/>
  <p:tag name="KSO_WM_BEAUTIFY_FLAG" val="#wm#"/>
  <p:tag name="KSO_WM_SLIDE_POSITION" val="22*81"/>
  <p:tag name="KSO_WM_SLIDE_SIZE" val="304*359"/>
  <p:tag name="KSO_WM_COMBINE_RELATE_SLIDE_ID" val="background20181923_1"/>
  <p:tag name="KSO_WM_TEMPLATE_CATEGORY" val="custom"/>
  <p:tag name="KSO_WM_TEMPLATE_INDEX" val="20184619"/>
  <p:tag name="KSO_WM_SLIDE_ID" val="custom20184619_1"/>
  <p:tag name="KSO_WM_SLIDE_INDEX" val="1"/>
  <p:tag name="KSO_WM_TEMPLATE_SUBCATEGORY" val="combine"/>
  <p:tag name="KSO_WM_TEMPLATE_THUMBS_INDEX" val="1、2、3、8、10、11、12、16、18、"/>
  <p:tag name="KSO_WM_SPECIAL_SOURCE" val="bdnull"/>
</p:tagLst>
</file>

<file path=ppt/tags/tag13.xml><?xml version="1.0" encoding="utf-8"?>
<p:tagLst xmlns:p="http://schemas.openxmlformats.org/presentationml/2006/main">
  <p:tag name="KSO_WM_TEMPLATE_CATEGORY" val="custom"/>
  <p:tag name="KSO_WM_TEMPLATE_INDEX" val="20184619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a*1"/>
  <p:tag name="KSO_WM_UNIT_PRESET_TEXT" val="Business Silhoutte"/>
  <p:tag name="KSO_WM_UNIT_TEXT_FILL_FORE_SCHEMECOLOR_INDEX" val="1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TEMPLATE_CATEGORY" val="custom"/>
  <p:tag name="KSO_WM_TEMPLATE_INDEX" val="20184619"/>
  <p:tag name="KSO_WM_UNIT_TYPE" val="e"/>
  <p:tag name="KSO_WM_UNIT_INDEX" val="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4619_2*e*1"/>
  <p:tag name="KSO_WM_UNIT_PRESET_TEXT" val="PART ONE"/>
</p:tagLst>
</file>

<file path=ppt/tags/tag16.xml><?xml version="1.0" encoding="utf-8"?>
<p:tagLst xmlns:p="http://schemas.openxmlformats.org/presentationml/2006/main">
  <p:tag name="KSO_WM_TAG_VERSION" val="1.0"/>
  <p:tag name="KSO_WM_SLIDE_ITEM_CNT" val="1"/>
  <p:tag name="KSO_WM_SLIDE_LAYOUT" val="e"/>
  <p:tag name="KSO_WM_SLIDE_LAYOUT_CNT" val="1"/>
  <p:tag name="KSO_WM_SLIDE_TYPE" val="sectionTitle"/>
  <p:tag name="KSO_WM_BEAUTIFY_FLAG" val="#wm#"/>
  <p:tag name="KSO_WM_SLIDE_POSITION" val="243*151"/>
  <p:tag name="KSO_WM_SLIDE_SIZE" val="473*386"/>
  <p:tag name="KSO_WM_COMBINE_RELATE_SLIDE_ID" val="background20181923_2"/>
  <p:tag name="KSO_WM_TEMPLATE_CATEGORY" val="custom"/>
  <p:tag name="KSO_WM_TEMPLATE_INDEX" val="20184619"/>
  <p:tag name="KSO_WM_SLIDE_ID" val="custom20184619_2"/>
  <p:tag name="KSO_WM_SLIDE_INDEX" val="2"/>
  <p:tag name="KSO_WM_TEMPLATE_SUBCATEGORY" val="combine"/>
  <p:tag name="KSO_WM_SPECIAL_SOURCE" val="bdnull"/>
</p:tagLst>
</file>

<file path=ppt/tags/tag17.xml><?xml version="1.0" encoding="utf-8"?>
<p:tagLst xmlns:p="http://schemas.openxmlformats.org/presentationml/2006/main">
  <p:tag name="KSO_WM_TEMPLATE_CATEGORY" val="custom"/>
  <p:tag name="KSO_WM_TEMPLATE_INDEX" val="20184619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a*1"/>
  <p:tag name="KSO_WM_UNIT_PRESET_TEXT" val="Business Silhoutte"/>
  <p:tag name="KSO_WM_UNIT_TEXT_FILL_FORE_SCHEMECOLOR_INDEX" val="1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619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b*1"/>
  <p:tag name="KSO_WM_UNIT_PRESET_TEXT" val="Your great subtitle in this line"/>
  <p:tag name="KSO_WM_UNIT_TEXT_FILL_FORE_SCHEMECOLOR_INDEX" val="1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19_4*i*12"/>
  <p:tag name="KSO_WM_TEMPLATE_CATEGORY" val="custom"/>
  <p:tag name="KSO_WM_TEMPLATE_INDEX" val="20184619"/>
  <p:tag name="KSO_WM_UNIT_INDEX" val="12"/>
  <p:tag name="KSO_WM_UNIT_FILL_FORE_SCHEMECOLOR_INDEX" val="9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TEMPLATE_CATEGORY" val="custom"/>
  <p:tag name="KSO_WM_TEMPLATE_INDEX" val="20184619"/>
  <p:tag name="KSO_WM_UNIT_TYPE" val="e"/>
  <p:tag name="KSO_WM_UNIT_INDEX" val="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4619_2*e*1"/>
  <p:tag name="KSO_WM_UNIT_PRESET_TEXT" val="PART ONE"/>
</p:tagLst>
</file>

<file path=ppt/tags/tag22.xml><?xml version="1.0" encoding="utf-8"?>
<p:tagLst xmlns:p="http://schemas.openxmlformats.org/presentationml/2006/main">
  <p:tag name="KSO_WM_TAG_VERSION" val="1.0"/>
  <p:tag name="KSO_WM_SLIDE_ITEM_CNT" val="1"/>
  <p:tag name="KSO_WM_SLIDE_LAYOUT" val="e"/>
  <p:tag name="KSO_WM_SLIDE_LAYOUT_CNT" val="1"/>
  <p:tag name="KSO_WM_SLIDE_TYPE" val="sectionTitle"/>
  <p:tag name="KSO_WM_BEAUTIFY_FLAG" val="#wm#"/>
  <p:tag name="KSO_WM_SLIDE_POSITION" val="243*151"/>
  <p:tag name="KSO_WM_SLIDE_SIZE" val="473*386"/>
  <p:tag name="KSO_WM_COMBINE_RELATE_SLIDE_ID" val="background20181923_2"/>
  <p:tag name="KSO_WM_TEMPLATE_CATEGORY" val="custom"/>
  <p:tag name="KSO_WM_TEMPLATE_INDEX" val="20184619"/>
  <p:tag name="KSO_WM_SLIDE_ID" val="custom20184619_2"/>
  <p:tag name="KSO_WM_SLIDE_INDEX" val="2"/>
  <p:tag name="KSO_WM_TEMPLATE_SUBCATEGORY" val="combine"/>
  <p:tag name="KSO_WM_SPECIAL_SOURCE" val="bdnull"/>
</p:tagLst>
</file>

<file path=ppt/tags/tag23.xml><?xml version="1.0" encoding="utf-8"?>
<p:tagLst xmlns:p="http://schemas.openxmlformats.org/presentationml/2006/main">
  <p:tag name="KSO_WM_TEMPLATE_CATEGORY" val="custom"/>
  <p:tag name="KSO_WM_TEMPLATE_INDEX" val="20184619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a*1"/>
  <p:tag name="KSO_WM_UNIT_PRESET_TEXT" val="Business Silhoutte"/>
  <p:tag name="KSO_WM_UNIT_TEXT_FILL_FORE_SCHEMECOLOR_INDEX" val="15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4619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b*1"/>
  <p:tag name="KSO_WM_UNIT_PRESET_TEXT" val="Your great subtitle in this line"/>
  <p:tag name="KSO_WM_UNIT_TEXT_FILL_FORE_SCHEMECOLOR_INDEX" val="15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19_4*i*12"/>
  <p:tag name="KSO_WM_TEMPLATE_CATEGORY" val="custom"/>
  <p:tag name="KSO_WM_TEMPLATE_INDEX" val="20184619"/>
  <p:tag name="KSO_WM_UNIT_INDEX" val="12"/>
  <p:tag name="KSO_WM_UNIT_FILL_FORE_SCHEMECOLOR_INDEX" val="9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TEMPLATE_CATEGORY" val="custom"/>
  <p:tag name="KSO_WM_TEMPLATE_INDEX" val="20184619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a*1"/>
  <p:tag name="KSO_WM_UNIT_PRESET_TEXT" val="Business Silhoutte"/>
  <p:tag name="KSO_WM_UNIT_TEXT_FILL_FORE_SCHEMECOLOR_INDEX" val="15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4619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b*1"/>
  <p:tag name="KSO_WM_UNIT_PRESET_TEXT" val="Your great subtitle in this line"/>
  <p:tag name="KSO_WM_UNIT_TEXT_FILL_FORE_SCHEMECOLOR_INDEX" val="15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19_4*i*12"/>
  <p:tag name="KSO_WM_TEMPLATE_CATEGORY" val="custom"/>
  <p:tag name="KSO_WM_TEMPLATE_INDEX" val="20184619"/>
  <p:tag name="KSO_WM_UNIT_INDEX" val="12"/>
  <p:tag name="KSO_WM_UNIT_FILL_FORE_SCHEMECOLOR_INDEX" val="9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TEMPLATE_CATEGORY" val="custom"/>
  <p:tag name="KSO_WM_TEMPLATE_INDEX" val="20184619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a*1"/>
  <p:tag name="KSO_WM_UNIT_PRESET_TEXT" val="Business Silhoutte"/>
  <p:tag name="KSO_WM_UNIT_TEXT_FILL_FORE_SCHEMECOLOR_INDEX" val="15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4619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b*1"/>
  <p:tag name="KSO_WM_UNIT_PRESET_TEXT" val="Your great subtitle in this line"/>
  <p:tag name="KSO_WM_UNIT_TEXT_FILL_FORE_SCHEMECOLOR_INDEX" val="15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19_4*i*12"/>
  <p:tag name="KSO_WM_TEMPLATE_CATEGORY" val="custom"/>
  <p:tag name="KSO_WM_TEMPLATE_INDEX" val="20184619"/>
  <p:tag name="KSO_WM_UNIT_INDEX" val="12"/>
  <p:tag name="KSO_WM_UNIT_FILL_FORE_SCHEMECOLOR_INDEX" val="9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TEMPLATE_CATEGORY" val="custom"/>
  <p:tag name="KSO_WM_TEMPLATE_INDEX" val="20184619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a*1"/>
  <p:tag name="KSO_WM_UNIT_PRESET_TEXT" val="Business Silhoutte"/>
  <p:tag name="KSO_WM_UNIT_TEXT_FILL_FORE_SCHEMECOLOR_INDEX" val="1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custom"/>
  <p:tag name="KSO_WM_TEMPLATE_INDEX" val="20184619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b*1"/>
  <p:tag name="KSO_WM_UNIT_PRESET_TEXT" val="Your great subtitle in this line"/>
  <p:tag name="KSO_WM_UNIT_TEXT_FILL_FORE_SCHEMECOLOR_INDEX" val="1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19_4*i*12"/>
  <p:tag name="KSO_WM_TEMPLATE_CATEGORY" val="custom"/>
  <p:tag name="KSO_WM_TEMPLATE_INDEX" val="20184619"/>
  <p:tag name="KSO_WM_UNIT_INDEX" val="12"/>
  <p:tag name="KSO_WM_UNIT_FILL_FORE_SCHEMECOLOR_INDEX" val="9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SPECIAL_SOURCE" val="bdnull"/>
</p:tagLst>
</file>

<file path=ppt/tags/tag39.xml><?xml version="1.0" encoding="utf-8"?>
<p:tagLst xmlns:p="http://schemas.openxmlformats.org/presentationml/2006/main">
  <p:tag name="KSO_WM_TEMPLATE_CATEGORY" val="custom"/>
  <p:tag name="KSO_WM_TEMPLATE_INDEX" val="20184619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a*1"/>
  <p:tag name="KSO_WM_UNIT_PRESET_TEXT" val="Business Silhoutte"/>
  <p:tag name="KSO_WM_UNIT_TEXT_FILL_FORE_SCHEMECOLOR_INDEX" val="1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619"/>
</p:tagLst>
</file>

<file path=ppt/tags/tag40.xml><?xml version="1.0" encoding="utf-8"?>
<p:tagLst xmlns:p="http://schemas.openxmlformats.org/presentationml/2006/main">
  <p:tag name="KSO_WM_TEMPLATE_CATEGORY" val="custom"/>
  <p:tag name="KSO_WM_TEMPLATE_INDEX" val="20184619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4619_4*b*1"/>
  <p:tag name="KSO_WM_UNIT_PRESET_TEXT" val="Your great subtitle in this line"/>
  <p:tag name="KSO_WM_UNIT_TEXT_FILL_FORE_SCHEMECOLOR_INDEX" val="15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619_4*i*12"/>
  <p:tag name="KSO_WM_TEMPLATE_CATEGORY" val="custom"/>
  <p:tag name="KSO_WM_TEMPLATE_INDEX" val="20184619"/>
  <p:tag name="KSO_WM_UNIT_INDEX" val="12"/>
  <p:tag name="KSO_WM_UNIT_FILL_FORE_SCHEMECOLOR_INDEX" val="9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TEMPLATE_CATEGORY" val="custom"/>
  <p:tag name="KSO_WM_TEMPLATE_INDEX" val="20184619"/>
  <p:tag name="KSO_WM_UNIT_TYPE" val="e"/>
  <p:tag name="KSO_WM_UNIT_INDEX" val="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4619_2*e*1"/>
  <p:tag name="KSO_WM_UNIT_PRESET_TEXT" val="PART ONE"/>
</p:tagLst>
</file>

<file path=ppt/tags/tag44.xml><?xml version="1.0" encoding="utf-8"?>
<p:tagLst xmlns:p="http://schemas.openxmlformats.org/presentationml/2006/main">
  <p:tag name="KSO_WM_TAG_VERSION" val="1.0"/>
  <p:tag name="KSO_WM_SLIDE_ITEM_CNT" val="1"/>
  <p:tag name="KSO_WM_SLIDE_LAYOUT" val="e"/>
  <p:tag name="KSO_WM_SLIDE_LAYOUT_CNT" val="1"/>
  <p:tag name="KSO_WM_SLIDE_TYPE" val="sectionTitle"/>
  <p:tag name="KSO_WM_BEAUTIFY_FLAG" val="#wm#"/>
  <p:tag name="KSO_WM_SLIDE_POSITION" val="243*151"/>
  <p:tag name="KSO_WM_SLIDE_SIZE" val="473*386"/>
  <p:tag name="KSO_WM_COMBINE_RELATE_SLIDE_ID" val="background20181923_2"/>
  <p:tag name="KSO_WM_TEMPLATE_CATEGORY" val="custom"/>
  <p:tag name="KSO_WM_TEMPLATE_INDEX" val="20184619"/>
  <p:tag name="KSO_WM_SLIDE_ID" val="custom20184619_2"/>
  <p:tag name="KSO_WM_SLIDE_INDEX" val="2"/>
  <p:tag name="KSO_WM_TEMPLATE_SUBCATEGORY" val="combine"/>
  <p:tag name="KSO_WM_SPECIAL_SOURCE" val="bdnull"/>
</p:tagLst>
</file>

<file path=ppt/tags/tag45.xml><?xml version="1.0" encoding="utf-8"?>
<p:tagLst xmlns:p="http://schemas.openxmlformats.org/presentationml/2006/main">
  <p:tag name="COMMONDATA" val="eyJoZGlkIjoiZTI4ZDBmZDEzNzIzNDI4MDkwMDY4ODE1MmI0YTA0NjQifQ==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619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23_1"/>
  <p:tag name="KSO_WM_TEMPLATE_CATEGORY" val="custom"/>
  <p:tag name="KSO_WM_TEMPLATE_INDEX" val="20184619"/>
  <p:tag name="KSO_WM_TEMPLATE_SUBCATEGORY" val="combine"/>
  <p:tag name="KSO_WM_TEMPLATE_THUMBS_INDEX" val="1、2、3、8、10、11、12、16、18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675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20184675"/>
</p:tagLst>
</file>

<file path=ppt/tags/tag9.xml><?xml version="1.0" encoding="utf-8"?>
<p:tagLst xmlns:p="http://schemas.openxmlformats.org/presentationml/2006/main">
  <p:tag name="KSO_WM_TEMPLATE_THUMBS_INDEX" val="1、2、3、8、10、11、12、16、18"/>
  <p:tag name="KSO_WM_TAG_VERSION" val="1.0"/>
  <p:tag name="KSO_WM_BEAUTIFY_FLAG" val="#wm#"/>
  <p:tag name="KSO_WM_COMBINE_RELATE_SLIDE_ID" val="custom20183202_6"/>
  <p:tag name="KSO_WM_TEMPLATE_CATEGORY" val="custom"/>
  <p:tag name="KSO_WM_TEMPLATE_INDEX" val="20184675"/>
  <p:tag name="KSO_WM_TEMPLATE_RELATED_ID" val="20184619"/>
  <p:tag name="KSO_WM_TEMPLATE_SUBCATEGORY" val="subcombine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5B7AA1"/>
      </a:dk2>
      <a:lt2>
        <a:srgbClr val="E7E6E6"/>
      </a:lt2>
      <a:accent1>
        <a:srgbClr val="4472C4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7AA1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306">
      <a:dk1>
        <a:srgbClr val="000000"/>
      </a:dk1>
      <a:lt1>
        <a:srgbClr val="FFFFFF"/>
      </a:lt1>
      <a:dk2>
        <a:srgbClr val="5B7AA1"/>
      </a:dk2>
      <a:lt2>
        <a:srgbClr val="E7E6E6"/>
      </a:lt2>
      <a:accent1>
        <a:srgbClr val="5B7AA1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7AA1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B7AA1"/>
    </a:dk2>
    <a:lt2>
      <a:srgbClr val="E7E6E6"/>
    </a:lt2>
    <a:accent1>
      <a:srgbClr val="4472C4"/>
    </a:accent1>
    <a:accent2>
      <a:srgbClr val="ED7D31"/>
    </a:accent2>
    <a:accent3>
      <a:srgbClr val="FFFFFF"/>
    </a:accent3>
    <a:accent4>
      <a:srgbClr val="FFC000"/>
    </a:accent4>
    <a:accent5>
      <a:srgbClr val="5B7AA1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文字</Application>
  <PresentationFormat>宽屏</PresentationFormat>
  <Paragraphs>126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黑体</vt:lpstr>
      <vt:lpstr>汉仪中黑KW</vt:lpstr>
      <vt:lpstr>微软雅黑</vt:lpstr>
      <vt:lpstr>汉仪旗黑</vt:lpstr>
      <vt:lpstr>Arial</vt:lpstr>
      <vt:lpstr>Open Sans</vt:lpstr>
      <vt:lpstr>宋体</vt:lpstr>
      <vt:lpstr>Arial Unicode MS</vt:lpstr>
      <vt:lpstr>Calibri</vt:lpstr>
      <vt:lpstr>Helvetica Neue</vt:lpstr>
      <vt:lpstr>汉仪书宋二KW</vt:lpstr>
      <vt:lpstr>黑体</vt:lpstr>
      <vt:lpstr>Thonburi</vt:lpstr>
      <vt:lpstr>Office 主题</vt:lpstr>
      <vt:lpstr>1_Office 主题​​</vt:lpstr>
      <vt:lpstr>2_Office 主题​​</vt:lpstr>
      <vt:lpstr>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WPS_1644398712</cp:lastModifiedBy>
  <cp:revision>88</cp:revision>
  <dcterms:created xsi:type="dcterms:W3CDTF">2024-08-16T06:42:27Z</dcterms:created>
  <dcterms:modified xsi:type="dcterms:W3CDTF">2024-08-16T06:42:27Z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2052-6.9.0.8865</vt:lpwstr>
  </property>
  <property fmtid="{D5CDD505-2E9C-101B-9397-08002B2CF9AE}" pid="3" name="ICV">
    <vt:lpwstr>02FC282BB32F4DD4B38794D7AE2F77D4</vt:lpwstr>
  </property>
</Properties>
</file>