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  <p:sldMasterId id="2147483671" r:id="rId2"/>
  </p:sldMasterIdLst>
  <p:notesMasterIdLst>
    <p:notesMasterId r:id="rId12"/>
  </p:notesMasterIdLst>
  <p:sldIdLst>
    <p:sldId id="256" r:id="rId3"/>
    <p:sldId id="257" r:id="rId4"/>
    <p:sldId id="258" r:id="rId5"/>
    <p:sldId id="264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7102475" cy="102330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1260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7" y="766762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ru-RU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96559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Чітко визначивши проблеми і потреби, що спонукали до створення проекту, необхідно сформулювати його мету та завдання. Під метою слід розуміти формулювання проблем та потреб у вигляді твердження загального типу про бажаний стан об'єкта, якого необхідно досягти як кінцевий результат реалізації проекту.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- це: "детально відпрацьоване, узгоджене, лаконічне формулювання бачення майбутнього; коротке визначення того, який позитивний результат буде отримано від реалізації проекту; основа тих завдань, на виконання яких буде спрямована діяльність організації; позитивний кінцевий результат, який планується і буде здобутий, після вирішення поставленої проблеми". Мета будується за такою схемою: </a:t>
            </a:r>
            <a:r>
              <a:rPr lang="ru-RU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"Що зробити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для досягнення мети і </a:t>
            </a:r>
            <a:r>
              <a:rPr lang="ru-RU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яким чином це зробити?"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може бути і коротко -, і довгостроковою. Термін реалізації довгострокової мети залежатиме від виконання короткострокової.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повинна відповідати на запитання: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достатньо значуща і актуальна мета, щоб її здійснювати?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є дана мета передумовою успіху?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відповідають засоби досягнення і мета між собою?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Наскільки мета реальна та відповідає напряму діяльності і потенціалу організації?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прослідковується логічна послідовність між метою та етапами її здійснення?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відповідають очікувані результати вирішенню мети?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матиме мета розвиток після реалізації проекту у майбутньому?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 мети повинне вміщатися в одне-два речення, які логічно пов'язані та витікають з потреб та проблем. В мету необхідно включити очікуваний результат (позитивний ефект або зміни, що мають бути наслідком вирішення існуючої проблеми); власне, саму проблему, яка потребує вирішення; цільову групу населення, якій адресовано проект; головний засіб отримання очікуваного результату.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Чіткі, конкретні заходи, що піддаються вимірюванню у процесі реалізації проекту, без виконання яких його мета не буде досягнута, називаються завданнями проекту. Завдання, як і мета, мають бути реалістичними та формулюватися гранично чітко і ясно. Вони повинні містити кількісні дані про корисність проекту, щоб після виконання кожного завдання можна було легко оцінити, що досягнуто і яка частина проекту реалізована.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 - це кінцевий результат вирішення або покращення ситуації, що очікується досягнути по завершенню діяльності. Основне питання, на яке повинно відповідати завдання проекту: яка різниця між теперішнім станом справ і тим, що буде в майбутньому?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Серед критеріїв відповідності завдань меті проекту є: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Зв'язок з проблемою.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Доцільність.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Відповідність місії.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Зацікавленість клієнтів.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Виправданість завдань.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Дотримання етики.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Відповідність кінцевих результатів до заявленої цілі.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Кваліфікація персоналу.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Підтримка у суспільстві.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 приносять найбільшу користь, коли вони чітко сформульовані і прямо відповідають таким вимогам: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Чіткість, конкретність, певність, дієвість.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Вимірність - підлягають оглядовому підтвердженню.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Реалістичність - можна досягти за допомогою наявних ресурсів.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Гідність - не бути надто дрібними.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Адекватність - відповідність потребам громади.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 завдання повинно починатися дієсловами, які означають завершення - здійснити, провести, впровадити, надати, підготувати, розподілити, зменшити, збільшити, організувати, виготовити, встановити тощо, уникаючи слів, які показують процес: підтримати, поліпшити, підсилити, сприяти, координувати, перебудовувати тощо.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Приклад формулювання мети та завдань.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"Метою проекту (проведення круглого столу) є визначення пріоритетних заходів щодо збільшення участі освіченої молоді у розвитку основних сфер міста шляхом стимулювання та визнання їх активності в створенні власних проектів"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Згуртувати органи влади, організації, науковців та діячів м. Полтави, які займаються заохоченням та підтримкою громадських ініціатив до розвитку міста.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Проінформувати про можливості і досвід впроваджених на сьогодні фінансово-економічних та організаційних механізмів залучення громадськості.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Проінформувати про створення громадської організації Центр наукових досліджень та реалізації соціальних проектів "Перспектива".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Продемонструвати підтримку Представництва Фонду ім. Гайнріха Бьолля в Україні.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Представити Проект Полтавського міського конкурсу проектів розвитку міста як форми стимулювання публічної громадської активності, самоорганізації та самореалізації.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Привернути увагу ЗМІ до майбутнього Проекту.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Залучити до майбутнього Проекту нових учасників, експертів, спонсорів.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визначити процеси, що дають найбільший бізнес ефект – Відслідковування зміни ціни товару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визначити процеси, що будуть сервісами – Оплата замовлення.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 визначити, які ролі будуть у користувачів. Вказати, які кейси будуть доступні для якої ролі.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матеріалів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http://amis.fpm.kpi.ua/dbis-plsql/121-oracle-visualization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мінімум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два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типи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діаграм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для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візуалізації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інформації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 стан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бізнесу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час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виступу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обґрунтувати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їх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корисність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гіперпосилання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на адресу прототипу. Кнопка.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236537" y="2636837"/>
            <a:ext cx="8670925" cy="107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E46C0A"/>
              </a:buClr>
              <a:buSzPts val="3200"/>
            </a:pPr>
            <a:r>
              <a:rPr lang="ru-RU" sz="3200" dirty="0" err="1">
                <a:solidFill>
                  <a:schemeClr val="accent6">
                    <a:lumMod val="75000"/>
                  </a:schemeClr>
                </a:solidFill>
              </a:rPr>
              <a:t>Новинний</a:t>
            </a:r>
            <a:r>
              <a:rPr lang="ru-RU" sz="3200" dirty="0">
                <a:solidFill>
                  <a:schemeClr val="accent6">
                    <a:lumMod val="75000"/>
                  </a:schemeClr>
                </a:solidFill>
              </a:rPr>
              <a:t> портал</a:t>
            </a:r>
            <a:endParaRPr sz="4400" b="0" i="0" u="none" strike="noStrike" cap="none" dirty="0">
              <a:solidFill>
                <a:schemeClr val="accent6">
                  <a:lumMod val="75000"/>
                </a:schemeClr>
              </a:solidFill>
              <a:sym typeface="Calibri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2525" y="5202237"/>
            <a:ext cx="2924175" cy="16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 descr="Картинки по запросу braunschweig technische universität"/>
          <p:cNvSpPr txBox="1"/>
          <p:nvPr/>
        </p:nvSpPr>
        <p:spPr>
          <a:xfrm>
            <a:off x="144462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5" descr="http://turningpoint.in/cache/com_zoo/images/national-technical-university-of-ukraine-kyiv-polytechnic-institute1_431f2a66a0a23d514e59987ee21966e2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70725" y="76200"/>
            <a:ext cx="1909763" cy="19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 descr="http://cs410721.vk.me/v410721165/2227/ffGOjAVYwuA.jpg"/>
          <p:cNvPicPr preferRelativeResize="0"/>
          <p:nvPr/>
        </p:nvPicPr>
        <p:blipFill rotWithShape="1">
          <a:blip r:embed="rId5">
            <a:alphaModFix/>
          </a:blip>
          <a:srcRect t="7346"/>
          <a:stretch/>
        </p:blipFill>
        <p:spPr>
          <a:xfrm>
            <a:off x="0" y="0"/>
            <a:ext cx="5645150" cy="20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 descr="http://buythesky.com.au/App_Themes/RFDS/img/template/background-video-poster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2060575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250825" y="4868863"/>
            <a:ext cx="68199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НТУУ «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Київський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політехнічний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інститут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імені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Ігоря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Сікорського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Кафедра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прикладної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математики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err="1" smtClean="0">
                <a:solidFill>
                  <a:srgbClr val="244061"/>
                </a:solidFill>
              </a:rPr>
              <a:t>Бевзюк</a:t>
            </a:r>
            <a:r>
              <a:rPr lang="ru-RU" b="1" dirty="0" smtClean="0">
                <a:solidFill>
                  <a:srgbClr val="244061"/>
                </a:solidFill>
              </a:rPr>
              <a:t> </a:t>
            </a:r>
            <a:r>
              <a:rPr lang="ru-RU" b="1" dirty="0" err="1" smtClean="0">
                <a:solidFill>
                  <a:srgbClr val="244061"/>
                </a:solidFill>
              </a:rPr>
              <a:t>Костянтин</a:t>
            </a:r>
            <a:r>
              <a:rPr lang="ru-RU" b="1" dirty="0" smtClean="0">
                <a:solidFill>
                  <a:srgbClr val="244061"/>
                </a:solidFill>
              </a:rPr>
              <a:t> </a:t>
            </a:r>
            <a:r>
              <a:rPr lang="ru-RU" b="1" dirty="0" err="1" smtClean="0">
                <a:solidFill>
                  <a:srgbClr val="244061"/>
                </a:solidFill>
              </a:rPr>
              <a:t>Андр</a:t>
            </a:r>
            <a:r>
              <a:rPr lang="uk-UA" b="1" dirty="0" err="1" smtClean="0">
                <a:solidFill>
                  <a:srgbClr val="244061"/>
                </a:solidFill>
              </a:rPr>
              <a:t>ійович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3870325" y="6350000"/>
            <a:ext cx="14033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 20</a:t>
            </a:r>
            <a:r>
              <a:rPr lang="ru-RU" b="1">
                <a:solidFill>
                  <a:srgbClr val="244061"/>
                </a:solidFill>
              </a:rPr>
              <a:t>20</a:t>
            </a:r>
            <a:endParaRPr sz="1400" b="1" i="0" u="none" strike="noStrike" cap="non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6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Arial"/>
              <a:buNone/>
            </a:pPr>
            <a:r>
              <a:rPr lang="ru-RU" sz="2800" b="1" i="0" u="none" strike="noStrike" cap="none" dirty="0" err="1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Актуальність</a:t>
            </a:r>
            <a:r>
              <a:rPr lang="ru-RU" sz="2800" b="1" i="0" u="none" strike="noStrike" cap="none" dirty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1" i="0" u="none" strike="noStrike" cap="none" dirty="0" err="1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проблеми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237422" y="1243156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Опис</a:t>
            </a:r>
            <a:r>
              <a:rPr lang="ru-RU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як </a:t>
            </a:r>
            <a:r>
              <a:rPr lang="ru-RU" sz="14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було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i="1" dirty="0" smtClean="0"/>
              <a:t>Людина щоб знайти потрібну інформацію було необхідно заходити на сайти з новинами та шукати цікаву інформацію «руками».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3203848" y="1258887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Список проблем</a:t>
            </a:r>
            <a:endParaRPr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sz="1400" b="0" i="1" u="none" strike="noStrike" cap="none" dirty="0" smtClean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1" u="none" strike="noStrike" cap="none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Потребувало</a:t>
            </a:r>
            <a:r>
              <a:rPr lang="ru-RU" sz="1400" b="0" i="1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багато</a:t>
            </a:r>
            <a:r>
              <a:rPr lang="ru-RU" sz="1400" b="0" i="1" u="none" strike="noStrike" cap="none" dirty="0" smtClean="0">
                <a:solidFill>
                  <a:schemeClr val="tx1"/>
                </a:solidFill>
                <a:sym typeface="Arial"/>
              </a:rPr>
              <a:t> часу;</a:t>
            </a:r>
            <a:endParaRPr dirty="0">
              <a:solidFill>
                <a:schemeClr val="tx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dirty="0" smtClean="0">
                <a:solidFill>
                  <a:schemeClr val="tx1"/>
                </a:solidFill>
              </a:rPr>
              <a:t>Необхідність у фільтрації інформації;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dirty="0"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6248287" y="1258887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ключові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рішення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потрібні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і для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чого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sz="1400" b="0" i="1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Створити телеграм-бота, який автоматично знаходить інформацію з обраних ресурсів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Картинки по запросу &quot;людина шукає інформацію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" y="3928872"/>
            <a:ext cx="3209902" cy="234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Картинки по запросу &quot;телеграм бот с новостями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6" descr="Картинки по запросу &quot;телеграм бот с новостями&quot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030" y="3933056"/>
            <a:ext cx="2961345" cy="230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294" y="3837374"/>
            <a:ext cx="2768418" cy="249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 dirty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Мета та </a:t>
            </a:r>
            <a:r>
              <a:rPr lang="ru-RU" sz="2800" b="1" i="0" u="none" strike="noStrike" cap="none" dirty="0" err="1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завдання</a:t>
            </a:r>
            <a:r>
              <a:rPr lang="ru-RU" sz="2800" b="1" i="0" u="none" strike="noStrike" cap="none" dirty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проекту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7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451066" y="1523361"/>
            <a:ext cx="8253196" cy="1400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Мета </a:t>
            </a:r>
            <a:r>
              <a:rPr lang="ru-RU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проекту – </a:t>
            </a:r>
            <a:r>
              <a:rPr lang="ru-RU" sz="180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забезпечити</a:t>
            </a:r>
            <a:r>
              <a:rPr lang="ru-RU" sz="180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користувача</a:t>
            </a:r>
            <a:r>
              <a:rPr lang="ru-RU" sz="180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якісною</a:t>
            </a:r>
            <a:r>
              <a:rPr lang="ru-RU" sz="180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180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своєчасною</a:t>
            </a:r>
            <a:r>
              <a:rPr lang="ru-RU" sz="180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інформацією</a:t>
            </a:r>
            <a:endParaRPr sz="1400" i="0" u="none" strike="noStrike" cap="none" dirty="0">
              <a:solidFill>
                <a:schemeClr val="tx1"/>
              </a:solidFill>
              <a:latin typeface="Calibri" panose="020F0502020204030204" pitchFamily="34" charset="0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325995" y="2923987"/>
            <a:ext cx="8378267" cy="3529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Завдання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проекту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</a:t>
            </a:r>
            <a:r>
              <a:rPr lang="uk-UA" sz="16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ізувати</a:t>
            </a:r>
            <a:r>
              <a:rPr lang="uk-UA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програмне забезпечення, яке забезпечує користувача інформацією, знайденою на просторах Інтернету, </a:t>
            </a:r>
            <a:r>
              <a:rPr lang="uk-UA" sz="16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отриманною</a:t>
            </a:r>
            <a:r>
              <a:rPr lang="uk-UA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 обраних інтересів користувача 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640960" cy="1008112"/>
          </a:xfrm>
        </p:spPr>
        <p:txBody>
          <a:bodyPr/>
          <a:lstStyle/>
          <a:p>
            <a:pPr algn="l"/>
            <a:r>
              <a:rPr lang="uk-UA" sz="2800" b="1" dirty="0" smtClean="0">
                <a:solidFill>
                  <a:schemeClr val="accent6"/>
                </a:solidFill>
              </a:rPr>
              <a:t>Бізнес Правила</a:t>
            </a:r>
            <a:endParaRPr lang="ru-RU" sz="2800" b="1" dirty="0">
              <a:solidFill>
                <a:schemeClr val="accent6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124745"/>
            <a:ext cx="8640960" cy="5085556"/>
          </a:xfrm>
        </p:spPr>
        <p:txBody>
          <a:bodyPr/>
          <a:lstStyle/>
          <a:p>
            <a:r>
              <a:rPr lang="uk-UA" sz="2400" dirty="0" smtClean="0"/>
              <a:t>1.Користуватися порталом можуть користувачі, які досягли 12 років</a:t>
            </a:r>
          </a:p>
          <a:p>
            <a:r>
              <a:rPr lang="uk-UA" sz="2400" dirty="0" smtClean="0"/>
              <a:t>2. Розрахунок за платні послуги боту проводяться лише онлайн </a:t>
            </a:r>
          </a:p>
          <a:p>
            <a:r>
              <a:rPr lang="uk-UA" sz="2400" dirty="0" smtClean="0"/>
              <a:t>3. Телеграм бот не надає інформацію з ресурсів, які заборонені законодавством</a:t>
            </a:r>
          </a:p>
          <a:p>
            <a:r>
              <a:rPr lang="uk-UA" sz="2400" dirty="0" smtClean="0"/>
              <a:t>4. Телеграм бот надає лише публічну інформацію</a:t>
            </a:r>
          </a:p>
          <a:p>
            <a:r>
              <a:rPr lang="uk-UA" sz="2400" dirty="0" smtClean="0"/>
              <a:t>5. Розповсюджувати телеграм бота можливо лише через мережу «Телеграм</a:t>
            </a:r>
            <a:r>
              <a:rPr lang="uk-UA" sz="2400" dirty="0" smtClean="0"/>
              <a:t>»</a:t>
            </a:r>
          </a:p>
          <a:p>
            <a:r>
              <a:rPr lang="uk-UA" sz="2400" dirty="0" smtClean="0"/>
              <a:t>6. Користувач власноруч обирає цікаву йому інформацію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5697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8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Ієрархія процесів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8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8"/>
          <p:cNvSpPr/>
          <p:nvPr/>
        </p:nvSpPr>
        <p:spPr>
          <a:xfrm>
            <a:off x="4322618" y="4535055"/>
            <a:ext cx="1413163" cy="785091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8"/>
          <p:cNvSpPr/>
          <p:nvPr/>
        </p:nvSpPr>
        <p:spPr>
          <a:xfrm>
            <a:off x="7537305" y="2131824"/>
            <a:ext cx="1413163" cy="785091"/>
          </a:xfrm>
          <a:prstGeom prst="rect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4358"/>
            <a:ext cx="9144000" cy="594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 dirty="0" err="1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Use</a:t>
            </a:r>
            <a:r>
              <a:rPr lang="ru-RU" sz="2800" b="1" i="0" u="none" strike="noStrike" cap="none" dirty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1" i="0" u="none" strike="noStrike" cap="none" dirty="0" err="1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Case</a:t>
            </a:r>
            <a:r>
              <a:rPr lang="en-US" sz="2800" b="1" i="0" u="none" strike="noStrike" cap="none" dirty="0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Diagram</a:t>
            </a:r>
            <a:r>
              <a:rPr lang="ru-RU" sz="2800" b="1" i="0" u="none" strike="noStrike" cap="none" dirty="0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9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80022"/>
            <a:ext cx="5077562" cy="5480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0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0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4572000" y="1485900"/>
            <a:ext cx="3049587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Картинки по запросу &quot;график в питоне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268760"/>
            <a:ext cx="6228184" cy="406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0586" y="1417901"/>
            <a:ext cx="28322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 smtClean="0"/>
              <a:t>В цьому проекті в якості демонстрації продуктивності роботи телеграм-боту буде використано графік залежності кількості унікальних користувачів боту до дати з моменту створення боту</a:t>
            </a:r>
            <a:endParaRPr lang="ru-RU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1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Прототипи інтерфейсу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00" y="1169987"/>
            <a:ext cx="2581872" cy="5601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147388"/>
            <a:ext cx="2592288" cy="5623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814" y="3136650"/>
            <a:ext cx="3956647" cy="293023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2"/>
          <p:cNvSpPr txBox="1"/>
          <p:nvPr/>
        </p:nvSpPr>
        <p:spPr>
          <a:xfrm>
            <a:off x="1115146" y="1541174"/>
            <a:ext cx="7096125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r>
              <a:rPr lang="ru-RU" sz="4400" b="1" i="0" u="none" strike="noStrike" cap="none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Дякую за увагу!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endParaRPr sz="4400" b="1" i="0" u="none" strike="noStrike" cap="none">
              <a:solidFill>
                <a:srgbClr val="FFA1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408</Words>
  <Application>Microsoft Office PowerPoint</Application>
  <PresentationFormat>Экран (4:3)</PresentationFormat>
  <Paragraphs>101</Paragraphs>
  <Slides>9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1_Тема Office</vt:lpstr>
      <vt:lpstr>Тема Office</vt:lpstr>
      <vt:lpstr>Новинний портал</vt:lpstr>
      <vt:lpstr>Актуальність проблеми</vt:lpstr>
      <vt:lpstr>Мета та завдання проекту</vt:lpstr>
      <vt:lpstr>Бізнес Правила</vt:lpstr>
      <vt:lpstr>Ієрархія процесів</vt:lpstr>
      <vt:lpstr>Use Case Diagram </vt:lpstr>
      <vt:lpstr>DashBoard</vt:lpstr>
      <vt:lpstr>Прототипи інтерфейсу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Новинний портал</dc:title>
  <cp:lastModifiedBy>Андрей</cp:lastModifiedBy>
  <cp:revision>10</cp:revision>
  <dcterms:modified xsi:type="dcterms:W3CDTF">2020-03-02T20:44:17Z</dcterms:modified>
</cp:coreProperties>
</file>