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7"/>
  </p:notesMasterIdLst>
  <p:sldIdLst>
    <p:sldId id="256" r:id="rId2"/>
    <p:sldId id="257" r:id="rId3"/>
    <p:sldId id="265" r:id="rId4"/>
    <p:sldId id="258" r:id="rId5"/>
    <p:sldId id="261" r:id="rId6"/>
    <p:sldId id="262" r:id="rId7"/>
    <p:sldId id="263" r:id="rId8"/>
    <p:sldId id="259" r:id="rId9"/>
    <p:sldId id="260" r:id="rId10"/>
    <p:sldId id="264" r:id="rId11"/>
    <p:sldId id="266" r:id="rId12"/>
    <p:sldId id="268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30B7C-9FAB-4CD9-B596-92E5844BF1C6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A9D47-B303-419C-BC76-1845F031E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655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A9D47-B303-419C-BC76-1845F031EA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56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F6D0-2335-4F7F-9600-573543088864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5C46623-3F10-4A38-A92B-FBD0AC5730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F6D0-2335-4F7F-9600-573543088864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6623-3F10-4A38-A92B-FBD0AC5730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F6D0-2335-4F7F-9600-573543088864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6623-3F10-4A38-A92B-FBD0AC5730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F6D0-2335-4F7F-9600-573543088864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5C46623-3F10-4A38-A92B-FBD0AC5730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F6D0-2335-4F7F-9600-573543088864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6623-3F10-4A38-A92B-FBD0AC5730E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F6D0-2335-4F7F-9600-573543088864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6623-3F10-4A38-A92B-FBD0AC5730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F6D0-2335-4F7F-9600-573543088864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5C46623-3F10-4A38-A92B-FBD0AC5730E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F6D0-2335-4F7F-9600-573543088864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6623-3F10-4A38-A92B-FBD0AC5730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F6D0-2335-4F7F-9600-573543088864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6623-3F10-4A38-A92B-FBD0AC5730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F6D0-2335-4F7F-9600-573543088864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6623-3F10-4A38-A92B-FBD0AC5730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F6D0-2335-4F7F-9600-573543088864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6623-3F10-4A38-A92B-FBD0AC5730E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364F6D0-2335-4F7F-9600-573543088864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5C46623-3F10-4A38-A92B-FBD0AC5730E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2996952"/>
            <a:ext cx="8458200" cy="1222375"/>
          </a:xfrm>
        </p:spPr>
        <p:txBody>
          <a:bodyPr/>
          <a:lstStyle/>
          <a:p>
            <a:pPr algn="ctr"/>
            <a:r>
              <a:rPr lang="en-US" dirty="0"/>
              <a:t>Face mask detection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Бевзюк</a:t>
            </a:r>
            <a:r>
              <a:rPr lang="ru-RU" dirty="0" smtClean="0"/>
              <a:t> </a:t>
            </a:r>
            <a:r>
              <a:rPr lang="ru-RU" dirty="0" err="1" smtClean="0"/>
              <a:t>Костянтин</a:t>
            </a:r>
            <a:r>
              <a:rPr lang="ru-RU" dirty="0" smtClean="0"/>
              <a:t> КМ-72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14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686800" cy="97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256490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Формат вхідних </a:t>
            </a:r>
            <a:r>
              <a:rPr lang="uk-UA" dirty="0" err="1" smtClean="0"/>
              <a:t>данних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956302"/>
            <a:ext cx="8532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Перша координата показує кількість вхідних зображень.</a:t>
            </a:r>
          </a:p>
          <a:p>
            <a:r>
              <a:rPr lang="uk-UA" dirty="0" smtClean="0"/>
              <a:t>Друга координата показує висоту зображення.</a:t>
            </a:r>
          </a:p>
          <a:p>
            <a:r>
              <a:rPr lang="uk-UA" dirty="0" smtClean="0"/>
              <a:t>Третя координата показує широту зображення.</a:t>
            </a:r>
          </a:p>
          <a:p>
            <a:r>
              <a:rPr lang="uk-UA" dirty="0" smtClean="0"/>
              <a:t>Четверта насиченість каналів </a:t>
            </a:r>
            <a:r>
              <a:rPr lang="en-US" dirty="0" smtClean="0"/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411488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Дал</a:t>
            </a:r>
            <a:r>
              <a:rPr lang="uk-UA" sz="2400" dirty="0" smtClean="0"/>
              <a:t>і відбулось навчання </a:t>
            </a:r>
            <a:r>
              <a:rPr lang="uk-UA" sz="2400" dirty="0" err="1" smtClean="0"/>
              <a:t>згорткової</a:t>
            </a:r>
            <a:r>
              <a:rPr lang="uk-UA" sz="2400" dirty="0" smtClean="0"/>
              <a:t> нейронної мережі. За 18 епох найкращим результатом стало </a:t>
            </a:r>
          </a:p>
          <a:p>
            <a:pPr marL="0" indent="0">
              <a:buNone/>
            </a:pPr>
            <a:r>
              <a:rPr lang="en-US" sz="2400" dirty="0" smtClean="0"/>
              <a:t>loss</a:t>
            </a:r>
            <a:r>
              <a:rPr lang="ru-RU" sz="2400" dirty="0" smtClean="0"/>
              <a:t>=</a:t>
            </a:r>
            <a:r>
              <a:rPr lang="en-US" sz="2400" dirty="0" smtClean="0"/>
              <a:t> </a:t>
            </a:r>
            <a:r>
              <a:rPr lang="ru-RU" sz="2400" dirty="0" smtClean="0"/>
              <a:t>0.5333</a:t>
            </a:r>
          </a:p>
          <a:p>
            <a:pPr marL="0" indent="0">
              <a:buNone/>
            </a:pPr>
            <a:r>
              <a:rPr lang="en-US" sz="2400" dirty="0" smtClean="0"/>
              <a:t>accuracy</a:t>
            </a:r>
            <a:r>
              <a:rPr lang="ru-RU" sz="2400" dirty="0" smtClean="0"/>
              <a:t>= 0.8246</a:t>
            </a:r>
          </a:p>
          <a:p>
            <a:pPr marL="0" indent="0">
              <a:buNone/>
            </a:pPr>
            <a:r>
              <a:rPr lang="ru-RU" sz="2400" dirty="0" err="1" smtClean="0"/>
              <a:t>Дані</a:t>
            </a:r>
            <a:r>
              <a:rPr lang="ru-RU" sz="2400" dirty="0" smtClean="0"/>
              <a:t> </a:t>
            </a:r>
            <a:r>
              <a:rPr lang="ru-RU" sz="2400" dirty="0" err="1" smtClean="0"/>
              <a:t>взяті</a:t>
            </a:r>
            <a:r>
              <a:rPr lang="ru-RU" sz="2400" dirty="0" smtClean="0"/>
              <a:t> з </a:t>
            </a:r>
            <a:r>
              <a:rPr lang="ru-RU" sz="2400" dirty="0" err="1" smtClean="0"/>
              <a:t>валідаційоної</a:t>
            </a:r>
            <a:r>
              <a:rPr lang="ru-RU" sz="2400" dirty="0" smtClean="0"/>
              <a:t> </a:t>
            </a:r>
            <a:r>
              <a:rPr lang="ru-RU" sz="2400" dirty="0" err="1" smtClean="0"/>
              <a:t>вибірки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44730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7960157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73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effectLst/>
              </a:rPr>
              <a:t>Результати</a:t>
            </a:r>
            <a:endParaRPr lang="ru-RU" dirty="0">
              <a:effectLst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Представимо декілька прогнозів для </a:t>
            </a:r>
            <a:r>
              <a:rPr lang="uk-UA" dirty="0" err="1" smtClean="0"/>
              <a:t>валідаційної</a:t>
            </a:r>
            <a:r>
              <a:rPr lang="uk-UA" dirty="0" smtClean="0"/>
              <a:t> вибірки</a:t>
            </a:r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6190393" cy="387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818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6264696" cy="4447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17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effectLst/>
              </a:rPr>
              <a:t>Висновки</a:t>
            </a:r>
            <a:endParaRPr lang="ru-RU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sz="2400" dirty="0" smtClean="0"/>
              <a:t>У ході </a:t>
            </a:r>
            <a:r>
              <a:rPr lang="uk-UA" sz="2400" dirty="0" err="1" smtClean="0"/>
              <a:t>данної</a:t>
            </a:r>
            <a:r>
              <a:rPr lang="uk-UA" sz="2400" dirty="0" smtClean="0"/>
              <a:t> роботи було опрацьовано багато технологій глибинного навчання, а саме:</a:t>
            </a:r>
            <a:endParaRPr lang="ru-RU" sz="2400" dirty="0"/>
          </a:p>
          <a:p>
            <a:pPr marL="0" indent="0">
              <a:buNone/>
            </a:pPr>
            <a:r>
              <a:rPr lang="ru-RU" sz="2400" dirty="0" err="1" smtClean="0"/>
              <a:t>аугментація</a:t>
            </a:r>
            <a:r>
              <a:rPr lang="ru-RU" sz="2400" dirty="0" smtClean="0"/>
              <a:t> </a:t>
            </a:r>
            <a:r>
              <a:rPr lang="ru-RU" sz="2400" dirty="0" err="1" smtClean="0"/>
              <a:t>даних</a:t>
            </a:r>
            <a:r>
              <a:rPr lang="ru-RU" sz="2400" dirty="0" smtClean="0"/>
              <a:t>, </a:t>
            </a:r>
            <a:r>
              <a:rPr lang="ru-RU" sz="2400" dirty="0" err="1" smtClean="0"/>
              <a:t>розробка</a:t>
            </a:r>
            <a:r>
              <a:rPr lang="ru-RU" sz="2400" dirty="0" smtClean="0"/>
              <a:t> </a:t>
            </a:r>
            <a:r>
              <a:rPr lang="ru-RU" sz="2400" dirty="0" err="1" smtClean="0"/>
              <a:t>архітектури</a:t>
            </a:r>
            <a:r>
              <a:rPr lang="ru-RU" sz="2400" dirty="0" smtClean="0"/>
              <a:t> </a:t>
            </a:r>
            <a:r>
              <a:rPr lang="ru-RU" sz="2400" dirty="0" err="1" smtClean="0"/>
              <a:t>згорткової</a:t>
            </a:r>
            <a:r>
              <a:rPr lang="ru-RU" sz="2400" dirty="0" smtClean="0"/>
              <a:t> </a:t>
            </a:r>
            <a:r>
              <a:rPr lang="ru-RU" sz="2400" dirty="0" err="1" smtClean="0"/>
              <a:t>нейронної</a:t>
            </a:r>
            <a:r>
              <a:rPr lang="ru-RU" sz="2400" dirty="0" smtClean="0"/>
              <a:t> </a:t>
            </a:r>
            <a:r>
              <a:rPr lang="ru-RU" sz="2400" dirty="0" err="1" smtClean="0"/>
              <a:t>мережі</a:t>
            </a:r>
            <a:r>
              <a:rPr lang="ru-RU" sz="2400" dirty="0" smtClean="0"/>
              <a:t> прототипом </a:t>
            </a:r>
            <a:r>
              <a:rPr lang="ru-RU" sz="2400" dirty="0" err="1" smtClean="0"/>
              <a:t>якої</a:t>
            </a:r>
            <a:r>
              <a:rPr lang="ru-RU" sz="2400" dirty="0" smtClean="0"/>
              <a:t> стала </a:t>
            </a:r>
            <a:r>
              <a:rPr lang="en-US" sz="2400" dirty="0" err="1" smtClean="0"/>
              <a:t>AlexNet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ru-RU" sz="2400" dirty="0" err="1" smtClean="0"/>
              <a:t>аналіз</a:t>
            </a:r>
            <a:r>
              <a:rPr lang="ru-RU" sz="2400" dirty="0" smtClean="0"/>
              <a:t> </a:t>
            </a:r>
            <a:r>
              <a:rPr lang="ru-RU" sz="2400" dirty="0" err="1" smtClean="0"/>
              <a:t>різних</a:t>
            </a:r>
            <a:r>
              <a:rPr lang="ru-RU" sz="2400" dirty="0" smtClean="0"/>
              <a:t> </a:t>
            </a:r>
            <a:r>
              <a:rPr lang="ru-RU" sz="2400" dirty="0" err="1" smtClean="0"/>
              <a:t>функції</a:t>
            </a:r>
            <a:r>
              <a:rPr lang="ru-RU" sz="2400" dirty="0" smtClean="0"/>
              <a:t> </a:t>
            </a:r>
            <a:r>
              <a:rPr lang="ru-RU" sz="2400" dirty="0" err="1" smtClean="0"/>
              <a:t>активації</a:t>
            </a:r>
            <a:r>
              <a:rPr lang="ru-RU" sz="2400" dirty="0" smtClean="0"/>
              <a:t>, </a:t>
            </a:r>
            <a:r>
              <a:rPr lang="ru-RU" sz="2400" dirty="0" err="1" smtClean="0"/>
              <a:t>реалізування</a:t>
            </a:r>
            <a:r>
              <a:rPr lang="ru-RU" sz="2400" dirty="0" smtClean="0"/>
              <a:t> </a:t>
            </a:r>
            <a:r>
              <a:rPr lang="en-US" sz="2400" dirty="0" smtClean="0"/>
              <a:t>early stopping</a:t>
            </a:r>
            <a:r>
              <a:rPr lang="ru-RU" sz="2400" dirty="0" smtClean="0"/>
              <a:t>, </a:t>
            </a:r>
            <a:r>
              <a:rPr lang="ru-RU" sz="2400" dirty="0" err="1" smtClean="0"/>
              <a:t>аналіз</a:t>
            </a:r>
            <a:r>
              <a:rPr lang="ru-RU" sz="2400" dirty="0" smtClean="0"/>
              <a:t> </a:t>
            </a:r>
            <a:r>
              <a:rPr lang="ru-RU" sz="2400" dirty="0" err="1" smtClean="0"/>
              <a:t>різних</a:t>
            </a:r>
            <a:r>
              <a:rPr lang="ru-RU" sz="2400" dirty="0" smtClean="0"/>
              <a:t> </a:t>
            </a:r>
            <a:r>
              <a:rPr lang="ru-RU" sz="2400" dirty="0" err="1" smtClean="0"/>
              <a:t>методів</a:t>
            </a:r>
            <a:r>
              <a:rPr lang="ru-RU" sz="2400" dirty="0" smtClean="0"/>
              <a:t> </a:t>
            </a:r>
            <a:r>
              <a:rPr lang="ru-RU" sz="2400" dirty="0" err="1" smtClean="0"/>
              <a:t>активації</a:t>
            </a:r>
            <a:r>
              <a:rPr lang="ru-RU" sz="2400" dirty="0" smtClean="0"/>
              <a:t>, а </a:t>
            </a:r>
            <a:r>
              <a:rPr lang="ru-RU" sz="2400" dirty="0" err="1" smtClean="0"/>
              <a:t>також</a:t>
            </a:r>
            <a:r>
              <a:rPr lang="ru-RU" sz="2400" dirty="0" smtClean="0"/>
              <a:t> метрик </a:t>
            </a:r>
            <a:r>
              <a:rPr lang="ru-RU" sz="2400" dirty="0" err="1" smtClean="0"/>
              <a:t>оцінки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uk-UA" sz="2400" dirty="0" smtClean="0"/>
              <a:t>Варто відзначити, що мережа </a:t>
            </a:r>
            <a:r>
              <a:rPr lang="uk-UA" sz="2400" dirty="0"/>
              <a:t>з</a:t>
            </a:r>
            <a:r>
              <a:rPr lang="uk-UA" sz="2400" dirty="0" smtClean="0"/>
              <a:t>могла досягти всього лиш 0.8246 точності, але якщо взяти до уваги, те що тренувальна вибірка налічувала лише 682 зображення, то результат опинився не поганим.</a:t>
            </a:r>
          </a:p>
          <a:p>
            <a:pPr marL="0" indent="0">
              <a:buNone/>
            </a:pPr>
            <a:r>
              <a:rPr lang="uk-UA" sz="2400" dirty="0" smtClean="0"/>
              <a:t>Для покращення роботи моделі варто буде створити </a:t>
            </a:r>
            <a:r>
              <a:rPr lang="en-US" sz="2400" dirty="0" smtClean="0"/>
              <a:t>GAN</a:t>
            </a:r>
            <a:r>
              <a:rPr lang="ru-RU" sz="2400" smtClean="0"/>
              <a:t>.</a:t>
            </a:r>
            <a:endParaRPr lang="ru-RU" sz="2400" dirty="0" smtClean="0"/>
          </a:p>
          <a:p>
            <a:pPr marL="0" indent="0">
              <a:buNone/>
            </a:pP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294672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30000"/>
                <a:satMod val="455000"/>
              </a:schemeClr>
              <a:schemeClr val="bg2">
                <a:tint val="95000"/>
                <a:satMod val="12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5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Мова реалізації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3.X.</a:t>
            </a: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Бібліотека для роботи с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нейронними мережами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Бібліотеки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математичних обчислювань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Графічна бібліотека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mathplotlib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2010" y="260648"/>
            <a:ext cx="8686800" cy="838200"/>
          </a:xfrm>
        </p:spPr>
        <p:txBody>
          <a:bodyPr/>
          <a:lstStyle/>
          <a:p>
            <a:pPr algn="ctr"/>
            <a:r>
              <a:rPr lang="ru-RU" dirty="0" err="1" smtClean="0">
                <a:effectLst/>
              </a:rPr>
              <a:t>Використані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технології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740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Актуальність проблеми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У зв’язку з останніми подіями, а саме </a:t>
            </a:r>
            <a:r>
              <a:rPr lang="uk-UA" dirty="0" err="1" smtClean="0"/>
              <a:t>короноварісную</a:t>
            </a:r>
            <a:r>
              <a:rPr lang="uk-UA" dirty="0"/>
              <a:t> </a:t>
            </a:r>
            <a:r>
              <a:rPr lang="uk-UA" dirty="0" smtClean="0"/>
              <a:t>хворобою, актуальність проблеми розпізнання людей у масках зросла.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535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686800" cy="838200"/>
          </a:xfrm>
        </p:spPr>
        <p:txBody>
          <a:bodyPr/>
          <a:lstStyle/>
          <a:p>
            <a:pPr algn="ctr"/>
            <a:r>
              <a:rPr lang="ru-RU" dirty="0" smtClean="0">
                <a:effectLst/>
              </a:rPr>
              <a:t>Алгоритм</a:t>
            </a:r>
            <a:endParaRPr lang="ru-RU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268760"/>
            <a:ext cx="8686800" cy="4811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Для </a:t>
            </a:r>
            <a:r>
              <a:rPr lang="ru-RU" sz="2400" dirty="0" err="1" smtClean="0"/>
              <a:t>розв</a:t>
            </a:r>
            <a:r>
              <a:rPr lang="en-US" sz="2400" dirty="0" smtClean="0"/>
              <a:t>’</a:t>
            </a:r>
            <a:r>
              <a:rPr lang="ru-RU" sz="2400" dirty="0" err="1" smtClean="0"/>
              <a:t>язання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данної</a:t>
            </a:r>
            <a:r>
              <a:rPr lang="ru-RU" sz="2400" dirty="0" smtClean="0"/>
              <a:t> </a:t>
            </a:r>
            <a:r>
              <a:rPr lang="ru-RU" sz="2400" dirty="0" err="1" smtClean="0"/>
              <a:t>задачі</a:t>
            </a:r>
            <a:r>
              <a:rPr lang="ru-RU" sz="2400" dirty="0" smtClean="0"/>
              <a:t> </a:t>
            </a:r>
            <a:r>
              <a:rPr lang="ru-RU" sz="2400" dirty="0" err="1" smtClean="0"/>
              <a:t>будемо</a:t>
            </a:r>
            <a:r>
              <a:rPr lang="ru-RU" sz="2400" dirty="0" smtClean="0"/>
              <a:t> </a:t>
            </a:r>
            <a:r>
              <a:rPr lang="ru-RU" sz="2400" dirty="0" err="1" smtClean="0"/>
              <a:t>використовувати</a:t>
            </a:r>
            <a:r>
              <a:rPr lang="ru-RU" sz="2400" dirty="0" smtClean="0"/>
              <a:t> </a:t>
            </a:r>
            <a:r>
              <a:rPr lang="ru-RU" sz="2400" dirty="0" err="1" smtClean="0"/>
              <a:t>згорткову</a:t>
            </a:r>
            <a:r>
              <a:rPr lang="ru-RU" sz="2400" dirty="0" smtClean="0"/>
              <a:t> </a:t>
            </a:r>
            <a:r>
              <a:rPr lang="ru-RU" sz="2400" dirty="0" err="1" smtClean="0"/>
              <a:t>нейронну</a:t>
            </a:r>
            <a:r>
              <a:rPr lang="ru-RU" sz="2400" dirty="0" smtClean="0"/>
              <a:t> мережу.</a:t>
            </a:r>
          </a:p>
          <a:p>
            <a:pPr marL="0" indent="0">
              <a:buNone/>
            </a:pPr>
            <a:r>
              <a:rPr lang="ru-RU" sz="2400" b="1" dirty="0" err="1"/>
              <a:t>Згорткова</a:t>
            </a:r>
            <a:r>
              <a:rPr lang="ru-RU" sz="2400" b="1" dirty="0"/>
              <a:t> ж </a:t>
            </a:r>
            <a:r>
              <a:rPr lang="ru-RU" sz="2400" b="1" dirty="0" err="1"/>
              <a:t>нейронна</a:t>
            </a:r>
            <a:r>
              <a:rPr lang="ru-RU" sz="2400" b="1" dirty="0"/>
              <a:t> мережа</a:t>
            </a:r>
            <a:r>
              <a:rPr lang="ru-RU" sz="2400" dirty="0"/>
              <a:t> за </a:t>
            </a:r>
            <a:r>
              <a:rPr lang="ru-RU" sz="2400" dirty="0" err="1"/>
              <a:t>рахунок</a:t>
            </a:r>
            <a:r>
              <a:rPr lang="ru-RU" sz="2400" dirty="0"/>
              <a:t> </a:t>
            </a:r>
            <a:r>
              <a:rPr lang="ru-RU" sz="2400" dirty="0" err="1"/>
              <a:t>застосування</a:t>
            </a:r>
            <a:r>
              <a:rPr lang="ru-RU" sz="2400" dirty="0"/>
              <a:t> </a:t>
            </a:r>
            <a:r>
              <a:rPr lang="ru-RU" sz="2400" dirty="0" err="1"/>
              <a:t>спеціальної</a:t>
            </a:r>
            <a:r>
              <a:rPr lang="ru-RU" sz="2400" dirty="0"/>
              <a:t> </a:t>
            </a:r>
            <a:r>
              <a:rPr lang="ru-RU" sz="2400" dirty="0" err="1"/>
              <a:t>операції</a:t>
            </a:r>
            <a:r>
              <a:rPr lang="ru-RU" sz="2400" dirty="0"/>
              <a:t> – </a:t>
            </a:r>
            <a:r>
              <a:rPr lang="ru-RU" sz="2400" dirty="0" err="1"/>
              <a:t>власне</a:t>
            </a:r>
            <a:r>
              <a:rPr lang="ru-RU" sz="2400" dirty="0"/>
              <a:t> </a:t>
            </a:r>
            <a:r>
              <a:rPr lang="ru-RU" sz="2400" dirty="0" err="1"/>
              <a:t>згортки</a:t>
            </a:r>
            <a:r>
              <a:rPr lang="ru-RU" sz="2400" dirty="0"/>
              <a:t> – </a:t>
            </a:r>
            <a:r>
              <a:rPr lang="ru-RU" sz="2400" b="1" dirty="0" err="1"/>
              <a:t>дозволяє</a:t>
            </a:r>
            <a:r>
              <a:rPr lang="ru-RU" sz="2400" b="1" dirty="0"/>
              <a:t> </a:t>
            </a:r>
            <a:r>
              <a:rPr lang="ru-RU" sz="2400" b="1" dirty="0" err="1"/>
              <a:t>водночас</a:t>
            </a:r>
            <a:r>
              <a:rPr lang="ru-RU" sz="2400" b="1" dirty="0"/>
              <a:t> </a:t>
            </a:r>
            <a:r>
              <a:rPr lang="ru-RU" sz="2400" b="1" dirty="0" err="1"/>
              <a:t>зменшити</a:t>
            </a:r>
            <a:r>
              <a:rPr lang="ru-RU" sz="2400" b="1" dirty="0"/>
              <a:t> </a:t>
            </a:r>
            <a:r>
              <a:rPr lang="ru-RU" sz="2400" b="1" dirty="0" err="1"/>
              <a:t>кількість</a:t>
            </a:r>
            <a:r>
              <a:rPr lang="ru-RU" sz="2400" b="1" dirty="0"/>
              <a:t> </a:t>
            </a:r>
            <a:r>
              <a:rPr lang="ru-RU" sz="2400" b="1" dirty="0" err="1"/>
              <a:t>інформації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зберігається</a:t>
            </a:r>
            <a:r>
              <a:rPr lang="ru-RU" sz="2400" dirty="0"/>
              <a:t> в </a:t>
            </a:r>
            <a:r>
              <a:rPr lang="ru-RU" sz="2400" dirty="0" err="1"/>
              <a:t>пам'яті</a:t>
            </a:r>
            <a:r>
              <a:rPr lang="ru-RU" sz="2400" dirty="0"/>
              <a:t> </a:t>
            </a:r>
            <a:r>
              <a:rPr lang="ru-RU" sz="2400" dirty="0" err="1"/>
              <a:t>інформації</a:t>
            </a:r>
            <a:r>
              <a:rPr lang="ru-RU" sz="2400" dirty="0"/>
              <a:t>, за </a:t>
            </a:r>
            <a:r>
              <a:rPr lang="ru-RU" sz="2400" dirty="0" err="1"/>
              <a:t>рахунок</a:t>
            </a:r>
            <a:r>
              <a:rPr lang="ru-RU" sz="2400" dirty="0"/>
              <a:t> </a:t>
            </a:r>
            <a:r>
              <a:rPr lang="ru-RU" sz="2400" dirty="0" err="1"/>
              <a:t>чого</a:t>
            </a:r>
            <a:r>
              <a:rPr lang="ru-RU" sz="2400" dirty="0"/>
              <a:t> </a:t>
            </a:r>
            <a:r>
              <a:rPr lang="ru-RU" sz="2400" dirty="0" err="1"/>
              <a:t>краще</a:t>
            </a:r>
            <a:r>
              <a:rPr lang="ru-RU" sz="2400" dirty="0"/>
              <a:t> </a:t>
            </a:r>
            <a:r>
              <a:rPr lang="ru-RU" sz="2400" dirty="0" err="1"/>
              <a:t>справляється</a:t>
            </a:r>
            <a:r>
              <a:rPr lang="ru-RU" sz="2400" dirty="0"/>
              <a:t> з картинками </a:t>
            </a:r>
            <a:r>
              <a:rPr lang="ru-RU" sz="2400" dirty="0" err="1"/>
              <a:t>більш</a:t>
            </a:r>
            <a:r>
              <a:rPr lang="ru-RU" sz="2400" dirty="0"/>
              <a:t> </a:t>
            </a:r>
            <a:r>
              <a:rPr lang="ru-RU" sz="2400" dirty="0" err="1"/>
              <a:t>високої</a:t>
            </a:r>
            <a:r>
              <a:rPr lang="ru-RU" sz="2400" dirty="0"/>
              <a:t> </a:t>
            </a:r>
            <a:r>
              <a:rPr lang="ru-RU" sz="2400" dirty="0" err="1"/>
              <a:t>роздільної</a:t>
            </a:r>
            <a:r>
              <a:rPr lang="ru-RU" sz="2400" dirty="0"/>
              <a:t> </a:t>
            </a:r>
            <a:r>
              <a:rPr lang="ru-RU" sz="2400" dirty="0" err="1"/>
              <a:t>здатності</a:t>
            </a:r>
            <a:r>
              <a:rPr lang="ru-RU" sz="2400" dirty="0"/>
              <a:t>, </a:t>
            </a:r>
            <a:r>
              <a:rPr lang="ru-RU" sz="2400" b="1" dirty="0"/>
              <a:t>і </a:t>
            </a:r>
            <a:r>
              <a:rPr lang="ru-RU" sz="2400" b="1" dirty="0" err="1"/>
              <a:t>виділити</a:t>
            </a:r>
            <a:r>
              <a:rPr lang="ru-RU" sz="2400" b="1" dirty="0"/>
              <a:t> </a:t>
            </a:r>
            <a:r>
              <a:rPr lang="ru-RU" sz="2400" b="1" dirty="0" err="1"/>
              <a:t>опорні</a:t>
            </a:r>
            <a:r>
              <a:rPr lang="ru-RU" sz="2400" b="1" dirty="0"/>
              <a:t> </a:t>
            </a:r>
            <a:r>
              <a:rPr lang="ru-RU" sz="2400" b="1" dirty="0" err="1"/>
              <a:t>ознаки</a:t>
            </a:r>
            <a:r>
              <a:rPr lang="ru-RU" sz="2400" b="1" dirty="0"/>
              <a:t> </a:t>
            </a:r>
            <a:r>
              <a:rPr lang="ru-RU" sz="2400" b="1" dirty="0" err="1"/>
              <a:t>зображення</a:t>
            </a:r>
            <a:r>
              <a:rPr lang="ru-RU" sz="2400" dirty="0"/>
              <a:t>, </a:t>
            </a:r>
            <a:r>
              <a:rPr lang="ru-RU" sz="2400" dirty="0" err="1"/>
              <a:t>такі</a:t>
            </a:r>
            <a:r>
              <a:rPr lang="ru-RU" sz="2400" dirty="0"/>
              <a:t> як ребра, </a:t>
            </a:r>
            <a:r>
              <a:rPr lang="ru-RU" sz="2400" dirty="0" err="1"/>
              <a:t>контури</a:t>
            </a:r>
            <a:r>
              <a:rPr lang="ru-RU" sz="2400" dirty="0"/>
              <a:t> </a:t>
            </a:r>
            <a:r>
              <a:rPr lang="ru-RU" sz="2400" dirty="0" err="1"/>
              <a:t>або</a:t>
            </a:r>
            <a:r>
              <a:rPr lang="ru-RU" sz="2400" dirty="0"/>
              <a:t> </a:t>
            </a:r>
            <a:r>
              <a:rPr lang="ru-RU" sz="2400" dirty="0" err="1"/>
              <a:t>грані</a:t>
            </a:r>
            <a:r>
              <a:rPr lang="ru-RU" sz="2400" dirty="0"/>
              <a:t>.</a:t>
            </a:r>
            <a:endParaRPr lang="ru-RU" sz="2400" dirty="0" smtClean="0"/>
          </a:p>
        </p:txBody>
      </p:sp>
      <p:pic>
        <p:nvPicPr>
          <p:cNvPr id="1028" name="Picture 4" descr="Реферат - Умяров Наiль Хосяiнович - Нейромережева система розпізнавання  обличчя на знімку з відеопотоку&l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437112"/>
            <a:ext cx="39624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4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effectLst/>
              </a:rPr>
              <a:t>Згортка</a:t>
            </a:r>
            <a:endParaRPr lang="ru-RU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err="1">
                <a:cs typeface="Times New Roman" panose="02020603050405020304" pitchFamily="18" charset="0"/>
              </a:rPr>
              <a:t>Згортка</a:t>
            </a:r>
            <a:r>
              <a:rPr lang="ru-RU" sz="2400" dirty="0">
                <a:cs typeface="Times New Roman" panose="02020603050405020304" pitchFamily="18" charset="0"/>
              </a:rPr>
              <a:t> - </a:t>
            </a:r>
            <a:r>
              <a:rPr lang="ru-RU" sz="2400" dirty="0" err="1">
                <a:cs typeface="Times New Roman" panose="02020603050405020304" pitchFamily="18" charset="0"/>
              </a:rPr>
              <a:t>це</a:t>
            </a:r>
            <a:r>
              <a:rPr lang="ru-RU" sz="2400" dirty="0"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cs typeface="Times New Roman" panose="02020603050405020304" pitchFamily="18" charset="0"/>
              </a:rPr>
              <a:t>процес</a:t>
            </a:r>
            <a:r>
              <a:rPr lang="ru-RU" sz="2400" dirty="0"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cs typeface="Times New Roman" panose="02020603050405020304" pitchFamily="18" charset="0"/>
              </a:rPr>
              <a:t>додавання</a:t>
            </a:r>
            <a:r>
              <a:rPr lang="ru-RU" sz="2400" dirty="0">
                <a:cs typeface="Times New Roman" panose="02020603050405020304" pitchFamily="18" charset="0"/>
              </a:rPr>
              <a:t> кожного </a:t>
            </a:r>
            <a:r>
              <a:rPr lang="ru-RU" sz="2400" dirty="0" err="1">
                <a:cs typeface="Times New Roman" panose="02020603050405020304" pitchFamily="18" charset="0"/>
              </a:rPr>
              <a:t>елемента</a:t>
            </a:r>
            <a:r>
              <a:rPr lang="ru-RU" sz="2400" dirty="0"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cs typeface="Times New Roman" panose="02020603050405020304" pitchFamily="18" charset="0"/>
              </a:rPr>
              <a:t>зображення</a:t>
            </a:r>
            <a:r>
              <a:rPr lang="ru-RU" sz="2400" dirty="0">
                <a:cs typeface="Times New Roman" panose="02020603050405020304" pitchFamily="18" charset="0"/>
              </a:rPr>
              <a:t> до </a:t>
            </a:r>
            <a:r>
              <a:rPr lang="ru-RU" sz="2400" dirty="0" err="1">
                <a:cs typeface="Times New Roman" panose="02020603050405020304" pitchFamily="18" charset="0"/>
              </a:rPr>
              <a:t>його</a:t>
            </a:r>
            <a:r>
              <a:rPr lang="ru-RU" sz="2400" dirty="0"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cs typeface="Times New Roman" panose="02020603050405020304" pitchFamily="18" charset="0"/>
              </a:rPr>
              <a:t>сусідів</a:t>
            </a:r>
            <a:r>
              <a:rPr lang="ru-RU" sz="2400" dirty="0"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cs typeface="Times New Roman" panose="02020603050405020304" pitchFamily="18" charset="0"/>
              </a:rPr>
              <a:t>зважених</a:t>
            </a:r>
            <a:r>
              <a:rPr lang="ru-RU" sz="2400" dirty="0">
                <a:cs typeface="Times New Roman" panose="02020603050405020304" pitchFamily="18" charset="0"/>
              </a:rPr>
              <a:t> ядром. </a:t>
            </a:r>
            <a:r>
              <a:rPr lang="ru-RU" sz="2400" dirty="0" err="1">
                <a:cs typeface="Times New Roman" panose="02020603050405020304" pitchFamily="18" charset="0"/>
              </a:rPr>
              <a:t>Важливо</a:t>
            </a:r>
            <a:r>
              <a:rPr lang="ru-RU" sz="2400" dirty="0"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cs typeface="Times New Roman" panose="02020603050405020304" pitchFamily="18" charset="0"/>
              </a:rPr>
              <a:t>зауважити</a:t>
            </a:r>
            <a:r>
              <a:rPr lang="ru-RU" sz="2400" dirty="0"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cs typeface="Times New Roman" panose="02020603050405020304" pitchFamily="18" charset="0"/>
              </a:rPr>
              <a:t>що</a:t>
            </a:r>
            <a:r>
              <a:rPr lang="ru-RU" sz="2400" dirty="0"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cs typeface="Times New Roman" panose="02020603050405020304" pitchFamily="18" charset="0"/>
              </a:rPr>
              <a:t>виконувана</a:t>
            </a:r>
            <a:r>
              <a:rPr lang="ru-RU" sz="2400" dirty="0"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cs typeface="Times New Roman" panose="02020603050405020304" pitchFamily="18" charset="0"/>
              </a:rPr>
              <a:t>матрична</a:t>
            </a:r>
            <a:r>
              <a:rPr lang="ru-RU" sz="2400" dirty="0"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cs typeface="Times New Roman" panose="02020603050405020304" pitchFamily="18" charset="0"/>
              </a:rPr>
              <a:t>операція</a:t>
            </a:r>
            <a:r>
              <a:rPr lang="ru-RU" sz="2400" dirty="0">
                <a:cs typeface="Times New Roman" panose="02020603050405020304" pitchFamily="18" charset="0"/>
              </a:rPr>
              <a:t> - </a:t>
            </a:r>
            <a:r>
              <a:rPr lang="ru-RU" sz="2400" dirty="0" err="1">
                <a:cs typeface="Times New Roman" panose="02020603050405020304" pitchFamily="18" charset="0"/>
              </a:rPr>
              <a:t>згортка</a:t>
            </a:r>
            <a:r>
              <a:rPr lang="ru-RU" sz="2400" dirty="0">
                <a:cs typeface="Times New Roman" panose="02020603050405020304" pitchFamily="18" charset="0"/>
              </a:rPr>
              <a:t> - </a:t>
            </a:r>
            <a:r>
              <a:rPr lang="ru-RU" sz="2400" dirty="0" err="1">
                <a:cs typeface="Times New Roman" panose="02020603050405020304" pitchFamily="18" charset="0"/>
              </a:rPr>
              <a:t>це</a:t>
            </a:r>
            <a:r>
              <a:rPr lang="ru-RU" sz="2400" dirty="0">
                <a:cs typeface="Times New Roman" panose="02020603050405020304" pitchFamily="18" charset="0"/>
              </a:rPr>
              <a:t> не </a:t>
            </a:r>
            <a:r>
              <a:rPr lang="ru-RU" sz="2400" dirty="0" err="1">
                <a:cs typeface="Times New Roman" panose="02020603050405020304" pitchFamily="18" charset="0"/>
              </a:rPr>
              <a:t>звичайне</a:t>
            </a:r>
            <a:r>
              <a:rPr lang="ru-RU" sz="2400" dirty="0"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cs typeface="Times New Roman" panose="02020603050405020304" pitchFamily="18" charset="0"/>
              </a:rPr>
              <a:t>множення</a:t>
            </a:r>
            <a:r>
              <a:rPr lang="ru-RU" sz="2400" dirty="0"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cs typeface="Times New Roman" panose="02020603050405020304" pitchFamily="18" charset="0"/>
              </a:rPr>
              <a:t>хоча</a:t>
            </a:r>
            <a:r>
              <a:rPr lang="ru-RU" sz="2400" dirty="0">
                <a:cs typeface="Times New Roman" panose="02020603050405020304" pitchFamily="18" charset="0"/>
              </a:rPr>
              <a:t> й </a:t>
            </a:r>
            <a:r>
              <a:rPr lang="ru-RU" sz="2400" dirty="0" err="1">
                <a:cs typeface="Times New Roman" panose="02020603050405020304" pitchFamily="18" charset="0"/>
              </a:rPr>
              <a:t>позначається</a:t>
            </a:r>
            <a:r>
              <a:rPr lang="ru-RU" sz="2400" dirty="0">
                <a:cs typeface="Times New Roman" panose="02020603050405020304" pitchFamily="18" charset="0"/>
              </a:rPr>
              <a:t> *.</a:t>
            </a:r>
          </a:p>
          <a:p>
            <a:pPr marL="0" indent="0">
              <a:buNone/>
            </a:pPr>
            <a:r>
              <a:rPr lang="ru-RU" sz="2400" dirty="0" err="1">
                <a:cs typeface="Times New Roman" panose="02020603050405020304" pitchFamily="18" charset="0"/>
              </a:rPr>
              <a:t>Наприклад</a:t>
            </a:r>
            <a:r>
              <a:rPr lang="ru-RU" sz="2400" dirty="0"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cs typeface="Times New Roman" panose="02020603050405020304" pitchFamily="18" charset="0"/>
              </a:rPr>
              <a:t>якщо</a:t>
            </a:r>
            <a:r>
              <a:rPr lang="ru-RU" sz="2400" dirty="0">
                <a:cs typeface="Times New Roman" panose="02020603050405020304" pitchFamily="18" charset="0"/>
              </a:rPr>
              <a:t> ми </a:t>
            </a:r>
            <a:r>
              <a:rPr lang="ru-RU" sz="2400" dirty="0" err="1">
                <a:cs typeface="Times New Roman" panose="02020603050405020304" pitchFamily="18" charset="0"/>
              </a:rPr>
              <a:t>маємо</a:t>
            </a:r>
            <a:r>
              <a:rPr lang="ru-RU" sz="2400" dirty="0"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cs typeface="Times New Roman" panose="02020603050405020304" pitchFamily="18" charset="0"/>
              </a:rPr>
              <a:t>дві</a:t>
            </a:r>
            <a:r>
              <a:rPr lang="ru-RU" sz="2400" dirty="0">
                <a:cs typeface="Times New Roman" panose="02020603050405020304" pitchFamily="18" charset="0"/>
              </a:rPr>
              <a:t> 3х3 </a:t>
            </a:r>
            <a:r>
              <a:rPr lang="ru-RU" sz="2400" dirty="0" err="1">
                <a:cs typeface="Times New Roman" panose="02020603050405020304" pitchFamily="18" charset="0"/>
              </a:rPr>
              <a:t>матриці</a:t>
            </a:r>
            <a:r>
              <a:rPr lang="ru-RU" sz="2400" dirty="0">
                <a:cs typeface="Times New Roman" panose="02020603050405020304" pitchFamily="18" charset="0"/>
              </a:rPr>
              <a:t>, перша - ядро, друга - шматок </a:t>
            </a:r>
            <a:r>
              <a:rPr lang="ru-RU" sz="2400" dirty="0" err="1">
                <a:cs typeface="Times New Roman" panose="02020603050405020304" pitchFamily="18" charset="0"/>
              </a:rPr>
              <a:t>зображення</a:t>
            </a:r>
            <a:r>
              <a:rPr lang="ru-RU" sz="2400" dirty="0"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cs typeface="Times New Roman" panose="02020603050405020304" pitchFamily="18" charset="0"/>
              </a:rPr>
              <a:t>згортка</a:t>
            </a:r>
            <a:r>
              <a:rPr lang="ru-RU" sz="2400" dirty="0">
                <a:cs typeface="Times New Roman" panose="02020603050405020304" pitchFamily="18" charset="0"/>
              </a:rPr>
              <a:t> - </a:t>
            </a:r>
            <a:r>
              <a:rPr lang="ru-RU" sz="2400" dirty="0" err="1">
                <a:cs typeface="Times New Roman" panose="02020603050405020304" pitchFamily="18" charset="0"/>
              </a:rPr>
              <a:t>це</a:t>
            </a:r>
            <a:r>
              <a:rPr lang="ru-RU" sz="2400" dirty="0"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cs typeface="Times New Roman" panose="02020603050405020304" pitchFamily="18" charset="0"/>
              </a:rPr>
              <a:t>процес</a:t>
            </a:r>
            <a:r>
              <a:rPr lang="ru-RU" sz="2400" dirty="0"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cs typeface="Times New Roman" panose="02020603050405020304" pitchFamily="18" charset="0"/>
              </a:rPr>
              <a:t>транспонування</a:t>
            </a:r>
            <a:r>
              <a:rPr lang="ru-RU" sz="2400" dirty="0"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cs typeface="Times New Roman" panose="02020603050405020304" pitchFamily="18" charset="0"/>
              </a:rPr>
              <a:t>рядків</a:t>
            </a:r>
            <a:r>
              <a:rPr lang="ru-RU" sz="2400" dirty="0">
                <a:cs typeface="Times New Roman" panose="02020603050405020304" pitchFamily="18" charset="0"/>
              </a:rPr>
              <a:t> і </a:t>
            </a:r>
            <a:r>
              <a:rPr lang="ru-RU" sz="2400" dirty="0" err="1">
                <a:cs typeface="Times New Roman" panose="02020603050405020304" pitchFamily="18" charset="0"/>
              </a:rPr>
              <a:t>стовпчиків</a:t>
            </a:r>
            <a:r>
              <a:rPr lang="ru-RU" sz="2400" dirty="0">
                <a:cs typeface="Times New Roman" panose="02020603050405020304" pitchFamily="18" charset="0"/>
              </a:rPr>
              <a:t> ядра з </a:t>
            </a:r>
            <a:r>
              <a:rPr lang="ru-RU" sz="2400" dirty="0" err="1">
                <a:cs typeface="Times New Roman" panose="02020603050405020304" pitchFamily="18" charset="0"/>
              </a:rPr>
              <a:t>наступним</a:t>
            </a:r>
            <a:r>
              <a:rPr lang="ru-RU" sz="2400" dirty="0"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cs typeface="Times New Roman" panose="02020603050405020304" pitchFamily="18" charset="0"/>
              </a:rPr>
              <a:t>множенням</a:t>
            </a:r>
            <a:r>
              <a:rPr lang="ru-RU" sz="2400" dirty="0">
                <a:cs typeface="Times New Roman" panose="02020603050405020304" pitchFamily="18" charset="0"/>
              </a:rPr>
              <a:t> і </a:t>
            </a:r>
            <a:r>
              <a:rPr lang="ru-RU" sz="2400" dirty="0" err="1">
                <a:cs typeface="Times New Roman" panose="02020603050405020304" pitchFamily="18" charset="0"/>
              </a:rPr>
              <a:t>додаванням</a:t>
            </a:r>
            <a:r>
              <a:rPr lang="ru-RU" sz="2400" dirty="0"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cs typeface="Times New Roman" panose="02020603050405020304" pitchFamily="18" charset="0"/>
              </a:rPr>
              <a:t>Елемент</a:t>
            </a:r>
            <a:r>
              <a:rPr lang="ru-RU" sz="2400" dirty="0">
                <a:cs typeface="Times New Roman" panose="02020603050405020304" pitchFamily="18" charset="0"/>
              </a:rPr>
              <a:t> з координатами [2, 2] (</a:t>
            </a:r>
            <a:r>
              <a:rPr lang="ru-RU" sz="2400" dirty="0" err="1">
                <a:cs typeface="Times New Roman" panose="02020603050405020304" pitchFamily="18" charset="0"/>
              </a:rPr>
              <a:t>тобто</a:t>
            </a:r>
            <a:r>
              <a:rPr lang="ru-RU" sz="2400" dirty="0"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cs typeface="Times New Roman" panose="02020603050405020304" pitchFamily="18" charset="0"/>
              </a:rPr>
              <a:t>центральний</a:t>
            </a:r>
            <a:r>
              <a:rPr lang="ru-RU" sz="2400" dirty="0"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cs typeface="Times New Roman" panose="02020603050405020304" pitchFamily="18" charset="0"/>
              </a:rPr>
              <a:t>елемент</a:t>
            </a:r>
            <a:r>
              <a:rPr lang="ru-RU" sz="2400" dirty="0">
                <a:cs typeface="Times New Roman" panose="02020603050405020304" pitchFamily="18" charset="0"/>
              </a:rPr>
              <a:t>) </a:t>
            </a:r>
            <a:r>
              <a:rPr lang="ru-RU" sz="2400" dirty="0" err="1">
                <a:cs typeface="Times New Roman" panose="02020603050405020304" pitchFamily="18" charset="0"/>
              </a:rPr>
              <a:t>отриманого</a:t>
            </a:r>
            <a:r>
              <a:rPr lang="ru-RU" sz="2400" dirty="0"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cs typeface="Times New Roman" panose="02020603050405020304" pitchFamily="18" charset="0"/>
              </a:rPr>
              <a:t>зображення</a:t>
            </a:r>
            <a:r>
              <a:rPr lang="ru-RU" sz="2400" dirty="0">
                <a:cs typeface="Times New Roman" panose="02020603050405020304" pitchFamily="18" charset="0"/>
              </a:rPr>
              <a:t> буде </a:t>
            </a:r>
            <a:r>
              <a:rPr lang="ru-RU" sz="2400" dirty="0" err="1">
                <a:cs typeface="Times New Roman" panose="02020603050405020304" pitchFamily="18" charset="0"/>
              </a:rPr>
              <a:t>зваженою</a:t>
            </a:r>
            <a:r>
              <a:rPr lang="ru-RU" sz="2400" dirty="0"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cs typeface="Times New Roman" panose="02020603050405020304" pitchFamily="18" charset="0"/>
              </a:rPr>
              <a:t>комбінацією</a:t>
            </a:r>
            <a:r>
              <a:rPr lang="ru-RU" sz="2400" dirty="0"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cs typeface="Times New Roman" panose="02020603050405020304" pitchFamily="18" charset="0"/>
              </a:rPr>
              <a:t>всіх</a:t>
            </a:r>
            <a:r>
              <a:rPr lang="ru-RU" sz="2400" dirty="0"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cs typeface="Times New Roman" panose="02020603050405020304" pitchFamily="18" charset="0"/>
              </a:rPr>
              <a:t>елементів</a:t>
            </a:r>
            <a:r>
              <a:rPr lang="ru-RU" sz="2400" dirty="0"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cs typeface="Times New Roman" panose="02020603050405020304" pitchFamily="18" charset="0"/>
              </a:rPr>
              <a:t>матриці</a:t>
            </a:r>
            <a:r>
              <a:rPr lang="ru-RU" sz="2400" dirty="0"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cs typeface="Times New Roman" panose="02020603050405020304" pitchFamily="18" charset="0"/>
              </a:rPr>
              <a:t>зображення</a:t>
            </a:r>
            <a:r>
              <a:rPr lang="ru-RU" sz="2400" dirty="0">
                <a:cs typeface="Times New Roman" panose="02020603050405020304" pitchFamily="18" charset="0"/>
              </a:rPr>
              <a:t>, з вагами </a:t>
            </a:r>
            <a:r>
              <a:rPr lang="ru-RU" sz="2400" dirty="0" err="1">
                <a:cs typeface="Times New Roman" panose="02020603050405020304" pitchFamily="18" charset="0"/>
              </a:rPr>
              <a:t>взятими</a:t>
            </a:r>
            <a:r>
              <a:rPr lang="ru-RU" sz="2400" dirty="0">
                <a:cs typeface="Times New Roman" panose="02020603050405020304" pitchFamily="18" charset="0"/>
              </a:rPr>
              <a:t> з </a:t>
            </a:r>
            <a:r>
              <a:rPr lang="ru-RU" sz="2400" dirty="0" smtClean="0">
                <a:cs typeface="Times New Roman" panose="02020603050405020304" pitchFamily="18" charset="0"/>
              </a:rPr>
              <a:t>ядра.</a:t>
            </a:r>
            <a:endParaRPr lang="ru-RU" sz="2400" dirty="0"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733256"/>
            <a:ext cx="83534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17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max-pooling</a:t>
            </a:r>
            <a:endParaRPr lang="ru-RU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err="1" smtClean="0"/>
              <a:t>Операція</a:t>
            </a:r>
            <a:r>
              <a:rPr lang="ru-RU" sz="2400" dirty="0" smtClean="0"/>
              <a:t> </a:t>
            </a:r>
            <a:r>
              <a:rPr lang="ru-RU" sz="2400" dirty="0" err="1"/>
              <a:t>підвибірки</a:t>
            </a:r>
            <a:r>
              <a:rPr lang="ru-RU" sz="2400" dirty="0"/>
              <a:t> (</a:t>
            </a:r>
            <a:r>
              <a:rPr lang="en-US" sz="2400" dirty="0"/>
              <a:t>pooling, max-pooling) </a:t>
            </a:r>
            <a:r>
              <a:rPr lang="ru-RU" sz="2400" dirty="0"/>
              <a:t>Зараз ми </a:t>
            </a:r>
            <a:r>
              <a:rPr lang="ru-RU" sz="2400" dirty="0" err="1"/>
              <a:t>розглянемо</a:t>
            </a:r>
            <a:r>
              <a:rPr lang="ru-RU" sz="2400" dirty="0"/>
              <a:t> другу </a:t>
            </a:r>
            <a:r>
              <a:rPr lang="ru-RU" sz="2400" dirty="0" err="1"/>
              <a:t>фундаментальну</a:t>
            </a:r>
            <a:r>
              <a:rPr lang="ru-RU" sz="2400" dirty="0"/>
              <a:t> </a:t>
            </a:r>
            <a:r>
              <a:rPr lang="ru-RU" sz="2400" dirty="0" err="1"/>
              <a:t>концепцію</a:t>
            </a:r>
            <a:r>
              <a:rPr lang="ru-RU" sz="2400" dirty="0"/>
              <a:t> </a:t>
            </a:r>
            <a:r>
              <a:rPr lang="ru-RU" sz="2400" dirty="0" err="1"/>
              <a:t>лежить</a:t>
            </a:r>
            <a:r>
              <a:rPr lang="ru-RU" sz="2400" dirty="0"/>
              <a:t> в </a:t>
            </a:r>
            <a:r>
              <a:rPr lang="ru-RU" sz="2400" dirty="0" err="1"/>
              <a:t>основі</a:t>
            </a:r>
            <a:r>
              <a:rPr lang="ru-RU" sz="2400" dirty="0"/>
              <a:t> </a:t>
            </a:r>
            <a:r>
              <a:rPr lang="ru-RU" sz="2400" dirty="0" err="1"/>
              <a:t>свёрточних</a:t>
            </a:r>
            <a:r>
              <a:rPr lang="ru-RU" sz="2400" dirty="0"/>
              <a:t> </a:t>
            </a:r>
            <a:r>
              <a:rPr lang="ru-RU" sz="2400" dirty="0" err="1"/>
              <a:t>нейронних</a:t>
            </a:r>
            <a:r>
              <a:rPr lang="ru-RU" sz="2400" dirty="0"/>
              <a:t> мереж - </a:t>
            </a:r>
            <a:r>
              <a:rPr lang="ru-RU" sz="2400" dirty="0" err="1"/>
              <a:t>операцію</a:t>
            </a:r>
            <a:r>
              <a:rPr lang="ru-RU" sz="2400" dirty="0"/>
              <a:t> </a:t>
            </a:r>
            <a:r>
              <a:rPr lang="ru-RU" sz="2400" dirty="0" err="1"/>
              <a:t>підвибірки</a:t>
            </a:r>
            <a:r>
              <a:rPr lang="ru-RU" sz="2400" dirty="0"/>
              <a:t> (</a:t>
            </a:r>
            <a:r>
              <a:rPr lang="en-US" sz="2400" dirty="0"/>
              <a:t>pooling, max-pooling). </a:t>
            </a:r>
            <a:r>
              <a:rPr lang="ru-RU" sz="2400" dirty="0" err="1"/>
              <a:t>Простими</a:t>
            </a:r>
            <a:r>
              <a:rPr lang="ru-RU" sz="2400" dirty="0"/>
              <a:t> словами, </a:t>
            </a:r>
            <a:r>
              <a:rPr lang="ru-RU" sz="2400" dirty="0" err="1"/>
              <a:t>операція</a:t>
            </a:r>
            <a:r>
              <a:rPr lang="ru-RU" sz="2400" dirty="0"/>
              <a:t> </a:t>
            </a:r>
            <a:r>
              <a:rPr lang="ru-RU" sz="2400" dirty="0" err="1"/>
              <a:t>підвибірки</a:t>
            </a:r>
            <a:r>
              <a:rPr lang="ru-RU" sz="2400" dirty="0"/>
              <a:t> </a:t>
            </a:r>
            <a:r>
              <a:rPr lang="ru-RU" sz="2400" dirty="0" err="1"/>
              <a:t>це</a:t>
            </a:r>
            <a:r>
              <a:rPr lang="ru-RU" sz="2400" dirty="0"/>
              <a:t> </a:t>
            </a:r>
            <a:r>
              <a:rPr lang="ru-RU" sz="2400" dirty="0" err="1"/>
              <a:t>процес</a:t>
            </a:r>
            <a:r>
              <a:rPr lang="ru-RU" sz="2400" dirty="0"/>
              <a:t> </a:t>
            </a:r>
            <a:r>
              <a:rPr lang="ru-RU" sz="2400" dirty="0" err="1"/>
              <a:t>стиснення</a:t>
            </a:r>
            <a:r>
              <a:rPr lang="ru-RU" sz="2400" dirty="0"/>
              <a:t> (</a:t>
            </a:r>
            <a:r>
              <a:rPr lang="ru-RU" sz="2400" dirty="0" err="1"/>
              <a:t>зменшення</a:t>
            </a:r>
            <a:r>
              <a:rPr lang="ru-RU" sz="2400" dirty="0"/>
              <a:t> </a:t>
            </a:r>
            <a:r>
              <a:rPr lang="ru-RU" sz="2400" dirty="0" err="1"/>
              <a:t>розмірів</a:t>
            </a:r>
            <a:r>
              <a:rPr lang="ru-RU" sz="2400" dirty="0"/>
              <a:t>) </a:t>
            </a:r>
            <a:r>
              <a:rPr lang="ru-RU" sz="2400" dirty="0" err="1"/>
              <a:t>зображення</a:t>
            </a:r>
            <a:r>
              <a:rPr lang="ru-RU" sz="2400" dirty="0"/>
              <a:t> шляхом </a:t>
            </a:r>
            <a:r>
              <a:rPr lang="ru-RU" sz="2400" dirty="0" err="1"/>
              <a:t>складання</a:t>
            </a:r>
            <a:r>
              <a:rPr lang="ru-RU" sz="2400" dirty="0"/>
              <a:t> </a:t>
            </a:r>
            <a:r>
              <a:rPr lang="ru-RU" sz="2400" dirty="0" err="1"/>
              <a:t>значень</a:t>
            </a:r>
            <a:r>
              <a:rPr lang="ru-RU" sz="2400" dirty="0"/>
              <a:t> </a:t>
            </a:r>
            <a:r>
              <a:rPr lang="ru-RU" sz="2400" dirty="0" err="1"/>
              <a:t>блоків</a:t>
            </a:r>
            <a:r>
              <a:rPr lang="ru-RU" sz="2400" dirty="0"/>
              <a:t> </a:t>
            </a:r>
            <a:r>
              <a:rPr lang="ru-RU" sz="2400" dirty="0" err="1"/>
              <a:t>пікселів</a:t>
            </a:r>
            <a:r>
              <a:rPr lang="ru-RU" sz="2400" dirty="0"/>
              <a:t>. Давайте </a:t>
            </a:r>
            <a:r>
              <a:rPr lang="ru-RU" sz="2400" dirty="0" err="1"/>
              <a:t>розглянемо</a:t>
            </a:r>
            <a:r>
              <a:rPr lang="ru-RU" sz="2400" dirty="0"/>
              <a:t> як </a:t>
            </a:r>
            <a:r>
              <a:rPr lang="ru-RU" sz="2400" dirty="0" err="1"/>
              <a:t>це</a:t>
            </a:r>
            <a:r>
              <a:rPr lang="ru-RU" sz="2400" dirty="0"/>
              <a:t> </a:t>
            </a:r>
            <a:r>
              <a:rPr lang="ru-RU" sz="2400" dirty="0" err="1"/>
              <a:t>працює</a:t>
            </a:r>
            <a:r>
              <a:rPr lang="ru-RU" sz="2400" dirty="0"/>
              <a:t> на конкретному </a:t>
            </a:r>
            <a:r>
              <a:rPr lang="ru-RU" sz="2400" dirty="0" err="1" smtClean="0"/>
              <a:t>прикладі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927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effectLst/>
              </a:rPr>
              <a:t>Приклад</a:t>
            </a:r>
            <a:endParaRPr lang="ru-RU" dirty="0">
              <a:effectLst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6991217" cy="524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45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effectLst/>
              </a:rPr>
              <a:t>Структура Нейронної мережі</a:t>
            </a:r>
            <a:endParaRPr lang="ru-RU" dirty="0">
              <a:effectLst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84508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5656" y="4780257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Приклад структури </a:t>
            </a:r>
            <a:r>
              <a:rPr lang="uk-UA" dirty="0" err="1" smtClean="0"/>
              <a:t>згорткової</a:t>
            </a:r>
            <a:r>
              <a:rPr lang="uk-UA" dirty="0" smtClean="0"/>
              <a:t> нейронної мережі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837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686800" cy="838200"/>
          </a:xfrm>
        </p:spPr>
        <p:txBody>
          <a:bodyPr/>
          <a:lstStyle/>
          <a:p>
            <a:r>
              <a:rPr lang="uk-UA" dirty="0" smtClean="0">
                <a:effectLst/>
              </a:rPr>
              <a:t>Формат вхідних даних</a:t>
            </a:r>
            <a:endParaRPr lang="ru-RU" dirty="0">
              <a:effectLst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5400600" cy="500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2160" y="2132856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Приклад дев</a:t>
            </a:r>
            <a:r>
              <a:rPr lang="en-US" dirty="0" smtClean="0"/>
              <a:t>’</a:t>
            </a:r>
            <a:r>
              <a:rPr lang="ru-RU" dirty="0" err="1" smtClean="0"/>
              <a:t>ятьох</a:t>
            </a:r>
            <a:r>
              <a:rPr lang="ru-RU" dirty="0" smtClean="0"/>
              <a:t> </a:t>
            </a:r>
            <a:r>
              <a:rPr lang="ru-RU" dirty="0" err="1" smtClean="0"/>
              <a:t>вхідних</a:t>
            </a:r>
            <a:r>
              <a:rPr lang="ru-RU" dirty="0" smtClean="0"/>
              <a:t> </a:t>
            </a:r>
            <a:r>
              <a:rPr lang="ru-RU" dirty="0" err="1" smtClean="0"/>
              <a:t>зображень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580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493</TotalTime>
  <Words>436</Words>
  <Application>Microsoft Office PowerPoint</Application>
  <PresentationFormat>Экран (4:3)</PresentationFormat>
  <Paragraphs>39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Трек</vt:lpstr>
      <vt:lpstr>Face mask detection </vt:lpstr>
      <vt:lpstr>Використані технології</vt:lpstr>
      <vt:lpstr>Актуальність проблеми</vt:lpstr>
      <vt:lpstr>Алгоритм</vt:lpstr>
      <vt:lpstr>Згортка</vt:lpstr>
      <vt:lpstr>max-pooling</vt:lpstr>
      <vt:lpstr>Приклад</vt:lpstr>
      <vt:lpstr>Структура Нейронної мережі</vt:lpstr>
      <vt:lpstr>Формат вхідних даних</vt:lpstr>
      <vt:lpstr>Презентация PowerPoint</vt:lpstr>
      <vt:lpstr>Презентация PowerPoint</vt:lpstr>
      <vt:lpstr>Презентация PowerPoint</vt:lpstr>
      <vt:lpstr>Результати</vt:lpstr>
      <vt:lpstr>Презентация PowerPoint</vt:lpstr>
      <vt:lpstr>Висновки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</dc:title>
  <dc:creator>Андрей</dc:creator>
  <cp:lastModifiedBy>Андрей</cp:lastModifiedBy>
  <cp:revision>14</cp:revision>
  <dcterms:created xsi:type="dcterms:W3CDTF">2020-12-24T09:15:11Z</dcterms:created>
  <dcterms:modified xsi:type="dcterms:W3CDTF">2020-12-27T21:10:29Z</dcterms:modified>
</cp:coreProperties>
</file>