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8E83D-86D3-4D94-98AE-6C9ECD34B0C8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4A6DF-2600-44B6-8BB3-2B7ED5918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6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4A6DF-2600-44B6-8BB3-2B7ED59189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7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Zamislite</a:t>
            </a:r>
            <a:r>
              <a:rPr lang="sr-Latn-R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4A6DF-2600-44B6-8BB3-2B7ED59189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A57-45BE-4765-8EC3-6B16A761BB76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59EB81E-4A32-4AAC-9DC9-930457D28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A57-45BE-4765-8EC3-6B16A761BB76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B81E-4A32-4AAC-9DC9-930457D28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A57-45BE-4765-8EC3-6B16A761BB76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B81E-4A32-4AAC-9DC9-930457D28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A57-45BE-4765-8EC3-6B16A761BB76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59EB81E-4A32-4AAC-9DC9-930457D28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A57-45BE-4765-8EC3-6B16A761BB76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B81E-4A32-4AAC-9DC9-930457D286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A57-45BE-4765-8EC3-6B16A761BB76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B81E-4A32-4AAC-9DC9-930457D28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A57-45BE-4765-8EC3-6B16A761BB76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59EB81E-4A32-4AAC-9DC9-930457D2868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A57-45BE-4765-8EC3-6B16A761BB76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B81E-4A32-4AAC-9DC9-930457D28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A57-45BE-4765-8EC3-6B16A761BB76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B81E-4A32-4AAC-9DC9-930457D28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A57-45BE-4765-8EC3-6B16A761BB76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B81E-4A32-4AAC-9DC9-930457D28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EA57-45BE-4765-8EC3-6B16A761BB76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EB81E-4A32-4AAC-9DC9-930457D2868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C5CEA57-45BE-4765-8EC3-6B16A761BB76}" type="datetimeFigureOut">
              <a:rPr lang="en-US" smtClean="0"/>
              <a:t>2/18/2017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59EB81E-4A32-4AAC-9DC9-930457D286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471189"/>
          </a:xfrm>
        </p:spPr>
        <p:txBody>
          <a:bodyPr>
            <a:normAutofit/>
          </a:bodyPr>
          <a:lstStyle/>
          <a:p>
            <a:r>
              <a:rPr lang="en-US" dirty="0" smtClean="0"/>
              <a:t>Shamir’s secret sharing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sr-Latn-RS" sz="2000" dirty="0" smtClean="0"/>
              <a:t/>
            </a:r>
            <a:br>
              <a:rPr lang="sr-Latn-RS" sz="2000" dirty="0" smtClean="0"/>
            </a:br>
            <a:r>
              <a:rPr lang="sr-Latn-RS" sz="2400" dirty="0" smtClean="0">
                <a:latin typeface="+mn-lt"/>
              </a:rPr>
              <a:t>J</a:t>
            </a:r>
            <a:r>
              <a:rPr lang="sr-Latn-RS" sz="2400" cap="none" dirty="0" smtClean="0">
                <a:latin typeface="+mn-lt"/>
              </a:rPr>
              <a:t>elena</a:t>
            </a:r>
            <a:r>
              <a:rPr lang="sr-Latn-RS" sz="2400" dirty="0" smtClean="0">
                <a:latin typeface="+mn-lt"/>
              </a:rPr>
              <a:t> K</a:t>
            </a:r>
            <a:r>
              <a:rPr lang="sr-Latn-RS" sz="2400" cap="none" dirty="0" smtClean="0">
                <a:latin typeface="+mn-lt"/>
              </a:rPr>
              <a:t>ostić</a:t>
            </a:r>
            <a:endParaRPr lang="en-US" sz="2400" cap="none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Primena</a:t>
            </a:r>
            <a:r>
              <a:rPr lang="en-US" dirty="0" smtClean="0"/>
              <a:t> </a:t>
            </a:r>
            <a:r>
              <a:rPr lang="en-US" dirty="0" err="1" smtClean="0"/>
              <a:t>Lagran</a:t>
            </a:r>
            <a:r>
              <a:rPr lang="sr-Latn-RS" dirty="0" smtClean="0"/>
              <a:t>žove interpolacije u kriptografiji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cap="none" dirty="0"/>
              <a:t>Shamir’s Secret </a:t>
            </a:r>
            <a:r>
              <a:rPr lang="sr-Latn-RS" cap="none" dirty="0" smtClean="0"/>
              <a:t>Sharing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 smtClean="0"/>
                  <a:t>Polinom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r-Latn-RS" sz="2800">
                        <a:latin typeface="Cambria Math"/>
                      </a:rPr>
                      <m:t>q</m:t>
                    </m:r>
                    <m:r>
                      <a:rPr lang="sr-Latn-RS" sz="2800" b="0" i="1" smtClean="0">
                        <a:latin typeface="Cambria Math"/>
                      </a:rPr>
                      <m:t>(</m:t>
                    </m:r>
                    <m:r>
                      <a:rPr lang="sr-Latn-RS" sz="2800" b="0" i="1" smtClean="0">
                        <a:latin typeface="Cambria Math"/>
                      </a:rPr>
                      <m:t>𝑥</m:t>
                    </m:r>
                    <m:r>
                      <a:rPr lang="sr-Latn-RS" sz="2800" b="0" i="1" smtClean="0">
                        <a:latin typeface="Cambria Math"/>
                      </a:rPr>
                      <m:t>)=</m:t>
                    </m:r>
                    <m:r>
                      <a:rPr lang="sr-Latn-RS" sz="2800" b="0" i="1" smtClean="0">
                        <a:latin typeface="Cambria Math"/>
                      </a:rPr>
                      <m:t>𝑆</m:t>
                    </m:r>
                    <m:r>
                      <a:rPr lang="sr-Latn-RS" sz="2800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sr-Latn-R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sr-Latn-R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sr-Latn-RS" sz="28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r-Latn-RS" sz="2800" b="0" i="1" smtClean="0">
                        <a:latin typeface="Cambria Math"/>
                      </a:rPr>
                      <m:t>𝑥</m:t>
                    </m:r>
                    <m:r>
                      <a:rPr lang="sr-Latn-RS" sz="2800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sr-Latn-R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sr-Latn-R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sr-Latn-RS" sz="2800" b="0" i="1" smtClean="0">
                            <a:latin typeface="Cambria Math"/>
                          </a:rPr>
                          <m:t>2</m:t>
                        </m:r>
                      </m:sub>
                      <m:sup/>
                    </m:sSubSup>
                    <m:sSup>
                      <m:sSupPr>
                        <m:ctrlPr>
                          <a:rPr lang="sr-Latn-R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r-Latn-R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sr-Latn-R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sr-Latn-RS" sz="2800" b="0" i="1" smtClean="0">
                        <a:latin typeface="Cambria Math"/>
                      </a:rPr>
                      <m:t>+…+</m:t>
                    </m:r>
                    <m:sSubSup>
                      <m:sSubSupPr>
                        <m:ctrlPr>
                          <a:rPr lang="sr-Latn-RS" sz="28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sr-Latn-RS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sr-Latn-RS" sz="2800" b="0" i="1" smtClean="0">
                            <a:latin typeface="Cambria Math"/>
                          </a:rPr>
                          <m:t>𝑘</m:t>
                        </m:r>
                        <m:r>
                          <a:rPr lang="sr-Latn-RS" sz="2800" b="0" i="1" smtClean="0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sSup>
                      <m:sSupPr>
                        <m:ctrlPr>
                          <a:rPr lang="sr-Latn-R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sr-Latn-R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sr-Latn-RS" sz="2800" b="0" i="1" smtClean="0">
                            <a:latin typeface="Cambria Math"/>
                          </a:rPr>
                          <m:t>𝑘</m:t>
                        </m:r>
                        <m:r>
                          <a:rPr lang="sr-Latn-RS" sz="2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sr-Latn-RS" sz="2800" dirty="0" smtClean="0"/>
              </a:p>
              <a:p>
                <a:r>
                  <a:rPr lang="sr-Latn-RS" dirty="0" smtClean="0"/>
                  <a:t>S predstavlja tajnu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r-Latn-R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sr-Latn-R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r-Latn-RS" dirty="0" smtClean="0"/>
                  <a:t> predstavlja nasumično odabran broj</a:t>
                </a:r>
              </a:p>
              <a:p>
                <a:r>
                  <a:rPr lang="sr-Latn-RS" dirty="0" smtClean="0"/>
                  <a:t>Za svaki deo </a:t>
                </a:r>
                <a:r>
                  <a:rPr lang="sr-Latn-RS" b="1" dirty="0" smtClean="0"/>
                  <a:t>i</a:t>
                </a:r>
                <a:r>
                  <a:rPr lang="sr-Latn-RS" dirty="0" smtClean="0"/>
                  <a:t>, </a:t>
                </a:r>
                <a:r>
                  <a:rPr lang="sr-Latn-RS" b="1" dirty="0" smtClean="0"/>
                  <a:t>i</a:t>
                </a:r>
                <a:r>
                  <a:rPr lang="sr-Latn-RS" dirty="0" smtClean="0"/>
                  <a:t>=1,...,</a:t>
                </a:r>
                <a:r>
                  <a:rPr lang="sr-Latn-RS" b="1" dirty="0" smtClean="0"/>
                  <a:t>n</a:t>
                </a:r>
                <a:r>
                  <a:rPr lang="sr-Latn-RS" dirty="0" smtClean="0"/>
                  <a:t>, računa se vrednost polinoma kada je x=</a:t>
                </a:r>
                <a:r>
                  <a:rPr lang="sr-Latn-RS" b="1" dirty="0" smtClean="0"/>
                  <a:t>i</a:t>
                </a:r>
              </a:p>
              <a:p>
                <a:r>
                  <a:rPr lang="sr-Latn-RS" dirty="0" smtClean="0"/>
                  <a:t>Učesnici dobijaju ključeve (</a:t>
                </a:r>
                <a:r>
                  <a:rPr lang="sr-Latn-RS" b="1" dirty="0" smtClean="0"/>
                  <a:t>i</a:t>
                </a:r>
                <a:r>
                  <a:rPr lang="sr-Latn-RS" dirty="0" smtClean="0"/>
                  <a:t>, q(</a:t>
                </a:r>
                <a:r>
                  <a:rPr lang="sr-Latn-RS" b="1" dirty="0" smtClean="0"/>
                  <a:t>i</a:t>
                </a:r>
                <a:r>
                  <a:rPr lang="sr-Latn-RS" dirty="0" smtClean="0"/>
                  <a:t>))</a:t>
                </a:r>
              </a:p>
              <a:p>
                <a:r>
                  <a:rPr lang="sr-Latn-RS" dirty="0" smtClean="0"/>
                  <a:t>Potrebno je najmanje k učesnika da se od ključeva dobije polazni polinom i 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2" t="-1617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9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cap="none" dirty="0" smtClean="0"/>
              <a:t>Shamir’s Secret Sharing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r-Latn-RS" dirty="0" smtClean="0"/>
                  <a:t>Veća sigurnost: (</a:t>
                </a:r>
                <a:r>
                  <a:rPr lang="sr-Latn-RS" b="1" dirty="0" smtClean="0"/>
                  <a:t>i</a:t>
                </a:r>
                <a:r>
                  <a:rPr lang="sr-Latn-RS" dirty="0" smtClean="0"/>
                  <a:t>, q(</a:t>
                </a:r>
                <a:r>
                  <a:rPr lang="sr-Latn-RS" b="1" dirty="0" smtClean="0"/>
                  <a:t>i</a:t>
                </a:r>
                <a:r>
                  <a:rPr lang="sr-Latn-RS" dirty="0" smtClean="0"/>
                  <a:t>) mod P)</a:t>
                </a:r>
              </a:p>
              <a:p>
                <a:r>
                  <a:rPr lang="sr-Latn-RS" dirty="0" smtClean="0"/>
                  <a:t>P je prost broj</a:t>
                </a:r>
              </a:p>
              <a:p>
                <a:r>
                  <a:rPr lang="sr-Latn-RS" dirty="0" smtClean="0"/>
                  <a:t>S&lt;P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r-Latn-RS" sz="3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sz="3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sr-Latn-RS" sz="3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r-Latn-RS" sz="3600" b="0" i="0" smtClean="0">
                        <a:latin typeface="Cambria Math"/>
                      </a:rPr>
                      <m:t>&lt;</m:t>
                    </m:r>
                    <m:r>
                      <m:rPr>
                        <m:sty m:val="p"/>
                      </m:rPr>
                      <a:rPr lang="sr-Latn-RS" sz="3600" b="0" i="0" smtClean="0">
                        <a:latin typeface="Cambria Math"/>
                      </a:rPr>
                      <m:t>P</m:t>
                    </m:r>
                  </m:oMath>
                </a14:m>
                <a:r>
                  <a:rPr lang="sr-Latn-RS" b="0" dirty="0" smtClean="0"/>
                  <a:t>, </a:t>
                </a:r>
                <a:r>
                  <a:rPr lang="sr-Latn-RS" b="1" dirty="0"/>
                  <a:t>i</a:t>
                </a:r>
                <a:r>
                  <a:rPr lang="sr-Latn-RS" dirty="0"/>
                  <a:t>=1</a:t>
                </a:r>
                <a:r>
                  <a:rPr lang="sr-Latn-RS" dirty="0" smtClean="0"/>
                  <a:t>,...,</a:t>
                </a:r>
                <a:r>
                  <a:rPr lang="sr-Latn-RS" b="1" dirty="0" smtClean="0"/>
                  <a:t>k</a:t>
                </a:r>
                <a:endParaRPr lang="sr-Latn-RS" b="1" dirty="0" smtClean="0"/>
              </a:p>
              <a:p>
                <a:r>
                  <a:rPr lang="sr-Latn-RS" b="1" dirty="0" smtClean="0"/>
                  <a:t>k</a:t>
                </a:r>
                <a:r>
                  <a:rPr lang="sr-Latn-RS" dirty="0" smtClean="0"/>
                  <a:t>&lt;P</a:t>
                </a:r>
                <a:endParaRPr lang="sr-Latn-RS" dirty="0" smtClean="0"/>
              </a:p>
              <a:p>
                <a:r>
                  <a:rPr lang="sr-Latn-RS" b="0" dirty="0" smtClean="0"/>
                  <a:t>P je javno poznat</a:t>
                </a:r>
              </a:p>
              <a:p>
                <a:endParaRPr lang="sr-Latn-R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27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err="1" smtClean="0"/>
              <a:t>Primena</a:t>
            </a:r>
            <a:r>
              <a:rPr lang="en-US" cap="none" dirty="0" smtClean="0"/>
              <a:t> (</a:t>
            </a:r>
            <a:r>
              <a:rPr lang="en-US" cap="none" dirty="0" err="1" smtClean="0"/>
              <a:t>k,n</a:t>
            </a:r>
            <a:r>
              <a:rPr lang="en-US" cap="none" dirty="0" smtClean="0"/>
              <a:t>) </a:t>
            </a:r>
            <a:r>
              <a:rPr lang="sr-Latn-RS" cap="none" dirty="0" smtClean="0"/>
              <a:t>šeme </a:t>
            </a:r>
            <a:r>
              <a:rPr lang="en-US" cap="none" dirty="0" smtClean="0"/>
              <a:t>u </a:t>
            </a:r>
            <a:r>
              <a:rPr lang="en-US" cap="none" dirty="0" err="1" smtClean="0"/>
              <a:t>kriptografiji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Podaci su javno dostupni</a:t>
            </a:r>
          </a:p>
          <a:p>
            <a:r>
              <a:rPr lang="sr-Latn-RS" dirty="0" smtClean="0"/>
              <a:t>Velika potreba za sigurnošću podataka</a:t>
            </a:r>
          </a:p>
          <a:p>
            <a:r>
              <a:rPr lang="sr-Latn-RS" dirty="0" smtClean="0"/>
              <a:t>Prag šema se koristi za</a:t>
            </a:r>
            <a:r>
              <a:rPr lang="sr-Latn-RS" dirty="0" smtClean="0"/>
              <a:t>:</a:t>
            </a:r>
          </a:p>
          <a:p>
            <a:pPr lvl="2"/>
            <a:r>
              <a:rPr lang="sr-Latn-RS" dirty="0" smtClean="0"/>
              <a:t>Enkripciju brojeva</a:t>
            </a:r>
            <a:endParaRPr lang="sr-Latn-RS" dirty="0" smtClean="0"/>
          </a:p>
          <a:p>
            <a:pPr lvl="2"/>
            <a:r>
              <a:rPr lang="sr-Latn-RS" dirty="0" smtClean="0"/>
              <a:t>Enkripciju slika</a:t>
            </a:r>
          </a:p>
          <a:p>
            <a:pPr lvl="2"/>
            <a:r>
              <a:rPr lang="sr-Latn-RS" dirty="0" smtClean="0"/>
              <a:t>Enkripciju zvuka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494641"/>
            <a:ext cx="2438400" cy="28892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64" y="4800600"/>
            <a:ext cx="3085714" cy="17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2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Primena</a:t>
            </a:r>
            <a:r>
              <a:rPr lang="en-US" cap="none" dirty="0"/>
              <a:t> (</a:t>
            </a:r>
            <a:r>
              <a:rPr lang="en-US" cap="none" dirty="0" err="1"/>
              <a:t>k,n</a:t>
            </a:r>
            <a:r>
              <a:rPr lang="en-US" cap="none" dirty="0"/>
              <a:t>) </a:t>
            </a:r>
            <a:r>
              <a:rPr lang="sr-Latn-RS" cap="none" dirty="0"/>
              <a:t>šeme </a:t>
            </a:r>
            <a:r>
              <a:rPr lang="en-US" cap="none" dirty="0"/>
              <a:t>u </a:t>
            </a:r>
            <a:r>
              <a:rPr lang="sr-Latn-RS" cap="none" dirty="0" smtClean="0"/>
              <a:t>enkripciji slika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525963"/>
          </a:xfrm>
        </p:spPr>
        <p:txBody>
          <a:bodyPr/>
          <a:lstStyle/>
          <a:p>
            <a:r>
              <a:rPr lang="sr-Latn-RS" dirty="0" smtClean="0"/>
              <a:t>Polazi se od originalne slike</a:t>
            </a:r>
          </a:p>
          <a:p>
            <a:r>
              <a:rPr lang="sr-Latn-RS" dirty="0" smtClean="0"/>
              <a:t>Vrednosti piksela se dovode u opseg </a:t>
            </a:r>
            <a:r>
              <a:rPr lang="en-US" dirty="0" smtClean="0"/>
              <a:t>[0,…, 250]</a:t>
            </a:r>
          </a:p>
          <a:p>
            <a:r>
              <a:rPr lang="en-US" dirty="0" smtClean="0"/>
              <a:t>P=251</a:t>
            </a:r>
          </a:p>
          <a:p>
            <a:r>
              <a:rPr lang="en-US" dirty="0" err="1" smtClean="0"/>
              <a:t>Uzastopni</a:t>
            </a:r>
            <a:r>
              <a:rPr lang="en-US" dirty="0" smtClean="0"/>
              <a:t> </a:t>
            </a:r>
            <a:r>
              <a:rPr lang="en-US" dirty="0" err="1" smtClean="0"/>
              <a:t>nizovi</a:t>
            </a:r>
            <a:r>
              <a:rPr lang="en-US" dirty="0" smtClean="0"/>
              <a:t> </a:t>
            </a:r>
            <a:r>
              <a:rPr lang="en-US" dirty="0" err="1" smtClean="0"/>
              <a:t>piksela</a:t>
            </a:r>
            <a:r>
              <a:rPr lang="en-US" dirty="0" smtClean="0"/>
              <a:t> = </a:t>
            </a:r>
            <a:r>
              <a:rPr lang="en-US" dirty="0" err="1" smtClean="0"/>
              <a:t>koeficijenti</a:t>
            </a:r>
            <a:r>
              <a:rPr lang="en-US" dirty="0" smtClean="0"/>
              <a:t> </a:t>
            </a:r>
            <a:endParaRPr lang="sr-Latn-RS" dirty="0" smtClean="0"/>
          </a:p>
          <a:p>
            <a:r>
              <a:rPr lang="sr-Latn-RS" dirty="0" smtClean="0"/>
              <a:t>Formiramo </a:t>
            </a:r>
            <a:r>
              <a:rPr lang="sr-Latn-RS" dirty="0"/>
              <a:t>polinom q od piksela početne slike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3555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Primena</a:t>
            </a:r>
            <a:r>
              <a:rPr lang="en-US" cap="none" dirty="0"/>
              <a:t> (</a:t>
            </a:r>
            <a:r>
              <a:rPr lang="en-US" cap="none" dirty="0" err="1"/>
              <a:t>k,n</a:t>
            </a:r>
            <a:r>
              <a:rPr lang="en-US" cap="none" dirty="0"/>
              <a:t>) </a:t>
            </a:r>
            <a:r>
              <a:rPr lang="sr-Latn-RS" cap="none" dirty="0"/>
              <a:t>šeme </a:t>
            </a:r>
            <a:r>
              <a:rPr lang="en-US" cap="none" dirty="0"/>
              <a:t>u </a:t>
            </a:r>
            <a:r>
              <a:rPr lang="sr-Latn-RS" cap="none" dirty="0"/>
              <a:t>enkripciji slika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Kreiramo </a:t>
            </a:r>
            <a:r>
              <a:rPr lang="sr-Latn-RS" b="1" dirty="0" smtClean="0"/>
              <a:t>n</a:t>
            </a:r>
            <a:r>
              <a:rPr lang="sr-Latn-RS" dirty="0" smtClean="0"/>
              <a:t> ključeva</a:t>
            </a:r>
          </a:p>
          <a:p>
            <a:r>
              <a:rPr lang="sr-Latn-RS" dirty="0" smtClean="0"/>
              <a:t>Vrednosti piksela slike-ključa: (i, q(i) mod P)</a:t>
            </a:r>
          </a:p>
          <a:p>
            <a:endParaRPr lang="sr-Latn-RS" dirty="0" smtClean="0"/>
          </a:p>
          <a:p>
            <a:endParaRPr lang="sr-Latn-R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6086475" cy="2745983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194441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Primena</a:t>
            </a:r>
            <a:r>
              <a:rPr lang="en-US" cap="none" dirty="0"/>
              <a:t> (</a:t>
            </a:r>
            <a:r>
              <a:rPr lang="en-US" cap="none" dirty="0" err="1"/>
              <a:t>k,n</a:t>
            </a:r>
            <a:r>
              <a:rPr lang="en-US" cap="none" dirty="0"/>
              <a:t>) </a:t>
            </a:r>
            <a:r>
              <a:rPr lang="sr-Latn-RS" cap="none" dirty="0"/>
              <a:t>šeme </a:t>
            </a:r>
            <a:r>
              <a:rPr lang="en-US" cap="none" dirty="0"/>
              <a:t>u </a:t>
            </a:r>
            <a:r>
              <a:rPr lang="sr-Latn-RS" cap="none" dirty="0"/>
              <a:t>enkripciji slika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Prosec dekripcije početne slike</a:t>
            </a:r>
          </a:p>
          <a:p>
            <a:pPr lvl="1"/>
            <a:r>
              <a:rPr lang="sr-Latn-RS" dirty="0" smtClean="0"/>
              <a:t>Proizvoljna kombinacija </a:t>
            </a:r>
            <a:r>
              <a:rPr lang="sr-Latn-RS" b="1" dirty="0" smtClean="0"/>
              <a:t>k</a:t>
            </a:r>
            <a:r>
              <a:rPr lang="sr-Latn-RS" dirty="0" smtClean="0"/>
              <a:t> ključeva</a:t>
            </a:r>
          </a:p>
          <a:p>
            <a:pPr lvl="1"/>
            <a:r>
              <a:rPr lang="sr-Latn-RS" dirty="0" smtClean="0"/>
              <a:t>Pikseli na istoj poziciji iz svakog ključa = vrednosti funkcije koju aproksimiramo</a:t>
            </a:r>
          </a:p>
          <a:p>
            <a:pPr lvl="1"/>
            <a:r>
              <a:rPr lang="sr-Latn-RS" dirty="0" smtClean="0"/>
              <a:t>Dobijeni koeficijenti = pikseli originalne slike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91000"/>
            <a:ext cx="6857999" cy="243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3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cap="none" dirty="0" smtClean="0"/>
              <a:t>Kineska teorema ostatka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227638"/>
          </a:xfrm>
        </p:spPr>
        <p:txBody>
          <a:bodyPr>
            <a:normAutofit/>
          </a:bodyPr>
          <a:lstStyle/>
          <a:p>
            <a:r>
              <a:rPr lang="sr-Latn-RS" dirty="0" smtClean="0"/>
              <a:t>Za tačnu interpolaciju su nam potrebne vrednosti (i, q(i))</a:t>
            </a:r>
          </a:p>
          <a:p>
            <a:r>
              <a:rPr lang="sr-Latn-RS" dirty="0" smtClean="0"/>
              <a:t>Koristimo (i, q(i) mod P) -&gt; pogrešna rešenja!</a:t>
            </a:r>
          </a:p>
          <a:p>
            <a:r>
              <a:rPr lang="sr-Latn-RS" dirty="0" smtClean="0"/>
              <a:t>Kineska teorema: Ukoliko su poznati ostaci pri deljenju jednog broja sa </a:t>
            </a:r>
            <a:r>
              <a:rPr lang="sr-Latn-RS" b="1" dirty="0" smtClean="0"/>
              <a:t>n</a:t>
            </a:r>
            <a:r>
              <a:rPr lang="sr-Latn-RS" dirty="0" smtClean="0"/>
              <a:t> međusobno prostih brojeva, može se pronaći beskonačan niz brojeva koji daju odgovarajuće ostatke i kome taj broj pripada, a za koji važi da se dva susedna člana razlikuju za proizvod datih delilaca.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31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cap="none" dirty="0"/>
              <a:t>Kineska teorema </a:t>
            </a:r>
            <a:r>
              <a:rPr lang="sr-Latn-RS" cap="none" dirty="0" smtClean="0"/>
              <a:t>ostatka - primer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r-Latn-RS" dirty="0" smtClean="0"/>
                  <a:t>Poznato je da je</a:t>
                </a:r>
              </a:p>
              <a:p>
                <a:pPr lvl="2"/>
                <a:r>
                  <a:rPr lang="sr-Latn-RS" dirty="0" smtClean="0"/>
                  <a:t>X mod n</a:t>
                </a:r>
                <a:r>
                  <a:rPr lang="sr-Latn-RS" sz="1600" dirty="0" smtClean="0"/>
                  <a:t>1</a:t>
                </a:r>
                <a:r>
                  <a:rPr lang="sr-Latn-RS" dirty="0" smtClean="0"/>
                  <a:t> = a</a:t>
                </a:r>
                <a:r>
                  <a:rPr lang="sr-Latn-RS" sz="1600" dirty="0" smtClean="0"/>
                  <a:t>1</a:t>
                </a:r>
              </a:p>
              <a:p>
                <a:pPr lvl="2"/>
                <a:r>
                  <a:rPr lang="sr-Latn-RS" dirty="0" smtClean="0"/>
                  <a:t>...</a:t>
                </a:r>
              </a:p>
              <a:p>
                <a:pPr lvl="2"/>
                <a:r>
                  <a:rPr lang="sr-Latn-RS" dirty="0" smtClean="0"/>
                  <a:t>X mod n</a:t>
                </a:r>
                <a:r>
                  <a:rPr lang="sr-Latn-RS" sz="1800" dirty="0" smtClean="0"/>
                  <a:t>i </a:t>
                </a:r>
                <a:r>
                  <a:rPr lang="sr-Latn-RS" dirty="0" smtClean="0"/>
                  <a:t>= a</a:t>
                </a:r>
                <a:r>
                  <a:rPr lang="sr-Latn-RS" sz="1800" dirty="0" smtClean="0"/>
                  <a:t>i</a:t>
                </a:r>
                <a:endParaRPr lang="sr-Latn-RS" sz="1800" dirty="0"/>
              </a:p>
              <a:p>
                <a:r>
                  <a:rPr lang="sr-Latn-RS" dirty="0" smtClean="0"/>
                  <a:t>Uzimamo da je N=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sr-Latn-R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sr-Latn-RS" i="1" smtClean="0">
                            <a:latin typeface="Cambria Math"/>
                          </a:rPr>
                          <m:t>𝑘</m:t>
                        </m:r>
                        <m:r>
                          <a:rPr lang="sr-Latn-RS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sr-Latn-RS" b="0" i="1" smtClean="0">
                            <a:latin typeface="Cambria Math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sr-Latn-R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sr-Latn-R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sr-Latn-RS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sr-Latn-RS" dirty="0" smtClean="0"/>
              </a:p>
              <a:p>
                <a:r>
                  <a:rPr lang="sr-Latn-RS" dirty="0" smtClean="0"/>
                  <a:t>X</a:t>
                </a:r>
                <a:r>
                  <a:rPr lang="sr-Latn-RS" dirty="0"/>
                  <a:t> </a:t>
                </a:r>
                <a:r>
                  <a:rPr lang="sr-Latn-RS" dirty="0" smtClean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sr-Latn-R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sr-Latn-RS" b="0" i="1" smtClean="0">
                            <a:latin typeface="Cambria Math"/>
                          </a:rPr>
                          <m:t>𝑘</m:t>
                        </m:r>
                        <m:r>
                          <a:rPr lang="sr-Latn-RS" i="1" smtClean="0">
                            <a:latin typeface="Cambria Math"/>
                          </a:rPr>
                          <m:t>=</m:t>
                        </m:r>
                        <m:r>
                          <a:rPr lang="sr-Latn-R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sr-Latn-RS" b="0" i="1" smtClean="0">
                            <a:latin typeface="Cambria Math"/>
                          </a:rPr>
                          <m:t>𝑖</m:t>
                        </m:r>
                      </m:sup>
                      <m:e>
                        <m:d>
                          <m:dPr>
                            <m:ctrlPr>
                              <a:rPr lang="sr-Latn-R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sr-Latn-R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sr-Latn-RS" b="0" i="1" smtClean="0">
                                    <a:latin typeface="Cambria Math"/>
                                  </a:rPr>
                                  <m:t>𝑁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sr-Latn-R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Latn-R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sr-Latn-RS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sr-Latn-RS" b="0" i="1" smtClean="0">
                            <a:latin typeface="Cambria Math"/>
                          </a:rPr>
                          <m:t>∗</m:t>
                        </m:r>
                      </m:e>
                    </m:nary>
                    <m:sSub>
                      <m:sSubPr>
                        <m:ctrlPr>
                          <a:rPr lang="sr-Latn-R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sr-Latn-R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r-Latn-RS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sr-Latn-R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sr-Latn-R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r-Latn-RS" b="0" dirty="0" smtClean="0"/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b="0" i="1" dirty="0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sr-Latn-R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r-Latn-RS" b="0" i="0" dirty="0" smtClean="0">
                        <a:latin typeface="Cambria Math"/>
                      </a:rPr>
                      <m:t>=1 (</m:t>
                    </m:r>
                    <m:r>
                      <m:rPr>
                        <m:sty m:val="p"/>
                      </m:rPr>
                      <a:rPr lang="sr-Latn-RS" b="0" i="0" dirty="0" smtClean="0">
                        <a:latin typeface="Cambria Math"/>
                      </a:rPr>
                      <m:t>mod</m:t>
                    </m:r>
                    <m:r>
                      <a:rPr lang="sr-Latn-RS" b="0" i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sr-Latn-R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r-Latn-RS" b="0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sr-Latn-R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sr-Latn-RS" b="0" i="0" dirty="0" smtClean="0">
                        <a:latin typeface="Cambria Math"/>
                      </a:rPr>
                      <m:t> )</m:t>
                    </m:r>
                  </m:oMath>
                </a14:m>
                <a:endParaRPr lang="sr-Latn-RS" b="0" dirty="0" smtClean="0"/>
              </a:p>
              <a:p>
                <a:r>
                  <a:rPr lang="sr-Latn-RS" dirty="0" smtClean="0"/>
                  <a:t>Dobićemo X=M+k*N</a:t>
                </a:r>
              </a:p>
              <a:p>
                <a:r>
                  <a:rPr lang="sr-Latn-RS" dirty="0" smtClean="0"/>
                  <a:t>K je ceo broj</a:t>
                </a:r>
              </a:p>
              <a:p>
                <a:r>
                  <a:rPr lang="sr-Latn-RS" dirty="0" smtClean="0"/>
                  <a:t>M je broj između nule i N, najčešće je on rešenje problema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1" t="-3639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62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cap="none" dirty="0" smtClean="0"/>
              <a:t>Enkripcija slike - permutacija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Permutacija radi veće sigurnosti</a:t>
            </a:r>
          </a:p>
          <a:p>
            <a:r>
              <a:rPr lang="sr-Latn-RS" dirty="0" smtClean="0"/>
              <a:t>Smanjenje korelacije između susednih piksela</a:t>
            </a:r>
          </a:p>
          <a:p>
            <a:r>
              <a:rPr lang="sr-Latn-RS" dirty="0" smtClean="0"/>
              <a:t>Primena pre računanja piksela slika-ključeva</a:t>
            </a:r>
          </a:p>
          <a:p>
            <a:r>
              <a:rPr lang="sr-Latn-RS" dirty="0" smtClean="0"/>
              <a:t>Primer bez permutacije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" y="4207786"/>
            <a:ext cx="2710133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221418"/>
            <a:ext cx="2700960" cy="1974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228345"/>
            <a:ext cx="2700960" cy="19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8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Enkripcija sa permutacijom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3109"/>
            <a:ext cx="2948781" cy="294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16625"/>
            <a:ext cx="3048000" cy="299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429000" y="2539056"/>
            <a:ext cx="1981200" cy="48463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9000" y="19812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800" dirty="0" smtClean="0">
                <a:solidFill>
                  <a:schemeClr val="accent5">
                    <a:lumMod val="50000"/>
                  </a:schemeClr>
                </a:solidFill>
              </a:rPr>
              <a:t>Permutacija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533834"/>
            <a:ext cx="114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533834"/>
            <a:ext cx="1143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52578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>
                <a:solidFill>
                  <a:schemeClr val="accent5">
                    <a:lumMod val="50000"/>
                  </a:schemeClr>
                </a:solidFill>
              </a:rPr>
              <a:t>Ključevi za i=1 i i=2</a:t>
            </a:r>
            <a:endParaRPr 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8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Kriptografija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Metode</a:t>
            </a:r>
            <a:r>
              <a:rPr lang="en-US" dirty="0" smtClean="0"/>
              <a:t> o</a:t>
            </a:r>
            <a:r>
              <a:rPr lang="sr-Latn-RS" dirty="0" smtClean="0"/>
              <a:t>čuvanja tajnosti informacija</a:t>
            </a:r>
          </a:p>
          <a:p>
            <a:r>
              <a:rPr lang="sr-Latn-RS" dirty="0" smtClean="0"/>
              <a:t>Šifra i digitalni potpis</a:t>
            </a:r>
          </a:p>
          <a:p>
            <a:r>
              <a:rPr lang="sr-Latn-RS" dirty="0" smtClean="0"/>
              <a:t>Algoritmi za šifrovanje</a:t>
            </a:r>
          </a:p>
          <a:p>
            <a:r>
              <a:rPr lang="sr-Latn-RS" dirty="0" smtClean="0"/>
              <a:t>Šifrovanje</a:t>
            </a:r>
          </a:p>
          <a:p>
            <a:r>
              <a:rPr lang="sr-Latn-RS" dirty="0" smtClean="0"/>
              <a:t>Dešifrovanje</a:t>
            </a:r>
          </a:p>
          <a:p>
            <a:r>
              <a:rPr lang="sr-Latn-RS" dirty="0" smtClean="0"/>
              <a:t>Ključ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9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cap="none" dirty="0" smtClean="0"/>
              <a:t>Kriptografija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Algoritmi za šifrovanje</a:t>
            </a:r>
          </a:p>
          <a:p>
            <a:pPr lvl="1"/>
            <a:r>
              <a:rPr lang="sr-Latn-RS" dirty="0" smtClean="0"/>
              <a:t>Šifra transpozicije, Cezarova šifra, Polibijev kvadrat</a:t>
            </a:r>
          </a:p>
          <a:p>
            <a:pPr lvl="1"/>
            <a:r>
              <a:rPr lang="sr-Latn-RS" dirty="0" smtClean="0"/>
              <a:t>Zamenska šifra (Vigenere cipher),  Great Cipher</a:t>
            </a:r>
          </a:p>
          <a:p>
            <a:r>
              <a:rPr lang="sr-Latn-RS" dirty="0" smtClean="0"/>
              <a:t>Klasične metode enkripcije</a:t>
            </a:r>
          </a:p>
          <a:p>
            <a:pPr lvl="1"/>
            <a:r>
              <a:rPr lang="sr-Latn-RS" dirty="0" smtClean="0"/>
              <a:t>Algoritam, olovka i papir</a:t>
            </a:r>
          </a:p>
          <a:p>
            <a:r>
              <a:rPr lang="sr-Latn-RS" dirty="0" smtClean="0"/>
              <a:t>Računari</a:t>
            </a:r>
          </a:p>
          <a:p>
            <a:pPr lvl="1"/>
            <a:r>
              <a:rPr lang="sr-Latn-RS" dirty="0" smtClean="0"/>
              <a:t>Drugi svetski rat – Enigma</a:t>
            </a:r>
          </a:p>
          <a:p>
            <a:r>
              <a:rPr lang="sr-Latn-RS" dirty="0" smtClean="0"/>
              <a:t>Danas - Triple </a:t>
            </a:r>
            <a:r>
              <a:rPr lang="sr-Latn-RS" dirty="0"/>
              <a:t>DES, RSA, Blowfish, AES, ...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7426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686800" cy="838200"/>
          </a:xfrm>
        </p:spPr>
        <p:txBody>
          <a:bodyPr>
            <a:normAutofit/>
          </a:bodyPr>
          <a:lstStyle/>
          <a:p>
            <a:r>
              <a:rPr lang="sr-Latn-RS" cap="none" dirty="0" smtClean="0"/>
              <a:t>Motivacija</a:t>
            </a:r>
            <a:endParaRPr lang="en-US" cap="non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219734"/>
            <a:ext cx="5943600" cy="3156898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3245118" y="5219700"/>
            <a:ext cx="1219200" cy="533400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27799" y="3725343"/>
            <a:ext cx="1219200" cy="457200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90454" y="4798183"/>
            <a:ext cx="1752600" cy="0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71590" y="4182543"/>
            <a:ext cx="64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??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39255" y="5635079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??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90454" y="3471030"/>
            <a:ext cx="5469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??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24600" y="525035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5">
                    <a:lumMod val="50000"/>
                  </a:schemeClr>
                </a:solidFill>
              </a:rPr>
              <a:t>???</a:t>
            </a:r>
            <a:endParaRPr 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8600" y="1295400"/>
            <a:ext cx="8763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r-Latn-RS" sz="2800" dirty="0" smtClean="0"/>
          </a:p>
          <a:p>
            <a:r>
              <a:rPr lang="sr-Latn-RS" sz="2800" dirty="0" smtClean="0"/>
              <a:t>    </a:t>
            </a:r>
            <a:r>
              <a:rPr lang="sr-Latn-RS" sz="3200" dirty="0" smtClean="0">
                <a:solidFill>
                  <a:schemeClr val="accent5">
                    <a:lumMod val="50000"/>
                  </a:schemeClr>
                </a:solidFill>
              </a:rPr>
              <a:t>Kako podeliti bogatstvo između naslednika?</a:t>
            </a:r>
          </a:p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43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cap="none" dirty="0" smtClean="0"/>
              <a:t>Rešenje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Svako dobija ključ</a:t>
            </a:r>
          </a:p>
          <a:p>
            <a:r>
              <a:rPr lang="sr-Latn-RS" dirty="0" smtClean="0"/>
              <a:t>Dva ili više udružena ključa</a:t>
            </a:r>
          </a:p>
          <a:p>
            <a:r>
              <a:rPr lang="sr-Latn-RS" dirty="0" smtClean="0"/>
              <a:t>Dobijanje šifre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267077"/>
            <a:ext cx="4724400" cy="3369693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1977342" y="5029200"/>
            <a:ext cx="1905000" cy="0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77342" y="5410200"/>
            <a:ext cx="1219200" cy="533400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909614" y="3886200"/>
            <a:ext cx="1219200" cy="457200"/>
          </a:xfrm>
          <a:prstGeom prst="straightConnector1">
            <a:avLst/>
          </a:prstGeom>
          <a:ln w="635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041762" y="3671455"/>
            <a:ext cx="620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dirty="0" smtClean="0">
                <a:solidFill>
                  <a:schemeClr val="accent5">
                    <a:lumMod val="50000"/>
                  </a:schemeClr>
                </a:solidFill>
              </a:rPr>
              <a:t>K1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79661" y="4428703"/>
            <a:ext cx="620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dirty="0" smtClean="0">
                <a:solidFill>
                  <a:schemeClr val="accent5">
                    <a:lumMod val="50000"/>
                  </a:schemeClr>
                </a:solidFill>
              </a:rPr>
              <a:t>K2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98531" y="5720834"/>
            <a:ext cx="620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sz="2800" dirty="0" smtClean="0">
                <a:solidFill>
                  <a:schemeClr val="accent5">
                    <a:lumMod val="50000"/>
                  </a:schemeClr>
                </a:solidFill>
              </a:rPr>
              <a:t>K3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5105400" y="4711644"/>
            <a:ext cx="978408" cy="484632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686131"/>
            <a:ext cx="2703705" cy="270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8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 smtClean="0"/>
              <a:t>Lagran</a:t>
            </a:r>
            <a:r>
              <a:rPr lang="sr-Latn-RS" cap="none" dirty="0" smtClean="0"/>
              <a:t>žova interpolacija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Mehanizam koji koristimo da bismo pronašli nepoznate vrednosti koje se nalaze između poznatih vrednosti.</a:t>
            </a:r>
          </a:p>
          <a:p>
            <a:pPr marL="3657600" lvl="8" indent="0">
              <a:buNone/>
            </a:pPr>
            <a:endParaRPr lang="sr-Latn-RS" sz="3200" dirty="0" smtClean="0"/>
          </a:p>
          <a:p>
            <a:pPr marL="3657600" lvl="8" indent="0">
              <a:buNone/>
            </a:pPr>
            <a:r>
              <a:rPr lang="sr-Latn-RS" sz="2800" dirty="0" smtClean="0"/>
              <a:t>Pomoću poznatih vrednosti </a:t>
            </a:r>
          </a:p>
          <a:p>
            <a:pPr marL="3657600" lvl="8" indent="0">
              <a:buNone/>
            </a:pPr>
            <a:r>
              <a:rPr lang="sr-Latn-RS" sz="2800" dirty="0" smtClean="0"/>
              <a:t>(x</a:t>
            </a:r>
            <a:r>
              <a:rPr lang="sr-Latn-RS" sz="2000" dirty="0" smtClean="0"/>
              <a:t>i</a:t>
            </a:r>
            <a:r>
              <a:rPr lang="sr-Latn-RS" sz="1600" dirty="0" smtClean="0"/>
              <a:t> </a:t>
            </a:r>
            <a:r>
              <a:rPr lang="sr-Latn-RS" sz="2800" dirty="0" smtClean="0"/>
              <a:t>, y</a:t>
            </a:r>
            <a:r>
              <a:rPr lang="sr-Latn-RS" sz="2000" dirty="0" smtClean="0"/>
              <a:t>i</a:t>
            </a:r>
            <a:r>
              <a:rPr lang="sr-Latn-RS" sz="2800" dirty="0" smtClean="0"/>
              <a:t>) pronalazimo (aproksimiramo polinomom) funkciju kojoj te vrednosti pripadaju.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2743200" cy="242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0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cap="none" dirty="0" smtClean="0"/>
              <a:t>Lagranžov polinom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Interpolacioni</a:t>
            </a:r>
            <a:r>
              <a:rPr lang="sr-Latn-RS" dirty="0" smtClean="0"/>
              <a:t> polinom se, od nepoznatih vrednosti, dobija pomoću sledeće formule:</a:t>
            </a:r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570153"/>
              </p:ext>
            </p:extLst>
          </p:nvPr>
        </p:nvGraphicFramePr>
        <p:xfrm>
          <a:off x="533400" y="2514600"/>
          <a:ext cx="7772400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4572000" imgH="1447800" progId="Equation.3">
                  <p:embed/>
                </p:oleObj>
              </mc:Choice>
              <mc:Fallback>
                <p:oleObj name="Equation" r:id="rId3" imgW="4572000" imgH="144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7772400" cy="258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59185"/>
              </p:ext>
            </p:extLst>
          </p:nvPr>
        </p:nvGraphicFramePr>
        <p:xfrm>
          <a:off x="609600" y="5257800"/>
          <a:ext cx="51911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5" imgW="2705040" imgH="736560" progId="Equation.3">
                  <p:embed/>
                </p:oleObj>
              </mc:Choice>
              <mc:Fallback>
                <p:oleObj name="Equation" r:id="rId5" imgW="2705040" imgH="736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57800"/>
                        <a:ext cx="5191125" cy="1412875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68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cap="none" dirty="0" smtClean="0"/>
              <a:t>Jedinstvenost polinoma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Želimo da interpoliramo skup od </a:t>
            </a:r>
            <a:r>
              <a:rPr lang="sr-Latn-RS" b="1" dirty="0" smtClean="0"/>
              <a:t>n</a:t>
            </a:r>
            <a:r>
              <a:rPr lang="sr-Latn-RS" dirty="0" smtClean="0"/>
              <a:t>+1 tačaka</a:t>
            </a:r>
          </a:p>
          <a:p>
            <a:r>
              <a:rPr lang="sr-Latn-RS" dirty="0" smtClean="0"/>
              <a:t>Interpolacioni polinom </a:t>
            </a:r>
            <a:r>
              <a:rPr lang="sr-Latn-RS" b="1" dirty="0" smtClean="0"/>
              <a:t>n</a:t>
            </a:r>
            <a:r>
              <a:rPr lang="sr-Latn-RS" dirty="0" smtClean="0"/>
              <a:t>-tog stepena</a:t>
            </a:r>
          </a:p>
          <a:p>
            <a:r>
              <a:rPr lang="sr-Latn-RS" dirty="0" smtClean="0"/>
              <a:t>Za zadate tačke </a:t>
            </a:r>
            <a:r>
              <a:rPr lang="sr-Latn-RS" dirty="0"/>
              <a:t>(x</a:t>
            </a:r>
            <a:r>
              <a:rPr lang="sr-Latn-RS" sz="2400" dirty="0"/>
              <a:t>i</a:t>
            </a:r>
            <a:r>
              <a:rPr lang="sr-Latn-RS" sz="1800" dirty="0"/>
              <a:t> </a:t>
            </a:r>
            <a:r>
              <a:rPr lang="sr-Latn-RS" dirty="0"/>
              <a:t>, </a:t>
            </a:r>
            <a:r>
              <a:rPr lang="sr-Latn-RS" dirty="0" smtClean="0"/>
              <a:t>y</a:t>
            </a:r>
            <a:r>
              <a:rPr lang="sr-Latn-RS" sz="2400" dirty="0" smtClean="0"/>
              <a:t>i</a:t>
            </a:r>
            <a:r>
              <a:rPr lang="sr-Latn-RS" dirty="0" smtClean="0"/>
              <a:t>), </a:t>
            </a:r>
            <a:r>
              <a:rPr lang="sr-Latn-RS" b="1" dirty="0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0</a:t>
            </a:r>
            <a:r>
              <a:rPr lang="sr-Latn-RS" dirty="0" smtClean="0"/>
              <a:t>,1,...,</a:t>
            </a:r>
            <a:r>
              <a:rPr lang="sr-Latn-RS" b="1" dirty="0" smtClean="0"/>
              <a:t>n</a:t>
            </a:r>
            <a:r>
              <a:rPr lang="sr-Latn-RS" dirty="0" smtClean="0"/>
              <a:t>, gde je x</a:t>
            </a:r>
            <a:r>
              <a:rPr lang="sr-Latn-RS" sz="2400" dirty="0" smtClean="0"/>
              <a:t>i </a:t>
            </a:r>
            <a:r>
              <a:rPr lang="sr-Latn-RS" dirty="0" smtClean="0"/>
              <a:t>≠</a:t>
            </a:r>
            <a:r>
              <a:rPr lang="sr-Latn-RS" sz="2800" dirty="0" smtClean="0"/>
              <a:t> </a:t>
            </a:r>
            <a:r>
              <a:rPr lang="sr-Latn-RS" dirty="0" smtClean="0"/>
              <a:t>x</a:t>
            </a:r>
            <a:r>
              <a:rPr lang="sr-Latn-RS" sz="2400" dirty="0" smtClean="0"/>
              <a:t>j</a:t>
            </a:r>
            <a:r>
              <a:rPr lang="sr-Latn-RS" dirty="0" smtClean="0"/>
              <a:t> za </a:t>
            </a:r>
            <a:r>
              <a:rPr lang="sr-Latn-RS" b="1" dirty="0" smtClean="0"/>
              <a:t>i</a:t>
            </a:r>
            <a:r>
              <a:rPr lang="sr-Latn-RS" sz="2400" dirty="0"/>
              <a:t> </a:t>
            </a:r>
            <a:r>
              <a:rPr lang="sr-Latn-RS" dirty="0" smtClean="0"/>
              <a:t>≠</a:t>
            </a:r>
            <a:r>
              <a:rPr lang="sr-Latn-RS" sz="2400" dirty="0" smtClean="0"/>
              <a:t> </a:t>
            </a:r>
            <a:r>
              <a:rPr lang="sr-Latn-RS" b="1" dirty="0" smtClean="0"/>
              <a:t>j</a:t>
            </a:r>
            <a:r>
              <a:rPr lang="sr-Latn-RS" dirty="0" smtClean="0"/>
              <a:t>, postoji jedinstveni interpolacioni polinom p</a:t>
            </a:r>
            <a:r>
              <a:rPr lang="sr-Latn-RS" sz="2400" dirty="0" smtClean="0"/>
              <a:t>n </a:t>
            </a:r>
            <a:r>
              <a:rPr lang="sr-Latn-RS" dirty="0" smtClean="0"/>
              <a:t>stepena najviše </a:t>
            </a:r>
            <a:r>
              <a:rPr lang="sr-Latn-RS" b="1" dirty="0" smtClean="0"/>
              <a:t>n</a:t>
            </a:r>
            <a:r>
              <a:rPr lang="sr-Latn-RS" dirty="0" smtClean="0"/>
              <a:t>, takav da važi</a:t>
            </a:r>
          </a:p>
          <a:p>
            <a:pPr marL="0" indent="0">
              <a:buNone/>
            </a:pPr>
            <a:r>
              <a:rPr lang="sr-Latn-RS" dirty="0"/>
              <a:t>	 </a:t>
            </a:r>
            <a:r>
              <a:rPr lang="sr-Latn-RS" dirty="0" smtClean="0"/>
              <a:t>  </a:t>
            </a:r>
          </a:p>
          <a:p>
            <a:pPr marL="0" indent="0">
              <a:buNone/>
            </a:pPr>
            <a:r>
              <a:rPr lang="sr-Latn-RS" sz="4000" dirty="0"/>
              <a:t> </a:t>
            </a:r>
            <a:r>
              <a:rPr lang="sr-Latn-RS" sz="4000" dirty="0" smtClean="0"/>
              <a:t>        </a:t>
            </a:r>
            <a:r>
              <a:rPr lang="pt-BR" sz="4000" i="1" dirty="0" smtClean="0"/>
              <a:t>p</a:t>
            </a:r>
            <a:r>
              <a:rPr lang="pt-BR" i="1" dirty="0" smtClean="0"/>
              <a:t>n</a:t>
            </a:r>
            <a:r>
              <a:rPr lang="pt-BR" sz="4000" i="1" dirty="0" smtClean="0"/>
              <a:t> </a:t>
            </a:r>
            <a:r>
              <a:rPr lang="pt-BR" sz="4000" i="1" dirty="0"/>
              <a:t>(x</a:t>
            </a:r>
            <a:r>
              <a:rPr lang="pt-BR" i="1" dirty="0"/>
              <a:t>k</a:t>
            </a:r>
            <a:r>
              <a:rPr lang="pt-BR" sz="4000" i="1" dirty="0"/>
              <a:t>) = </a:t>
            </a:r>
            <a:r>
              <a:rPr lang="pt-BR" sz="4000" i="1" dirty="0" smtClean="0"/>
              <a:t>fk</a:t>
            </a:r>
            <a:r>
              <a:rPr lang="sr-Latn-RS" sz="4000" i="1" dirty="0" smtClean="0"/>
              <a:t>,</a:t>
            </a:r>
            <a:r>
              <a:rPr lang="pt-BR" sz="4000" i="1" dirty="0" smtClean="0"/>
              <a:t> </a:t>
            </a:r>
            <a:r>
              <a:rPr lang="pt-BR" sz="4000" b="1" i="1" dirty="0"/>
              <a:t>k</a:t>
            </a:r>
            <a:r>
              <a:rPr lang="pt-BR" sz="4000" i="1" dirty="0"/>
              <a:t> = </a:t>
            </a:r>
            <a:r>
              <a:rPr lang="pt-BR" sz="4000" i="1" dirty="0" smtClean="0"/>
              <a:t>0</a:t>
            </a:r>
            <a:r>
              <a:rPr lang="sr-Latn-RS" sz="4000" i="1" dirty="0"/>
              <a:t>,</a:t>
            </a:r>
            <a:r>
              <a:rPr lang="pt-BR" sz="4000" i="1" dirty="0" smtClean="0"/>
              <a:t> 1</a:t>
            </a:r>
            <a:r>
              <a:rPr lang="sr-Latn-RS" sz="4000" i="1" dirty="0" smtClean="0"/>
              <a:t>,</a:t>
            </a:r>
            <a:r>
              <a:rPr lang="pt-BR" sz="4000" i="1" dirty="0" smtClean="0"/>
              <a:t> </a:t>
            </a:r>
            <a:r>
              <a:rPr lang="sr-Latn-RS" sz="4000" i="1" dirty="0" smtClean="0"/>
              <a:t>...,</a:t>
            </a:r>
            <a:r>
              <a:rPr lang="pt-BR" sz="4000" i="1" dirty="0" smtClean="0"/>
              <a:t> </a:t>
            </a:r>
            <a:r>
              <a:rPr lang="pt-BR" sz="4000" b="1" i="1" dirty="0" smtClean="0"/>
              <a:t>n</a:t>
            </a:r>
            <a:endParaRPr lang="sr-Latn-R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9541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cap="none" dirty="0" smtClean="0"/>
              <a:t>Shamir’s Secret </a:t>
            </a:r>
            <a:r>
              <a:rPr lang="sr-Latn-RS" cap="none" dirty="0"/>
              <a:t>S</a:t>
            </a:r>
            <a:r>
              <a:rPr lang="sr-Latn-RS" cap="none" dirty="0" smtClean="0"/>
              <a:t>haring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Poznat i kao (</a:t>
            </a:r>
            <a:r>
              <a:rPr lang="sr-Latn-RS" b="1" dirty="0" smtClean="0"/>
              <a:t>k</a:t>
            </a:r>
            <a:r>
              <a:rPr lang="sr-Latn-RS" dirty="0" smtClean="0"/>
              <a:t>,</a:t>
            </a:r>
            <a:r>
              <a:rPr lang="sr-Latn-RS" b="1" dirty="0" smtClean="0"/>
              <a:t>n</a:t>
            </a:r>
            <a:r>
              <a:rPr lang="sr-Latn-RS" dirty="0" smtClean="0"/>
              <a:t>) prag šema</a:t>
            </a:r>
          </a:p>
          <a:p>
            <a:r>
              <a:rPr lang="sr-Latn-RS" dirty="0" smtClean="0"/>
              <a:t>Algoritam u kriptografiji</a:t>
            </a:r>
          </a:p>
          <a:p>
            <a:r>
              <a:rPr lang="sr-Latn-RS" dirty="0" smtClean="0"/>
              <a:t>Tajna se deli na </a:t>
            </a:r>
            <a:r>
              <a:rPr lang="sr-Latn-RS" b="1" dirty="0" smtClean="0"/>
              <a:t>n</a:t>
            </a:r>
            <a:r>
              <a:rPr lang="sr-Latn-RS" dirty="0" smtClean="0"/>
              <a:t> delova</a:t>
            </a:r>
          </a:p>
          <a:p>
            <a:r>
              <a:rPr lang="sr-Latn-RS" dirty="0" smtClean="0"/>
              <a:t>Najmanje </a:t>
            </a:r>
            <a:r>
              <a:rPr lang="sr-Latn-RS" b="1" dirty="0" smtClean="0"/>
              <a:t>k</a:t>
            </a:r>
            <a:r>
              <a:rPr lang="sr-Latn-RS" dirty="0" smtClean="0"/>
              <a:t> delova, </a:t>
            </a:r>
            <a:r>
              <a:rPr lang="sr-Latn-RS" b="1" dirty="0" smtClean="0"/>
              <a:t>k≤n</a:t>
            </a:r>
            <a:r>
              <a:rPr lang="sr-Latn-RS" dirty="0" smtClean="0"/>
              <a:t>, potrebno da se rekonstruiše tajna</a:t>
            </a:r>
          </a:p>
          <a:p>
            <a:r>
              <a:rPr lang="sr-Latn-RS" dirty="0" smtClean="0"/>
              <a:t>Zasniva se na jedinstvenosti polinoma</a:t>
            </a:r>
          </a:p>
          <a:p>
            <a:pPr lvl="2"/>
            <a:r>
              <a:rPr lang="sr-Latn-RS" dirty="0" smtClean="0"/>
              <a:t>2 tačke definišu pravu, 3 tačke parabolu</a:t>
            </a:r>
          </a:p>
          <a:p>
            <a:pPr lvl="2"/>
            <a:r>
              <a:rPr lang="sr-Latn-RS" b="1" dirty="0" smtClean="0"/>
              <a:t>n</a:t>
            </a:r>
            <a:r>
              <a:rPr lang="sr-Latn-RS" dirty="0" smtClean="0"/>
              <a:t>+1 tačka definiše krivu </a:t>
            </a:r>
            <a:r>
              <a:rPr lang="sr-Latn-RS" b="1" dirty="0" smtClean="0"/>
              <a:t>n</a:t>
            </a:r>
            <a:r>
              <a:rPr lang="sr-Latn-RS" dirty="0" smtClean="0"/>
              <a:t>-tog stepena</a:t>
            </a:r>
          </a:p>
          <a:p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156514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509</TotalTime>
  <Words>697</Words>
  <Application>Microsoft Office PowerPoint</Application>
  <PresentationFormat>On-screen Show (4:3)</PresentationFormat>
  <Paragraphs>118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Trek</vt:lpstr>
      <vt:lpstr>Equation</vt:lpstr>
      <vt:lpstr>Shamir’s secret sharing  Jelena Kostić</vt:lpstr>
      <vt:lpstr>Kriptografija</vt:lpstr>
      <vt:lpstr>Kriptografija</vt:lpstr>
      <vt:lpstr>Motivacija</vt:lpstr>
      <vt:lpstr>Rešenje</vt:lpstr>
      <vt:lpstr>Lagranžova interpolacija</vt:lpstr>
      <vt:lpstr>Lagranžov polinom</vt:lpstr>
      <vt:lpstr>Jedinstvenost polinoma</vt:lpstr>
      <vt:lpstr>Shamir’s Secret Sharing</vt:lpstr>
      <vt:lpstr>Shamir’s Secret Sharing</vt:lpstr>
      <vt:lpstr>Shamir’s Secret Sharing</vt:lpstr>
      <vt:lpstr>Primena (k,n) šeme u kriptografiji</vt:lpstr>
      <vt:lpstr>Primena (k,n) šeme u enkripciji slika</vt:lpstr>
      <vt:lpstr>Primena (k,n) šeme u enkripciji slika</vt:lpstr>
      <vt:lpstr>Primena (k,n) šeme u enkripciji slika</vt:lpstr>
      <vt:lpstr>Kineska teorema ostatka</vt:lpstr>
      <vt:lpstr>Kineska teorema ostatka - primer</vt:lpstr>
      <vt:lpstr>Enkripcija slike - permutacija</vt:lpstr>
      <vt:lpstr>Enkripcija sa permutacijom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Shamir’s secret sharing  Jelena Kostić</dc:title>
  <dc:creator>Jelena Kostic</dc:creator>
  <cp:lastModifiedBy>Jelena Kostic</cp:lastModifiedBy>
  <cp:revision>33</cp:revision>
  <dcterms:created xsi:type="dcterms:W3CDTF">2017-02-12T17:28:46Z</dcterms:created>
  <dcterms:modified xsi:type="dcterms:W3CDTF">2017-02-18T15:50:04Z</dcterms:modified>
</cp:coreProperties>
</file>