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b5285a43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b5285a43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b5285a43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b5285a43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b5285a4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b5285a4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b5285a43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b5285a43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b5285a43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b5285a43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b5285a43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b5285a43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drive.google.com/file/d/1StAHlYw0hSBDC_dVWdbqii_PPpKzLhQg/view"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drive.google.com/file/d/1he8IoQcx24A-66Lp2mAtVr8C87Hm5ea5/view"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71975" y="1232275"/>
            <a:ext cx="5266500" cy="17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l">
                <a:latin typeface="Times New Roman"/>
                <a:ea typeface="Times New Roman"/>
                <a:cs typeface="Times New Roman"/>
                <a:sym typeface="Times New Roman"/>
              </a:rPr>
              <a:t>Autonomous vehicle driving</a:t>
            </a:r>
            <a:r>
              <a:rPr lang="e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35" name="Google Shape;135;p13"/>
          <p:cNvSpPr txBox="1"/>
          <p:nvPr>
            <p:ph idx="1" type="subTitle"/>
          </p:nvPr>
        </p:nvSpPr>
        <p:spPr>
          <a:xfrm>
            <a:off x="5367775" y="29488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b="1" lang="el" sz="1312">
                <a:latin typeface="Times New Roman"/>
                <a:ea typeface="Times New Roman"/>
                <a:cs typeface="Times New Roman"/>
                <a:sym typeface="Times New Roman"/>
              </a:rPr>
              <a:t>by Kalligiannakis Kostis</a:t>
            </a:r>
            <a:endParaRPr b="1" sz="1312">
              <a:latin typeface="Times New Roman"/>
              <a:ea typeface="Times New Roman"/>
              <a:cs typeface="Times New Roman"/>
              <a:sym typeface="Times New Roman"/>
            </a:endParaRPr>
          </a:p>
          <a:p>
            <a:pPr indent="0" lvl="0" marL="0" rtl="0" algn="l">
              <a:lnSpc>
                <a:spcPct val="80000"/>
              </a:lnSpc>
              <a:spcBef>
                <a:spcPts val="0"/>
              </a:spcBef>
              <a:spcAft>
                <a:spcPts val="0"/>
              </a:spcAft>
              <a:buSzPts val="688"/>
              <a:buNone/>
            </a:pPr>
            <a:r>
              <a:rPr b="1" lang="el" sz="1312">
                <a:latin typeface="Times New Roman"/>
                <a:ea typeface="Times New Roman"/>
                <a:cs typeface="Times New Roman"/>
                <a:sym typeface="Times New Roman"/>
              </a:rPr>
              <a:t> </a:t>
            </a:r>
            <a:endParaRPr b="1" sz="1312">
              <a:latin typeface="Times New Roman"/>
              <a:ea typeface="Times New Roman"/>
              <a:cs typeface="Times New Roman"/>
              <a:sym typeface="Times New Roman"/>
            </a:endParaRPr>
          </a:p>
          <a:p>
            <a:pPr indent="0" lvl="0" marL="0" rtl="0" algn="l">
              <a:lnSpc>
                <a:spcPct val="80000"/>
              </a:lnSpc>
              <a:spcBef>
                <a:spcPts val="0"/>
              </a:spcBef>
              <a:spcAft>
                <a:spcPts val="0"/>
              </a:spcAft>
              <a:buSzPts val="688"/>
              <a:buNone/>
            </a:pPr>
            <a:r>
              <a:rPr lang="el" sz="1112">
                <a:latin typeface="Times New Roman"/>
                <a:ea typeface="Times New Roman"/>
                <a:cs typeface="Times New Roman"/>
                <a:sym typeface="Times New Roman"/>
              </a:rPr>
              <a:t>Project για το μάθημα "Autonomous Agents"</a:t>
            </a:r>
            <a:endParaRPr sz="1112">
              <a:latin typeface="Times New Roman"/>
              <a:ea typeface="Times New Roman"/>
              <a:cs typeface="Times New Roman"/>
              <a:sym typeface="Times New Roman"/>
            </a:endParaRPr>
          </a:p>
          <a:p>
            <a:pPr indent="0" lvl="0" marL="0" rtl="0" algn="l">
              <a:lnSpc>
                <a:spcPct val="80000"/>
              </a:lnSpc>
              <a:spcBef>
                <a:spcPts val="0"/>
              </a:spcBef>
              <a:spcAft>
                <a:spcPts val="0"/>
              </a:spcAft>
              <a:buSzPts val="688"/>
              <a:buNone/>
            </a:pPr>
            <a:r>
              <a:rPr lang="el" sz="1112">
                <a:latin typeface="Times New Roman"/>
                <a:ea typeface="Times New Roman"/>
                <a:cs typeface="Times New Roman"/>
                <a:sym typeface="Times New Roman"/>
              </a:rPr>
              <a:t>Επιβλέπων καθηγητής: Michail G. Lagoudakis</a:t>
            </a:r>
            <a:endParaRPr sz="1112">
              <a:latin typeface="Times New Roman"/>
              <a:ea typeface="Times New Roman"/>
              <a:cs typeface="Times New Roman"/>
              <a:sym typeface="Times New Roman"/>
            </a:endParaRPr>
          </a:p>
        </p:txBody>
      </p:sp>
      <p:pic>
        <p:nvPicPr>
          <p:cNvPr id="136" name="Google Shape;136;p13"/>
          <p:cNvPicPr preferRelativeResize="0"/>
          <p:nvPr/>
        </p:nvPicPr>
        <p:blipFill>
          <a:blip r:embed="rId3">
            <a:alphaModFix/>
          </a:blip>
          <a:stretch>
            <a:fillRect/>
          </a:stretch>
        </p:blipFill>
        <p:spPr>
          <a:xfrm>
            <a:off x="242400" y="2326100"/>
            <a:ext cx="3232351" cy="18470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4500">
                <a:latin typeface="Times New Roman"/>
                <a:ea typeface="Times New Roman"/>
                <a:cs typeface="Times New Roman"/>
                <a:sym typeface="Times New Roman"/>
              </a:rPr>
              <a:t>Περιγραφή project</a:t>
            </a:r>
            <a:endParaRPr sz="4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sz="2800">
                <a:latin typeface="Times New Roman"/>
                <a:ea typeface="Times New Roman"/>
                <a:cs typeface="Times New Roman"/>
                <a:sym typeface="Times New Roman"/>
              </a:rPr>
              <a:t>Περιγραφή project</a:t>
            </a:r>
            <a:endParaRPr sz="2800">
              <a:latin typeface="Times New Roman"/>
              <a:ea typeface="Times New Roman"/>
              <a:cs typeface="Times New Roman"/>
              <a:sym typeface="Times New Roman"/>
            </a:endParaRPr>
          </a:p>
        </p:txBody>
      </p:sp>
      <p:sp>
        <p:nvSpPr>
          <p:cNvPr id="147" name="Google Shape;147;p15"/>
          <p:cNvSpPr txBox="1"/>
          <p:nvPr>
            <p:ph idx="1" type="body"/>
          </p:nvPr>
        </p:nvSpPr>
        <p:spPr>
          <a:xfrm>
            <a:off x="1297500" y="1361850"/>
            <a:ext cx="7038900" cy="241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l" sz="1400">
                <a:latin typeface="Times New Roman"/>
                <a:ea typeface="Times New Roman"/>
                <a:cs typeface="Times New Roman"/>
                <a:sym typeface="Times New Roman"/>
              </a:rPr>
              <a:t>Ο σκοπός του συγκεκριμένου project ήταν η δημιουργία ενός αυτόνομου οχήματος που κινείται μέσα στην πόλη, υπακούει στους νόμους του ΚΟΚ και αλληλεπιδρά και με άλλα οχήματα. Η υλοποίηση έγινε στο περιβάλλον Webots και οι controllers είναι γραμμένοι σε γλώσσα C.</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sz="1400">
                <a:latin typeface="Times New Roman"/>
                <a:ea typeface="Times New Roman"/>
                <a:cs typeface="Times New Roman"/>
                <a:sym typeface="Times New Roman"/>
              </a:rPr>
              <a:t> Για την σωστή προσέγγιση, το project χωρίστηκε σε δύο μέρη. Το πρώτο ήταν η διόρθωση της λωρίδας κίνησης και η τήρηση των φαναριών ρύθμισης κυκλοφορίας. Το δεύτερο ήταν η αλληλεπίδραση του οχήματος με άλλα αυτόνομα οχήματα μέσα στην πόλη.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sz="1400">
                <a:latin typeface="Times New Roman"/>
                <a:ea typeface="Times New Roman"/>
                <a:cs typeface="Times New Roman"/>
                <a:sym typeface="Times New Roman"/>
              </a:rPr>
              <a:t>Η προσομοίωση έλαβε χώρα σε δύο κόσμους, τον city.wbt και τον city_traffic.wbt. Για κάθε κόσμο δημιουργήθηκε και ένας controller που χειρίζεται το όχημα με τέτοιο τρόπο ώστε να πετύχουμε τη σωστή κίνηση για τις ανάγκες του κάθε κόσμου.</a:t>
            </a:r>
            <a:endParaRPr sz="1400">
              <a:latin typeface="Times New Roman"/>
              <a:ea typeface="Times New Roman"/>
              <a:cs typeface="Times New Roman"/>
              <a:sym typeface="Times New Roman"/>
            </a:endParaRPr>
          </a:p>
          <a:p>
            <a:pPr indent="0" lvl="0" marL="0" rtl="0" algn="l">
              <a:spcBef>
                <a:spcPts val="1200"/>
              </a:spcBef>
              <a:spcAft>
                <a:spcPts val="1200"/>
              </a:spcAft>
              <a:buNone/>
            </a:pPr>
            <a:r>
              <a:rPr lang="el" sz="1100">
                <a:latin typeface="Times New Roman"/>
                <a:ea typeface="Times New Roman"/>
                <a:cs typeface="Times New Roman"/>
                <a:sym typeface="Times New Roman"/>
              </a:rPr>
              <a:t>Η αναλυτική και τεχνική εξήγηση του project βρίσκεται στην αναφορά (REPORT.PDF).</a:t>
            </a:r>
            <a:endParaRPr sz="1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l" sz="3466"/>
              <a:t>Οι δύο κόσμοι </a:t>
            </a:r>
            <a:endParaRPr sz="3466"/>
          </a:p>
          <a:p>
            <a:pPr indent="0" lvl="0" marL="0" rtl="0" algn="l">
              <a:spcBef>
                <a:spcPts val="0"/>
              </a:spcBef>
              <a:spcAft>
                <a:spcPts val="0"/>
              </a:spcAft>
              <a:buNone/>
            </a:pPr>
            <a:r>
              <a:rPr lang="el" sz="3416">
                <a:latin typeface="Times New Roman"/>
                <a:ea typeface="Times New Roman"/>
                <a:cs typeface="Times New Roman"/>
                <a:sym typeface="Times New Roman"/>
              </a:rPr>
              <a:t>city.wbt και city_traffic.wbt</a:t>
            </a:r>
            <a:br>
              <a:rPr lang="el"/>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sz="3016">
                <a:latin typeface="Times New Roman"/>
                <a:ea typeface="Times New Roman"/>
                <a:cs typeface="Times New Roman"/>
                <a:sym typeface="Times New Roman"/>
              </a:rPr>
              <a:t>city.wbt</a:t>
            </a:r>
            <a:endParaRPr sz="2000"/>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l" sz="1400">
                <a:latin typeface="Times New Roman"/>
                <a:ea typeface="Times New Roman"/>
                <a:cs typeface="Times New Roman"/>
                <a:sym typeface="Times New Roman"/>
              </a:rPr>
              <a:t>Ο κόσμος city.wbt μας προσφέρει ένα περιβάλλον με ευθείες, στροφές και φανάρια. Ιδανικός για τη δημιουργία ενός Controller, ο οποίος κρατάει το όχημά μας στη σωστή λωρίδα και τηρεί τα κόκκινα και πράσινα φανάρια.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sz="1400">
                <a:latin typeface="Times New Roman"/>
                <a:ea typeface="Times New Roman"/>
                <a:cs typeface="Times New Roman"/>
                <a:sym typeface="Times New Roman"/>
              </a:rPr>
              <a:t>Ως σωστή λωρίδα, ο controller ορίζει τη θέση δεξιά της </a:t>
            </a:r>
            <a:r>
              <a:rPr lang="el" sz="1400">
                <a:latin typeface="Times New Roman"/>
                <a:ea typeface="Times New Roman"/>
                <a:cs typeface="Times New Roman"/>
                <a:sym typeface="Times New Roman"/>
              </a:rPr>
              <a:t>διπλής κίτρινης γραμμής </a:t>
            </a:r>
            <a:r>
              <a:rPr lang="el" sz="1400">
                <a:latin typeface="Times New Roman"/>
                <a:ea typeface="Times New Roman"/>
                <a:cs typeface="Times New Roman"/>
                <a:sym typeface="Times New Roman"/>
              </a:rPr>
              <a:t>και μόλις την εντοπίσει μέσω κάμερας, κρατάει σταθερή απόσταση από αυτήν και την ακολουθεί.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sz="1400">
                <a:latin typeface="Times New Roman"/>
                <a:ea typeface="Times New Roman"/>
                <a:cs typeface="Times New Roman"/>
                <a:sym typeface="Times New Roman"/>
              </a:rPr>
              <a:t>Το όχημά μας, μέσω καμερών πάλι, εντοπίζει το κόκκινο χρώμα από τα φανάρια και σταματάει περιμένοντας να ανάψει το πράσινο. Μόλις γίνει αυτό, ξεκινάει με σταθερή ταχύτητα και συνεχίζει να ακολουθεί την </a:t>
            </a:r>
            <a:r>
              <a:rPr lang="el" sz="1400">
                <a:latin typeface="Times New Roman"/>
                <a:ea typeface="Times New Roman"/>
                <a:cs typeface="Times New Roman"/>
                <a:sym typeface="Times New Roman"/>
              </a:rPr>
              <a:t>διπλή κίτρινη γραμμή</a:t>
            </a:r>
            <a:r>
              <a:rPr lang="el"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0909"/>
              <a:buFont typeface="Arial"/>
              <a:buNone/>
            </a:pPr>
            <a:r>
              <a:rPr lang="el" sz="2420"/>
              <a:t>Προσομοίωση στόν</a:t>
            </a:r>
            <a:r>
              <a:rPr lang="el" sz="1879"/>
              <a:t> </a:t>
            </a:r>
            <a:r>
              <a:rPr lang="el" sz="2435">
                <a:latin typeface="Times New Roman"/>
                <a:ea typeface="Times New Roman"/>
                <a:cs typeface="Times New Roman"/>
                <a:sym typeface="Times New Roman"/>
              </a:rPr>
              <a:t>city.wbt - Οδήγηση στην λωρίδα.</a:t>
            </a:r>
            <a:endParaRPr sz="1879"/>
          </a:p>
          <a:p>
            <a:pPr indent="0" lvl="0" marL="0" rtl="0" algn="l">
              <a:spcBef>
                <a:spcPts val="0"/>
              </a:spcBef>
              <a:spcAft>
                <a:spcPts val="0"/>
              </a:spcAft>
              <a:buNone/>
            </a:pPr>
            <a:r>
              <a:t/>
            </a:r>
            <a:endParaRPr/>
          </a:p>
        </p:txBody>
      </p:sp>
      <p:sp>
        <p:nvSpPr>
          <p:cNvPr id="164" name="Google Shape;164;p18"/>
          <p:cNvSpPr txBox="1"/>
          <p:nvPr>
            <p:ph idx="1" type="body"/>
          </p:nvPr>
        </p:nvSpPr>
        <p:spPr>
          <a:xfrm>
            <a:off x="1297500" y="1782175"/>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a:t>Στο διπλανό βίντεο φαίνεται το όχημα να διορθώνει τη θέση του και να ακολουθεί τη διπλή κίτρινη γραμμή. Μόλις εντοπίσει κλίση σε αυτήν, αλλάζει την πορεία του και μόλις τη χάσει μέσα από την κάμερα, κρατάει σταθερή ταχύτητα και πορεία μέχρι να την ξανά εντοπίσει (γνωρίζοντας ότι βρίσκεται σε σταυροδρόμι).</a:t>
            </a:r>
            <a:endParaRPr/>
          </a:p>
        </p:txBody>
      </p:sp>
      <p:pic>
        <p:nvPicPr>
          <p:cNvPr id="165" name="Google Shape;165;p18" title="linefollowing.mp4">
            <a:hlinkClick r:id="rId3"/>
          </p:cNvPr>
          <p:cNvPicPr preferRelativeResize="0"/>
          <p:nvPr/>
        </p:nvPicPr>
        <p:blipFill>
          <a:blip r:embed="rId4">
            <a:alphaModFix/>
          </a:blip>
          <a:stretch>
            <a:fillRect/>
          </a:stretch>
        </p:blipFill>
        <p:spPr>
          <a:xfrm>
            <a:off x="4853100" y="1460250"/>
            <a:ext cx="4138500" cy="310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l" sz="2420"/>
              <a:t>Προσομοίωση</a:t>
            </a:r>
            <a:r>
              <a:rPr lang="el" sz="2420"/>
              <a:t> στόν</a:t>
            </a:r>
            <a:r>
              <a:rPr lang="el" sz="1879"/>
              <a:t> </a:t>
            </a:r>
            <a:r>
              <a:rPr lang="el" sz="2435">
                <a:latin typeface="Times New Roman"/>
                <a:ea typeface="Times New Roman"/>
                <a:cs typeface="Times New Roman"/>
                <a:sym typeface="Times New Roman"/>
              </a:rPr>
              <a:t>city.wbt - Έλεγχος φαναριών</a:t>
            </a:r>
            <a:endParaRPr sz="1879"/>
          </a:p>
        </p:txBody>
      </p:sp>
      <p:sp>
        <p:nvSpPr>
          <p:cNvPr id="171" name="Google Shape;171;p1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l"/>
              <a:t>Όπως φαίνεται στο διπλανό βίντεο, το όχημα κινείται στη λωρίδα, εντοπίζει το κόκκινο φανάρι και σταματάει σε απόσταση ώστε η κάμερα να έχει ορατότητα στο φανάρι. Μόλις εντοπίσει το πράσινο, ξεκινάει πάλι την πορεία του και ακολουθεί τη διπλή πορτοκαλί γραμμή. Αξίζει να σημειωθεί πως ο controller ελέγχει μόνο το πάνω δεξιά μέρος της κάμερας, καθώς το όχημά μας πρέπει να εξετάσει μόνο το δεξιό φανάρι, καθώς θέλει να πάει ευθεία.</a:t>
            </a:r>
            <a:endParaRPr/>
          </a:p>
        </p:txBody>
      </p:sp>
      <p:pic>
        <p:nvPicPr>
          <p:cNvPr id="172" name="Google Shape;172;p19" title="trafficLight.mp4">
            <a:hlinkClick r:id="rId3"/>
          </p:cNvPr>
          <p:cNvPicPr preferRelativeResize="0"/>
          <p:nvPr/>
        </p:nvPicPr>
        <p:blipFill>
          <a:blip r:embed="rId4">
            <a:alphaModFix/>
          </a:blip>
          <a:stretch>
            <a:fillRect/>
          </a:stretch>
        </p:blipFill>
        <p:spPr>
          <a:xfrm>
            <a:off x="4853100" y="1460250"/>
            <a:ext cx="4138500" cy="310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