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5" r:id="rId28"/>
    <p:sldId id="283" r:id="rId29"/>
    <p:sldId id="284" r:id="rId30"/>
    <p:sldId id="286" r:id="rId31"/>
    <p:sldId id="287" r:id="rId32"/>
    <p:sldId id="288" r:id="rId33"/>
    <p:sldId id="289" r:id="rId34"/>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Місце для дати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3E44EC-1298-48CA-A2F7-44AC349D5EFA}" type="datetimeFigureOut">
              <a:rPr lang="uk-UA" smtClean="0"/>
              <a:t>15.08.2018</a:t>
            </a:fld>
            <a:endParaRPr lang="uk-UA"/>
          </a:p>
        </p:txBody>
      </p:sp>
      <p:sp>
        <p:nvSpPr>
          <p:cNvPr id="4" name="Місце для зображення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Місце для нотаток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6" name="Місце для нижнього колонтитула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Місце для номера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53A2E5-DAF6-420C-952B-AC3A38BDE0C8}" type="slidenum">
              <a:rPr lang="uk-UA" smtClean="0"/>
              <a:t>‹№›</a:t>
            </a:fld>
            <a:endParaRPr lang="uk-UA"/>
          </a:p>
        </p:txBody>
      </p:sp>
    </p:spTree>
    <p:extLst>
      <p:ext uri="{BB962C8B-B14F-4D97-AF65-F5344CB8AC3E}">
        <p14:creationId xmlns:p14="http://schemas.microsoft.com/office/powerpoint/2010/main" val="688034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uk-UA" smtClean="0"/>
              <a:t>Зразок заголовка</a:t>
            </a:r>
            <a:endParaRPr lang="uk-UA"/>
          </a:p>
        </p:txBody>
      </p:sp>
      <p:sp>
        <p:nvSpPr>
          <p:cNvPr id="3" name="Пі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uk-UA" smtClean="0"/>
              <a:t>Клацніть, щоб редагувати стиль зразка підзаголовка</a:t>
            </a:r>
            <a:endParaRPr lang="uk-UA"/>
          </a:p>
        </p:txBody>
      </p:sp>
      <p:sp>
        <p:nvSpPr>
          <p:cNvPr id="4" name="Місце для дати 3"/>
          <p:cNvSpPr>
            <a:spLocks noGrp="1"/>
          </p:cNvSpPr>
          <p:nvPr>
            <p:ph type="dt" sz="half" idx="10"/>
          </p:nvPr>
        </p:nvSpPr>
        <p:spPr/>
        <p:txBody>
          <a:bodyPr/>
          <a:lstStyle/>
          <a:p>
            <a:fld id="{E7D30F0E-D273-4DD7-8D2F-A55677C74DB7}" type="datetimeFigureOut">
              <a:rPr lang="uk-UA" smtClean="0"/>
              <a:t>15.08.2018</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p>
            <a:fld id="{83CAC49A-FB6C-4AB4-844F-73D6EF1B5EAD}" type="slidenum">
              <a:rPr lang="uk-UA" smtClean="0"/>
              <a:t>‹№›</a:t>
            </a:fld>
            <a:endParaRPr lang="uk-UA"/>
          </a:p>
        </p:txBody>
      </p:sp>
    </p:spTree>
    <p:extLst>
      <p:ext uri="{BB962C8B-B14F-4D97-AF65-F5344CB8AC3E}">
        <p14:creationId xmlns:p14="http://schemas.microsoft.com/office/powerpoint/2010/main" val="1371967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smtClean="0"/>
              <a:t>Зразок заголовка</a:t>
            </a:r>
            <a:endParaRPr lang="uk-UA"/>
          </a:p>
        </p:txBody>
      </p:sp>
      <p:sp>
        <p:nvSpPr>
          <p:cNvPr id="3" name="Місце для вертикального тексту 2"/>
          <p:cNvSpPr>
            <a:spLocks noGrp="1"/>
          </p:cNvSpPr>
          <p:nvPr>
            <p:ph type="body" orient="vert" idx="1"/>
          </p:nvPr>
        </p:nvSpPr>
        <p:spPr/>
        <p:txBody>
          <a:bodyPr vert="eaVert"/>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4" name="Місце для дати 3"/>
          <p:cNvSpPr>
            <a:spLocks noGrp="1"/>
          </p:cNvSpPr>
          <p:nvPr>
            <p:ph type="dt" sz="half" idx="10"/>
          </p:nvPr>
        </p:nvSpPr>
        <p:spPr/>
        <p:txBody>
          <a:bodyPr/>
          <a:lstStyle/>
          <a:p>
            <a:fld id="{E7D30F0E-D273-4DD7-8D2F-A55677C74DB7}" type="datetimeFigureOut">
              <a:rPr lang="uk-UA" smtClean="0"/>
              <a:t>15.08.2018</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p>
            <a:fld id="{83CAC49A-FB6C-4AB4-844F-73D6EF1B5EAD}" type="slidenum">
              <a:rPr lang="uk-UA" smtClean="0"/>
              <a:t>‹№›</a:t>
            </a:fld>
            <a:endParaRPr lang="uk-UA"/>
          </a:p>
        </p:txBody>
      </p:sp>
    </p:spTree>
    <p:extLst>
      <p:ext uri="{BB962C8B-B14F-4D97-AF65-F5344CB8AC3E}">
        <p14:creationId xmlns:p14="http://schemas.microsoft.com/office/powerpoint/2010/main" val="2174541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Вертикальний заголовок 1"/>
          <p:cNvSpPr>
            <a:spLocks noGrp="1"/>
          </p:cNvSpPr>
          <p:nvPr>
            <p:ph type="title" orient="vert"/>
          </p:nvPr>
        </p:nvSpPr>
        <p:spPr>
          <a:xfrm>
            <a:off x="8724900" y="365125"/>
            <a:ext cx="2628900" cy="5811838"/>
          </a:xfrm>
        </p:spPr>
        <p:txBody>
          <a:bodyPr vert="eaVert"/>
          <a:lstStyle/>
          <a:p>
            <a:r>
              <a:rPr lang="uk-UA" smtClean="0"/>
              <a:t>Зразок заголовка</a:t>
            </a:r>
            <a:endParaRPr lang="uk-UA"/>
          </a:p>
        </p:txBody>
      </p:sp>
      <p:sp>
        <p:nvSpPr>
          <p:cNvPr id="3" name="Місце для вертикального тексту 2"/>
          <p:cNvSpPr>
            <a:spLocks noGrp="1"/>
          </p:cNvSpPr>
          <p:nvPr>
            <p:ph type="body" orient="vert" idx="1"/>
          </p:nvPr>
        </p:nvSpPr>
        <p:spPr>
          <a:xfrm>
            <a:off x="838200" y="365125"/>
            <a:ext cx="7734300" cy="5811838"/>
          </a:xfrm>
        </p:spPr>
        <p:txBody>
          <a:bodyPr vert="eaVert"/>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4" name="Місце для дати 3"/>
          <p:cNvSpPr>
            <a:spLocks noGrp="1"/>
          </p:cNvSpPr>
          <p:nvPr>
            <p:ph type="dt" sz="half" idx="10"/>
          </p:nvPr>
        </p:nvSpPr>
        <p:spPr/>
        <p:txBody>
          <a:bodyPr/>
          <a:lstStyle/>
          <a:p>
            <a:fld id="{E7D30F0E-D273-4DD7-8D2F-A55677C74DB7}" type="datetimeFigureOut">
              <a:rPr lang="uk-UA" smtClean="0"/>
              <a:t>15.08.2018</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p>
            <a:fld id="{83CAC49A-FB6C-4AB4-844F-73D6EF1B5EAD}" type="slidenum">
              <a:rPr lang="uk-UA" smtClean="0"/>
              <a:t>‹№›</a:t>
            </a:fld>
            <a:endParaRPr lang="uk-UA"/>
          </a:p>
        </p:txBody>
      </p:sp>
    </p:spTree>
    <p:extLst>
      <p:ext uri="{BB962C8B-B14F-4D97-AF65-F5344CB8AC3E}">
        <p14:creationId xmlns:p14="http://schemas.microsoft.com/office/powerpoint/2010/main" val="1413702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і об’є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smtClean="0"/>
              <a:t>Зразок заголовка</a:t>
            </a:r>
            <a:endParaRPr lang="uk-UA"/>
          </a:p>
        </p:txBody>
      </p:sp>
      <p:sp>
        <p:nvSpPr>
          <p:cNvPr id="3" name="Місце для вмісту 2"/>
          <p:cNvSpPr>
            <a:spLocks noGrp="1"/>
          </p:cNvSpPr>
          <p:nvPr>
            <p:ph idx="1"/>
          </p:nvPr>
        </p:nvSpPr>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4" name="Місце для дати 3"/>
          <p:cNvSpPr>
            <a:spLocks noGrp="1"/>
          </p:cNvSpPr>
          <p:nvPr>
            <p:ph type="dt" sz="half" idx="10"/>
          </p:nvPr>
        </p:nvSpPr>
        <p:spPr/>
        <p:txBody>
          <a:bodyPr/>
          <a:lstStyle/>
          <a:p>
            <a:fld id="{E7D30F0E-D273-4DD7-8D2F-A55677C74DB7}" type="datetimeFigureOut">
              <a:rPr lang="uk-UA" smtClean="0"/>
              <a:t>15.08.2018</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p>
            <a:fld id="{83CAC49A-FB6C-4AB4-844F-73D6EF1B5EAD}" type="slidenum">
              <a:rPr lang="uk-UA" smtClean="0"/>
              <a:t>‹№›</a:t>
            </a:fld>
            <a:endParaRPr lang="uk-UA"/>
          </a:p>
        </p:txBody>
      </p:sp>
    </p:spTree>
    <p:extLst>
      <p:ext uri="{BB962C8B-B14F-4D97-AF65-F5344CB8AC3E}">
        <p14:creationId xmlns:p14="http://schemas.microsoft.com/office/powerpoint/2010/main" val="4008387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озділу">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uk-UA" smtClean="0"/>
              <a:t>Зразок заголовка</a:t>
            </a:r>
            <a:endParaRPr lang="uk-UA"/>
          </a:p>
        </p:txBody>
      </p:sp>
      <p:sp>
        <p:nvSpPr>
          <p:cNvPr id="3" name="Місце для тексту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uk-UA" smtClean="0"/>
              <a:t>Редагувати стиль зразка тексту</a:t>
            </a:r>
          </a:p>
        </p:txBody>
      </p:sp>
      <p:sp>
        <p:nvSpPr>
          <p:cNvPr id="4" name="Місце для дати 3"/>
          <p:cNvSpPr>
            <a:spLocks noGrp="1"/>
          </p:cNvSpPr>
          <p:nvPr>
            <p:ph type="dt" sz="half" idx="10"/>
          </p:nvPr>
        </p:nvSpPr>
        <p:spPr/>
        <p:txBody>
          <a:bodyPr/>
          <a:lstStyle/>
          <a:p>
            <a:fld id="{E7D30F0E-D273-4DD7-8D2F-A55677C74DB7}" type="datetimeFigureOut">
              <a:rPr lang="uk-UA" smtClean="0"/>
              <a:t>15.08.2018</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p>
            <a:fld id="{83CAC49A-FB6C-4AB4-844F-73D6EF1B5EAD}" type="slidenum">
              <a:rPr lang="uk-UA" smtClean="0"/>
              <a:t>‹№›</a:t>
            </a:fld>
            <a:endParaRPr lang="uk-UA"/>
          </a:p>
        </p:txBody>
      </p:sp>
    </p:spTree>
    <p:extLst>
      <p:ext uri="{BB962C8B-B14F-4D97-AF65-F5344CB8AC3E}">
        <p14:creationId xmlns:p14="http://schemas.microsoft.com/office/powerpoint/2010/main" val="2314901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smtClean="0"/>
              <a:t>Зразок заголовка</a:t>
            </a:r>
            <a:endParaRPr lang="uk-UA"/>
          </a:p>
        </p:txBody>
      </p:sp>
      <p:sp>
        <p:nvSpPr>
          <p:cNvPr id="3" name="Місце для вмісту 2"/>
          <p:cNvSpPr>
            <a:spLocks noGrp="1"/>
          </p:cNvSpPr>
          <p:nvPr>
            <p:ph sz="half" idx="1"/>
          </p:nvPr>
        </p:nvSpPr>
        <p:spPr>
          <a:xfrm>
            <a:off x="838200" y="1825625"/>
            <a:ext cx="5181600" cy="4351338"/>
          </a:xfrm>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4" name="Місце для вмісту 3"/>
          <p:cNvSpPr>
            <a:spLocks noGrp="1"/>
          </p:cNvSpPr>
          <p:nvPr>
            <p:ph sz="half" idx="2"/>
          </p:nvPr>
        </p:nvSpPr>
        <p:spPr>
          <a:xfrm>
            <a:off x="6172200" y="1825625"/>
            <a:ext cx="5181600" cy="4351338"/>
          </a:xfrm>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5" name="Місце для дати 4"/>
          <p:cNvSpPr>
            <a:spLocks noGrp="1"/>
          </p:cNvSpPr>
          <p:nvPr>
            <p:ph type="dt" sz="half" idx="10"/>
          </p:nvPr>
        </p:nvSpPr>
        <p:spPr/>
        <p:txBody>
          <a:bodyPr/>
          <a:lstStyle/>
          <a:p>
            <a:fld id="{E7D30F0E-D273-4DD7-8D2F-A55677C74DB7}" type="datetimeFigureOut">
              <a:rPr lang="uk-UA" smtClean="0"/>
              <a:t>15.08.2018</a:t>
            </a:fld>
            <a:endParaRPr lang="uk-UA"/>
          </a:p>
        </p:txBody>
      </p:sp>
      <p:sp>
        <p:nvSpPr>
          <p:cNvPr id="6" name="Місце для нижнього колонтитула 5"/>
          <p:cNvSpPr>
            <a:spLocks noGrp="1"/>
          </p:cNvSpPr>
          <p:nvPr>
            <p:ph type="ftr" sz="quarter" idx="11"/>
          </p:nvPr>
        </p:nvSpPr>
        <p:spPr/>
        <p:txBody>
          <a:bodyPr/>
          <a:lstStyle/>
          <a:p>
            <a:endParaRPr lang="uk-UA"/>
          </a:p>
        </p:txBody>
      </p:sp>
      <p:sp>
        <p:nvSpPr>
          <p:cNvPr id="7" name="Місце для номера слайда 6"/>
          <p:cNvSpPr>
            <a:spLocks noGrp="1"/>
          </p:cNvSpPr>
          <p:nvPr>
            <p:ph type="sldNum" sz="quarter" idx="12"/>
          </p:nvPr>
        </p:nvSpPr>
        <p:spPr/>
        <p:txBody>
          <a:bodyPr/>
          <a:lstStyle/>
          <a:p>
            <a:fld id="{83CAC49A-FB6C-4AB4-844F-73D6EF1B5EAD}" type="slidenum">
              <a:rPr lang="uk-UA" smtClean="0"/>
              <a:t>‹№›</a:t>
            </a:fld>
            <a:endParaRPr lang="uk-UA"/>
          </a:p>
        </p:txBody>
      </p:sp>
    </p:spTree>
    <p:extLst>
      <p:ext uri="{BB962C8B-B14F-4D97-AF65-F5344CB8AC3E}">
        <p14:creationId xmlns:p14="http://schemas.microsoft.com/office/powerpoint/2010/main" val="2205200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uk-UA" smtClean="0"/>
              <a:t>Зразок заголовка</a:t>
            </a:r>
            <a:endParaRPr lang="uk-UA"/>
          </a:p>
        </p:txBody>
      </p:sp>
      <p:sp>
        <p:nvSpPr>
          <p:cNvPr id="3" name="Місце для тексту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4" name="Місце для вмісту 3"/>
          <p:cNvSpPr>
            <a:spLocks noGrp="1"/>
          </p:cNvSpPr>
          <p:nvPr>
            <p:ph sz="half" idx="2"/>
          </p:nvPr>
        </p:nvSpPr>
        <p:spPr>
          <a:xfrm>
            <a:off x="839788" y="2505075"/>
            <a:ext cx="5157787" cy="3684588"/>
          </a:xfrm>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5" name="Місце для тексту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6" name="Місце для вмісту 5"/>
          <p:cNvSpPr>
            <a:spLocks noGrp="1"/>
          </p:cNvSpPr>
          <p:nvPr>
            <p:ph sz="quarter" idx="4"/>
          </p:nvPr>
        </p:nvSpPr>
        <p:spPr>
          <a:xfrm>
            <a:off x="6172200" y="2505075"/>
            <a:ext cx="5183188" cy="3684588"/>
          </a:xfrm>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7" name="Місце для дати 6"/>
          <p:cNvSpPr>
            <a:spLocks noGrp="1"/>
          </p:cNvSpPr>
          <p:nvPr>
            <p:ph type="dt" sz="half" idx="10"/>
          </p:nvPr>
        </p:nvSpPr>
        <p:spPr/>
        <p:txBody>
          <a:bodyPr/>
          <a:lstStyle/>
          <a:p>
            <a:fld id="{E7D30F0E-D273-4DD7-8D2F-A55677C74DB7}" type="datetimeFigureOut">
              <a:rPr lang="uk-UA" smtClean="0"/>
              <a:t>15.08.2018</a:t>
            </a:fld>
            <a:endParaRPr lang="uk-UA"/>
          </a:p>
        </p:txBody>
      </p:sp>
      <p:sp>
        <p:nvSpPr>
          <p:cNvPr id="8" name="Місце для нижнього колонтитула 7"/>
          <p:cNvSpPr>
            <a:spLocks noGrp="1"/>
          </p:cNvSpPr>
          <p:nvPr>
            <p:ph type="ftr" sz="quarter" idx="11"/>
          </p:nvPr>
        </p:nvSpPr>
        <p:spPr/>
        <p:txBody>
          <a:bodyPr/>
          <a:lstStyle/>
          <a:p>
            <a:endParaRPr lang="uk-UA"/>
          </a:p>
        </p:txBody>
      </p:sp>
      <p:sp>
        <p:nvSpPr>
          <p:cNvPr id="9" name="Місце для номера слайда 8"/>
          <p:cNvSpPr>
            <a:spLocks noGrp="1"/>
          </p:cNvSpPr>
          <p:nvPr>
            <p:ph type="sldNum" sz="quarter" idx="12"/>
          </p:nvPr>
        </p:nvSpPr>
        <p:spPr/>
        <p:txBody>
          <a:bodyPr/>
          <a:lstStyle/>
          <a:p>
            <a:fld id="{83CAC49A-FB6C-4AB4-844F-73D6EF1B5EAD}" type="slidenum">
              <a:rPr lang="uk-UA" smtClean="0"/>
              <a:t>‹№›</a:t>
            </a:fld>
            <a:endParaRPr lang="uk-UA"/>
          </a:p>
        </p:txBody>
      </p:sp>
    </p:spTree>
    <p:extLst>
      <p:ext uri="{BB962C8B-B14F-4D97-AF65-F5344CB8AC3E}">
        <p14:creationId xmlns:p14="http://schemas.microsoft.com/office/powerpoint/2010/main" val="208100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smtClean="0"/>
              <a:t>Зразок заголовка</a:t>
            </a:r>
            <a:endParaRPr lang="uk-UA"/>
          </a:p>
        </p:txBody>
      </p:sp>
      <p:sp>
        <p:nvSpPr>
          <p:cNvPr id="3" name="Місце для дати 2"/>
          <p:cNvSpPr>
            <a:spLocks noGrp="1"/>
          </p:cNvSpPr>
          <p:nvPr>
            <p:ph type="dt" sz="half" idx="10"/>
          </p:nvPr>
        </p:nvSpPr>
        <p:spPr/>
        <p:txBody>
          <a:bodyPr/>
          <a:lstStyle/>
          <a:p>
            <a:fld id="{E7D30F0E-D273-4DD7-8D2F-A55677C74DB7}" type="datetimeFigureOut">
              <a:rPr lang="uk-UA" smtClean="0"/>
              <a:t>15.08.2018</a:t>
            </a:fld>
            <a:endParaRPr lang="uk-UA"/>
          </a:p>
        </p:txBody>
      </p:sp>
      <p:sp>
        <p:nvSpPr>
          <p:cNvPr id="4" name="Місце для нижнього колонтитула 3"/>
          <p:cNvSpPr>
            <a:spLocks noGrp="1"/>
          </p:cNvSpPr>
          <p:nvPr>
            <p:ph type="ftr" sz="quarter" idx="11"/>
          </p:nvPr>
        </p:nvSpPr>
        <p:spPr/>
        <p:txBody>
          <a:bodyPr/>
          <a:lstStyle/>
          <a:p>
            <a:endParaRPr lang="uk-UA"/>
          </a:p>
        </p:txBody>
      </p:sp>
      <p:sp>
        <p:nvSpPr>
          <p:cNvPr id="5" name="Місце для номера слайда 4"/>
          <p:cNvSpPr>
            <a:spLocks noGrp="1"/>
          </p:cNvSpPr>
          <p:nvPr>
            <p:ph type="sldNum" sz="quarter" idx="12"/>
          </p:nvPr>
        </p:nvSpPr>
        <p:spPr/>
        <p:txBody>
          <a:bodyPr/>
          <a:lstStyle/>
          <a:p>
            <a:fld id="{83CAC49A-FB6C-4AB4-844F-73D6EF1B5EAD}" type="slidenum">
              <a:rPr lang="uk-UA" smtClean="0"/>
              <a:t>‹№›</a:t>
            </a:fld>
            <a:endParaRPr lang="uk-UA"/>
          </a:p>
        </p:txBody>
      </p:sp>
    </p:spTree>
    <p:extLst>
      <p:ext uri="{BB962C8B-B14F-4D97-AF65-F5344CB8AC3E}">
        <p14:creationId xmlns:p14="http://schemas.microsoft.com/office/powerpoint/2010/main" val="953043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Місце для дати 1"/>
          <p:cNvSpPr>
            <a:spLocks noGrp="1"/>
          </p:cNvSpPr>
          <p:nvPr>
            <p:ph type="dt" sz="half" idx="10"/>
          </p:nvPr>
        </p:nvSpPr>
        <p:spPr/>
        <p:txBody>
          <a:bodyPr/>
          <a:lstStyle/>
          <a:p>
            <a:fld id="{E7D30F0E-D273-4DD7-8D2F-A55677C74DB7}" type="datetimeFigureOut">
              <a:rPr lang="uk-UA" smtClean="0"/>
              <a:t>15.08.2018</a:t>
            </a:fld>
            <a:endParaRPr lang="uk-UA"/>
          </a:p>
        </p:txBody>
      </p:sp>
      <p:sp>
        <p:nvSpPr>
          <p:cNvPr id="3" name="Місце для нижнього колонтитула 2"/>
          <p:cNvSpPr>
            <a:spLocks noGrp="1"/>
          </p:cNvSpPr>
          <p:nvPr>
            <p:ph type="ftr" sz="quarter" idx="11"/>
          </p:nvPr>
        </p:nvSpPr>
        <p:spPr/>
        <p:txBody>
          <a:bodyPr/>
          <a:lstStyle/>
          <a:p>
            <a:endParaRPr lang="uk-UA"/>
          </a:p>
        </p:txBody>
      </p:sp>
      <p:sp>
        <p:nvSpPr>
          <p:cNvPr id="4" name="Місце для номера слайда 3"/>
          <p:cNvSpPr>
            <a:spLocks noGrp="1"/>
          </p:cNvSpPr>
          <p:nvPr>
            <p:ph type="sldNum" sz="quarter" idx="12"/>
          </p:nvPr>
        </p:nvSpPr>
        <p:spPr/>
        <p:txBody>
          <a:bodyPr/>
          <a:lstStyle/>
          <a:p>
            <a:fld id="{83CAC49A-FB6C-4AB4-844F-73D6EF1B5EAD}" type="slidenum">
              <a:rPr lang="uk-UA" smtClean="0"/>
              <a:t>‹№›</a:t>
            </a:fld>
            <a:endParaRPr lang="uk-UA"/>
          </a:p>
        </p:txBody>
      </p:sp>
    </p:spTree>
    <p:extLst>
      <p:ext uri="{BB962C8B-B14F-4D97-AF65-F5344CB8AC3E}">
        <p14:creationId xmlns:p14="http://schemas.microsoft.com/office/powerpoint/2010/main" val="1290638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з підпис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uk-UA" smtClean="0"/>
              <a:t>Зразок заголовка</a:t>
            </a:r>
            <a:endParaRPr lang="uk-UA"/>
          </a:p>
        </p:txBody>
      </p:sp>
      <p:sp>
        <p:nvSpPr>
          <p:cNvPr id="3" name="Місце для вмісту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4" name="Місце для тексту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5" name="Місце для дати 4"/>
          <p:cNvSpPr>
            <a:spLocks noGrp="1"/>
          </p:cNvSpPr>
          <p:nvPr>
            <p:ph type="dt" sz="half" idx="10"/>
          </p:nvPr>
        </p:nvSpPr>
        <p:spPr/>
        <p:txBody>
          <a:bodyPr/>
          <a:lstStyle/>
          <a:p>
            <a:fld id="{E7D30F0E-D273-4DD7-8D2F-A55677C74DB7}" type="datetimeFigureOut">
              <a:rPr lang="uk-UA" smtClean="0"/>
              <a:t>15.08.2018</a:t>
            </a:fld>
            <a:endParaRPr lang="uk-UA"/>
          </a:p>
        </p:txBody>
      </p:sp>
      <p:sp>
        <p:nvSpPr>
          <p:cNvPr id="6" name="Місце для нижнього колонтитула 5"/>
          <p:cNvSpPr>
            <a:spLocks noGrp="1"/>
          </p:cNvSpPr>
          <p:nvPr>
            <p:ph type="ftr" sz="quarter" idx="11"/>
          </p:nvPr>
        </p:nvSpPr>
        <p:spPr/>
        <p:txBody>
          <a:bodyPr/>
          <a:lstStyle/>
          <a:p>
            <a:endParaRPr lang="uk-UA"/>
          </a:p>
        </p:txBody>
      </p:sp>
      <p:sp>
        <p:nvSpPr>
          <p:cNvPr id="7" name="Місце для номера слайда 6"/>
          <p:cNvSpPr>
            <a:spLocks noGrp="1"/>
          </p:cNvSpPr>
          <p:nvPr>
            <p:ph type="sldNum" sz="quarter" idx="12"/>
          </p:nvPr>
        </p:nvSpPr>
        <p:spPr/>
        <p:txBody>
          <a:bodyPr/>
          <a:lstStyle/>
          <a:p>
            <a:fld id="{83CAC49A-FB6C-4AB4-844F-73D6EF1B5EAD}" type="slidenum">
              <a:rPr lang="uk-UA" smtClean="0"/>
              <a:t>‹№›</a:t>
            </a:fld>
            <a:endParaRPr lang="uk-UA"/>
          </a:p>
        </p:txBody>
      </p:sp>
    </p:spTree>
    <p:extLst>
      <p:ext uri="{BB962C8B-B14F-4D97-AF65-F5344CB8AC3E}">
        <p14:creationId xmlns:p14="http://schemas.microsoft.com/office/powerpoint/2010/main" val="425284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Зображення з підпис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uk-UA" smtClean="0"/>
              <a:t>Зразок заголовка</a:t>
            </a:r>
            <a:endParaRPr lang="uk-UA"/>
          </a:p>
        </p:txBody>
      </p:sp>
      <p:sp>
        <p:nvSpPr>
          <p:cNvPr id="3" name="Місце для зображення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Місце для тексту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5" name="Місце для дати 4"/>
          <p:cNvSpPr>
            <a:spLocks noGrp="1"/>
          </p:cNvSpPr>
          <p:nvPr>
            <p:ph type="dt" sz="half" idx="10"/>
          </p:nvPr>
        </p:nvSpPr>
        <p:spPr/>
        <p:txBody>
          <a:bodyPr/>
          <a:lstStyle/>
          <a:p>
            <a:fld id="{E7D30F0E-D273-4DD7-8D2F-A55677C74DB7}" type="datetimeFigureOut">
              <a:rPr lang="uk-UA" smtClean="0"/>
              <a:t>15.08.2018</a:t>
            </a:fld>
            <a:endParaRPr lang="uk-UA"/>
          </a:p>
        </p:txBody>
      </p:sp>
      <p:sp>
        <p:nvSpPr>
          <p:cNvPr id="6" name="Місце для нижнього колонтитула 5"/>
          <p:cNvSpPr>
            <a:spLocks noGrp="1"/>
          </p:cNvSpPr>
          <p:nvPr>
            <p:ph type="ftr" sz="quarter" idx="11"/>
          </p:nvPr>
        </p:nvSpPr>
        <p:spPr/>
        <p:txBody>
          <a:bodyPr/>
          <a:lstStyle/>
          <a:p>
            <a:endParaRPr lang="uk-UA"/>
          </a:p>
        </p:txBody>
      </p:sp>
      <p:sp>
        <p:nvSpPr>
          <p:cNvPr id="7" name="Місце для номера слайда 6"/>
          <p:cNvSpPr>
            <a:spLocks noGrp="1"/>
          </p:cNvSpPr>
          <p:nvPr>
            <p:ph type="sldNum" sz="quarter" idx="12"/>
          </p:nvPr>
        </p:nvSpPr>
        <p:spPr/>
        <p:txBody>
          <a:bodyPr/>
          <a:lstStyle/>
          <a:p>
            <a:fld id="{83CAC49A-FB6C-4AB4-844F-73D6EF1B5EAD}" type="slidenum">
              <a:rPr lang="uk-UA" smtClean="0"/>
              <a:t>‹№›</a:t>
            </a:fld>
            <a:endParaRPr lang="uk-UA"/>
          </a:p>
        </p:txBody>
      </p:sp>
    </p:spTree>
    <p:extLst>
      <p:ext uri="{BB962C8B-B14F-4D97-AF65-F5344CB8AC3E}">
        <p14:creationId xmlns:p14="http://schemas.microsoft.com/office/powerpoint/2010/main" val="3746434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заголовка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uk-UA" smtClean="0"/>
              <a:t>Зразок заголовка</a:t>
            </a:r>
            <a:endParaRPr lang="uk-UA"/>
          </a:p>
        </p:txBody>
      </p:sp>
      <p:sp>
        <p:nvSpPr>
          <p:cNvPr id="3" name="Місце для тексту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4" name="Місце для дати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D30F0E-D273-4DD7-8D2F-A55677C74DB7}" type="datetimeFigureOut">
              <a:rPr lang="uk-UA" smtClean="0"/>
              <a:t>15.08.2018</a:t>
            </a:fld>
            <a:endParaRPr lang="uk-UA"/>
          </a:p>
        </p:txBody>
      </p:sp>
      <p:sp>
        <p:nvSpPr>
          <p:cNvPr id="5" name="Місце для нижнього колонтитула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Місце для номера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AC49A-FB6C-4AB4-844F-73D6EF1B5EAD}" type="slidenum">
              <a:rPr lang="uk-UA" smtClean="0"/>
              <a:t>‹№›</a:t>
            </a:fld>
            <a:endParaRPr lang="uk-UA"/>
          </a:p>
        </p:txBody>
      </p:sp>
    </p:spTree>
    <p:extLst>
      <p:ext uri="{BB962C8B-B14F-4D97-AF65-F5344CB8AC3E}">
        <p14:creationId xmlns:p14="http://schemas.microsoft.com/office/powerpoint/2010/main" val="3189952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0" y="0"/>
            <a:ext cx="7773074" cy="2127688"/>
          </a:xfrm>
          <a:prstGeom prst="rect">
            <a:avLst/>
          </a:prstGeom>
        </p:spPr>
      </p:pic>
      <p:pic>
        <p:nvPicPr>
          <p:cNvPr id="5" name="Рисунок 4"/>
          <p:cNvPicPr>
            <a:picLocks noChangeAspect="1"/>
          </p:cNvPicPr>
          <p:nvPr/>
        </p:nvPicPr>
        <p:blipFill>
          <a:blip r:embed="rId3"/>
          <a:stretch>
            <a:fillRect/>
          </a:stretch>
        </p:blipFill>
        <p:spPr>
          <a:xfrm>
            <a:off x="1271849" y="523702"/>
            <a:ext cx="1976608" cy="1969241"/>
          </a:xfrm>
          <a:prstGeom prst="rect">
            <a:avLst/>
          </a:prstGeom>
        </p:spPr>
      </p:pic>
      <p:sp>
        <p:nvSpPr>
          <p:cNvPr id="2" name="Заголовок 1"/>
          <p:cNvSpPr>
            <a:spLocks noGrp="1"/>
          </p:cNvSpPr>
          <p:nvPr>
            <p:ph type="ctrTitle"/>
          </p:nvPr>
        </p:nvSpPr>
        <p:spPr>
          <a:xfrm>
            <a:off x="1524000" y="3016646"/>
            <a:ext cx="9144000" cy="2960642"/>
          </a:xfrm>
        </p:spPr>
        <p:txBody>
          <a:bodyPr>
            <a:normAutofit fontScale="90000"/>
          </a:bodyPr>
          <a:lstStyle/>
          <a:p>
            <a:pPr marL="457200" indent="-457200">
              <a:buFont typeface="Arial" panose="020B0604020202020204" pitchFamily="34" charset="0"/>
              <a:buChar char="•"/>
            </a:pPr>
            <a:r>
              <a:rPr lang="uk-UA" sz="3100" dirty="0" smtClean="0">
                <a:latin typeface="Verdana" panose="020B0604030504040204" pitchFamily="34" charset="0"/>
                <a:ea typeface="Verdana" panose="020B0604030504040204" pitchFamily="34" charset="0"/>
                <a:cs typeface="Verdana" panose="020B0604030504040204" pitchFamily="34" charset="0"/>
              </a:rPr>
              <a:t/>
            </a:r>
            <a:br>
              <a:rPr lang="uk-UA" sz="3100" dirty="0" smtClean="0">
                <a:latin typeface="Verdana" panose="020B0604030504040204" pitchFamily="34" charset="0"/>
                <a:ea typeface="Verdana" panose="020B0604030504040204" pitchFamily="34" charset="0"/>
                <a:cs typeface="Verdana" panose="020B0604030504040204" pitchFamily="34" charset="0"/>
              </a:rPr>
            </a:br>
            <a:r>
              <a:rPr lang="uk-UA" sz="3100" dirty="0" smtClean="0">
                <a:latin typeface="Verdana" panose="020B0604030504040204" pitchFamily="34" charset="0"/>
                <a:ea typeface="Verdana" panose="020B0604030504040204" pitchFamily="34" charset="0"/>
                <a:cs typeface="Verdana" panose="020B0604030504040204" pitchFamily="34" charset="0"/>
              </a:rPr>
              <a:t/>
            </a:r>
            <a:br>
              <a:rPr lang="uk-UA" sz="3100" dirty="0" smtClean="0">
                <a:latin typeface="Verdana" panose="020B0604030504040204" pitchFamily="34" charset="0"/>
                <a:ea typeface="Verdana" panose="020B0604030504040204" pitchFamily="34" charset="0"/>
                <a:cs typeface="Verdana" panose="020B0604030504040204" pitchFamily="34" charset="0"/>
              </a:rPr>
            </a:br>
            <a:r>
              <a:rPr lang="uk-UA" sz="3100" dirty="0" smtClean="0">
                <a:latin typeface="Verdana" panose="020B0604030504040204" pitchFamily="34" charset="0"/>
                <a:ea typeface="Verdana" panose="020B0604030504040204" pitchFamily="34" charset="0"/>
                <a:cs typeface="Verdana" panose="020B0604030504040204" pitchFamily="34" charset="0"/>
              </a:rPr>
              <a:t/>
            </a:r>
            <a:br>
              <a:rPr lang="uk-UA" sz="3100" dirty="0" smtClean="0">
                <a:latin typeface="Verdana" panose="020B0604030504040204" pitchFamily="34" charset="0"/>
                <a:ea typeface="Verdana" panose="020B0604030504040204" pitchFamily="34" charset="0"/>
                <a:cs typeface="Verdana" panose="020B0604030504040204" pitchFamily="34" charset="0"/>
              </a:rPr>
            </a:br>
            <a:r>
              <a:rPr lang="uk-UA" sz="3100" dirty="0">
                <a:latin typeface="Verdana" panose="020B0604030504040204" pitchFamily="34" charset="0"/>
                <a:ea typeface="Verdana" panose="020B0604030504040204" pitchFamily="34" charset="0"/>
                <a:cs typeface="Verdana" panose="020B0604030504040204" pitchFamily="34" charset="0"/>
              </a:rPr>
              <a:t/>
            </a:r>
            <a:br>
              <a:rPr lang="uk-UA" sz="3100" dirty="0">
                <a:latin typeface="Verdana" panose="020B0604030504040204" pitchFamily="34" charset="0"/>
                <a:ea typeface="Verdana" panose="020B0604030504040204" pitchFamily="34" charset="0"/>
                <a:cs typeface="Verdana" panose="020B0604030504040204" pitchFamily="34" charset="0"/>
              </a:rPr>
            </a:br>
            <a:r>
              <a:rPr lang="uk-UA" sz="3100" dirty="0" smtClean="0">
                <a:latin typeface="Verdana" panose="020B0604030504040204" pitchFamily="34" charset="0"/>
                <a:ea typeface="Verdana" panose="020B0604030504040204" pitchFamily="34" charset="0"/>
                <a:cs typeface="Verdana" panose="020B0604030504040204" pitchFamily="34" charset="0"/>
              </a:rPr>
              <a:t>Закон України</a:t>
            </a:r>
            <a:br>
              <a:rPr lang="uk-UA" sz="3100" dirty="0" smtClean="0">
                <a:latin typeface="Verdana" panose="020B0604030504040204" pitchFamily="34" charset="0"/>
                <a:ea typeface="Verdana" panose="020B0604030504040204" pitchFamily="34" charset="0"/>
                <a:cs typeface="Verdana" panose="020B0604030504040204" pitchFamily="34" charset="0"/>
              </a:rPr>
            </a:br>
            <a:r>
              <a:rPr lang="uk-UA" sz="3100" dirty="0" smtClean="0">
                <a:latin typeface="Verdana" panose="020B0604030504040204" pitchFamily="34" charset="0"/>
                <a:ea typeface="Verdana" panose="020B0604030504040204" pitchFamily="34" charset="0"/>
                <a:cs typeface="Verdana" panose="020B0604030504040204" pitchFamily="34" charset="0"/>
              </a:rPr>
              <a:t>Про внесення змін до деяких законодавчих актів України у сфері запобігання та протидії легалізації (відмиванню) доходів, одержаних злочинним шляхом, фінансуванню тероризму та фінансуванню розповсюдження зброї масового знищення</a:t>
            </a:r>
            <a:r>
              <a:rPr lang="uk-UA" dirty="0" smtClean="0"/>
              <a:t/>
            </a:r>
            <a:br>
              <a:rPr lang="uk-UA" dirty="0" smtClean="0"/>
            </a:br>
            <a:r>
              <a:rPr lang="uk-UA" sz="2200" dirty="0" smtClean="0">
                <a:latin typeface="Verdana" panose="020B0604030504040204" pitchFamily="34" charset="0"/>
                <a:ea typeface="Verdana" panose="020B0604030504040204" pitchFamily="34" charset="0"/>
                <a:cs typeface="Verdana" panose="020B0604030504040204" pitchFamily="34" charset="0"/>
              </a:rPr>
              <a:t>серпень 2018</a:t>
            </a:r>
            <a:endParaRPr lang="uk-UA" sz="2200" dirty="0">
              <a:latin typeface="Verdana" panose="020B0604030504040204" pitchFamily="34" charset="0"/>
              <a:ea typeface="Verdana" panose="020B0604030504040204" pitchFamily="34" charset="0"/>
              <a:cs typeface="Verdana" panose="020B0604030504040204" pitchFamily="34" charset="0"/>
            </a:endParaRPr>
          </a:p>
        </p:txBody>
      </p:sp>
      <p:pic>
        <p:nvPicPr>
          <p:cNvPr id="6" name="Рисунок 5"/>
          <p:cNvPicPr>
            <a:picLocks noChangeAspect="1"/>
          </p:cNvPicPr>
          <p:nvPr/>
        </p:nvPicPr>
        <p:blipFill>
          <a:blip r:embed="rId4"/>
          <a:stretch>
            <a:fillRect/>
          </a:stretch>
        </p:blipFill>
        <p:spPr>
          <a:xfrm>
            <a:off x="4886931" y="341247"/>
            <a:ext cx="1802627" cy="2151696"/>
          </a:xfrm>
          <a:prstGeom prst="rect">
            <a:avLst/>
          </a:prstGeom>
        </p:spPr>
      </p:pic>
      <p:pic>
        <p:nvPicPr>
          <p:cNvPr id="7" name="Рисунок 6"/>
          <p:cNvPicPr>
            <a:picLocks noChangeAspect="1"/>
          </p:cNvPicPr>
          <p:nvPr/>
        </p:nvPicPr>
        <p:blipFill>
          <a:blip r:embed="rId5"/>
          <a:stretch>
            <a:fillRect/>
          </a:stretch>
        </p:blipFill>
        <p:spPr>
          <a:xfrm>
            <a:off x="8478030" y="474863"/>
            <a:ext cx="1907630" cy="2200960"/>
          </a:xfrm>
          <a:prstGeom prst="rect">
            <a:avLst/>
          </a:prstGeom>
        </p:spPr>
      </p:pic>
    </p:spTree>
    <p:extLst>
      <p:ext uri="{BB962C8B-B14F-4D97-AF65-F5344CB8AC3E}">
        <p14:creationId xmlns:p14="http://schemas.microsoft.com/office/powerpoint/2010/main" val="1080194306"/>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707217"/>
          </a:xfrm>
        </p:spPr>
        <p:txBody>
          <a:bodyPr>
            <a:normAutofit/>
          </a:bodyPr>
          <a:lstStyle/>
          <a:p>
            <a:r>
              <a:rPr lang="uk-UA" sz="2800" b="1" dirty="0" smtClean="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2. Оцінка ризиків (статті 6 – 8 Директиви)</a:t>
            </a:r>
            <a:endParaRPr lang="uk-UA" sz="2800" b="1"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Місце для вмісту 2"/>
          <p:cNvSpPr>
            <a:spLocks noGrp="1"/>
          </p:cNvSpPr>
          <p:nvPr>
            <p:ph idx="1"/>
          </p:nvPr>
        </p:nvSpPr>
        <p:spPr>
          <a:xfrm>
            <a:off x="838200" y="1072342"/>
            <a:ext cx="10515600" cy="5104621"/>
          </a:xfrm>
        </p:spPr>
        <p:txBody>
          <a:bodyPr>
            <a:normAutofit lnSpcReduction="10000"/>
          </a:bodyPr>
          <a:lstStyle/>
          <a:p>
            <a:pPr>
              <a:buFont typeface="Wingdings" panose="05000000000000000000" pitchFamily="2" charset="2"/>
              <a:buChar char="ü"/>
            </a:pPr>
            <a:r>
              <a:rPr lang="uk-UA" dirty="0" smtClean="0"/>
              <a:t>Розширено перелік клієнтів з високим ризиком за рахунок:</a:t>
            </a:r>
          </a:p>
          <a:p>
            <a:pPr marL="0" indent="0">
              <a:buNone/>
            </a:pPr>
            <a:r>
              <a:rPr lang="uk-UA" dirty="0"/>
              <a:t>клієнтів, включених до Переліку осіб, клієнтів, які є представниками осіб, включених до Переліку осіб, клієнтів, якими прямо або опосередковано володіють, або кінцевими бенефіціарними власниками (контролерами) яких є особи, включені до Переліку осіб</a:t>
            </a:r>
            <a:r>
              <a:rPr lang="uk-UA" dirty="0" smtClean="0"/>
              <a:t>;</a:t>
            </a:r>
          </a:p>
          <a:p>
            <a:pPr marL="0" indent="0">
              <a:buNone/>
            </a:pPr>
            <a:r>
              <a:rPr lang="uk-UA" dirty="0"/>
              <a:t>клієнтів, стосовно яких (кінцевих бенефіціарних власників (контролерів) яких) застосовані спеціальні економічні та інші обмежувальні заходи (санкції) відповідно до статті 5 Закону України «Про санкції»;</a:t>
            </a:r>
          </a:p>
          <a:p>
            <a:pPr marL="0" indent="0">
              <a:buNone/>
            </a:pPr>
            <a:r>
              <a:rPr lang="uk-UA" dirty="0"/>
              <a:t>клієнтів, місцем проживання (перебування, реєстрації) яких є держава, віднесена Кабінетом Міністрів України до переліку офшорних зон</a:t>
            </a:r>
          </a:p>
          <a:p>
            <a:pPr marL="0" indent="0">
              <a:buNone/>
            </a:pPr>
            <a:endParaRPr lang="uk-UA" dirty="0"/>
          </a:p>
        </p:txBody>
      </p:sp>
    </p:spTree>
    <p:extLst>
      <p:ext uri="{BB962C8B-B14F-4D97-AF65-F5344CB8AC3E}">
        <p14:creationId xmlns:p14="http://schemas.microsoft.com/office/powerpoint/2010/main" val="2436232492"/>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831908"/>
          </a:xfrm>
        </p:spPr>
        <p:txBody>
          <a:bodyPr>
            <a:normAutofit/>
          </a:bodyPr>
          <a:lstStyle/>
          <a:p>
            <a:r>
              <a:rPr lang="uk-UA" sz="2800" b="1" dirty="0" smtClean="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2. Оцінка ризиків (статті 6 – 8 Директиви)</a:t>
            </a:r>
            <a:endParaRPr lang="uk-UA" sz="2800" b="1"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Місце для вмісту 2"/>
          <p:cNvSpPr>
            <a:spLocks noGrp="1"/>
          </p:cNvSpPr>
          <p:nvPr>
            <p:ph idx="1"/>
          </p:nvPr>
        </p:nvSpPr>
        <p:spPr>
          <a:xfrm>
            <a:off x="838200" y="1197034"/>
            <a:ext cx="10515600" cy="4979929"/>
          </a:xfrm>
        </p:spPr>
        <p:txBody>
          <a:bodyPr/>
          <a:lstStyle/>
          <a:p>
            <a:pPr marL="0" indent="0">
              <a:buFont typeface="Wingdings" panose="05000000000000000000" pitchFamily="2" charset="2"/>
              <a:buChar char="ü"/>
            </a:pPr>
            <a:r>
              <a:rPr lang="uk-UA" dirty="0" smtClean="0"/>
              <a:t>Визначено випадки встановлення неприйнятно високого ризику ділових відносин (фінансової операції без встановлення ділових відносин):</a:t>
            </a:r>
          </a:p>
          <a:p>
            <a:pPr marL="0" indent="0">
              <a:buNone/>
            </a:pPr>
            <a:r>
              <a:rPr lang="uk-UA" dirty="0" smtClean="0"/>
              <a:t>у разі, якщо суб'єкт первинного фінансового моніторингу не може виконувати визначені Законом обов’язки або  мінімізувати виявлені ризики, пов’язані з таким клієнтом або фінансовою операцією;</a:t>
            </a:r>
          </a:p>
          <a:p>
            <a:pPr marL="0" indent="0">
              <a:buNone/>
            </a:pPr>
            <a:r>
              <a:rPr lang="uk-UA" dirty="0" smtClean="0"/>
              <a:t>у разі наявності обґрунтованих підозр, за результатами вивчення підозрілої діяльності клієнта, що така діяльність може бути фіктивною</a:t>
            </a:r>
          </a:p>
          <a:p>
            <a:pPr marL="0" indent="0">
              <a:buNone/>
            </a:pPr>
            <a:endParaRPr lang="uk-UA" u="sng" dirty="0"/>
          </a:p>
        </p:txBody>
      </p:sp>
    </p:spTree>
    <p:extLst>
      <p:ext uri="{BB962C8B-B14F-4D97-AF65-F5344CB8AC3E}">
        <p14:creationId xmlns:p14="http://schemas.microsoft.com/office/powerpoint/2010/main" val="231260282"/>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122853"/>
          </a:xfrm>
        </p:spPr>
        <p:txBody>
          <a:bodyPr>
            <a:normAutofit/>
          </a:bodyPr>
          <a:lstStyle/>
          <a:p>
            <a:r>
              <a:rPr lang="uk-UA" sz="2800" b="1" dirty="0" smtClean="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3. Аналіз благонадійності клієнта (статті 10 – 29 Директиви)</a:t>
            </a:r>
            <a:endParaRPr lang="uk-UA" sz="2800" b="1"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Місце для вмісту 2"/>
          <p:cNvSpPr>
            <a:spLocks noGrp="1"/>
          </p:cNvSpPr>
          <p:nvPr>
            <p:ph idx="1"/>
          </p:nvPr>
        </p:nvSpPr>
        <p:spPr>
          <a:xfrm>
            <a:off x="838200" y="1487978"/>
            <a:ext cx="10515600" cy="4688985"/>
          </a:xfrm>
        </p:spPr>
        <p:txBody>
          <a:bodyPr>
            <a:normAutofit fontScale="77500" lnSpcReduction="20000"/>
          </a:bodyPr>
          <a:lstStyle/>
          <a:p>
            <a:pPr>
              <a:buFont typeface="Wingdings" panose="05000000000000000000" pitchFamily="2" charset="2"/>
              <a:buChar char="ü"/>
            </a:pPr>
            <a:r>
              <a:rPr lang="uk-UA" dirty="0" smtClean="0"/>
              <a:t>належна </a:t>
            </a:r>
            <a:r>
              <a:rPr lang="uk-UA" dirty="0"/>
              <a:t>перевірка – заходи, що включають: </a:t>
            </a:r>
          </a:p>
          <a:p>
            <a:pPr marL="0" indent="0">
              <a:buNone/>
            </a:pPr>
            <a:r>
              <a:rPr lang="uk-UA" dirty="0"/>
              <a:t>ідентифікацію та верифікацію клієнта;</a:t>
            </a:r>
          </a:p>
          <a:p>
            <a:pPr marL="0" indent="0">
              <a:buNone/>
            </a:pPr>
            <a:r>
              <a:rPr lang="uk-UA" dirty="0"/>
              <a:t>встановлення кінцевого бенефіціарного власника (контролера) клієнта, у тому числі отримання структури власності, з метою її розуміння, та даних, що дають змогу встановити кінцевого бенефіціарного власника (контролера), та вжиття заходів з верифікації його особи;</a:t>
            </a:r>
          </a:p>
          <a:p>
            <a:pPr marL="0" indent="0">
              <a:buNone/>
            </a:pPr>
            <a:r>
              <a:rPr lang="uk-UA" dirty="0"/>
              <a:t>встановлення (розуміння) мети та характеру майбутніх ділових відносин або проведення фінансової операції;</a:t>
            </a:r>
          </a:p>
          <a:p>
            <a:pPr marL="0" indent="0">
              <a:buNone/>
            </a:pPr>
            <a:r>
              <a:rPr lang="uk-UA" dirty="0"/>
              <a:t>проведення на постійній основі моніторингу ділових відносин та  фінансових операцій клієнта, що здійснюються у процесі таких відносин, щодо відповідності таких фінансових операцій наявній у суб’єкта первинного фінансового моніторингу інформації про клієнта, його діяльність та ризик (включаючи, в разі необхідності, інформацію про джерело коштів, пов’язаних з фінансовою(ми) операцією(ми));</a:t>
            </a:r>
          </a:p>
          <a:p>
            <a:pPr marL="0" indent="0">
              <a:buNone/>
            </a:pPr>
            <a:r>
              <a:rPr lang="uk-UA" dirty="0"/>
              <a:t>забезпечення актуальності отриманих та існуючих документів, даних та інформації про </a:t>
            </a:r>
            <a:r>
              <a:rPr lang="uk-UA" dirty="0" smtClean="0"/>
              <a:t>клієнта</a:t>
            </a:r>
            <a:endParaRPr lang="uk-UA" dirty="0"/>
          </a:p>
          <a:p>
            <a:pPr marL="0" indent="0">
              <a:buNone/>
            </a:pPr>
            <a:endParaRPr lang="uk-UA" dirty="0"/>
          </a:p>
        </p:txBody>
      </p:sp>
    </p:spTree>
    <p:extLst>
      <p:ext uri="{BB962C8B-B14F-4D97-AF65-F5344CB8AC3E}">
        <p14:creationId xmlns:p14="http://schemas.microsoft.com/office/powerpoint/2010/main" val="3755323406"/>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181041"/>
          </a:xfrm>
        </p:spPr>
        <p:txBody>
          <a:bodyPr>
            <a:normAutofit/>
          </a:bodyPr>
          <a:lstStyle/>
          <a:p>
            <a:r>
              <a:rPr lang="uk-UA" sz="2800" b="1" dirty="0" smtClean="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3. Аналіз благонадійності клієнта (статті 10 – 29 Директиви)</a:t>
            </a:r>
            <a:endParaRPr lang="uk-UA" sz="2800" b="1"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Місце для вмісту 2"/>
          <p:cNvSpPr>
            <a:spLocks noGrp="1"/>
          </p:cNvSpPr>
          <p:nvPr>
            <p:ph idx="1"/>
          </p:nvPr>
        </p:nvSpPr>
        <p:spPr>
          <a:xfrm>
            <a:off x="838200" y="1546166"/>
            <a:ext cx="10515600" cy="4763193"/>
          </a:xfrm>
        </p:spPr>
        <p:txBody>
          <a:bodyPr>
            <a:noAutofit/>
          </a:bodyPr>
          <a:lstStyle/>
          <a:p>
            <a:pPr marL="0" indent="0">
              <a:buFont typeface="Wingdings" panose="05000000000000000000" pitchFamily="2" charset="2"/>
              <a:buChar char="ü"/>
            </a:pPr>
            <a:r>
              <a:rPr lang="uk-UA" sz="2000" dirty="0" smtClean="0"/>
              <a:t>Встановлено заборону суб’єктам первинного фінансового моніторингу, які є фінансовими установами,  відкривати та вести анонімні (номерні) рахунки та встановлювати кореспондентські відносини з банками-оболонками, а також з банками та іншими фінансовими установами – нерезидентами, що підтримують кореспондентські відносини з банками-оболонками;</a:t>
            </a:r>
          </a:p>
          <a:p>
            <a:pPr marL="0" indent="0">
              <a:buFont typeface="Wingdings" panose="05000000000000000000" pitchFamily="2" charset="2"/>
              <a:buChar char="ü"/>
            </a:pPr>
            <a:r>
              <a:rPr lang="uk-UA" sz="2000" dirty="0" smtClean="0"/>
              <a:t>Визначено обов'язок суб'єктів первинного фінансового моніторингу:</a:t>
            </a:r>
          </a:p>
          <a:p>
            <a:pPr marL="0" indent="0">
              <a:buNone/>
            </a:pPr>
            <a:r>
              <a:rPr lang="uk-UA" sz="2000" dirty="0"/>
              <a:t>п</a:t>
            </a:r>
            <a:r>
              <a:rPr lang="uk-UA" sz="2000" dirty="0" smtClean="0"/>
              <a:t>роводити дії з належної перевірки з урахуванням ризик-профілю клієнта, зокрема рівня ризику, мети ділових відносин, суми здійснюваних операцій, регулярності або тривалості ділових відносин;</a:t>
            </a:r>
          </a:p>
          <a:p>
            <a:pPr marL="0" indent="0">
              <a:buNone/>
            </a:pPr>
            <a:r>
              <a:rPr lang="uk-UA" sz="2000" dirty="0"/>
              <a:t>п</a:t>
            </a:r>
            <a:r>
              <a:rPr lang="uk-UA" sz="2000" dirty="0" smtClean="0"/>
              <a:t>ри визначенні належності клієнта або кінцевого бенефіціарного власника клієнта до політично значущих осіб, членів їх сім’ї або пов’язаних з ними осіб  використовувати декілька джерел інформації та вживати заходів для перевірки отриманої інформації;  </a:t>
            </a:r>
          </a:p>
          <a:p>
            <a:pPr marL="0" indent="0">
              <a:buFont typeface="Wingdings" panose="05000000000000000000" pitchFamily="2" charset="2"/>
              <a:buChar char="ü"/>
            </a:pPr>
            <a:r>
              <a:rPr lang="uk-UA" sz="2000" dirty="0" smtClean="0"/>
              <a:t>Визначено обсяг ідентифікаційних даних для трастів та інших подібних правових утворень, що не є юридичними особами;</a:t>
            </a:r>
          </a:p>
          <a:p>
            <a:pPr marL="0" indent="0">
              <a:buFont typeface="Wingdings" panose="05000000000000000000" pitchFamily="2" charset="2"/>
              <a:buChar char="ü"/>
            </a:pPr>
            <a:r>
              <a:rPr lang="uk-UA" sz="2000" dirty="0" smtClean="0"/>
              <a:t>Надано можливість проведення посилених та спрощених заходів належної перевірки </a:t>
            </a:r>
            <a:endParaRPr lang="uk-UA" sz="2000" dirty="0"/>
          </a:p>
        </p:txBody>
      </p:sp>
    </p:spTree>
    <p:extLst>
      <p:ext uri="{BB962C8B-B14F-4D97-AF65-F5344CB8AC3E}">
        <p14:creationId xmlns:p14="http://schemas.microsoft.com/office/powerpoint/2010/main" val="1155425349"/>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931660"/>
          </a:xfrm>
        </p:spPr>
        <p:txBody>
          <a:bodyPr>
            <a:normAutofit/>
          </a:bodyPr>
          <a:lstStyle/>
          <a:p>
            <a:r>
              <a:rPr lang="uk-UA" sz="2800" b="1" dirty="0" smtClean="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3. Аналіз благонадійності клієнта (статті 10 – 29 Директиви)</a:t>
            </a:r>
            <a:endParaRPr lang="uk-UA" sz="2800" b="1"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Місце для вмісту 2"/>
          <p:cNvSpPr>
            <a:spLocks noGrp="1"/>
          </p:cNvSpPr>
          <p:nvPr>
            <p:ph idx="1"/>
          </p:nvPr>
        </p:nvSpPr>
        <p:spPr>
          <a:xfrm>
            <a:off x="838200" y="1662545"/>
            <a:ext cx="10515600" cy="4414059"/>
          </a:xfrm>
        </p:spPr>
        <p:txBody>
          <a:bodyPr>
            <a:normAutofit fontScale="32500" lnSpcReduction="20000"/>
          </a:bodyPr>
          <a:lstStyle/>
          <a:p>
            <a:pPr marL="0" indent="0">
              <a:buFont typeface="Wingdings" panose="05000000000000000000" pitchFamily="2" charset="2"/>
              <a:buChar char="ü"/>
            </a:pPr>
            <a:r>
              <a:rPr lang="uk-UA" sz="8000" dirty="0" smtClean="0"/>
              <a:t>Встановлено обов'язок  страховиків (перестраховиків), страхових </a:t>
            </a:r>
            <a:r>
              <a:rPr lang="uk-UA" sz="8000" dirty="0"/>
              <a:t>(</a:t>
            </a:r>
            <a:r>
              <a:rPr lang="uk-UA" sz="8000" dirty="0" smtClean="0"/>
              <a:t>перестрахових) брокерів </a:t>
            </a:r>
            <a:r>
              <a:rPr lang="uk-UA" sz="8000" dirty="0"/>
              <a:t>з метою ідентифікації вигодоодержувача (вигодонабувача) за договором (страховим полісом, свідоцтвом, сертифікатом) страхування життя, або іншим  договором страхування (страховим полісом, свідоцтвом, сертифікатом), пов’язаним з інвестиціями, додатково до заходів належної перевірки </a:t>
            </a:r>
            <a:r>
              <a:rPr lang="uk-UA" sz="8000" dirty="0" smtClean="0"/>
              <a:t>клієнта   для вигодоодержувачів </a:t>
            </a:r>
            <a:r>
              <a:rPr lang="uk-UA" sz="8000" dirty="0"/>
              <a:t>(вигодонабувачів</a:t>
            </a:r>
            <a:r>
              <a:rPr lang="uk-UA" sz="8000" dirty="0" smtClean="0"/>
              <a:t>) – юридичних осіб, трастів або інших подібних правових утворень, </a:t>
            </a:r>
            <a:r>
              <a:rPr lang="uk-UA" sz="8000" dirty="0"/>
              <a:t>які конкретно визначені у договорі (страховому полісі, свідоцтві, </a:t>
            </a:r>
            <a:r>
              <a:rPr lang="uk-UA" sz="8000" dirty="0" smtClean="0"/>
              <a:t>сертифікаті), встановлювати найменування;</a:t>
            </a:r>
            <a:endParaRPr lang="uk-UA" sz="8000" dirty="0"/>
          </a:p>
          <a:p>
            <a:pPr marL="0" indent="0">
              <a:buFont typeface="Wingdings" panose="05000000000000000000" pitchFamily="2" charset="2"/>
              <a:buChar char="ü"/>
            </a:pPr>
            <a:r>
              <a:rPr lang="uk-UA" sz="8000" dirty="0" smtClean="0"/>
              <a:t>Визначено необхідність здійснення належної перевірки нових вигодоодержувачів (вигодонабувачів) у випадку передачі прав за договорами страхування життя третім особам під час передачі таких прав</a:t>
            </a:r>
            <a:endParaRPr lang="uk-UA" dirty="0"/>
          </a:p>
        </p:txBody>
      </p:sp>
    </p:spTree>
    <p:extLst>
      <p:ext uri="{BB962C8B-B14F-4D97-AF65-F5344CB8AC3E}">
        <p14:creationId xmlns:p14="http://schemas.microsoft.com/office/powerpoint/2010/main" val="2418757716"/>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uk-UA" sz="2800" b="1" dirty="0" smtClean="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3. Аналіз благонадійності клієнта (статті 10 – 29 Директиви)</a:t>
            </a:r>
            <a:endParaRPr lang="uk-UA" sz="2800" b="1"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Місце для вмісту 2"/>
          <p:cNvSpPr>
            <a:spLocks noGrp="1"/>
          </p:cNvSpPr>
          <p:nvPr>
            <p:ph idx="1"/>
          </p:nvPr>
        </p:nvSpPr>
        <p:spPr>
          <a:xfrm>
            <a:off x="838200" y="1690688"/>
            <a:ext cx="10515600" cy="4486275"/>
          </a:xfrm>
        </p:spPr>
        <p:txBody>
          <a:bodyPr>
            <a:normAutofit fontScale="85000" lnSpcReduction="20000"/>
          </a:bodyPr>
          <a:lstStyle/>
          <a:p>
            <a:pPr marL="0" indent="0">
              <a:buFont typeface="Wingdings" panose="05000000000000000000" pitchFamily="2" charset="2"/>
              <a:buChar char="ü"/>
            </a:pPr>
            <a:r>
              <a:rPr lang="uk-UA" dirty="0" smtClean="0"/>
              <a:t>Змінено підхід до здійснення до суб'єктами первинного фінансового моніторингу додаткових заходів обачності щодо:</a:t>
            </a:r>
          </a:p>
          <a:p>
            <a:pPr marL="0" indent="0">
              <a:buNone/>
            </a:pPr>
            <a:r>
              <a:rPr lang="uk-UA" dirty="0" smtClean="0"/>
              <a:t>іноземних фінансових установ, </a:t>
            </a:r>
            <a:r>
              <a:rPr lang="uk-UA" dirty="0"/>
              <a:t>з </a:t>
            </a:r>
            <a:r>
              <a:rPr lang="uk-UA" dirty="0" smtClean="0"/>
              <a:t>якими </a:t>
            </a:r>
            <a:r>
              <a:rPr lang="uk-UA" dirty="0"/>
              <a:t>встановлюються кореспондентські </a:t>
            </a:r>
            <a:r>
              <a:rPr lang="uk-UA" dirty="0" smtClean="0"/>
              <a:t>відносини;</a:t>
            </a:r>
          </a:p>
          <a:p>
            <a:pPr marL="0" indent="0">
              <a:buNone/>
            </a:pPr>
            <a:r>
              <a:rPr lang="uk-UA" dirty="0" smtClean="0"/>
              <a:t>клієнтів</a:t>
            </a:r>
            <a:r>
              <a:rPr lang="uk-UA" dirty="0"/>
              <a:t>, які (кінцеві бенефіціарні власники (контролери) яких) є політично значущими особами, членами їх сімей та особами, пов’язаними з </a:t>
            </a:r>
            <a:r>
              <a:rPr lang="uk-UA" dirty="0" smtClean="0"/>
              <a:t>ними </a:t>
            </a:r>
            <a:endParaRPr lang="uk-UA" dirty="0"/>
          </a:p>
          <a:p>
            <a:pPr marL="0" indent="0">
              <a:buFont typeface="Wingdings" panose="05000000000000000000" pitchFamily="2" charset="2"/>
              <a:buChar char="ü"/>
            </a:pPr>
            <a:r>
              <a:rPr lang="uk-UA" dirty="0" smtClean="0"/>
              <a:t>Зобов'язано суб'єктів первинного фінансового моніторингу враховувати ризики, які залишаються властивими клієнтам, які перестали бути  політично значущими особами, членами їх сімей та особами, пов’язаними з ними зокрема:</a:t>
            </a:r>
          </a:p>
          <a:p>
            <a:pPr marL="0" indent="0">
              <a:buNone/>
            </a:pPr>
            <a:r>
              <a:rPr lang="uk-UA" dirty="0" smtClean="0"/>
              <a:t>рівень </a:t>
            </a:r>
            <a:r>
              <a:rPr lang="uk-UA" dirty="0"/>
              <a:t>впливу, який  особа може ще мати; </a:t>
            </a:r>
          </a:p>
          <a:p>
            <a:pPr marL="0" indent="0">
              <a:buNone/>
            </a:pPr>
            <a:r>
              <a:rPr lang="uk-UA" dirty="0"/>
              <a:t>обсяг повноважень, якими  вона була наділена;</a:t>
            </a:r>
          </a:p>
          <a:p>
            <a:pPr marL="0" indent="0">
              <a:buNone/>
            </a:pPr>
            <a:r>
              <a:rPr lang="uk-UA" dirty="0"/>
              <a:t>зв’язок між минулими та чинними повноваженнями </a:t>
            </a:r>
            <a:r>
              <a:rPr lang="uk-UA" dirty="0" smtClean="0"/>
              <a:t>тощо</a:t>
            </a:r>
            <a:endParaRPr lang="uk-UA" dirty="0"/>
          </a:p>
          <a:p>
            <a:pPr marL="0" indent="0">
              <a:buNone/>
            </a:pPr>
            <a:endParaRPr lang="uk-UA" dirty="0" smtClean="0"/>
          </a:p>
          <a:p>
            <a:pPr marL="0" indent="0">
              <a:buNone/>
            </a:pPr>
            <a:endParaRPr lang="uk-UA" dirty="0"/>
          </a:p>
          <a:p>
            <a:pPr marL="0" indent="0">
              <a:buNone/>
            </a:pPr>
            <a:endParaRPr lang="uk-UA" dirty="0"/>
          </a:p>
        </p:txBody>
      </p:sp>
    </p:spTree>
    <p:extLst>
      <p:ext uri="{BB962C8B-B14F-4D97-AF65-F5344CB8AC3E}">
        <p14:creationId xmlns:p14="http://schemas.microsoft.com/office/powerpoint/2010/main" val="645941571"/>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uk-UA" sz="2800" b="1" dirty="0" smtClean="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3. Аналіз благонадійності клієнта (статті 10 – 29 Директиви)</a:t>
            </a:r>
            <a:endParaRPr lang="uk-UA" sz="2800" b="1"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Місце для вмісту 2"/>
          <p:cNvSpPr>
            <a:spLocks noGrp="1"/>
          </p:cNvSpPr>
          <p:nvPr>
            <p:ph idx="1"/>
          </p:nvPr>
        </p:nvSpPr>
        <p:spPr/>
        <p:txBody>
          <a:bodyPr>
            <a:normAutofit fontScale="62500" lnSpcReduction="20000"/>
          </a:bodyPr>
          <a:lstStyle/>
          <a:p>
            <a:pPr marL="0" indent="0">
              <a:buFont typeface="Wingdings" panose="05000000000000000000" pitchFamily="2" charset="2"/>
              <a:buChar char="ü"/>
            </a:pPr>
            <a:r>
              <a:rPr lang="uk-UA" dirty="0" smtClean="0"/>
              <a:t>Надано повноваження суб'єктам державного фінансового моніторингу визначати власними нормативно-правовими </a:t>
            </a:r>
            <a:r>
              <a:rPr lang="uk-UA" dirty="0"/>
              <a:t>актами </a:t>
            </a:r>
            <a:r>
              <a:rPr lang="uk-UA" dirty="0" smtClean="0"/>
              <a:t>:</a:t>
            </a:r>
            <a:endParaRPr lang="uk-UA" dirty="0"/>
          </a:p>
          <a:p>
            <a:pPr marL="0" indent="0">
              <a:buNone/>
            </a:pPr>
            <a:r>
              <a:rPr lang="uk-UA" dirty="0"/>
              <a:t>порядок здійснення агентом ідентифікації та верифікації клієнтів;</a:t>
            </a:r>
          </a:p>
          <a:p>
            <a:pPr marL="0" indent="0">
              <a:buNone/>
            </a:pPr>
            <a:r>
              <a:rPr lang="uk-UA" dirty="0"/>
              <a:t>порядок використання інформації щодо ідентифікації, верифікації клієнтів, встановлення їх кінцевих бенефіціарних власників (контролерів)  та вжиття заходів з верифікації їх особи, а також  інформації щодо мети та характеру майбутніх ділових відносин, отриманої від третьої особи, яка є суб’єктом первинного фінансового моніторингу відповідно до вимог цього Закону або вживає подібні за змістом заходи та підлягає відповідному нагляду відповідно до  законодавства країни реєстрації такого суб’єкта та діє від свого </a:t>
            </a:r>
            <a:r>
              <a:rPr lang="uk-UA" dirty="0" smtClean="0"/>
              <a:t>імені</a:t>
            </a:r>
            <a:endParaRPr lang="uk-UA" dirty="0"/>
          </a:p>
          <a:p>
            <a:pPr marL="0" indent="0">
              <a:buFont typeface="Wingdings" panose="05000000000000000000" pitchFamily="2" charset="2"/>
              <a:buChar char="ü"/>
            </a:pPr>
            <a:r>
              <a:rPr lang="uk-UA" dirty="0" smtClean="0"/>
              <a:t>Встановлено заборону суб’єктам </a:t>
            </a:r>
            <a:r>
              <a:rPr lang="uk-UA" dirty="0"/>
              <a:t>первинного фінансового моніторингу </a:t>
            </a:r>
            <a:r>
              <a:rPr lang="uk-UA" dirty="0" smtClean="0"/>
              <a:t> використовувати </a:t>
            </a:r>
            <a:r>
              <a:rPr lang="uk-UA" dirty="0"/>
              <a:t>інформацію, отриману </a:t>
            </a:r>
            <a:r>
              <a:rPr lang="uk-UA" dirty="0" smtClean="0"/>
              <a:t>від третіх осіб, </a:t>
            </a:r>
            <a:r>
              <a:rPr lang="uk-UA" dirty="0"/>
              <a:t>що </a:t>
            </a:r>
            <a:r>
              <a:rPr lang="uk-UA" dirty="0" smtClean="0"/>
              <a:t>утворені </a:t>
            </a:r>
            <a:r>
              <a:rPr lang="uk-UA" dirty="0"/>
              <a:t>і </a:t>
            </a:r>
            <a:r>
              <a:rPr lang="uk-UA" dirty="0" smtClean="0"/>
              <a:t>діють </a:t>
            </a:r>
            <a:r>
              <a:rPr lang="uk-UA" dirty="0"/>
              <a:t>відповідно до законодавства держави, яка не виконує або неналежним чином виконує рекомендації міжнародних, міжурядових організацій, задіяних у сфері боротьби з легалізацією (відмиванням) доходів, одержаних злочинним шляхом, або фінансуванням тероризму чи фінансуванням розповсюдження зброї масового знищення, за виключенням випадків, коли використання інформації здійснюється в межах групи з дотриманням єдиних  правил фінансового </a:t>
            </a:r>
            <a:r>
              <a:rPr lang="uk-UA" dirty="0" smtClean="0"/>
              <a:t>моніторингу</a:t>
            </a:r>
            <a:endParaRPr lang="uk-UA" dirty="0"/>
          </a:p>
          <a:p>
            <a:pPr marL="0" indent="0">
              <a:buFont typeface="Wingdings" panose="05000000000000000000" pitchFamily="2" charset="2"/>
              <a:buChar char="ü"/>
            </a:pPr>
            <a:r>
              <a:rPr lang="uk-UA" dirty="0" smtClean="0"/>
              <a:t>Визначено, що відповідальність за здійснення належної перевірки клієнта агентами або із залученням третіх осіб  несе суб’єкт первинного фінансового моніторингу, яких користується послугами таких агентів або третіх осіб</a:t>
            </a:r>
          </a:p>
          <a:p>
            <a:pPr marL="0" indent="0">
              <a:buNone/>
            </a:pPr>
            <a:endParaRPr lang="uk-UA" dirty="0"/>
          </a:p>
        </p:txBody>
      </p:sp>
    </p:spTree>
    <p:extLst>
      <p:ext uri="{BB962C8B-B14F-4D97-AF65-F5344CB8AC3E}">
        <p14:creationId xmlns:p14="http://schemas.microsoft.com/office/powerpoint/2010/main" val="2098301389"/>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1039726"/>
          </a:xfrm>
        </p:spPr>
        <p:txBody>
          <a:bodyPr>
            <a:normAutofit/>
          </a:bodyPr>
          <a:lstStyle/>
          <a:p>
            <a:r>
              <a:rPr lang="uk-UA" sz="2800" b="1" dirty="0" smtClean="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4. Інформація про бенефіціарне володіння (статті 30 – 31 Директиви)</a:t>
            </a:r>
            <a:endParaRPr lang="uk-UA" sz="2800" b="1"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Місце для вмісту 2"/>
          <p:cNvSpPr>
            <a:spLocks noGrp="1"/>
          </p:cNvSpPr>
          <p:nvPr>
            <p:ph idx="1"/>
          </p:nvPr>
        </p:nvSpPr>
        <p:spPr>
          <a:xfrm>
            <a:off x="838200" y="1404852"/>
            <a:ext cx="10515600" cy="5170515"/>
          </a:xfrm>
        </p:spPr>
        <p:txBody>
          <a:bodyPr>
            <a:noAutofit/>
          </a:bodyPr>
          <a:lstStyle/>
          <a:p>
            <a:pPr marL="0" indent="0">
              <a:buNone/>
            </a:pPr>
            <a:r>
              <a:rPr lang="uk-UA" sz="1400" dirty="0" smtClean="0">
                <a:latin typeface="Verdana" panose="020B0604030504040204" pitchFamily="34" charset="0"/>
                <a:ea typeface="Verdana" panose="020B0604030504040204" pitchFamily="34" charset="0"/>
                <a:cs typeface="Verdana" panose="020B0604030504040204" pitchFamily="34" charset="0"/>
              </a:rPr>
              <a:t>Кінцевий </a:t>
            </a:r>
            <a:r>
              <a:rPr lang="uk-UA" sz="1400" dirty="0">
                <a:latin typeface="Verdana" panose="020B0604030504040204" pitchFamily="34" charset="0"/>
                <a:ea typeface="Verdana" panose="020B0604030504040204" pitchFamily="34" charset="0"/>
                <a:cs typeface="Verdana" panose="020B0604030504040204" pitchFamily="34" charset="0"/>
              </a:rPr>
              <a:t>бенефіціарний власник (контролер) – фізична особа, яка незалежно від формального володіння має можливість здійснювати вирішальний вплив на управління або господарську діяльність юридичної особи, трасту або іншого подібного правового утворення безпосередньо або через інших осіб, що здійснюється, зокрема, шляхом реалізації права контролю, володіння,  користування або розподілу всіма активами чи їх часткою, права отримання доходів від діяльності юридичної особи, трасту або іншого подібного правового утворення, права вирішального впливу на формування складу, результати голосування, а також вчинення правочинів, які надають можливість визначати умови господарської діяльності, давати обов’язкові до виконання вказівки або виконувати функції органу управління, та/або яка має можливість здійснювати вплив шляхом прямого або опосередкованого (через іншу фізичну чи юридичну особу, траст або інше подібне правове утворення) володіння та/або контролю однією особою самостійно або спільно з пов’язаними особами часткою в юридичній особі у розмірі 25 чи більше відсотків статутного капіталу або прав голосу в юридичній </a:t>
            </a:r>
            <a:r>
              <a:rPr lang="uk-UA" sz="1400" dirty="0" smtClean="0">
                <a:latin typeface="Verdana" panose="020B0604030504040204" pitchFamily="34" charset="0"/>
                <a:ea typeface="Verdana" panose="020B0604030504040204" pitchFamily="34" charset="0"/>
                <a:cs typeface="Verdana" panose="020B0604030504040204" pitchFamily="34" charset="0"/>
              </a:rPr>
              <a:t>особі</a:t>
            </a:r>
            <a:endParaRPr lang="uk-UA"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uk-UA" sz="1400" dirty="0">
                <a:latin typeface="Verdana" panose="020B0604030504040204" pitchFamily="34" charset="0"/>
                <a:ea typeface="Verdana" panose="020B0604030504040204" pitchFamily="34" charset="0"/>
                <a:cs typeface="Verdana" panose="020B0604030504040204" pitchFamily="34" charset="0"/>
              </a:rPr>
              <a:t>Кінцевим бенефіціарним власником є:</a:t>
            </a:r>
          </a:p>
          <a:p>
            <a:pPr marL="0" indent="0">
              <a:buNone/>
            </a:pPr>
            <a:r>
              <a:rPr lang="uk-UA" sz="1400" dirty="0">
                <a:latin typeface="Verdana" panose="020B0604030504040204" pitchFamily="34" charset="0"/>
                <a:ea typeface="Verdana" panose="020B0604030504040204" pitchFamily="34" charset="0"/>
                <a:cs typeface="Verdana" panose="020B0604030504040204" pitchFamily="34" charset="0"/>
              </a:rPr>
              <a:t>для юридичних осіб – будь-яка фізична особа, яка здійснює кінцевий вирішальний вплив (контроль) над юридичною особою (в тому числі через ланцюг контролю/володіння);</a:t>
            </a:r>
          </a:p>
          <a:p>
            <a:pPr marL="0" indent="0">
              <a:buNone/>
            </a:pPr>
            <a:r>
              <a:rPr lang="uk-UA" sz="1400" dirty="0">
                <a:latin typeface="Verdana" panose="020B0604030504040204" pitchFamily="34" charset="0"/>
                <a:ea typeface="Verdana" panose="020B0604030504040204" pitchFamily="34" charset="0"/>
                <a:cs typeface="Verdana" panose="020B0604030504040204" pitchFamily="34" charset="0"/>
              </a:rPr>
              <a:t>для трастів – засновник, довірчий власник, захисник (у разі наявності), вигодоодержувач (вигодонабувач) або група вигодоодержувачів (вигодонабувачів), а також будь-яка інша фізична особа, яка здійснює кінцевий вирішальний контроль (вплив) над трастом (в тому числі через ланцюг контролю/володіння);</a:t>
            </a:r>
          </a:p>
          <a:p>
            <a:pPr marL="0" indent="0">
              <a:buNone/>
            </a:pPr>
            <a:r>
              <a:rPr lang="uk-UA" sz="1400" dirty="0">
                <a:latin typeface="Verdana" panose="020B0604030504040204" pitchFamily="34" charset="0"/>
                <a:ea typeface="Verdana" panose="020B0604030504040204" pitchFamily="34" charset="0"/>
                <a:cs typeface="Verdana" panose="020B0604030504040204" pitchFamily="34" charset="0"/>
              </a:rPr>
              <a:t>для інших подібних правових утворень – особа, яка має статус, еквівалентний або аналогічний  особам, зазначеним для </a:t>
            </a:r>
            <a:r>
              <a:rPr lang="uk-UA" sz="1400" dirty="0" smtClean="0">
                <a:latin typeface="Verdana" panose="020B0604030504040204" pitchFamily="34" charset="0"/>
                <a:ea typeface="Verdana" panose="020B0604030504040204" pitchFamily="34" charset="0"/>
                <a:cs typeface="Verdana" panose="020B0604030504040204" pitchFamily="34" charset="0"/>
              </a:rPr>
              <a:t>трастів</a:t>
            </a:r>
            <a:endParaRPr lang="uk-UA"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uk-UA" sz="1400" dirty="0">
                <a:latin typeface="Verdana" panose="020B0604030504040204" pitchFamily="34" charset="0"/>
                <a:ea typeface="Verdana" panose="020B0604030504040204" pitchFamily="34" charset="0"/>
                <a:cs typeface="Verdana" panose="020B0604030504040204" pitchFamily="34" charset="0"/>
              </a:rPr>
              <a:t>При цьому кінцевим бенефіціарним власником (контролером) не може бути особа, яка має формальне право на 25 чи більше відсотків статутного капіталу або прав голосу в юридичній особі, але є агентом, номінальним утримувачем (номінальним власником) або є тільки посередником щодо такого </a:t>
            </a:r>
            <a:r>
              <a:rPr lang="uk-UA" sz="1400" dirty="0" smtClean="0">
                <a:latin typeface="Verdana" panose="020B0604030504040204" pitchFamily="34" charset="0"/>
                <a:ea typeface="Verdana" panose="020B0604030504040204" pitchFamily="34" charset="0"/>
                <a:cs typeface="Verdana" panose="020B0604030504040204" pitchFamily="34" charset="0"/>
              </a:rPr>
              <a:t>права</a:t>
            </a:r>
            <a:endParaRPr lang="uk-UA" sz="1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uk-UA" sz="1400" dirty="0"/>
          </a:p>
        </p:txBody>
      </p:sp>
    </p:spTree>
    <p:extLst>
      <p:ext uri="{BB962C8B-B14F-4D97-AF65-F5344CB8AC3E}">
        <p14:creationId xmlns:p14="http://schemas.microsoft.com/office/powerpoint/2010/main" val="3510701939"/>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800" b="1"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4. </a:t>
            </a:r>
            <a:r>
              <a:rPr lang="uk-UA" sz="2800" b="1" dirty="0" smtClean="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Інформація про бенефіціарне володіння (статті 30 – 31 Директиви)</a:t>
            </a:r>
            <a:endParaRPr lang="uk-UA" sz="2800" b="1"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Місце для вмісту 2"/>
          <p:cNvSpPr>
            <a:spLocks noGrp="1"/>
          </p:cNvSpPr>
          <p:nvPr>
            <p:ph idx="1"/>
          </p:nvPr>
        </p:nvSpPr>
        <p:spPr>
          <a:xfrm>
            <a:off x="838200" y="1562793"/>
            <a:ext cx="10515600" cy="4779818"/>
          </a:xfrm>
        </p:spPr>
        <p:txBody>
          <a:bodyPr>
            <a:normAutofit fontScale="40000" lnSpcReduction="20000"/>
          </a:bodyPr>
          <a:lstStyle/>
          <a:p>
            <a:pPr marL="0" indent="0">
              <a:buFont typeface="Wingdings" panose="05000000000000000000" pitchFamily="2" charset="2"/>
              <a:buChar char="ü"/>
            </a:pPr>
            <a:r>
              <a:rPr lang="uk-UA" sz="4000" dirty="0" smtClean="0">
                <a:latin typeface="Verdana" panose="020B0604030504040204" pitchFamily="34" charset="0"/>
                <a:ea typeface="Verdana" panose="020B0604030504040204" pitchFamily="34" charset="0"/>
                <a:cs typeface="Verdana" panose="020B0604030504040204" pitchFamily="34" charset="0"/>
              </a:rPr>
              <a:t>Визначено обов'язок суб'єктів первинного фінансового моніторингу з </a:t>
            </a:r>
            <a:r>
              <a:rPr lang="uk-UA" sz="4000" dirty="0">
                <a:latin typeface="Verdana" panose="020B0604030504040204" pitchFamily="34" charset="0"/>
                <a:ea typeface="Verdana" panose="020B0604030504040204" pitchFamily="34" charset="0"/>
                <a:cs typeface="Verdana" panose="020B0604030504040204" pitchFamily="34" charset="0"/>
              </a:rPr>
              <a:t>метою встановлення кінцевого бенефіціарного власника (</a:t>
            </a:r>
            <a:r>
              <a:rPr lang="uk-UA" sz="4000" dirty="0" smtClean="0">
                <a:latin typeface="Verdana" panose="020B0604030504040204" pitchFamily="34" charset="0"/>
                <a:ea typeface="Verdana" panose="020B0604030504040204" pitchFamily="34" charset="0"/>
                <a:cs typeface="Verdana" panose="020B0604030504040204" pitchFamily="34" charset="0"/>
              </a:rPr>
              <a:t>контролера):</a:t>
            </a:r>
            <a:endParaRPr lang="uk-UA" sz="4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uk-UA" sz="4000" dirty="0" smtClean="0">
                <a:latin typeface="Verdana" panose="020B0604030504040204" pitchFamily="34" charset="0"/>
                <a:ea typeface="Verdana" panose="020B0604030504040204" pitchFamily="34" charset="0"/>
                <a:cs typeface="Verdana" panose="020B0604030504040204" pitchFamily="34" charset="0"/>
              </a:rPr>
              <a:t>витребовувати </a:t>
            </a:r>
            <a:r>
              <a:rPr lang="uk-UA" sz="4000" dirty="0">
                <a:latin typeface="Verdana" panose="020B0604030504040204" pitchFamily="34" charset="0"/>
                <a:ea typeface="Verdana" panose="020B0604030504040204" pitchFamily="34" charset="0"/>
                <a:cs typeface="Verdana" panose="020B0604030504040204" pitchFamily="34" charset="0"/>
              </a:rPr>
              <a:t>та </a:t>
            </a:r>
            <a:r>
              <a:rPr lang="uk-UA" sz="4000" dirty="0" smtClean="0">
                <a:latin typeface="Verdana" panose="020B0604030504040204" pitchFamily="34" charset="0"/>
                <a:ea typeface="Verdana" panose="020B0604030504040204" pitchFamily="34" charset="0"/>
                <a:cs typeface="Verdana" panose="020B0604030504040204" pitchFamily="34" charset="0"/>
              </a:rPr>
              <a:t>отримувати </a:t>
            </a:r>
            <a:r>
              <a:rPr lang="uk-UA" sz="4000" dirty="0">
                <a:latin typeface="Verdana" panose="020B0604030504040204" pitchFamily="34" charset="0"/>
                <a:ea typeface="Verdana" panose="020B0604030504040204" pitchFamily="34" charset="0"/>
                <a:cs typeface="Verdana" panose="020B0604030504040204" pitchFamily="34" charset="0"/>
              </a:rPr>
              <a:t>від клієнта – юридичної особи структуру власності такого клієнта;</a:t>
            </a:r>
          </a:p>
          <a:p>
            <a:pPr marL="0" indent="0">
              <a:buNone/>
            </a:pPr>
            <a:r>
              <a:rPr lang="uk-UA" sz="4000" dirty="0" smtClean="0">
                <a:latin typeface="Verdana" panose="020B0604030504040204" pitchFamily="34" charset="0"/>
                <a:ea typeface="Verdana" panose="020B0604030504040204" pitchFamily="34" charset="0"/>
                <a:cs typeface="Verdana" panose="020B0604030504040204" pitchFamily="34" charset="0"/>
              </a:rPr>
              <a:t>встановлювати </a:t>
            </a:r>
            <a:r>
              <a:rPr lang="uk-UA" sz="4000" dirty="0">
                <a:latin typeface="Verdana" panose="020B0604030504040204" pitchFamily="34" charset="0"/>
                <a:ea typeface="Verdana" panose="020B0604030504040204" pitchFamily="34" charset="0"/>
                <a:cs typeface="Verdana" panose="020B0604030504040204" pitchFamily="34" charset="0"/>
              </a:rPr>
              <a:t>щодо трасту або іншого подібного правового утворення відомості про засновників, довірчих власників, захисників (у разі наявності), вигодоодержувачів (вигодонабувачів) або групу вигодоодержувачів (вигодонабувачів), а також будь-яких інших фізичних осіб, які здійснюють кінцевий вирішальний контроль (вплив) над трастом або іншим подібним правовим утворенням (в тому числі через ланцюг контролю/володіння</a:t>
            </a:r>
            <a:r>
              <a:rPr lang="uk-UA" sz="40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r>
              <a:rPr lang="uk-UA" sz="4000" dirty="0" smtClean="0">
                <a:latin typeface="Verdana" panose="020B0604030504040204" pitchFamily="34" charset="0"/>
                <a:ea typeface="Verdana" panose="020B0604030504040204" pitchFamily="34" charset="0"/>
                <a:cs typeface="Verdana" panose="020B0604030504040204" pitchFamily="34" charset="0"/>
              </a:rPr>
              <a:t>встановлювати щодо </a:t>
            </a:r>
            <a:r>
              <a:rPr lang="uk-UA" sz="4000" dirty="0">
                <a:latin typeface="Verdana" panose="020B0604030504040204" pitchFamily="34" charset="0"/>
                <a:ea typeface="Verdana" panose="020B0604030504040204" pitchFamily="34" charset="0"/>
                <a:cs typeface="Verdana" panose="020B0604030504040204" pitchFamily="34" charset="0"/>
              </a:rPr>
              <a:t>трастів та інших подібних правових утворень, вигодоодержувачі (вигодонабувачі) яких характеризуються певними ознаками або класом, </a:t>
            </a:r>
            <a:r>
              <a:rPr lang="uk-UA" sz="4000" dirty="0" smtClean="0">
                <a:latin typeface="Verdana" panose="020B0604030504040204" pitchFamily="34" charset="0"/>
                <a:ea typeface="Verdana" panose="020B0604030504040204" pitchFamily="34" charset="0"/>
                <a:cs typeface="Verdana" panose="020B0604030504040204" pitchFamily="34" charset="0"/>
              </a:rPr>
              <a:t> інформацію </a:t>
            </a:r>
            <a:r>
              <a:rPr lang="uk-UA" sz="4000" dirty="0">
                <a:latin typeface="Verdana" panose="020B0604030504040204" pitchFamily="34" charset="0"/>
                <a:ea typeface="Verdana" panose="020B0604030504040204" pitchFamily="34" charset="0"/>
                <a:cs typeface="Verdana" panose="020B0604030504040204" pitchFamily="34" charset="0"/>
              </a:rPr>
              <a:t>про таких вигодоодержувачів (вигодонабувачів), яка б надала можливість встановити їх особу в момент виплати чи в момент реалізації ними належних їм прав</a:t>
            </a:r>
            <a:r>
              <a:rPr lang="uk-UA" sz="40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r>
              <a:rPr lang="uk-UA" sz="4000" dirty="0" smtClean="0">
                <a:latin typeface="Verdana" panose="020B0604030504040204" pitchFamily="34" charset="0"/>
                <a:ea typeface="Verdana" panose="020B0604030504040204" pitchFamily="34" charset="0"/>
                <a:cs typeface="Verdana" panose="020B0604030504040204" pitchFamily="34" charset="0"/>
              </a:rPr>
              <a:t>вживати </a:t>
            </a:r>
            <a:r>
              <a:rPr lang="uk-UA" sz="4000" dirty="0">
                <a:latin typeface="Verdana" panose="020B0604030504040204" pitchFamily="34" charset="0"/>
                <a:ea typeface="Verdana" panose="020B0604030504040204" pitchFamily="34" charset="0"/>
                <a:cs typeface="Verdana" panose="020B0604030504040204" pitchFamily="34" charset="0"/>
              </a:rPr>
              <a:t>належних заходів для перевірки достовірності інформації щодо кінцевого бенефіціарного власника (контролера) та </a:t>
            </a:r>
            <a:r>
              <a:rPr lang="uk-UA" sz="4000" dirty="0" smtClean="0">
                <a:latin typeface="Verdana" panose="020B0604030504040204" pitchFamily="34" charset="0"/>
                <a:ea typeface="Verdana" panose="020B0604030504040204" pitchFamily="34" charset="0"/>
                <a:cs typeface="Verdana" panose="020B0604030504040204" pitchFamily="34" charset="0"/>
              </a:rPr>
              <a:t>пересвідчуватися, хто </a:t>
            </a:r>
            <a:r>
              <a:rPr lang="uk-UA" sz="4000" dirty="0">
                <a:latin typeface="Verdana" panose="020B0604030504040204" pitchFamily="34" charset="0"/>
                <a:ea typeface="Verdana" panose="020B0604030504040204" pitchFamily="34" charset="0"/>
                <a:cs typeface="Verdana" panose="020B0604030504040204" pitchFamily="34" charset="0"/>
              </a:rPr>
              <a:t>є кінцевим бенефіціарним власником (контролером), здійснюючи обґрунтовані заходи для розуміння права власності (контролю) та структури </a:t>
            </a:r>
            <a:r>
              <a:rPr lang="uk-UA" sz="4000" dirty="0" smtClean="0">
                <a:latin typeface="Verdana" panose="020B0604030504040204" pitchFamily="34" charset="0"/>
                <a:ea typeface="Verdana" panose="020B0604030504040204" pitchFamily="34" charset="0"/>
                <a:cs typeface="Verdana" panose="020B0604030504040204" pitchFamily="34" charset="0"/>
              </a:rPr>
              <a:t>власності</a:t>
            </a:r>
            <a:endParaRPr lang="uk-UA" sz="4000" dirty="0">
              <a:latin typeface="Verdana" panose="020B0604030504040204" pitchFamily="34" charset="0"/>
              <a:ea typeface="Verdana" panose="020B0604030504040204" pitchFamily="34" charset="0"/>
              <a:cs typeface="Verdana" panose="020B0604030504040204" pitchFamily="34" charset="0"/>
            </a:endParaRPr>
          </a:p>
          <a:p>
            <a:pPr marL="0" indent="0">
              <a:buFont typeface="Wingdings" panose="05000000000000000000" pitchFamily="2" charset="2"/>
              <a:buChar char="ü"/>
            </a:pPr>
            <a:r>
              <a:rPr lang="uk-UA" sz="4000" dirty="0" smtClean="0">
                <a:latin typeface="Verdana" panose="020B0604030504040204" pitchFamily="34" charset="0"/>
                <a:ea typeface="Verdana" panose="020B0604030504040204" pitchFamily="34" charset="0"/>
                <a:cs typeface="Verdana" panose="020B0604030504040204" pitchFamily="34" charset="0"/>
              </a:rPr>
              <a:t>Надано право суб'єктам первинного фінансового моніторингу використовувати </a:t>
            </a:r>
            <a:r>
              <a:rPr lang="uk-UA" sz="4000" dirty="0">
                <a:latin typeface="Verdana" panose="020B0604030504040204" pitchFamily="34" charset="0"/>
                <a:ea typeface="Verdana" panose="020B0604030504040204" pitchFamily="34" charset="0"/>
                <a:cs typeface="Verdana" panose="020B0604030504040204" pitchFamily="34" charset="0"/>
              </a:rPr>
              <a:t>дані, що містяться в офіційних документах, офіційних та/або інших </a:t>
            </a:r>
            <a:r>
              <a:rPr lang="uk-UA" sz="4000" dirty="0" smtClean="0">
                <a:latin typeface="Verdana" panose="020B0604030504040204" pitchFamily="34" charset="0"/>
                <a:ea typeface="Verdana" panose="020B0604030504040204" pitchFamily="34" charset="0"/>
                <a:cs typeface="Verdana" panose="020B0604030504040204" pitchFamily="34" charset="0"/>
              </a:rPr>
              <a:t>джерелах з метою встановлення кінцевого бенефіціарного власника</a:t>
            </a:r>
            <a:endParaRPr lang="uk-UA" sz="4000" dirty="0">
              <a:latin typeface="Verdana" panose="020B0604030504040204" pitchFamily="34" charset="0"/>
              <a:ea typeface="Verdana" panose="020B0604030504040204" pitchFamily="34" charset="0"/>
              <a:cs typeface="Verdana" panose="020B0604030504040204" pitchFamily="34" charset="0"/>
            </a:endParaRPr>
          </a:p>
          <a:p>
            <a:pPr marL="0" indent="0">
              <a:buFont typeface="Wingdings" panose="05000000000000000000" pitchFamily="2" charset="2"/>
              <a:buChar char="ü"/>
            </a:pPr>
            <a:r>
              <a:rPr lang="uk-UA" sz="4000" dirty="0" smtClean="0">
                <a:latin typeface="Verdana" panose="020B0604030504040204" pitchFamily="34" charset="0"/>
                <a:ea typeface="Verdana" panose="020B0604030504040204" pitchFamily="34" charset="0"/>
                <a:cs typeface="Verdana" panose="020B0604030504040204" pitchFamily="34" charset="0"/>
              </a:rPr>
              <a:t>Встановлено, що суб’єкт </a:t>
            </a:r>
            <a:r>
              <a:rPr lang="uk-UA" sz="4000" dirty="0">
                <a:latin typeface="Verdana" panose="020B0604030504040204" pitchFamily="34" charset="0"/>
                <a:ea typeface="Verdana" panose="020B0604030504040204" pitchFamily="34" charset="0"/>
                <a:cs typeface="Verdana" panose="020B0604030504040204" pitchFamily="34" charset="0"/>
              </a:rPr>
              <a:t>первинного фінансового моніторингу при встановленні кінцевого бенефіціарного власника (контролера) клієнта не повинен покладатися виключно на Єдиний державний реєстр юридичних осіб, фізичних осіб –підприємців та громадських </a:t>
            </a:r>
            <a:r>
              <a:rPr lang="uk-UA" sz="4000" dirty="0" smtClean="0">
                <a:latin typeface="Verdana" panose="020B0604030504040204" pitchFamily="34" charset="0"/>
                <a:ea typeface="Verdana" panose="020B0604030504040204" pitchFamily="34" charset="0"/>
                <a:cs typeface="Verdana" panose="020B0604030504040204" pitchFamily="34" charset="0"/>
              </a:rPr>
              <a:t>формувань </a:t>
            </a:r>
            <a:endParaRPr lang="uk-UA" sz="40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uk-UA" dirty="0"/>
          </a:p>
        </p:txBody>
      </p:sp>
    </p:spTree>
    <p:extLst>
      <p:ext uri="{BB962C8B-B14F-4D97-AF65-F5344CB8AC3E}">
        <p14:creationId xmlns:p14="http://schemas.microsoft.com/office/powerpoint/2010/main" val="1944322097"/>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989850"/>
          </a:xfrm>
        </p:spPr>
        <p:txBody>
          <a:bodyPr>
            <a:normAutofit/>
          </a:bodyPr>
          <a:lstStyle/>
          <a:p>
            <a:r>
              <a:rPr lang="uk-UA" sz="2800" b="1" dirty="0" smtClean="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5. Зобов'язання щодо повідомлення (статті 32 – 38 Директиви)</a:t>
            </a:r>
            <a:endParaRPr lang="uk-UA" sz="2800" b="1"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Місце для вмісту 2"/>
          <p:cNvSpPr>
            <a:spLocks noGrp="1"/>
          </p:cNvSpPr>
          <p:nvPr>
            <p:ph idx="1"/>
          </p:nvPr>
        </p:nvSpPr>
        <p:spPr>
          <a:xfrm>
            <a:off x="838200" y="1354976"/>
            <a:ext cx="10515600" cy="5095700"/>
          </a:xfrm>
        </p:spPr>
        <p:txBody>
          <a:bodyPr>
            <a:normAutofit fontScale="47500" lnSpcReduction="20000"/>
          </a:bodyPr>
          <a:lstStyle/>
          <a:p>
            <a:pPr marL="0" indent="0">
              <a:buFont typeface="Wingdings" panose="05000000000000000000" pitchFamily="2" charset="2"/>
              <a:buChar char="ü"/>
            </a:pPr>
            <a:r>
              <a:rPr lang="uk-UA" sz="2900" dirty="0" smtClean="0">
                <a:latin typeface="Verdana" panose="020B0604030504040204" pitchFamily="34" charset="0"/>
                <a:ea typeface="Verdana" panose="020B0604030504040204" pitchFamily="34" charset="0"/>
                <a:cs typeface="Verdana" panose="020B0604030504040204" pitchFamily="34" charset="0"/>
              </a:rPr>
              <a:t>Встановлено обов'язок суб'єктів первинного фінансового моніторингу повідомляти </a:t>
            </a:r>
            <a:r>
              <a:rPr lang="uk-UA" sz="2900" dirty="0">
                <a:latin typeface="Verdana" panose="020B0604030504040204" pitchFamily="34" charset="0"/>
                <a:ea typeface="Verdana" panose="020B0604030504040204" pitchFamily="34" charset="0"/>
                <a:cs typeface="Verdana" panose="020B0604030504040204" pitchFamily="34" charset="0"/>
              </a:rPr>
              <a:t>спеціально уповноваженому органу про:</a:t>
            </a:r>
          </a:p>
          <a:p>
            <a:pPr marL="0" indent="0">
              <a:buNone/>
            </a:pPr>
            <a:r>
              <a:rPr lang="uk-UA" sz="2900" dirty="0">
                <a:latin typeface="Verdana" panose="020B0604030504040204" pitchFamily="34" charset="0"/>
                <a:ea typeface="Verdana" panose="020B0604030504040204" pitchFamily="34" charset="0"/>
                <a:cs typeface="Verdana" panose="020B0604030504040204" pitchFamily="34" charset="0"/>
              </a:rPr>
              <a:t>а) </a:t>
            </a:r>
            <a:r>
              <a:rPr lang="uk-UA" sz="2900" dirty="0" smtClean="0">
                <a:latin typeface="Verdana" panose="020B0604030504040204" pitchFamily="34" charset="0"/>
                <a:ea typeface="Verdana" panose="020B0604030504040204" pitchFamily="34" charset="0"/>
                <a:cs typeface="Verdana" panose="020B0604030504040204" pitchFamily="34" charset="0"/>
              </a:rPr>
              <a:t>фінансові </a:t>
            </a:r>
            <a:r>
              <a:rPr lang="uk-UA" sz="2900" dirty="0">
                <a:latin typeface="Verdana" panose="020B0604030504040204" pitchFamily="34" charset="0"/>
                <a:ea typeface="Verdana" panose="020B0604030504040204" pitchFamily="34" charset="0"/>
                <a:cs typeface="Verdana" panose="020B0604030504040204" pitchFamily="34" charset="0"/>
              </a:rPr>
              <a:t>операції </a:t>
            </a:r>
            <a:r>
              <a:rPr lang="uk-UA" sz="2900" dirty="0" smtClean="0">
                <a:latin typeface="Verdana" panose="020B0604030504040204" pitchFamily="34" charset="0"/>
                <a:ea typeface="Verdana" panose="020B0604030504040204" pitchFamily="34" charset="0"/>
                <a:cs typeface="Verdana" panose="020B0604030504040204" pitchFamily="34" charset="0"/>
              </a:rPr>
              <a:t>за участю осіб, які мають </a:t>
            </a:r>
            <a:r>
              <a:rPr lang="uk-UA" sz="2900" dirty="0">
                <a:latin typeface="Verdana" panose="020B0604030504040204" pitchFamily="34" charset="0"/>
                <a:ea typeface="Verdana" panose="020B0604030504040204" pitchFamily="34" charset="0"/>
                <a:cs typeface="Verdana" panose="020B0604030504040204" pitchFamily="34" charset="0"/>
              </a:rPr>
              <a:t>відповідну реєстрацію, місце проживання чи місцезнаходження в державі (на території), що не виконує чи неналежним чином виконує рекомендації міжнародних, міжурядових організацій, задіяних у сфері боротьби  з легалізацією (відмиванням) доходів, одержаних злочинним шляхом, або фінансуванням тероризму чи фінансуванням розповсюдження зброї масового </a:t>
            </a:r>
            <a:r>
              <a:rPr lang="uk-UA" sz="2900" dirty="0" smtClean="0">
                <a:latin typeface="Verdana" panose="020B0604030504040204" pitchFamily="34" charset="0"/>
                <a:ea typeface="Verdana" panose="020B0604030504040204" pitchFamily="34" charset="0"/>
                <a:cs typeface="Verdana" panose="020B0604030504040204" pitchFamily="34" charset="0"/>
              </a:rPr>
              <a:t>знищення, або мають </a:t>
            </a:r>
            <a:r>
              <a:rPr lang="uk-UA" sz="2900" dirty="0">
                <a:latin typeface="Verdana" panose="020B0604030504040204" pitchFamily="34" charset="0"/>
                <a:ea typeface="Verdana" panose="020B0604030504040204" pitchFamily="34" charset="0"/>
                <a:cs typeface="Verdana" panose="020B0604030504040204" pitchFamily="34" charset="0"/>
              </a:rPr>
              <a:t>рахунок у банку, зареєстрованому у зазначеній державі (</a:t>
            </a:r>
            <a:r>
              <a:rPr lang="uk-UA" sz="2900" dirty="0" smtClean="0">
                <a:latin typeface="Verdana" panose="020B0604030504040204" pitchFamily="34" charset="0"/>
                <a:ea typeface="Verdana" panose="020B0604030504040204" pitchFamily="34" charset="0"/>
                <a:cs typeface="Verdana" panose="020B0604030504040204" pitchFamily="34" charset="0"/>
              </a:rPr>
              <a:t>території), а також фінансові </a:t>
            </a:r>
            <a:r>
              <a:rPr lang="uk-UA" sz="2900" dirty="0">
                <a:latin typeface="Verdana" panose="020B0604030504040204" pitchFamily="34" charset="0"/>
                <a:ea typeface="Verdana" panose="020B0604030504040204" pitchFamily="34" charset="0"/>
                <a:cs typeface="Verdana" panose="020B0604030504040204" pitchFamily="34" charset="0"/>
              </a:rPr>
              <a:t>операції політично значущих осіб, членів їх сім’ї та/або пов’язаних </a:t>
            </a:r>
            <a:r>
              <a:rPr lang="uk-UA" sz="2900" dirty="0" smtClean="0">
                <a:latin typeface="Verdana" panose="020B0604030504040204" pitchFamily="34" charset="0"/>
                <a:ea typeface="Verdana" panose="020B0604030504040204" pitchFamily="34" charset="0"/>
                <a:cs typeface="Verdana" panose="020B0604030504040204" pitchFamily="34" charset="0"/>
              </a:rPr>
              <a:t>осіб - протягом </a:t>
            </a:r>
            <a:r>
              <a:rPr lang="uk-UA" sz="2900" dirty="0">
                <a:latin typeface="Verdana" panose="020B0604030504040204" pitchFamily="34" charset="0"/>
                <a:ea typeface="Verdana" panose="020B0604030504040204" pitchFamily="34" charset="0"/>
                <a:cs typeface="Verdana" panose="020B0604030504040204" pitchFamily="34" charset="0"/>
              </a:rPr>
              <a:t>п’яти робочих днів з дня їх проведення (спроби проведення);</a:t>
            </a:r>
          </a:p>
          <a:p>
            <a:pPr marL="0" indent="0">
              <a:buNone/>
            </a:pPr>
            <a:r>
              <a:rPr lang="uk-UA" sz="2900" dirty="0">
                <a:latin typeface="Verdana" panose="020B0604030504040204" pitchFamily="34" charset="0"/>
                <a:ea typeface="Verdana" panose="020B0604030504040204" pitchFamily="34" charset="0"/>
                <a:cs typeface="Verdana" panose="020B0604030504040204" pitchFamily="34" charset="0"/>
              </a:rPr>
              <a:t>б) </a:t>
            </a:r>
            <a:r>
              <a:rPr lang="uk-UA" sz="2900" dirty="0" smtClean="0">
                <a:latin typeface="Verdana" panose="020B0604030504040204" pitchFamily="34" charset="0"/>
                <a:ea typeface="Verdana" panose="020B0604030504040204" pitchFamily="34" charset="0"/>
                <a:cs typeface="Verdana" panose="020B0604030504040204" pitchFamily="34" charset="0"/>
              </a:rPr>
              <a:t>фінансові операції  із </a:t>
            </a:r>
            <a:r>
              <a:rPr lang="uk-UA" sz="2900" dirty="0">
                <a:latin typeface="Verdana" panose="020B0604030504040204" pitchFamily="34" charset="0"/>
                <a:ea typeface="Verdana" panose="020B0604030504040204" pitchFamily="34" charset="0"/>
                <a:cs typeface="Verdana" panose="020B0604030504040204" pitchFamily="34" charset="0"/>
              </a:rPr>
              <a:t>переказу коштів за кордон </a:t>
            </a:r>
            <a:r>
              <a:rPr lang="uk-UA" sz="2900" dirty="0" smtClean="0">
                <a:latin typeface="Verdana" panose="020B0604030504040204" pitchFamily="34" charset="0"/>
                <a:ea typeface="Verdana" panose="020B0604030504040204" pitchFamily="34" charset="0"/>
                <a:cs typeface="Verdana" panose="020B0604030504040204" pitchFamily="34" charset="0"/>
              </a:rPr>
              <a:t>та фінансові </a:t>
            </a:r>
            <a:r>
              <a:rPr lang="uk-UA" sz="2900" dirty="0">
                <a:latin typeface="Verdana" panose="020B0604030504040204" pitchFamily="34" charset="0"/>
                <a:ea typeface="Verdana" panose="020B0604030504040204" pitchFamily="34" charset="0"/>
                <a:cs typeface="Verdana" panose="020B0604030504040204" pitchFamily="34" charset="0"/>
              </a:rPr>
              <a:t>операції з готівкою (внесення, переказ, отримання коштів</a:t>
            </a:r>
            <a:r>
              <a:rPr lang="uk-UA" sz="2900" dirty="0" smtClean="0">
                <a:latin typeface="Verdana" panose="020B0604030504040204" pitchFamily="34" charset="0"/>
                <a:ea typeface="Verdana" panose="020B0604030504040204" pitchFamily="34" charset="0"/>
                <a:cs typeface="Verdana" panose="020B0604030504040204" pitchFamily="34" charset="0"/>
              </a:rPr>
              <a:t>)  – </a:t>
            </a:r>
            <a:r>
              <a:rPr lang="uk-UA" sz="2900" dirty="0">
                <a:latin typeface="Verdana" panose="020B0604030504040204" pitchFamily="34" charset="0"/>
                <a:ea typeface="Verdana" panose="020B0604030504040204" pitchFamily="34" charset="0"/>
                <a:cs typeface="Verdana" panose="020B0604030504040204" pitchFamily="34" charset="0"/>
              </a:rPr>
              <a:t>один раз на місяць протягом п’яти робочих днів місяця, наступного за звітним;</a:t>
            </a:r>
          </a:p>
          <a:p>
            <a:pPr marL="0" indent="0">
              <a:buNone/>
            </a:pPr>
            <a:r>
              <a:rPr lang="uk-UA" sz="2900" dirty="0">
                <a:latin typeface="Verdana" panose="020B0604030504040204" pitchFamily="34" charset="0"/>
                <a:ea typeface="Verdana" panose="020B0604030504040204" pitchFamily="34" charset="0"/>
                <a:cs typeface="Verdana" panose="020B0604030504040204" pitchFamily="34" charset="0"/>
              </a:rPr>
              <a:t>в) підозрілі фінансові операції (діяльність) – негайно після виникнення достатніх підстав для </a:t>
            </a:r>
            <a:r>
              <a:rPr lang="uk-UA" sz="2900" dirty="0" smtClean="0">
                <a:latin typeface="Verdana" panose="020B0604030504040204" pitchFamily="34" charset="0"/>
                <a:ea typeface="Verdana" panose="020B0604030504040204" pitchFamily="34" charset="0"/>
                <a:cs typeface="Verdana" panose="020B0604030504040204" pitchFamily="34" charset="0"/>
              </a:rPr>
              <a:t>підозри з наданням обґрунтованих висновків, копій </a:t>
            </a:r>
            <a:r>
              <a:rPr lang="uk-UA" sz="2900" dirty="0">
                <a:latin typeface="Verdana" panose="020B0604030504040204" pitchFamily="34" charset="0"/>
                <a:ea typeface="Verdana" panose="020B0604030504040204" pitchFamily="34" charset="0"/>
                <a:cs typeface="Verdana" panose="020B0604030504040204" pitchFamily="34" charset="0"/>
              </a:rPr>
              <a:t>документів та </a:t>
            </a:r>
            <a:r>
              <a:rPr lang="uk-UA" sz="2900" dirty="0" smtClean="0">
                <a:latin typeface="Verdana" panose="020B0604030504040204" pitchFamily="34" charset="0"/>
                <a:ea typeface="Verdana" panose="020B0604030504040204" pitchFamily="34" charset="0"/>
                <a:cs typeface="Verdana" panose="020B0604030504040204" pitchFamily="34" charset="0"/>
              </a:rPr>
              <a:t>іншої інформації, </a:t>
            </a:r>
            <a:r>
              <a:rPr lang="uk-UA" sz="2900" dirty="0">
                <a:latin typeface="Verdana" panose="020B0604030504040204" pitchFamily="34" charset="0"/>
                <a:ea typeface="Verdana" panose="020B0604030504040204" pitchFamily="34" charset="0"/>
                <a:cs typeface="Verdana" panose="020B0604030504040204" pitchFamily="34" charset="0"/>
              </a:rPr>
              <a:t>на основі яких сформовано підозри;</a:t>
            </a:r>
          </a:p>
          <a:p>
            <a:pPr marL="0" indent="0">
              <a:buNone/>
            </a:pPr>
            <a:r>
              <a:rPr lang="uk-UA" sz="2900" dirty="0">
                <a:latin typeface="Verdana" panose="020B0604030504040204" pitchFamily="34" charset="0"/>
                <a:ea typeface="Verdana" panose="020B0604030504040204" pitchFamily="34" charset="0"/>
                <a:cs typeface="Verdana" panose="020B0604030504040204" pitchFamily="34" charset="0"/>
              </a:rPr>
              <a:t>г) підозрілі фінансові операції (діяльність), стосовно яких є підстави підозрювати, що вони пов’язані, стосуються або призначені для фінансування тероризму чи фінансування розповсюдження зброї масового знищення, – негайно в день їх/її виявлення, або спроби їх проведення з наданням </a:t>
            </a:r>
            <a:r>
              <a:rPr lang="uk-UA" sz="2900" dirty="0" smtClean="0">
                <a:latin typeface="Verdana" panose="020B0604030504040204" pitchFamily="34" charset="0"/>
                <a:ea typeface="Verdana" panose="020B0604030504040204" pitchFamily="34" charset="0"/>
                <a:cs typeface="Verdana" panose="020B0604030504040204" pitchFamily="34" charset="0"/>
              </a:rPr>
              <a:t>відповідної інформації </a:t>
            </a:r>
            <a:r>
              <a:rPr lang="uk-UA" sz="2900" dirty="0">
                <a:latin typeface="Verdana" panose="020B0604030504040204" pitchFamily="34" charset="0"/>
                <a:ea typeface="Verdana" panose="020B0604030504040204" pitchFamily="34" charset="0"/>
                <a:cs typeface="Verdana" panose="020B0604030504040204" pitchFamily="34" charset="0"/>
              </a:rPr>
              <a:t>та копій </a:t>
            </a:r>
            <a:r>
              <a:rPr lang="uk-UA" sz="2900" dirty="0" smtClean="0">
                <a:latin typeface="Verdana" panose="020B0604030504040204" pitchFamily="34" charset="0"/>
                <a:ea typeface="Verdana" panose="020B0604030504040204" pitchFamily="34" charset="0"/>
                <a:cs typeface="Verdana" panose="020B0604030504040204" pitchFamily="34" charset="0"/>
              </a:rPr>
              <a:t>документів;</a:t>
            </a:r>
            <a:endParaRPr lang="uk-UA" sz="29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uk-UA" sz="2900" dirty="0">
                <a:latin typeface="Verdana" panose="020B0604030504040204" pitchFamily="34" charset="0"/>
                <a:ea typeface="Verdana" panose="020B0604030504040204" pitchFamily="34" charset="0"/>
                <a:cs typeface="Verdana" panose="020B0604030504040204" pitchFamily="34" charset="0"/>
              </a:rPr>
              <a:t>ґ) </a:t>
            </a:r>
            <a:r>
              <a:rPr lang="uk-UA" sz="2900" dirty="0" smtClean="0">
                <a:latin typeface="Verdana" panose="020B0604030504040204" pitchFamily="34" charset="0"/>
                <a:ea typeface="Verdana" panose="020B0604030504040204" pitchFamily="34" charset="0"/>
                <a:cs typeface="Verdana" panose="020B0604030504040204" pitchFamily="34" charset="0"/>
              </a:rPr>
              <a:t>розбіжності </a:t>
            </a:r>
            <a:r>
              <a:rPr lang="uk-UA" sz="2900" dirty="0">
                <a:latin typeface="Verdana" panose="020B0604030504040204" pitchFamily="34" charset="0"/>
                <a:ea typeface="Verdana" panose="020B0604030504040204" pitchFamily="34" charset="0"/>
                <a:cs typeface="Verdana" panose="020B0604030504040204" pitchFamily="34" charset="0"/>
              </a:rPr>
              <a:t>між відомостями про кінцевих бенефіціарних власників (контролерів) клієнта, які містяться в Єдиному державному реєстрі юридичних осіб, фізичних осіб – підприємців та громадських формувань, та інформацією про кінцевих бенефіціарних власників (контролерів), отриманою суб’єктом первинного фінансового моніторингу в результаті здійснення належної перевірки клієнта, – один раз на місяць протягом п’яти робочих днів місяця, наступного за звітним, в якому були виявлені </a:t>
            </a:r>
            <a:r>
              <a:rPr lang="uk-UA" sz="2900" dirty="0" smtClean="0">
                <a:latin typeface="Verdana" panose="020B0604030504040204" pitchFamily="34" charset="0"/>
                <a:ea typeface="Verdana" panose="020B0604030504040204" pitchFamily="34" charset="0"/>
                <a:cs typeface="Verdana" panose="020B0604030504040204" pitchFamily="34" charset="0"/>
              </a:rPr>
              <a:t>розбіжності</a:t>
            </a:r>
          </a:p>
          <a:p>
            <a:pPr marL="0" indent="0">
              <a:buFont typeface="Wingdings" panose="05000000000000000000" pitchFamily="2" charset="2"/>
              <a:buChar char="ü"/>
            </a:pPr>
            <a:r>
              <a:rPr lang="uk-UA" sz="2900" dirty="0" smtClean="0">
                <a:latin typeface="Verdana" panose="020B0604030504040204" pitchFamily="34" charset="0"/>
                <a:ea typeface="Verdana" panose="020B0604030504040204" pitchFamily="34" charset="0"/>
                <a:cs typeface="Verdana" panose="020B0604030504040204" pitchFamily="34" charset="0"/>
              </a:rPr>
              <a:t>Нотаріуси, адвокати, адвокатські бюро та об’єднання, особи, які надають юридичні послуги, можуть не виконувати обов’язки щодо здійснення належної перевірки клієнта та не повідомляти спеціально уповноваженому органу про свої підозри під час надання послуг щодо захисту клієнта, представництва його інтересів у судових органах та у справах досудового врегулювання спорів або надання консультацій щодо захисту та представництва клієнта</a:t>
            </a:r>
            <a:endParaRPr lang="uk-UA" sz="29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40297506"/>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838200" y="365125"/>
            <a:ext cx="10515600" cy="939973"/>
          </a:xfrm>
        </p:spPr>
        <p:txBody>
          <a:bodyPr>
            <a:normAutofit/>
          </a:bodyPr>
          <a:lstStyle/>
          <a:p>
            <a:r>
              <a:rPr lang="uk-UA" sz="28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Основа проекту Закону</a:t>
            </a:r>
            <a:endParaRPr lang="uk-UA" sz="28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5" name="Місце для вмісту 4"/>
          <p:cNvSpPr>
            <a:spLocks noGrp="1"/>
          </p:cNvSpPr>
          <p:nvPr>
            <p:ph idx="1"/>
          </p:nvPr>
        </p:nvSpPr>
        <p:spPr>
          <a:xfrm>
            <a:off x="838200" y="1496291"/>
            <a:ext cx="10515600" cy="4789006"/>
          </a:xfrm>
        </p:spPr>
        <p:txBody>
          <a:bodyPr>
            <a:normAutofit/>
          </a:bodyPr>
          <a:lstStyle/>
          <a:p>
            <a:pPr marL="0" indent="0">
              <a:buFont typeface="Wingdings" panose="05000000000000000000" pitchFamily="2" charset="2"/>
              <a:buChar char="ü"/>
            </a:pPr>
            <a:r>
              <a:rPr lang="uk-UA" dirty="0" smtClean="0"/>
              <a:t>Рекомендації FATF – Міжнародні стандарти з протидії відмиванню доходів та фінансуванню тероризму і розповсюдженню зброї масового знищення (лютий 2012 р.)</a:t>
            </a:r>
          </a:p>
          <a:p>
            <a:pPr marL="0" indent="0">
              <a:buFont typeface="Wingdings" panose="05000000000000000000" pitchFamily="2" charset="2"/>
              <a:buChar char="ü"/>
            </a:pPr>
            <a:r>
              <a:rPr lang="uk-UA" dirty="0" smtClean="0"/>
              <a:t>Директива (ЄС) 2015/849 «Про запобігання використанню фінансової системи для відмивання грошей та фінансування тероризму» (травень 2015 р.)</a:t>
            </a:r>
          </a:p>
          <a:p>
            <a:pPr marL="0" indent="0">
              <a:buFont typeface="Wingdings" panose="05000000000000000000" pitchFamily="2" charset="2"/>
              <a:buChar char="ü"/>
            </a:pPr>
            <a:r>
              <a:rPr lang="uk-UA" dirty="0" smtClean="0"/>
              <a:t>Регламент (ЄС) 2015/847 «Про інформацію, що супроводжує грошові перекази» (травень 2015 р.)</a:t>
            </a:r>
          </a:p>
          <a:p>
            <a:pPr marL="0" indent="0">
              <a:buFont typeface="Wingdings" panose="05000000000000000000" pitchFamily="2" charset="2"/>
              <a:buChar char="ü"/>
            </a:pPr>
            <a:r>
              <a:rPr lang="uk-UA" dirty="0" smtClean="0"/>
              <a:t>Досвід роботи національної системи запобігання та протидії відмиванню коштів і фінансуванню тероризму (2002 – 2018 </a:t>
            </a:r>
            <a:r>
              <a:rPr lang="uk-UA" dirty="0" err="1" smtClean="0"/>
              <a:t>р.р</a:t>
            </a:r>
            <a:r>
              <a:rPr lang="uk-UA" dirty="0" smtClean="0"/>
              <a:t>.) </a:t>
            </a:r>
            <a:endParaRPr lang="uk-UA" dirty="0"/>
          </a:p>
        </p:txBody>
      </p:sp>
    </p:spTree>
    <p:extLst>
      <p:ext uri="{BB962C8B-B14F-4D97-AF65-F5344CB8AC3E}">
        <p14:creationId xmlns:p14="http://schemas.microsoft.com/office/powerpoint/2010/main" val="1811904271"/>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923348"/>
          </a:xfrm>
        </p:spPr>
        <p:txBody>
          <a:bodyPr>
            <a:normAutofit/>
          </a:bodyPr>
          <a:lstStyle/>
          <a:p>
            <a:r>
              <a:rPr lang="ru-RU" sz="2800" b="1" dirty="0" smtClean="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6</a:t>
            </a:r>
            <a:r>
              <a:rPr lang="uk-UA" sz="2800" b="1" dirty="0" smtClean="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 Збереження даних та статистика (статті 40 – 44 Директиви)</a:t>
            </a:r>
            <a:endParaRPr lang="uk-UA" sz="2800" b="1"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Місце для вмісту 2"/>
          <p:cNvSpPr>
            <a:spLocks noGrp="1"/>
          </p:cNvSpPr>
          <p:nvPr>
            <p:ph idx="1"/>
          </p:nvPr>
        </p:nvSpPr>
        <p:spPr>
          <a:xfrm>
            <a:off x="838200" y="1388225"/>
            <a:ext cx="10515600" cy="4788738"/>
          </a:xfrm>
        </p:spPr>
        <p:txBody>
          <a:bodyPr>
            <a:normAutofit fontScale="62500" lnSpcReduction="20000"/>
          </a:bodyPr>
          <a:lstStyle/>
          <a:p>
            <a:pPr>
              <a:buFont typeface="Wingdings" panose="05000000000000000000" pitchFamily="2" charset="2"/>
              <a:buChar char="ü"/>
            </a:pPr>
            <a:r>
              <a:rPr lang="uk-UA" dirty="0" smtClean="0"/>
              <a:t>Встановлено обов'язок суб'єктів первинного фінансового моніторингу:</a:t>
            </a:r>
          </a:p>
          <a:p>
            <a:pPr marL="0" indent="0">
              <a:buNone/>
            </a:pPr>
            <a:r>
              <a:rPr lang="uk-UA" dirty="0" smtClean="0"/>
              <a:t>документувати </a:t>
            </a:r>
            <a:r>
              <a:rPr lang="uk-UA" dirty="0"/>
              <a:t>заходи, вжиті з метою виконання вимог законодавства у сфері запобігання та протидії шляхом створення (ведення) відповідних документів (у тому числі електронних), записів у такий спосіб, щоб сприяти працівникам суб’єкта первинного фінансового моніторингу, залученим до проведення первинного фінансового моніторингу, найбільш раціонально та ефективно виконувати свої обов’язки та бути здатним довести суб’єкту державного фінансового моніторингу, що рішення, прийняті з метою дотримання вимог законодавства у сфері запобігання та протидії, зокрема, щодо оцінки ризиків, здійснення належної перевірки, моніторингу та повідомлення про фінансові операції, що підлягаю фінансовому моніторингу, ґрунтуються на змістовних фактах та результатах комплексного і належного аналізу;</a:t>
            </a:r>
          </a:p>
          <a:p>
            <a:pPr marL="0" indent="0">
              <a:buNone/>
            </a:pPr>
            <a:r>
              <a:rPr lang="uk-UA" dirty="0" smtClean="0"/>
              <a:t>зберігати </a:t>
            </a:r>
            <a:r>
              <a:rPr lang="uk-UA" dirty="0"/>
              <a:t>(у спосіб, щоб оперативно надавати на запит відповідних суб’єктів державного фінансового моніторингу, та в обсязі, достатньому для відновлення інформації щодо конкретних фінансових операцій, у тому числі у разі необхідності надання в якості доказів у кримінальному провадженні) документи (у тому числі електронні), їх копії, записи, дані, інформацію щодо заходів, вжитих з метою виконання вимог у сфері запобігання та протидії, зокрема щодо здійснення належної перевірки клієнтів (в тому числі ідентифікації та верифікації представників клієнтів, встановлення їх повноважень), а також осіб, яким суб’єктом первинного фінансового моніторингу було відмовлено у встановленні ділових відносин та/або проведенні фінансових операцій, а також усі документи, що стосуються ділових відносин (проведення фінансової операції) з клієнтом (включаючи ділову, зокрема внутрішню, кореспонденцію, листування, звіти, запити, результати будь-якого аналізу під час здійснення належної перевірки клієнта), не менше п’яти років після припинення ділових відносин з клієнтом або завершення разової фінансової операції без встановлення ділових відносин з </a:t>
            </a:r>
            <a:r>
              <a:rPr lang="uk-UA" dirty="0" smtClean="0"/>
              <a:t>клієнтом</a:t>
            </a:r>
            <a:endParaRPr lang="uk-UA" dirty="0"/>
          </a:p>
        </p:txBody>
      </p:sp>
    </p:spTree>
    <p:extLst>
      <p:ext uri="{BB962C8B-B14F-4D97-AF65-F5344CB8AC3E}">
        <p14:creationId xmlns:p14="http://schemas.microsoft.com/office/powerpoint/2010/main" val="629928914"/>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906722"/>
          </a:xfrm>
        </p:spPr>
        <p:txBody>
          <a:bodyPr>
            <a:normAutofit/>
          </a:bodyPr>
          <a:lstStyle/>
          <a:p>
            <a:r>
              <a:rPr lang="uk-UA" sz="2800" b="1" dirty="0" smtClean="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6. Збереження даних та статистика (статті 40 – 44 Директиви)</a:t>
            </a:r>
            <a:endParaRPr lang="uk-UA" sz="2800" b="1"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Місце для вмісту 2"/>
          <p:cNvSpPr>
            <a:spLocks noGrp="1"/>
          </p:cNvSpPr>
          <p:nvPr>
            <p:ph idx="1"/>
          </p:nvPr>
        </p:nvSpPr>
        <p:spPr>
          <a:xfrm>
            <a:off x="838200" y="1471353"/>
            <a:ext cx="10515600" cy="5295207"/>
          </a:xfrm>
        </p:spPr>
        <p:txBody>
          <a:bodyPr>
            <a:normAutofit fontScale="25000" lnSpcReduction="20000"/>
          </a:bodyPr>
          <a:lstStyle/>
          <a:p>
            <a:pPr marL="0" indent="0">
              <a:buFont typeface="Wingdings" panose="05000000000000000000" pitchFamily="2" charset="2"/>
              <a:buChar char="ü"/>
            </a:pPr>
            <a:r>
              <a:rPr lang="uk-UA" sz="6400" dirty="0" smtClean="0">
                <a:latin typeface="Verdana" panose="020B0604030504040204" pitchFamily="34" charset="0"/>
                <a:ea typeface="Verdana" panose="020B0604030504040204" pitchFamily="34" charset="0"/>
                <a:cs typeface="Verdana" panose="020B0604030504040204" pitchFamily="34" charset="0"/>
              </a:rPr>
              <a:t>Започатковано ведення комплексної адміністративної звітності, яка повинна </a:t>
            </a:r>
            <a:r>
              <a:rPr lang="uk-UA" sz="6400" dirty="0">
                <a:latin typeface="Verdana" panose="020B0604030504040204" pitchFamily="34" charset="0"/>
                <a:ea typeface="Verdana" panose="020B0604030504040204" pitchFamily="34" charset="0"/>
                <a:cs typeface="Verdana" panose="020B0604030504040204" pitchFamily="34" charset="0"/>
              </a:rPr>
              <a:t>включати дані, які характеризують:</a:t>
            </a:r>
          </a:p>
          <a:p>
            <a:pPr marL="0" indent="0">
              <a:buNone/>
            </a:pPr>
            <a:r>
              <a:rPr lang="uk-UA" sz="6400" dirty="0">
                <a:latin typeface="Verdana" panose="020B0604030504040204" pitchFamily="34" charset="0"/>
                <a:ea typeface="Verdana" panose="020B0604030504040204" pitchFamily="34" charset="0"/>
                <a:cs typeface="Verdana" panose="020B0604030504040204" pitchFamily="34" charset="0"/>
              </a:rPr>
              <a:t>розмір та важливість різних секторів, які підпадають під сферу дії законодавства у сфері запобігання та протидії, діяльність суб’єктів фінансового моніторингу, в тому числі кількість суб’єктів та осіб і економічна важливість кожного сектору;</a:t>
            </a:r>
          </a:p>
          <a:p>
            <a:pPr marL="0" indent="0">
              <a:buNone/>
            </a:pPr>
            <a:r>
              <a:rPr lang="uk-UA" sz="6400" dirty="0">
                <a:latin typeface="Verdana" panose="020B0604030504040204" pitchFamily="34" charset="0"/>
                <a:ea typeface="Verdana" panose="020B0604030504040204" pitchFamily="34" charset="0"/>
                <a:cs typeface="Verdana" panose="020B0604030504040204" pitchFamily="34" charset="0"/>
              </a:rPr>
              <a:t>фази звітності, розслідування та судові рішення у сфері запобігання та протидії, у тому числі кількість повідомлень про підозрілі операції, надані спеціально уповноваженому органу, відповідей про наслідки таких повідомлень і, на щорічній основі, кількість розслідуваних справ, кількість осіб, щодо яких були розпочаті кримінальні провадження, кількість осіб, засуджених за злочини, пов’язані з відмиванням грошей або фінансуванням тероризму, типи основних злочинів, у разі, якщо така інформація наявна, та вартість заморожених, арештованих чи конфіскованих активів;</a:t>
            </a:r>
          </a:p>
          <a:p>
            <a:pPr marL="0" indent="0">
              <a:buNone/>
            </a:pPr>
            <a:r>
              <a:rPr lang="uk-UA" sz="6400" dirty="0">
                <a:latin typeface="Verdana" panose="020B0604030504040204" pitchFamily="34" charset="0"/>
                <a:ea typeface="Verdana" panose="020B0604030504040204" pitchFamily="34" charset="0"/>
                <a:cs typeface="Verdana" panose="020B0604030504040204" pitchFamily="34" charset="0"/>
              </a:rPr>
              <a:t>показники роботи спеціально уповноваженого органу в частині збору, обробки, аналізу та передачі узагальнених (додаткових узагальнених) матеріалів до правоохоронних та розвідувальних органів; </a:t>
            </a:r>
          </a:p>
          <a:p>
            <a:pPr marL="0" indent="0">
              <a:buNone/>
            </a:pPr>
            <a:r>
              <a:rPr lang="uk-UA" sz="6400" dirty="0">
                <a:latin typeface="Verdana" panose="020B0604030504040204" pitchFamily="34" charset="0"/>
                <a:ea typeface="Verdana" panose="020B0604030504040204" pitchFamily="34" charset="0"/>
                <a:cs typeface="Verdana" panose="020B0604030504040204" pitchFamily="34" charset="0"/>
              </a:rPr>
              <a:t>кількість міжнародних запитів про надання інформації, які були подані, одержані, у задоволенні яких було відмовлено, на які було повністю чи частково дано відповідь з боку спеціально уповноваженого органу;</a:t>
            </a:r>
          </a:p>
          <a:p>
            <a:pPr marL="0" indent="0">
              <a:buNone/>
            </a:pPr>
            <a:r>
              <a:rPr lang="uk-UA" sz="6400" dirty="0">
                <a:latin typeface="Verdana" panose="020B0604030504040204" pitchFamily="34" charset="0"/>
                <a:ea typeface="Verdana" panose="020B0604030504040204" pitchFamily="34" charset="0"/>
                <a:cs typeface="Verdana" panose="020B0604030504040204" pitchFamily="34" charset="0"/>
              </a:rPr>
              <a:t>кількість запитів про взаємну правову допомогу, поданих, одержаних, задоволених і у задоволенні яких було відмовлено;  </a:t>
            </a:r>
          </a:p>
          <a:p>
            <a:pPr marL="0" indent="0">
              <a:buNone/>
            </a:pPr>
            <a:r>
              <a:rPr lang="uk-UA" sz="6400" dirty="0">
                <a:latin typeface="Verdana" panose="020B0604030504040204" pitchFamily="34" charset="0"/>
                <a:ea typeface="Verdana" panose="020B0604030504040204" pitchFamily="34" charset="0"/>
                <a:cs typeface="Verdana" panose="020B0604030504040204" pitchFamily="34" charset="0"/>
              </a:rPr>
              <a:t>кількість інших міжнародних запитів у сфері запобігання та протидії;</a:t>
            </a:r>
          </a:p>
          <a:p>
            <a:pPr marL="0" indent="0">
              <a:buNone/>
            </a:pPr>
            <a:r>
              <a:rPr lang="uk-UA" sz="6400" dirty="0">
                <a:latin typeface="Verdana" panose="020B0604030504040204" pitchFamily="34" charset="0"/>
                <a:ea typeface="Verdana" panose="020B0604030504040204" pitchFamily="34" charset="0"/>
                <a:cs typeface="Verdana" panose="020B0604030504040204" pitchFamily="34" charset="0"/>
              </a:rPr>
              <a:t>діяльність правоохоронної та судової систем, зокрема щодо: замороження, арешту і конфіскації активів;</a:t>
            </a:r>
          </a:p>
          <a:p>
            <a:pPr marL="0" indent="0">
              <a:buNone/>
            </a:pPr>
            <a:r>
              <a:rPr lang="uk-UA" sz="6400" dirty="0">
                <a:latin typeface="Verdana" panose="020B0604030504040204" pitchFamily="34" charset="0"/>
                <a:ea typeface="Verdana" panose="020B0604030504040204" pitchFamily="34" charset="0"/>
                <a:cs typeface="Verdana" panose="020B0604030504040204" pitchFamily="34" charset="0"/>
              </a:rPr>
              <a:t>розслідування, судові переслідування та </a:t>
            </a:r>
            <a:r>
              <a:rPr lang="uk-UA" sz="6400" dirty="0" err="1">
                <a:latin typeface="Verdana" panose="020B0604030504040204" pitchFamily="34" charset="0"/>
                <a:ea typeface="Verdana" panose="020B0604030504040204" pitchFamily="34" charset="0"/>
                <a:cs typeface="Verdana" panose="020B0604030504040204" pitchFamily="34" charset="0"/>
              </a:rPr>
              <a:t>вироки</a:t>
            </a:r>
            <a:r>
              <a:rPr lang="uk-UA" sz="6400" dirty="0">
                <a:latin typeface="Verdana" panose="020B0604030504040204" pitchFamily="34" charset="0"/>
                <a:ea typeface="Verdana" panose="020B0604030504040204" pitchFamily="34" charset="0"/>
                <a:cs typeface="Verdana" panose="020B0604030504040204" pitchFamily="34" charset="0"/>
              </a:rPr>
              <a:t> стосовно відмивання коштів та фінансування </a:t>
            </a:r>
            <a:r>
              <a:rPr lang="uk-UA" sz="6400" dirty="0" smtClean="0">
                <a:latin typeface="Verdana" panose="020B0604030504040204" pitchFamily="34" charset="0"/>
                <a:ea typeface="Verdana" panose="020B0604030504040204" pitchFamily="34" charset="0"/>
                <a:cs typeface="Verdana" panose="020B0604030504040204" pitchFamily="34" charset="0"/>
              </a:rPr>
              <a:t>тероризму</a:t>
            </a:r>
            <a:endParaRPr lang="uk-UA" sz="6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uk-UA" dirty="0"/>
          </a:p>
        </p:txBody>
      </p:sp>
    </p:spTree>
    <p:extLst>
      <p:ext uri="{BB962C8B-B14F-4D97-AF65-F5344CB8AC3E}">
        <p14:creationId xmlns:p14="http://schemas.microsoft.com/office/powerpoint/2010/main" val="2771334960"/>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806970"/>
          </a:xfrm>
        </p:spPr>
        <p:txBody>
          <a:bodyPr>
            <a:normAutofit/>
          </a:bodyPr>
          <a:lstStyle/>
          <a:p>
            <a:r>
              <a:rPr lang="uk-UA" sz="2800" b="1" dirty="0" smtClean="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7. Обмін інформацією (статті 39, 45)</a:t>
            </a:r>
            <a:endParaRPr lang="uk-UA" sz="2800" b="1"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Місце для вмісту 2"/>
          <p:cNvSpPr>
            <a:spLocks noGrp="1"/>
          </p:cNvSpPr>
          <p:nvPr>
            <p:ph idx="1"/>
          </p:nvPr>
        </p:nvSpPr>
        <p:spPr>
          <a:xfrm>
            <a:off x="838200" y="1172096"/>
            <a:ext cx="10515600" cy="5004867"/>
          </a:xfrm>
        </p:spPr>
        <p:txBody>
          <a:bodyPr>
            <a:normAutofit fontScale="55000" lnSpcReduction="20000"/>
          </a:bodyPr>
          <a:lstStyle/>
          <a:p>
            <a:pPr>
              <a:buFont typeface="Wingdings" panose="05000000000000000000" pitchFamily="2" charset="2"/>
              <a:buChar char="ü"/>
            </a:pPr>
            <a:r>
              <a:rPr lang="uk-UA" sz="2900" dirty="0" smtClean="0">
                <a:latin typeface="Verdana" panose="020B0604030504040204" pitchFamily="34" charset="0"/>
                <a:ea typeface="Verdana" panose="020B0604030504040204" pitchFamily="34" charset="0"/>
                <a:cs typeface="Verdana" panose="020B0604030504040204" pitchFamily="34" charset="0"/>
              </a:rPr>
              <a:t>Суб'єктам первинного фінансового моніторингу надано право обмінюватися інформацією:</a:t>
            </a:r>
          </a:p>
          <a:p>
            <a:pPr marL="0" indent="0">
              <a:buNone/>
            </a:pPr>
            <a:r>
              <a:rPr lang="uk-UA" sz="2900" dirty="0" smtClean="0">
                <a:latin typeface="Verdana" panose="020B0604030504040204" pitchFamily="34" charset="0"/>
                <a:ea typeface="Verdana" panose="020B0604030504040204" pitchFamily="34" charset="0"/>
                <a:cs typeface="Verdana" panose="020B0604030504040204" pitchFamily="34" charset="0"/>
              </a:rPr>
              <a:t>з суб’єктами державного фінансового моніторингу, які  виконують функції державного регулювання і нагляду за відповідними суб’єктами первинного фінансового моніторингу, в рамках здійснення нагляду у сфері запобігання та протидії, а також правоохоронним органам відповідно до закону;</a:t>
            </a:r>
          </a:p>
          <a:p>
            <a:pPr marL="0" indent="0">
              <a:buNone/>
            </a:pPr>
            <a:r>
              <a:rPr lang="uk-UA" sz="2900" dirty="0" smtClean="0">
                <a:latin typeface="Verdana" panose="020B0604030504040204" pitchFamily="34" charset="0"/>
                <a:ea typeface="Verdana" panose="020B0604030504040204" pitchFamily="34" charset="0"/>
                <a:cs typeface="Verdana" panose="020B0604030504040204" pitchFamily="34" charset="0"/>
              </a:rPr>
              <a:t>між собою про осіб, яким було відмовлено у встановленні (підтриманні) ділових відносин (у тому числі шляхом розірвання ділових відносин, закриття рахунка), відкритті рахунка або проведенні фінансової операції;</a:t>
            </a:r>
          </a:p>
          <a:p>
            <a:pPr marL="0" indent="0">
              <a:buNone/>
            </a:pPr>
            <a:r>
              <a:rPr lang="uk-UA" sz="2900" dirty="0" smtClean="0">
                <a:latin typeface="Verdana" panose="020B0604030504040204" pitchFamily="34" charset="0"/>
                <a:ea typeface="Verdana" panose="020B0604030504040204" pitchFamily="34" charset="0"/>
                <a:cs typeface="Verdana" panose="020B0604030504040204" pitchFamily="34" charset="0"/>
              </a:rPr>
              <a:t>з метою проведення первинного фінансового моніторингу між суб’єктами первинного фінансового моніторингу та їх філіями або дочірніми компаніями з контролюючою участю, розташованими в інших країнах, за умови, що такі філії чи дочірні компанії з контролюючою участю дотримуються єдиних політик та процедур з питань фінансового моніторингу, в тому числі процедур обміну інформацією в межах групи;</a:t>
            </a:r>
          </a:p>
          <a:p>
            <a:pPr marL="0" indent="0">
              <a:buNone/>
            </a:pPr>
            <a:r>
              <a:rPr lang="uk-UA" sz="2900" dirty="0" smtClean="0">
                <a:latin typeface="Verdana" panose="020B0604030504040204" pitchFamily="34" charset="0"/>
                <a:ea typeface="Verdana" panose="020B0604030504040204" pitchFamily="34" charset="0"/>
                <a:cs typeface="Verdana" panose="020B0604030504040204" pitchFamily="34" charset="0"/>
              </a:rPr>
              <a:t>між банками, між іншими фінансовими установами</a:t>
            </a:r>
            <a:r>
              <a:rPr lang="uk-UA" sz="2900" dirty="0">
                <a:latin typeface="Verdana" panose="020B0604030504040204" pitchFamily="34" charset="0"/>
                <a:ea typeface="Verdana" panose="020B0604030504040204" pitchFamily="34" charset="0"/>
                <a:cs typeface="Verdana" panose="020B0604030504040204" pitchFamily="34" charset="0"/>
              </a:rPr>
              <a:t>, між аудитори, суб’єкти аудиторської </a:t>
            </a:r>
            <a:r>
              <a:rPr lang="uk-UA" sz="2900" dirty="0" smtClean="0">
                <a:latin typeface="Verdana" panose="020B0604030504040204" pitchFamily="34" charset="0"/>
                <a:ea typeface="Verdana" panose="020B0604030504040204" pitchFamily="34" charset="0"/>
                <a:cs typeface="Verdana" panose="020B0604030504040204" pitchFamily="34" charset="0"/>
              </a:rPr>
              <a:t>діяльності, між бухгалтерами, суб’єктами </a:t>
            </a:r>
            <a:r>
              <a:rPr lang="uk-UA" sz="2900" dirty="0">
                <a:latin typeface="Verdana" panose="020B0604030504040204" pitchFamily="34" charset="0"/>
                <a:ea typeface="Verdana" panose="020B0604030504040204" pitchFamily="34" charset="0"/>
                <a:cs typeface="Verdana" panose="020B0604030504040204" pitchFamily="34" charset="0"/>
              </a:rPr>
              <a:t>господарювання, що надають послуги з бухгалтерського </a:t>
            </a:r>
            <a:r>
              <a:rPr lang="uk-UA" sz="2900" dirty="0" smtClean="0">
                <a:latin typeface="Verdana" panose="020B0604030504040204" pitchFamily="34" charset="0"/>
                <a:ea typeface="Verdana" panose="020B0604030504040204" pitchFamily="34" charset="0"/>
                <a:cs typeface="Verdana" panose="020B0604030504040204" pitchFamily="34" charset="0"/>
              </a:rPr>
              <a:t>обліку, між суб’єкти </a:t>
            </a:r>
            <a:r>
              <a:rPr lang="uk-UA" sz="2900" dirty="0">
                <a:latin typeface="Verdana" panose="020B0604030504040204" pitchFamily="34" charset="0"/>
                <a:ea typeface="Verdana" panose="020B0604030504040204" pitchFamily="34" charset="0"/>
                <a:cs typeface="Verdana" panose="020B0604030504040204" pitchFamily="34" charset="0"/>
              </a:rPr>
              <a:t>господарювання, що надають інформаційно-консультаційні послуги з питань </a:t>
            </a:r>
            <a:r>
              <a:rPr lang="uk-UA" sz="2900" dirty="0" smtClean="0">
                <a:latin typeface="Verdana" panose="020B0604030504040204" pitchFamily="34" charset="0"/>
                <a:ea typeface="Verdana" panose="020B0604030504040204" pitchFamily="34" charset="0"/>
                <a:cs typeface="Verdana" panose="020B0604030504040204" pitchFamily="34" charset="0"/>
              </a:rPr>
              <a:t>оподаткування, між адвокатами, адвокатськими </a:t>
            </a:r>
            <a:r>
              <a:rPr lang="uk-UA" sz="2900" dirty="0">
                <a:latin typeface="Verdana" panose="020B0604030504040204" pitchFamily="34" charset="0"/>
                <a:ea typeface="Verdana" panose="020B0604030504040204" pitchFamily="34" charset="0"/>
                <a:cs typeface="Verdana" panose="020B0604030504040204" pitchFamily="34" charset="0"/>
              </a:rPr>
              <a:t>бюро та/або </a:t>
            </a:r>
            <a:r>
              <a:rPr lang="uk-UA" sz="2900" dirty="0" smtClean="0">
                <a:latin typeface="Verdana" panose="020B0604030504040204" pitchFamily="34" charset="0"/>
                <a:ea typeface="Verdana" panose="020B0604030504040204" pitchFamily="34" charset="0"/>
                <a:cs typeface="Verdana" panose="020B0604030504040204" pitchFamily="34" charset="0"/>
              </a:rPr>
              <a:t>об’єднаннями, у випадках, пов’язаних з одним і тим же клієнтом та однією і тією ж фінансовою операцією, що передбачає участь двох або більше суб’єктів первинного фінансового моніторингу</a:t>
            </a:r>
          </a:p>
          <a:p>
            <a:pPr marL="0" indent="0">
              <a:buFont typeface="Wingdings" panose="05000000000000000000" pitchFamily="2" charset="2"/>
              <a:buChar char="ü"/>
            </a:pPr>
            <a:r>
              <a:rPr lang="uk-UA" sz="2900" dirty="0" smtClean="0">
                <a:latin typeface="Verdana" panose="020B0604030504040204" pitchFamily="34" charset="0"/>
                <a:ea typeface="Verdana" panose="020B0604030504040204" pitchFamily="34" charset="0"/>
                <a:cs typeface="Verdana" panose="020B0604030504040204" pitchFamily="34" charset="0"/>
              </a:rPr>
              <a:t>Нотаріусам, адвокатам, адвокатським </a:t>
            </a:r>
            <a:r>
              <a:rPr lang="uk-UA" sz="2900" dirty="0">
                <a:latin typeface="Verdana" panose="020B0604030504040204" pitchFamily="34" charset="0"/>
                <a:ea typeface="Verdana" panose="020B0604030504040204" pitchFamily="34" charset="0"/>
                <a:cs typeface="Verdana" panose="020B0604030504040204" pitchFamily="34" charset="0"/>
              </a:rPr>
              <a:t>бюро та </a:t>
            </a:r>
            <a:r>
              <a:rPr lang="uk-UA" sz="2900" dirty="0" smtClean="0">
                <a:latin typeface="Verdana" panose="020B0604030504040204" pitchFamily="34" charset="0"/>
                <a:ea typeface="Verdana" panose="020B0604030504040204" pitchFamily="34" charset="0"/>
                <a:cs typeface="Verdana" panose="020B0604030504040204" pitchFamily="34" charset="0"/>
              </a:rPr>
              <a:t>об’єднанням, особам, </a:t>
            </a:r>
            <a:r>
              <a:rPr lang="uk-UA" sz="2900" dirty="0">
                <a:latin typeface="Verdana" panose="020B0604030504040204" pitchFamily="34" charset="0"/>
                <a:ea typeface="Verdana" panose="020B0604030504040204" pitchFamily="34" charset="0"/>
                <a:cs typeface="Verdana" panose="020B0604030504040204" pitchFamily="34" charset="0"/>
              </a:rPr>
              <a:t>які надають юридичні послуги, </a:t>
            </a:r>
            <a:r>
              <a:rPr lang="uk-UA" sz="2900" dirty="0" smtClean="0">
                <a:latin typeface="Verdana" panose="020B0604030504040204" pitchFamily="34" charset="0"/>
                <a:ea typeface="Verdana" panose="020B0604030504040204" pitchFamily="34" charset="0"/>
                <a:cs typeface="Verdana" panose="020B0604030504040204" pitchFamily="34" charset="0"/>
              </a:rPr>
              <a:t>у разі спроби </a:t>
            </a:r>
            <a:r>
              <a:rPr lang="uk-UA" sz="2900" dirty="0">
                <a:latin typeface="Verdana" panose="020B0604030504040204" pitchFamily="34" charset="0"/>
                <a:ea typeface="Verdana" panose="020B0604030504040204" pitchFamily="34" charset="0"/>
                <a:cs typeface="Verdana" panose="020B0604030504040204" pitchFamily="34" charset="0"/>
              </a:rPr>
              <a:t>відмовити клієнта від здійснення діяльності з порушенням </a:t>
            </a:r>
            <a:r>
              <a:rPr lang="uk-UA" sz="2900" dirty="0" smtClean="0">
                <a:latin typeface="Verdana" panose="020B0604030504040204" pitchFamily="34" charset="0"/>
                <a:ea typeface="Verdana" panose="020B0604030504040204" pitchFamily="34" charset="0"/>
                <a:cs typeface="Verdana" panose="020B0604030504040204" pitchFamily="34" charset="0"/>
              </a:rPr>
              <a:t>законодавства, надано можливість розкриття клієнту інформації</a:t>
            </a:r>
          </a:p>
          <a:p>
            <a:pPr>
              <a:buFont typeface="Wingdings" panose="05000000000000000000" pitchFamily="2" charset="2"/>
              <a:buChar char="ü"/>
            </a:pPr>
            <a:r>
              <a:rPr lang="uk-UA" sz="2900" dirty="0" smtClean="0">
                <a:latin typeface="Verdana" panose="020B0604030504040204" pitchFamily="34" charset="0"/>
                <a:ea typeface="Verdana" panose="020B0604030504040204" pitchFamily="34" charset="0"/>
                <a:cs typeface="Verdana" panose="020B0604030504040204" pitchFamily="34" charset="0"/>
              </a:rPr>
              <a:t>Встановлено порядок обміну інформацією в межах групи</a:t>
            </a:r>
          </a:p>
          <a:p>
            <a:pPr marL="0" indent="0">
              <a:buNone/>
            </a:pPr>
            <a:endParaRPr lang="uk-UA" sz="2900" u="sng"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uk-UA" u="sng" dirty="0"/>
          </a:p>
        </p:txBody>
      </p:sp>
    </p:spTree>
    <p:extLst>
      <p:ext uri="{BB962C8B-B14F-4D97-AF65-F5344CB8AC3E}">
        <p14:creationId xmlns:p14="http://schemas.microsoft.com/office/powerpoint/2010/main" val="2315506512"/>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1014788"/>
          </a:xfrm>
        </p:spPr>
        <p:txBody>
          <a:bodyPr>
            <a:normAutofit/>
          </a:bodyPr>
          <a:lstStyle/>
          <a:p>
            <a:r>
              <a:rPr lang="uk-UA" sz="2800" b="1" dirty="0" smtClean="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8. Регулювання та нагляд (статті 47, 48, 58 – 61 Директиви)</a:t>
            </a:r>
            <a:endParaRPr lang="uk-UA" sz="2800" b="1"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Місце для вмісту 2"/>
          <p:cNvSpPr>
            <a:spLocks noGrp="1"/>
          </p:cNvSpPr>
          <p:nvPr>
            <p:ph idx="1"/>
          </p:nvPr>
        </p:nvSpPr>
        <p:spPr>
          <a:xfrm>
            <a:off x="838200" y="1471353"/>
            <a:ext cx="10515600" cy="4705610"/>
          </a:xfrm>
        </p:spPr>
        <p:txBody>
          <a:bodyPr>
            <a:normAutofit fontScale="55000" lnSpcReduction="20000"/>
          </a:bodyPr>
          <a:lstStyle/>
          <a:p>
            <a:pPr marL="0" indent="0">
              <a:buFont typeface="Wingdings" panose="05000000000000000000" pitchFamily="2" charset="2"/>
              <a:buChar char="ü"/>
            </a:pPr>
            <a:r>
              <a:rPr lang="uk-UA" sz="3600" dirty="0" smtClean="0">
                <a:latin typeface="Verdana" panose="020B0604030504040204" pitchFamily="34" charset="0"/>
                <a:ea typeface="Verdana" panose="020B0604030504040204" pitchFamily="34" charset="0"/>
                <a:cs typeface="Verdana" panose="020B0604030504040204" pitchFamily="34" charset="0"/>
              </a:rPr>
              <a:t>Змінено повноваження суб'єктів державного фінансового моніторингу щодо здійснення нагляду за відповідними суб'єктами первинного фінансового моніторингу:</a:t>
            </a:r>
          </a:p>
          <a:p>
            <a:pPr marL="0" indent="0">
              <a:buNone/>
            </a:pPr>
            <a:r>
              <a:rPr lang="uk-UA" sz="3600" dirty="0" smtClean="0">
                <a:latin typeface="Verdana" panose="020B0604030504040204" pitchFamily="34" charset="0"/>
                <a:ea typeface="Verdana" panose="020B0604030504040204" pitchFamily="34" charset="0"/>
                <a:cs typeface="Verdana" panose="020B0604030504040204" pitchFamily="34" charset="0"/>
              </a:rPr>
              <a:t>нагляд за платіжними організаціями, учасниками чи членами платіжних систем, які є резидентами, національними операторами поштового зв’язку у частині надання ними фінансової послуги щодо переказу коштів на підставі відповідних ліцензій Національного банку України, небанківськими фінансовими установами, що здійснюють операції з готівковою іноземною валютою на підставі генеральної ліцензії на здійснення валютних операцій віднесено до компетенції Національного банку України;</a:t>
            </a:r>
          </a:p>
          <a:p>
            <a:pPr marL="0" indent="0">
              <a:buNone/>
            </a:pPr>
            <a:r>
              <a:rPr lang="uk-UA" sz="3600" dirty="0" smtClean="0">
                <a:latin typeface="Verdana" panose="020B0604030504040204" pitchFamily="34" charset="0"/>
                <a:ea typeface="Verdana" panose="020B0604030504040204" pitchFamily="34" charset="0"/>
                <a:cs typeface="Verdana" panose="020B0604030504040204" pitchFamily="34" charset="0"/>
              </a:rPr>
              <a:t>нагляд за суб’єктами господарювання, які надають інформаційно-консультаційні послуги з питань оподаткування (крім осіб, що надають послуги в рамках трудових правовідносин) віднесено до компетенції Міністерства фінансів України;</a:t>
            </a:r>
          </a:p>
          <a:p>
            <a:pPr marL="0" indent="0">
              <a:buNone/>
            </a:pPr>
            <a:r>
              <a:rPr lang="uk-UA" sz="3600" dirty="0" smtClean="0">
                <a:latin typeface="Verdana" panose="020B0604030504040204" pitchFamily="34" charset="0"/>
                <a:ea typeface="Verdana" panose="020B0604030504040204" pitchFamily="34" charset="0"/>
                <a:cs typeface="Verdana" panose="020B0604030504040204" pitchFamily="34" charset="0"/>
              </a:rPr>
              <a:t>нагляд за особами, які надають послуги щодо створення, забезпечення діяльності або управління юридичними особами віднесено до компетенції Міністерства юстиції України</a:t>
            </a:r>
          </a:p>
          <a:p>
            <a:pPr marL="0" indent="0">
              <a:buNone/>
            </a:pPr>
            <a:endParaRPr lang="uk-UA" dirty="0"/>
          </a:p>
        </p:txBody>
      </p:sp>
    </p:spTree>
    <p:extLst>
      <p:ext uri="{BB962C8B-B14F-4D97-AF65-F5344CB8AC3E}">
        <p14:creationId xmlns:p14="http://schemas.microsoft.com/office/powerpoint/2010/main" val="3954294201"/>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964911"/>
          </a:xfrm>
        </p:spPr>
        <p:txBody>
          <a:bodyPr>
            <a:normAutofit/>
          </a:bodyPr>
          <a:lstStyle/>
          <a:p>
            <a:r>
              <a:rPr lang="uk-UA" sz="2800" b="1" dirty="0" smtClean="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8. Регулювання та нагляд (статті 47, 48, 58 – 61 Директиви)</a:t>
            </a:r>
            <a:endParaRPr lang="uk-UA" sz="2800" b="1"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Місце для вмісту 2"/>
          <p:cNvSpPr>
            <a:spLocks noGrp="1"/>
          </p:cNvSpPr>
          <p:nvPr>
            <p:ph idx="1"/>
          </p:nvPr>
        </p:nvSpPr>
        <p:spPr>
          <a:xfrm>
            <a:off x="838200" y="1438102"/>
            <a:ext cx="10515600" cy="4738861"/>
          </a:xfrm>
        </p:spPr>
        <p:txBody>
          <a:bodyPr>
            <a:normAutofit fontScale="70000" lnSpcReduction="20000"/>
          </a:bodyPr>
          <a:lstStyle/>
          <a:p>
            <a:pPr>
              <a:buFont typeface="Wingdings" panose="05000000000000000000" pitchFamily="2" charset="2"/>
              <a:buChar char="ü"/>
            </a:pPr>
            <a:r>
              <a:rPr lang="uk-UA" dirty="0" smtClean="0"/>
              <a:t>Суб'єктів державного фінансового моніторингу наділено повноваженнями:</a:t>
            </a:r>
          </a:p>
          <a:p>
            <a:pPr marL="0" indent="0">
              <a:buNone/>
            </a:pPr>
            <a:r>
              <a:rPr lang="uk-UA" dirty="0" smtClean="0"/>
              <a:t>подавати до визначених законом суб’єктів державного фінансового моніторингу, правоохоронних та інших державних органів отримані під час здійснення нагляду у сфері запобігання та протидії відомості, що можуть свідчити про ознаки вчинення правопорушень;</a:t>
            </a:r>
          </a:p>
          <a:p>
            <a:pPr marL="0" indent="0">
              <a:buNone/>
            </a:pPr>
            <a:r>
              <a:rPr lang="uk-UA" dirty="0" smtClean="0"/>
              <a:t>в рамках здійснення нагляду обмінюватися інформацією з обмеженим доступом за умови дотримання встановлених законодавством вимог щодо її захисту;</a:t>
            </a:r>
          </a:p>
          <a:p>
            <a:pPr marL="0" indent="0">
              <a:buNone/>
            </a:pPr>
            <a:r>
              <a:rPr lang="uk-UA" dirty="0" smtClean="0"/>
              <a:t>забезпечувати умови для повідомлень працівниками суб’єктів первинного фінансового моніторингу або будь-якими третіми особами про порушення вимог законодавства у сфері запобігання та протидії, зокрема через спеціальні телефонні лінії, офіційні веб-сайти, засоби електронного зв’язку</a:t>
            </a:r>
          </a:p>
          <a:p>
            <a:pPr marL="0" indent="0">
              <a:buFont typeface="Wingdings" panose="05000000000000000000" pitchFamily="2" charset="2"/>
              <a:buChar char="ü"/>
            </a:pPr>
            <a:r>
              <a:rPr lang="uk-UA" dirty="0" smtClean="0"/>
              <a:t>Суб'єктів первинного фінансового моніторингу зобов'язано забезпечувати </a:t>
            </a:r>
            <a:r>
              <a:rPr lang="uk-UA" dirty="0"/>
              <a:t>захист (не допускати звільнення чи примушення до звільнення, притягнення до дисциплінарної відповідальності чи піддання іншим негативним заходам впливу (переведення, атестація (переатестація), зміна умов праці, відмова в призначенні на вищу посаду, скорочення заробітної плати тощо) або загрозі таких заходів впливу) працівників, у зв’язку з повідомленням ними керівника та/або відповідального працівника суб’єкта первинного фінансового моніторингу чи суб’єкта державного фінансового моніторингу про порушення вимог законодавства у сфері запобігання та </a:t>
            </a:r>
            <a:r>
              <a:rPr lang="uk-UA" dirty="0" smtClean="0"/>
              <a:t>протидії</a:t>
            </a:r>
            <a:endParaRPr lang="uk-UA" dirty="0"/>
          </a:p>
        </p:txBody>
      </p:sp>
    </p:spTree>
    <p:extLst>
      <p:ext uri="{BB962C8B-B14F-4D97-AF65-F5344CB8AC3E}">
        <p14:creationId xmlns:p14="http://schemas.microsoft.com/office/powerpoint/2010/main" val="2496613550"/>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915035"/>
          </a:xfrm>
        </p:spPr>
        <p:txBody>
          <a:bodyPr>
            <a:normAutofit/>
          </a:bodyPr>
          <a:lstStyle/>
          <a:p>
            <a:r>
              <a:rPr lang="uk-UA" sz="2800" b="1" dirty="0" smtClean="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8. Регулювання та нагляд (статті 47, 48, 58 – 61 Директиви)</a:t>
            </a:r>
            <a:endParaRPr lang="uk-UA" sz="2800" b="1"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Місце для вмісту 2"/>
          <p:cNvSpPr>
            <a:spLocks noGrp="1"/>
          </p:cNvSpPr>
          <p:nvPr>
            <p:ph idx="1"/>
          </p:nvPr>
        </p:nvSpPr>
        <p:spPr>
          <a:xfrm>
            <a:off x="838200" y="1404851"/>
            <a:ext cx="10515600" cy="4772112"/>
          </a:xfrm>
        </p:spPr>
        <p:txBody>
          <a:bodyPr>
            <a:normAutofit fontScale="77500" lnSpcReduction="20000"/>
          </a:bodyPr>
          <a:lstStyle/>
          <a:p>
            <a:pPr marL="0" indent="0">
              <a:buFont typeface="Wingdings" panose="05000000000000000000" pitchFamily="2" charset="2"/>
              <a:buChar char="ü"/>
            </a:pPr>
            <a:r>
              <a:rPr lang="uk-UA" dirty="0" smtClean="0"/>
              <a:t>Змінено підходи щодо відповідальності суб'єктів первинного фінансового моніторингу  за порушення законодавства:</a:t>
            </a:r>
          </a:p>
          <a:p>
            <a:pPr marL="0" indent="0">
              <a:buNone/>
            </a:pPr>
            <a:r>
              <a:rPr lang="uk-UA" dirty="0" smtClean="0"/>
              <a:t>розширено перелік заходів впливу;</a:t>
            </a:r>
          </a:p>
          <a:p>
            <a:pPr marL="0" indent="0">
              <a:buNone/>
            </a:pPr>
            <a:r>
              <a:rPr lang="uk-UA" dirty="0" smtClean="0"/>
              <a:t>значно збільшено розміри штрафів;</a:t>
            </a:r>
          </a:p>
          <a:p>
            <a:pPr marL="0" indent="0">
              <a:buNone/>
            </a:pPr>
            <a:r>
              <a:rPr lang="uk-UA" dirty="0" smtClean="0"/>
              <a:t>визначено обставини вчиненого порушення, які можуть враховуватися при визначенні виду заходів впливу та розміру штрафу;</a:t>
            </a:r>
          </a:p>
          <a:p>
            <a:pPr marL="0" indent="0">
              <a:buNone/>
            </a:pPr>
            <a:r>
              <a:rPr lang="uk-UA" dirty="0" smtClean="0"/>
              <a:t>передбачено можливість зменшення суми штрафів до 50 відсотків за відповідне порушення, якщо суб’єкт первинного фінансового моніторингу самостійно повідомить (до отримання відповідного запиту чи призначення перевірки суб’єктом державного фінансового моніторингу) про порушення ним норм Закону;</a:t>
            </a:r>
          </a:p>
          <a:p>
            <a:pPr marL="0" indent="0">
              <a:buNone/>
            </a:pPr>
            <a:r>
              <a:rPr lang="uk-UA" dirty="0"/>
              <a:t>в</a:t>
            </a:r>
            <a:r>
              <a:rPr lang="uk-UA" dirty="0" smtClean="0"/>
              <a:t>становлено обов'язок суб'єктів державного фінансового моніторингу оприлюднювати інформацію про застосування до суб’єктів первинного фінансового моніторингу заходів впливу  на власних офіційних веб-сайтах;</a:t>
            </a:r>
          </a:p>
          <a:p>
            <a:pPr marL="0" indent="0">
              <a:buNone/>
            </a:pPr>
            <a:r>
              <a:rPr lang="uk-UA" dirty="0"/>
              <a:t>п</a:t>
            </a:r>
            <a:r>
              <a:rPr lang="uk-UA" dirty="0" smtClean="0"/>
              <a:t>осилено відповідальність за статтями 166-9 та 188-34 КУпАП, а також 209-1 КК України </a:t>
            </a:r>
            <a:endParaRPr lang="uk-UA" dirty="0"/>
          </a:p>
        </p:txBody>
      </p:sp>
    </p:spTree>
    <p:extLst>
      <p:ext uri="{BB962C8B-B14F-4D97-AF65-F5344CB8AC3E}">
        <p14:creationId xmlns:p14="http://schemas.microsoft.com/office/powerpoint/2010/main" val="1456170806"/>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956599"/>
          </a:xfrm>
        </p:spPr>
        <p:txBody>
          <a:bodyPr>
            <a:normAutofit/>
          </a:bodyPr>
          <a:lstStyle/>
          <a:p>
            <a:r>
              <a:rPr lang="uk-UA" sz="2800" b="1" dirty="0" smtClean="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9. Інформація, що супроводжує переказ коштів (статті 4, 7, 8, 10, 11, 12 Регламенту)</a:t>
            </a:r>
            <a:endParaRPr lang="uk-UA" sz="2800" b="1"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Місце для вмісту 2"/>
          <p:cNvSpPr>
            <a:spLocks noGrp="1"/>
          </p:cNvSpPr>
          <p:nvPr>
            <p:ph idx="1"/>
          </p:nvPr>
        </p:nvSpPr>
        <p:spPr>
          <a:xfrm>
            <a:off x="838200" y="1321724"/>
            <a:ext cx="10515600" cy="4855239"/>
          </a:xfrm>
        </p:spPr>
        <p:txBody>
          <a:bodyPr>
            <a:normAutofit lnSpcReduction="10000"/>
          </a:bodyPr>
          <a:lstStyle/>
          <a:p>
            <a:pPr marL="0" indent="0">
              <a:buFont typeface="Wingdings" panose="05000000000000000000" pitchFamily="2" charset="2"/>
              <a:buChar char="ü"/>
            </a:pPr>
            <a:r>
              <a:rPr lang="uk-UA" dirty="0" smtClean="0"/>
              <a:t>Визначено вимоги до суб’єктів первинного фінансового моніторингу, що надають послуги  платнику (ініціатору переказу), щодо супроводження інформацією переказів</a:t>
            </a:r>
          </a:p>
          <a:p>
            <a:pPr marL="0" indent="0">
              <a:buFont typeface="Wingdings" panose="05000000000000000000" pitchFamily="2" charset="2"/>
              <a:buChar char="ü"/>
            </a:pPr>
            <a:r>
              <a:rPr lang="uk-UA" dirty="0" smtClean="0"/>
              <a:t>Встановлено правила супроводження інформацією переказів суб’єктами первинного фінансового моніторингу – посередниками з переказу коштів / суб’єктами первинного фінансового моніторингу, що надають послуги переказу коштів отримувачу</a:t>
            </a:r>
          </a:p>
          <a:p>
            <a:pPr marL="0" indent="0">
              <a:buFont typeface="Wingdings" panose="05000000000000000000" pitchFamily="2" charset="2"/>
              <a:buChar char="ü"/>
            </a:pPr>
            <a:r>
              <a:rPr lang="uk-UA" dirty="0" smtClean="0"/>
              <a:t>Передбачено обов'язок суб’єктів первинного фінансового моніторингу, що надають послуги переказу коштів отримувачу, верифікувати отримувача коштів</a:t>
            </a:r>
          </a:p>
          <a:p>
            <a:pPr marL="0" indent="0">
              <a:buFont typeface="Wingdings" panose="05000000000000000000" pitchFamily="2" charset="2"/>
              <a:buChar char="ü"/>
            </a:pPr>
            <a:r>
              <a:rPr lang="uk-UA" dirty="0" smtClean="0"/>
              <a:t>Встановлено виключення з правил щодо супроводження переказів інформацією</a:t>
            </a:r>
          </a:p>
          <a:p>
            <a:pPr marL="0" indent="0">
              <a:buNone/>
            </a:pPr>
            <a:endParaRPr lang="uk-UA" u="sng" dirty="0"/>
          </a:p>
        </p:txBody>
      </p:sp>
    </p:spTree>
    <p:extLst>
      <p:ext uri="{BB962C8B-B14F-4D97-AF65-F5344CB8AC3E}">
        <p14:creationId xmlns:p14="http://schemas.microsoft.com/office/powerpoint/2010/main" val="2305673624"/>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856846"/>
          </a:xfrm>
        </p:spPr>
        <p:txBody>
          <a:bodyPr>
            <a:normAutofit fontScale="90000"/>
          </a:bodyPr>
          <a:lstStyle/>
          <a:p>
            <a:r>
              <a:rPr lang="uk-UA" sz="2800" b="1"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10. Цільові фінансові санкції (6 та 7 Рекомендації </a:t>
            </a:r>
            <a:r>
              <a:rPr lang="en-US" sz="2800" b="1"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FATF)</a:t>
            </a:r>
            <a:endParaRPr lang="uk-UA" sz="2800" b="1"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Місце для вмісту 2"/>
          <p:cNvSpPr>
            <a:spLocks noGrp="1"/>
          </p:cNvSpPr>
          <p:nvPr>
            <p:ph idx="1"/>
          </p:nvPr>
        </p:nvSpPr>
        <p:spPr>
          <a:xfrm>
            <a:off x="838200" y="1296785"/>
            <a:ext cx="10515600" cy="4880178"/>
          </a:xfrm>
        </p:spPr>
        <p:txBody>
          <a:bodyPr>
            <a:normAutofit fontScale="85000" lnSpcReduction="20000"/>
          </a:bodyPr>
          <a:lstStyle/>
          <a:p>
            <a:pPr marL="0" indent="0">
              <a:buFont typeface="Wingdings" panose="05000000000000000000" pitchFamily="2" charset="2"/>
              <a:buChar char="ü"/>
            </a:pPr>
            <a:r>
              <a:rPr lang="uk-UA" dirty="0" smtClean="0"/>
              <a:t>Активи</a:t>
            </a:r>
            <a:r>
              <a:rPr lang="uk-UA" dirty="0"/>
              <a:t>, що пов’язані з тероризмом та його фінансуванням, розповсюдженням зброї масового знищення та його фінансуванням – всі активи, що повністю або частково, прямо чи опосередковано перебувають у власності, в тому числі у спільній власності, або перебувають під контролем, або передаються на користь осіб та організацій, включених до переліку осіб, пов’язаних з провадженням терористичної діяльності або стосовно яких застосовано міжнародні санкції (далі – Перелік осіб), осіб та організацій, які діють від імені або за дорученням таких осіб та організацій, та осіб, якими прямо або опосередковано володіють, або кінцевими бенефіціарними власниками (контролерами) яких є такі особи та організації, а також активи, які отримані або походять від таких </a:t>
            </a:r>
            <a:r>
              <a:rPr lang="uk-UA" dirty="0" smtClean="0"/>
              <a:t>активів</a:t>
            </a:r>
          </a:p>
          <a:p>
            <a:pPr marL="0" indent="0">
              <a:buFont typeface="Wingdings" panose="05000000000000000000" pitchFamily="2" charset="2"/>
              <a:buChar char="ü"/>
            </a:pPr>
            <a:r>
              <a:rPr lang="uk-UA" dirty="0"/>
              <a:t>З</a:t>
            </a:r>
            <a:r>
              <a:rPr lang="uk-UA" dirty="0" smtClean="0"/>
              <a:t>амороження </a:t>
            </a:r>
            <a:r>
              <a:rPr lang="uk-UA" dirty="0"/>
              <a:t>активів – заборона на здійснення переказу, конвертування, розміщення, руху активів, що пов’язані з тероризмом та його фінансуванням, розповсюдженням зброї масового знищення та його фінансуванням, на основі резолюцій Ради Безпеки ООН, рішень іноземних держав, Ради національної безпеки і оборони України та Служби безпеки </a:t>
            </a:r>
            <a:r>
              <a:rPr lang="uk-UA" dirty="0" smtClean="0"/>
              <a:t>України</a:t>
            </a:r>
            <a:endParaRPr lang="uk-UA" dirty="0"/>
          </a:p>
        </p:txBody>
      </p:sp>
    </p:spTree>
    <p:extLst>
      <p:ext uri="{BB962C8B-B14F-4D97-AF65-F5344CB8AC3E}">
        <p14:creationId xmlns:p14="http://schemas.microsoft.com/office/powerpoint/2010/main" val="3211076411"/>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873471"/>
          </a:xfrm>
        </p:spPr>
        <p:txBody>
          <a:bodyPr>
            <a:normAutofit/>
          </a:bodyPr>
          <a:lstStyle/>
          <a:p>
            <a:r>
              <a:rPr lang="uk-UA" sz="2800" b="1"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10. Цільові фінансові санкції (6 та 7 Рекомендації </a:t>
            </a:r>
            <a:r>
              <a:rPr lang="en-US" sz="2800" b="1"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FATF</a:t>
            </a:r>
            <a:r>
              <a:rPr lang="en-US" sz="2800" b="1" dirty="0" smtClean="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a:t>
            </a:r>
            <a:endParaRPr lang="en-US" sz="2800" b="1"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Місце для вмісту 2"/>
          <p:cNvSpPr>
            <a:spLocks noGrp="1"/>
          </p:cNvSpPr>
          <p:nvPr>
            <p:ph idx="1"/>
          </p:nvPr>
        </p:nvSpPr>
        <p:spPr>
          <a:xfrm>
            <a:off x="838200" y="1396537"/>
            <a:ext cx="10515600" cy="4821383"/>
          </a:xfrm>
        </p:spPr>
        <p:txBody>
          <a:bodyPr>
            <a:normAutofit fontScale="25000" lnSpcReduction="20000"/>
          </a:bodyPr>
          <a:lstStyle/>
          <a:p>
            <a:pPr marL="0" indent="0">
              <a:buFont typeface="Wingdings" panose="05000000000000000000" pitchFamily="2" charset="2"/>
              <a:buChar char="ü"/>
            </a:pPr>
            <a:r>
              <a:rPr lang="uk-UA" sz="8400" dirty="0" smtClean="0">
                <a:latin typeface="Verdana" panose="020B0604030504040204" pitchFamily="34" charset="0"/>
                <a:ea typeface="Verdana" panose="020B0604030504040204" pitchFamily="34" charset="0"/>
                <a:cs typeface="Verdana" panose="020B0604030504040204" pitchFamily="34" charset="0"/>
              </a:rPr>
              <a:t>Суб’єктам </a:t>
            </a:r>
            <a:r>
              <a:rPr lang="uk-UA" sz="8400" dirty="0">
                <a:latin typeface="Verdana" panose="020B0604030504040204" pitchFamily="34" charset="0"/>
                <a:ea typeface="Verdana" panose="020B0604030504040204" pitchFamily="34" charset="0"/>
                <a:cs typeface="Verdana" panose="020B0604030504040204" pitchFamily="34" charset="0"/>
              </a:rPr>
              <a:t>первинного фінансового моніторингу забороняється (за винятком випадків, передбачених резолюціями Ради Безпеки ООН) встановлювати (підтримувати) ділові відносини та проводити видаткові фінансові операції, надавати фінансові та інші пов’язані послуги прямо або опосередковано, повністю або частково з клієнтами, які є:</a:t>
            </a:r>
          </a:p>
          <a:p>
            <a:pPr marL="0" indent="0">
              <a:buNone/>
            </a:pPr>
            <a:r>
              <a:rPr lang="uk-UA" sz="8400" dirty="0">
                <a:latin typeface="Verdana" panose="020B0604030504040204" pitchFamily="34" charset="0"/>
                <a:ea typeface="Verdana" panose="020B0604030504040204" pitchFamily="34" charset="0"/>
                <a:cs typeface="Verdana" panose="020B0604030504040204" pitchFamily="34" charset="0"/>
              </a:rPr>
              <a:t>1)	особами та/або організаціями, яких включено до Переліку осіб;</a:t>
            </a:r>
          </a:p>
          <a:p>
            <a:pPr marL="0" indent="0">
              <a:buNone/>
            </a:pPr>
            <a:r>
              <a:rPr lang="uk-UA" sz="8400" dirty="0">
                <a:latin typeface="Verdana" panose="020B0604030504040204" pitchFamily="34" charset="0"/>
                <a:ea typeface="Verdana" panose="020B0604030504040204" pitchFamily="34" charset="0"/>
                <a:cs typeface="Verdana" panose="020B0604030504040204" pitchFamily="34" charset="0"/>
              </a:rPr>
              <a:t>2)	особами та/або організаціями, які діють від імені та за дорученням осіб та/або організацій, яких включено до Переліку осіб;</a:t>
            </a:r>
          </a:p>
          <a:p>
            <a:pPr marL="0" indent="0">
              <a:buNone/>
            </a:pPr>
            <a:r>
              <a:rPr lang="uk-UA" sz="8400" dirty="0">
                <a:latin typeface="Verdana" panose="020B0604030504040204" pitchFamily="34" charset="0"/>
                <a:ea typeface="Verdana" panose="020B0604030504040204" pitchFamily="34" charset="0"/>
                <a:cs typeface="Verdana" panose="020B0604030504040204" pitchFamily="34" charset="0"/>
              </a:rPr>
              <a:t>3)	особами та/або організаціями, якими прямо або опосередковано володіють, або кінцевими бенефіціарними, власниками яких є особи та/або організації, яких включено до Переліку </a:t>
            </a:r>
            <a:r>
              <a:rPr lang="uk-UA" sz="8400" dirty="0" smtClean="0">
                <a:latin typeface="Verdana" panose="020B0604030504040204" pitchFamily="34" charset="0"/>
                <a:ea typeface="Verdana" panose="020B0604030504040204" pitchFamily="34" charset="0"/>
                <a:cs typeface="Verdana" panose="020B0604030504040204" pitchFamily="34" charset="0"/>
              </a:rPr>
              <a:t>осіб</a:t>
            </a:r>
            <a:endParaRPr lang="uk-UA" sz="8400" dirty="0">
              <a:latin typeface="Verdana" panose="020B0604030504040204" pitchFamily="34" charset="0"/>
              <a:ea typeface="Verdana" panose="020B0604030504040204" pitchFamily="34" charset="0"/>
              <a:cs typeface="Verdana" panose="020B0604030504040204" pitchFamily="34" charset="0"/>
            </a:endParaRPr>
          </a:p>
          <a:p>
            <a:pPr marL="0" indent="0">
              <a:buFont typeface="Wingdings" panose="05000000000000000000" pitchFamily="2" charset="2"/>
              <a:buChar char="ü"/>
            </a:pPr>
            <a:r>
              <a:rPr lang="uk-UA" sz="8400" dirty="0" smtClean="0">
                <a:latin typeface="Verdana" panose="020B0604030504040204" pitchFamily="34" charset="0"/>
                <a:ea typeface="Verdana" panose="020B0604030504040204" pitchFamily="34" charset="0"/>
                <a:cs typeface="Verdana" panose="020B0604030504040204" pitchFamily="34" charset="0"/>
              </a:rPr>
              <a:t>Зазначені заборони </a:t>
            </a:r>
            <a:r>
              <a:rPr lang="uk-UA" sz="8400" dirty="0">
                <a:latin typeface="Verdana" panose="020B0604030504040204" pitchFamily="34" charset="0"/>
                <a:ea typeface="Verdana" panose="020B0604030504040204" pitchFamily="34" charset="0"/>
                <a:cs typeface="Verdana" panose="020B0604030504040204" pitchFamily="34" charset="0"/>
              </a:rPr>
              <a:t>застосовуються також у разі, якщо суб’єкту первинного фінансового моніторингу відомо, що контрагентом фінансової операції або фінансовою установою, яка забезпечує здійснення фінансової операції, є </a:t>
            </a:r>
            <a:r>
              <a:rPr lang="uk-UA" sz="8400" dirty="0" smtClean="0">
                <a:latin typeface="Verdana" panose="020B0604030504040204" pitchFamily="34" charset="0"/>
                <a:ea typeface="Verdana" panose="020B0604030504040204" pitchFamily="34" charset="0"/>
                <a:cs typeface="Verdana" panose="020B0604030504040204" pitchFamily="34" charset="0"/>
              </a:rPr>
              <a:t>вищевказані особи</a:t>
            </a:r>
            <a:endParaRPr lang="uk-UA" sz="8400" dirty="0">
              <a:latin typeface="Verdana" panose="020B0604030504040204" pitchFamily="34" charset="0"/>
              <a:ea typeface="Verdana" panose="020B0604030504040204" pitchFamily="34" charset="0"/>
              <a:cs typeface="Verdana" panose="020B0604030504040204" pitchFamily="34" charset="0"/>
            </a:endParaRPr>
          </a:p>
          <a:p>
            <a:pPr marL="0" indent="0">
              <a:buFont typeface="Wingdings" panose="05000000000000000000" pitchFamily="2" charset="2"/>
              <a:buChar char="ü"/>
            </a:pPr>
            <a:r>
              <a:rPr lang="uk-UA" sz="8400" dirty="0" smtClean="0">
                <a:latin typeface="Verdana" panose="020B0604030504040204" pitchFamily="34" charset="0"/>
                <a:ea typeface="Verdana" panose="020B0604030504040204" pitchFamily="34" charset="0"/>
                <a:cs typeface="Verdana" panose="020B0604030504040204" pitchFamily="34" charset="0"/>
              </a:rPr>
              <a:t>Випадки, у яких відповідно до  вимог відповідних резолюцій Ради Безпеки ООН, не діють вищевказані заборони оприлюднюються Міністерством закордонних справ України</a:t>
            </a:r>
          </a:p>
          <a:p>
            <a:pPr marL="0" indent="0">
              <a:buNone/>
            </a:pPr>
            <a:endParaRPr lang="uk-UA" sz="80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uk-UA" dirty="0"/>
          </a:p>
        </p:txBody>
      </p:sp>
    </p:spTree>
    <p:extLst>
      <p:ext uri="{BB962C8B-B14F-4D97-AF65-F5344CB8AC3E}">
        <p14:creationId xmlns:p14="http://schemas.microsoft.com/office/powerpoint/2010/main" val="3305946762"/>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906722"/>
          </a:xfrm>
        </p:spPr>
        <p:txBody>
          <a:bodyPr>
            <a:normAutofit/>
          </a:bodyPr>
          <a:lstStyle/>
          <a:p>
            <a:r>
              <a:rPr lang="uk-UA" sz="2800" b="1"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10. Цільові фінансові санкції (6 та 7 Рекомендації </a:t>
            </a:r>
            <a:r>
              <a:rPr lang="en-US" sz="2800" b="1"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FATF)</a:t>
            </a:r>
            <a:endParaRPr lang="uk-UA" sz="2800" b="1"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Місце для вмісту 2"/>
          <p:cNvSpPr>
            <a:spLocks noGrp="1"/>
          </p:cNvSpPr>
          <p:nvPr>
            <p:ph idx="1"/>
          </p:nvPr>
        </p:nvSpPr>
        <p:spPr>
          <a:xfrm>
            <a:off x="838200" y="1346662"/>
            <a:ext cx="10515600" cy="4830301"/>
          </a:xfrm>
        </p:spPr>
        <p:txBody>
          <a:bodyPr>
            <a:normAutofit fontScale="77500" lnSpcReduction="20000"/>
          </a:bodyPr>
          <a:lstStyle/>
          <a:p>
            <a:pPr marL="0" indent="0">
              <a:buFont typeface="Wingdings" panose="05000000000000000000" pitchFamily="2" charset="2"/>
              <a:buChar char="ü"/>
            </a:pPr>
            <a:r>
              <a:rPr lang="uk-UA" dirty="0" smtClean="0"/>
              <a:t>Визначено обов'язок суб’єктів первинного фінансового моніторингу (членів ліквідаційної комісії, ліквідаторів (крім Фонду гарантування вкладів фізичних осіб), уповноважених осіб Фонду гарантування вкладів фізичних осіб) негайно, без попереднього повідомлення клієнта (особи), заморозити активи, що пов’язані з тероризмом та його фінансуванням, розповсюдженням зброї масового знищення та його фінансуванням та повідомити про заморожені активи спеціально уповноваженому органу та Службі безпеки України в установленому законодавством порядку про заморожені активи</a:t>
            </a:r>
          </a:p>
          <a:p>
            <a:pPr marL="0" indent="0">
              <a:buFont typeface="Wingdings" panose="05000000000000000000" pitchFamily="2" charset="2"/>
              <a:buChar char="ü"/>
            </a:pPr>
            <a:r>
              <a:rPr lang="uk-UA" dirty="0" smtClean="0"/>
              <a:t>Встановлено умови розмороження активів</a:t>
            </a:r>
          </a:p>
          <a:p>
            <a:pPr marL="0" indent="0">
              <a:buFont typeface="Wingdings" panose="05000000000000000000" pitchFamily="2" charset="2"/>
              <a:buChar char="ü"/>
            </a:pPr>
            <a:r>
              <a:rPr lang="uk-UA" dirty="0" smtClean="0"/>
              <a:t>Наділено суб'єктів державного фінансового моніторингу повноваженнями визначати порядок замороження/розмороження активів  з урахуванням вимог та винятків, визначених резолюціями Ради Безпеки ООН</a:t>
            </a:r>
          </a:p>
          <a:p>
            <a:pPr marL="0" indent="0">
              <a:buFont typeface="Wingdings" panose="05000000000000000000" pitchFamily="2" charset="2"/>
              <a:buChar char="ü"/>
            </a:pPr>
            <a:r>
              <a:rPr lang="uk-UA" dirty="0" smtClean="0"/>
              <a:t>Передбачено процедуру надання доступу до заморожених активів</a:t>
            </a:r>
          </a:p>
          <a:p>
            <a:pPr marL="0" indent="0">
              <a:buFont typeface="Wingdings" panose="05000000000000000000" pitchFamily="2" charset="2"/>
              <a:buChar char="ü"/>
            </a:pPr>
            <a:r>
              <a:rPr lang="uk-UA" dirty="0" smtClean="0"/>
              <a:t>Змінено підхід щодо формування переліку осіб, пов’язаних з провадженням терористичної діяльності або стосовно яких застосовано міжнародні санкції </a:t>
            </a:r>
          </a:p>
          <a:p>
            <a:pPr marL="0" indent="0">
              <a:buFont typeface="Wingdings" panose="05000000000000000000" pitchFamily="2" charset="2"/>
              <a:buChar char="ü"/>
            </a:pPr>
            <a:r>
              <a:rPr lang="uk-UA" dirty="0" smtClean="0"/>
              <a:t>Розмежовано повноваження органів державної влади щодо здійснення міжнародного співробітництва у сфері застосування цільових фінансових санкцій</a:t>
            </a:r>
          </a:p>
          <a:p>
            <a:pPr marL="0" indent="0">
              <a:buNone/>
            </a:pPr>
            <a:endParaRPr lang="uk-UA" dirty="0"/>
          </a:p>
        </p:txBody>
      </p:sp>
    </p:spTree>
    <p:extLst>
      <p:ext uri="{BB962C8B-B14F-4D97-AF65-F5344CB8AC3E}">
        <p14:creationId xmlns:p14="http://schemas.microsoft.com/office/powerpoint/2010/main" val="2573522209"/>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uk-UA" sz="28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Основні зміни</a:t>
            </a:r>
            <a:endParaRPr lang="uk-UA" sz="28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Місце для вмісту 2"/>
          <p:cNvSpPr>
            <a:spLocks noGrp="1"/>
          </p:cNvSpPr>
          <p:nvPr>
            <p:ph idx="1"/>
          </p:nvPr>
        </p:nvSpPr>
        <p:spPr>
          <a:xfrm>
            <a:off x="838200" y="1386038"/>
            <a:ext cx="10515600" cy="4790925"/>
          </a:xfrm>
        </p:spPr>
        <p:txBody>
          <a:bodyPr>
            <a:normAutofit fontScale="92500"/>
          </a:bodyPr>
          <a:lstStyle/>
          <a:p>
            <a:pPr marL="0" indent="0">
              <a:buNone/>
            </a:pPr>
            <a:r>
              <a:rPr lang="uk-UA" sz="2400" dirty="0" smtClean="0"/>
              <a:t>1. Сфера застосування та термінологія (статті 2 – 3 Директиви);</a:t>
            </a:r>
          </a:p>
          <a:p>
            <a:pPr marL="0" indent="0">
              <a:buNone/>
            </a:pPr>
            <a:r>
              <a:rPr lang="uk-UA" sz="2400" dirty="0" smtClean="0"/>
              <a:t>2. Оцінка ризиків (статті 6 – 8 Директиви);</a:t>
            </a:r>
          </a:p>
          <a:p>
            <a:pPr marL="0" indent="0">
              <a:buNone/>
            </a:pPr>
            <a:r>
              <a:rPr lang="uk-UA" sz="2400" dirty="0" smtClean="0"/>
              <a:t>3. Аналіз благонадійності клієнта (статті 10 – 29 Директиви);</a:t>
            </a:r>
          </a:p>
          <a:p>
            <a:pPr marL="0" indent="0">
              <a:buNone/>
            </a:pPr>
            <a:r>
              <a:rPr lang="uk-UA" sz="2400" dirty="0" smtClean="0"/>
              <a:t>4. Інформація про бенефіціарне володіння (статті 30 – 31 Директиви);</a:t>
            </a:r>
          </a:p>
          <a:p>
            <a:pPr marL="0" indent="0">
              <a:buNone/>
            </a:pPr>
            <a:r>
              <a:rPr lang="uk-UA" sz="2400" dirty="0" smtClean="0"/>
              <a:t>5. Зобов'язання щодо повідомлення (статті 32 – 38 Директиви);</a:t>
            </a:r>
          </a:p>
          <a:p>
            <a:pPr marL="0" indent="0">
              <a:buNone/>
            </a:pPr>
            <a:r>
              <a:rPr lang="uk-UA" sz="2400" dirty="0" smtClean="0"/>
              <a:t>6. Збереження даних та статистика (статті 40 – 44 Директиви);</a:t>
            </a:r>
          </a:p>
          <a:p>
            <a:pPr marL="0" indent="0">
              <a:buNone/>
            </a:pPr>
            <a:r>
              <a:rPr lang="uk-UA" sz="2400" dirty="0" smtClean="0"/>
              <a:t>7. Обмін інформацією (статті 39, 45);</a:t>
            </a:r>
          </a:p>
          <a:p>
            <a:pPr marL="0" indent="0">
              <a:buNone/>
            </a:pPr>
            <a:r>
              <a:rPr lang="uk-UA" sz="2400" dirty="0" smtClean="0"/>
              <a:t>8. Регулювання та нагляд (статті 47, 48, 58 – 61 Директиви);</a:t>
            </a:r>
          </a:p>
          <a:p>
            <a:pPr marL="0" indent="0">
              <a:buNone/>
            </a:pPr>
            <a:r>
              <a:rPr lang="uk-UA" sz="2400" dirty="0" smtClean="0"/>
              <a:t>9. Інформація, що супроводжує переказ коштів (статті 4, 7, 8, 10, 11, 12 Регламенту);</a:t>
            </a:r>
          </a:p>
          <a:p>
            <a:pPr marL="0" indent="0">
              <a:buNone/>
            </a:pPr>
            <a:r>
              <a:rPr lang="uk-UA" sz="2400" dirty="0" smtClean="0"/>
              <a:t>10. Цільові фінансові санкції (6 та 7 Рекомендації </a:t>
            </a:r>
            <a:r>
              <a:rPr lang="en-US" sz="2400" dirty="0" smtClean="0"/>
              <a:t>FATF</a:t>
            </a:r>
            <a:r>
              <a:rPr lang="uk-UA" sz="2400" dirty="0" smtClean="0"/>
              <a:t>);</a:t>
            </a:r>
          </a:p>
          <a:p>
            <a:pPr marL="0" indent="0">
              <a:buNone/>
            </a:pPr>
            <a:r>
              <a:rPr lang="uk-UA" sz="2400" dirty="0" smtClean="0"/>
              <a:t>11. Практичні аспекти</a:t>
            </a:r>
          </a:p>
          <a:p>
            <a:pPr marL="0" indent="0">
              <a:buNone/>
            </a:pPr>
            <a:endParaRPr lang="uk-UA" dirty="0" smtClean="0"/>
          </a:p>
          <a:p>
            <a:pPr marL="0" indent="0">
              <a:buNone/>
            </a:pPr>
            <a:endParaRPr lang="uk-UA" dirty="0"/>
          </a:p>
        </p:txBody>
      </p:sp>
    </p:spTree>
    <p:extLst>
      <p:ext uri="{BB962C8B-B14F-4D97-AF65-F5344CB8AC3E}">
        <p14:creationId xmlns:p14="http://schemas.microsoft.com/office/powerpoint/2010/main" val="810731953"/>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465513"/>
            <a:ext cx="10515600" cy="684848"/>
          </a:xfrm>
        </p:spPr>
        <p:txBody>
          <a:bodyPr>
            <a:normAutofit/>
          </a:bodyPr>
          <a:lstStyle/>
          <a:p>
            <a:r>
              <a:rPr lang="uk-UA" sz="2800" b="1" dirty="0" smtClean="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11. Практичні аспекти</a:t>
            </a:r>
            <a:endParaRPr lang="uk-UA" sz="2800" b="1"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Місце для вмісту 2"/>
          <p:cNvSpPr>
            <a:spLocks noGrp="1"/>
          </p:cNvSpPr>
          <p:nvPr>
            <p:ph idx="1"/>
          </p:nvPr>
        </p:nvSpPr>
        <p:spPr>
          <a:xfrm>
            <a:off x="838200" y="1150361"/>
            <a:ext cx="10515600" cy="5026602"/>
          </a:xfrm>
        </p:spPr>
        <p:txBody>
          <a:bodyPr>
            <a:normAutofit fontScale="92500" lnSpcReduction="20000"/>
          </a:bodyPr>
          <a:lstStyle/>
          <a:p>
            <a:pPr marL="0" indent="0">
              <a:buNone/>
            </a:pPr>
            <a:r>
              <a:rPr lang="uk-UA" u="sng" dirty="0" smtClean="0"/>
              <a:t>Здійснення відмови </a:t>
            </a:r>
            <a:r>
              <a:rPr lang="uk-UA" u="sng" dirty="0"/>
              <a:t>від </a:t>
            </a:r>
            <a:r>
              <a:rPr lang="uk-UA" u="sng" dirty="0" smtClean="0"/>
              <a:t>встановлення </a:t>
            </a:r>
            <a:r>
              <a:rPr lang="uk-UA" u="sng" dirty="0"/>
              <a:t>(підтримання) ділових відносин </a:t>
            </a:r>
            <a:r>
              <a:rPr lang="uk-UA" u="sng" dirty="0" smtClean="0"/>
              <a:t> / </a:t>
            </a:r>
            <a:r>
              <a:rPr lang="uk-UA" u="sng" dirty="0"/>
              <a:t>відмовитися від проведення фінансової операції</a:t>
            </a:r>
            <a:endParaRPr lang="uk-UA" u="sng" dirty="0" smtClean="0"/>
          </a:p>
          <a:p>
            <a:pPr marL="0" indent="0">
              <a:buFont typeface="Wingdings" panose="05000000000000000000" pitchFamily="2" charset="2"/>
              <a:buChar char="ü"/>
            </a:pPr>
            <a:r>
              <a:rPr lang="uk-UA" dirty="0" smtClean="0"/>
              <a:t>Встановлено обов'язок суб’єктів </a:t>
            </a:r>
            <a:r>
              <a:rPr lang="uk-UA" dirty="0"/>
              <a:t>первинного фінансового моніторингу </a:t>
            </a:r>
            <a:r>
              <a:rPr lang="uk-UA" dirty="0" smtClean="0"/>
              <a:t> відмовитися </a:t>
            </a:r>
            <a:r>
              <a:rPr lang="uk-UA" dirty="0"/>
              <a:t>від встановлення (підтримання) ділових відносин / відмовити клієнту у відкритті рахунка (обслуговуванні), у тому числі шляхом розірвання ділових відносин, закриття рахунка / відмовитися від проведення фінансової операції у разі:</a:t>
            </a:r>
          </a:p>
          <a:p>
            <a:pPr marL="0" indent="0">
              <a:buNone/>
            </a:pPr>
            <a:r>
              <a:rPr lang="uk-UA" dirty="0" smtClean="0"/>
              <a:t>встановлення </a:t>
            </a:r>
            <a:r>
              <a:rPr lang="uk-UA" dirty="0"/>
              <a:t>клієнту неприйнятно високого ризику або ненадання клієнтом необхідних для здійснення належної перевірки клієнта документів чи відомостей;  </a:t>
            </a:r>
          </a:p>
          <a:p>
            <a:pPr marL="0" indent="0">
              <a:buNone/>
            </a:pPr>
            <a:r>
              <a:rPr lang="uk-UA" dirty="0" smtClean="0"/>
              <a:t>виявлення</a:t>
            </a:r>
            <a:r>
              <a:rPr lang="uk-UA" dirty="0"/>
              <a:t>, що банк або інша фінансова установа, з якою встановлені кореспондентські відносини, є банком-оболонкою та/або підтримує кореспондентські відносини з банком-оболонкою.</a:t>
            </a:r>
          </a:p>
          <a:p>
            <a:pPr marL="0" indent="0">
              <a:buFont typeface="Wingdings" panose="05000000000000000000" pitchFamily="2" charset="2"/>
              <a:buChar char="ü"/>
            </a:pPr>
            <a:r>
              <a:rPr lang="uk-UA" dirty="0" smtClean="0"/>
              <a:t>Наділено суб’єктів </a:t>
            </a:r>
            <a:r>
              <a:rPr lang="uk-UA" dirty="0"/>
              <a:t>первинного фінансового моніторингу </a:t>
            </a:r>
            <a:r>
              <a:rPr lang="uk-UA" dirty="0" smtClean="0"/>
              <a:t>правом </a:t>
            </a:r>
            <a:r>
              <a:rPr lang="uk-UA" dirty="0"/>
              <a:t>відмовитися від проведення </a:t>
            </a:r>
            <a:r>
              <a:rPr lang="uk-UA" dirty="0" smtClean="0"/>
              <a:t>лише підозрілої </a:t>
            </a:r>
            <a:r>
              <a:rPr lang="uk-UA" dirty="0"/>
              <a:t>фінансової </a:t>
            </a:r>
            <a:r>
              <a:rPr lang="uk-UA" dirty="0" smtClean="0"/>
              <a:t>операції</a:t>
            </a:r>
            <a:endParaRPr lang="uk-UA" dirty="0"/>
          </a:p>
        </p:txBody>
      </p:sp>
    </p:spTree>
    <p:extLst>
      <p:ext uri="{BB962C8B-B14F-4D97-AF65-F5344CB8AC3E}">
        <p14:creationId xmlns:p14="http://schemas.microsoft.com/office/powerpoint/2010/main" val="3204060649"/>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40715"/>
          </a:xfrm>
        </p:spPr>
        <p:txBody>
          <a:bodyPr>
            <a:normAutofit/>
          </a:bodyPr>
          <a:lstStyle/>
          <a:p>
            <a:r>
              <a:rPr lang="uk-UA" sz="2800" b="1"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11. Практичні аспекти</a:t>
            </a:r>
          </a:p>
        </p:txBody>
      </p:sp>
      <p:sp>
        <p:nvSpPr>
          <p:cNvPr id="3" name="Місце для вмісту 2"/>
          <p:cNvSpPr>
            <a:spLocks noGrp="1"/>
          </p:cNvSpPr>
          <p:nvPr>
            <p:ph idx="1"/>
          </p:nvPr>
        </p:nvSpPr>
        <p:spPr>
          <a:xfrm>
            <a:off x="838200" y="1080655"/>
            <a:ext cx="10515600" cy="5016385"/>
          </a:xfrm>
        </p:spPr>
        <p:txBody>
          <a:bodyPr>
            <a:normAutofit fontScale="55000" lnSpcReduction="20000"/>
          </a:bodyPr>
          <a:lstStyle/>
          <a:p>
            <a:pPr marL="0" indent="0">
              <a:buNone/>
            </a:pPr>
            <a:r>
              <a:rPr lang="uk-UA" u="sng" dirty="0" smtClean="0">
                <a:latin typeface="Verdana" panose="020B0604030504040204" pitchFamily="34" charset="0"/>
                <a:ea typeface="Verdana" panose="020B0604030504040204" pitchFamily="34" charset="0"/>
                <a:cs typeface="Verdana" panose="020B0604030504040204" pitchFamily="34" charset="0"/>
              </a:rPr>
              <a:t>Виявлення порогових фінансових операцій:</a:t>
            </a:r>
          </a:p>
          <a:p>
            <a:pPr marL="0" indent="0">
              <a:buNone/>
            </a:pPr>
            <a:r>
              <a:rPr lang="uk-UA" dirty="0" smtClean="0">
                <a:latin typeface="Verdana" panose="020B0604030504040204" pitchFamily="34" charset="0"/>
                <a:ea typeface="Verdana" panose="020B0604030504040204" pitchFamily="34" charset="0"/>
                <a:cs typeface="Verdana" panose="020B0604030504040204" pitchFamily="34" charset="0"/>
              </a:rPr>
              <a:t>Фінансові </a:t>
            </a:r>
            <a:r>
              <a:rPr lang="uk-UA" dirty="0">
                <a:latin typeface="Verdana" panose="020B0604030504040204" pitchFamily="34" charset="0"/>
                <a:ea typeface="Verdana" panose="020B0604030504040204" pitchFamily="34" charset="0"/>
                <a:cs typeface="Verdana" panose="020B0604030504040204" pitchFamily="34" charset="0"/>
              </a:rPr>
              <a:t>операції є пороговими, якщо сума, на яку здійснюється кожна із них, дорівнює чи перевищує 300000 гривень (для суб’єктів господарювання, які надають послуги у сфері лотерей та/або азартних ігор – 30000 гривень) або дорівнює чи перевищує суму в іноземній валюті, банківських металах, інших активах, еквівалентну за офіційним курсом гривні до іноземних валют і банківських металів 300000 гривень на момент проведення фінансової операції (для суб’єктів господарювання, які надають послуги у сфері лотерей та/або азартних ігор – 30000 гривень), за наявності однієї або більше </a:t>
            </a:r>
            <a:r>
              <a:rPr lang="uk-UA" dirty="0" smtClean="0">
                <a:latin typeface="Verdana" panose="020B0604030504040204" pitchFamily="34" charset="0"/>
                <a:ea typeface="Verdana" panose="020B0604030504040204" pitchFamily="34" charset="0"/>
                <a:cs typeface="Verdana" panose="020B0604030504040204" pitchFamily="34" charset="0"/>
              </a:rPr>
              <a:t> таких </a:t>
            </a:r>
            <a:r>
              <a:rPr lang="uk-UA" dirty="0">
                <a:latin typeface="Verdana" panose="020B0604030504040204" pitchFamily="34" charset="0"/>
                <a:ea typeface="Verdana" panose="020B0604030504040204" pitchFamily="34" charset="0"/>
                <a:cs typeface="Verdana" panose="020B0604030504040204" pitchFamily="34" charset="0"/>
              </a:rPr>
              <a:t>ознак:</a:t>
            </a:r>
          </a:p>
          <a:p>
            <a:pPr marL="0" indent="0">
              <a:buNone/>
            </a:pPr>
            <a:r>
              <a:rPr lang="uk-UA" dirty="0">
                <a:latin typeface="Verdana" panose="020B0604030504040204" pitchFamily="34" charset="0"/>
                <a:ea typeface="Verdana" panose="020B0604030504040204" pitchFamily="34" charset="0"/>
                <a:cs typeface="Verdana" panose="020B0604030504040204" pitchFamily="34" charset="0"/>
              </a:rPr>
              <a:t>зарахування або переказ коштів, надання або отримання кредиту (позики), здійснення інших фінансових операцій у разі, якщо хоча б одна із сторін – учасників фінансової операції має відповідну реєстрацію, місце проживання чи місцезнаходження в державі (на території), що не виконує чи неналежним чином виконує рекомендації міжнародних, міжурядових організацій, задіяних у сфері боротьби  з легалізацією (відмиванням) доходів, одержаних злочинним шляхом, або фінансуванням тероризму чи фінансуванням розповсюдження зброї масового знищення (в тому числі дипломатичне представництво, посольство, консульство такої іноземної держави), або однією із сторін – учасників фінансової операції є особа, яка має рахунок у банку, зареєстрованому у зазначеній державі (території). Перелік таких держав (територій) визначається відповідно до порядку, встановленого Кабінетом Міністрів України, на основі висновків міжнародних, міжурядових організацій, задіяних у сфері боротьби з легалізацією (відмиванням) доходів, одержаних злочинним шляхом, або фінансуванням тероризму чи фінансуванням розповсюдження зброї масового знищення, і підлягає оприлюдненню;</a:t>
            </a:r>
          </a:p>
          <a:p>
            <a:pPr marL="0" indent="0">
              <a:buNone/>
            </a:pPr>
            <a:r>
              <a:rPr lang="uk-UA" dirty="0">
                <a:latin typeface="Verdana" panose="020B0604030504040204" pitchFamily="34" charset="0"/>
                <a:ea typeface="Verdana" panose="020B0604030504040204" pitchFamily="34" charset="0"/>
                <a:cs typeface="Verdana" panose="020B0604030504040204" pitchFamily="34" charset="0"/>
              </a:rPr>
              <a:t>фінансові операції політично значущих осіб, членів їх сім’ї та/або пов’язаних осіб;</a:t>
            </a:r>
          </a:p>
          <a:p>
            <a:pPr marL="0" indent="0">
              <a:buNone/>
            </a:pPr>
            <a:r>
              <a:rPr lang="uk-UA" dirty="0">
                <a:latin typeface="Verdana" panose="020B0604030504040204" pitchFamily="34" charset="0"/>
                <a:ea typeface="Verdana" panose="020B0604030504040204" pitchFamily="34" charset="0"/>
                <a:cs typeface="Verdana" panose="020B0604030504040204" pitchFamily="34" charset="0"/>
              </a:rPr>
              <a:t>фінансові операції із переказу коштів за кордон (в тому числі до держав, віднесених Кабінетом Міністрів України до офшорних зон);</a:t>
            </a:r>
          </a:p>
          <a:p>
            <a:pPr marL="0" indent="0">
              <a:buNone/>
            </a:pPr>
            <a:r>
              <a:rPr lang="uk-UA" dirty="0">
                <a:latin typeface="Verdana" panose="020B0604030504040204" pitchFamily="34" charset="0"/>
                <a:ea typeface="Verdana" panose="020B0604030504040204" pitchFamily="34" charset="0"/>
                <a:cs typeface="Verdana" panose="020B0604030504040204" pitchFamily="34" charset="0"/>
              </a:rPr>
              <a:t>фінансові операції з готівкою (внесення, переказ, отримання коштів).</a:t>
            </a:r>
          </a:p>
          <a:p>
            <a:pPr marL="0" indent="0">
              <a:buNone/>
            </a:pPr>
            <a:endParaRPr lang="uk-UA" u="sng" dirty="0"/>
          </a:p>
        </p:txBody>
      </p:sp>
    </p:spTree>
    <p:extLst>
      <p:ext uri="{BB962C8B-B14F-4D97-AF65-F5344CB8AC3E}">
        <p14:creationId xmlns:p14="http://schemas.microsoft.com/office/powerpoint/2010/main" val="1143166443"/>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607464"/>
          </a:xfrm>
        </p:spPr>
        <p:txBody>
          <a:bodyPr>
            <a:normAutofit/>
          </a:bodyPr>
          <a:lstStyle/>
          <a:p>
            <a:r>
              <a:rPr lang="uk-UA" sz="2800" b="1"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11. Практичні аспекти</a:t>
            </a:r>
          </a:p>
        </p:txBody>
      </p:sp>
      <p:sp>
        <p:nvSpPr>
          <p:cNvPr id="3" name="Місце для вмісту 2"/>
          <p:cNvSpPr>
            <a:spLocks noGrp="1"/>
          </p:cNvSpPr>
          <p:nvPr>
            <p:ph idx="1"/>
          </p:nvPr>
        </p:nvSpPr>
        <p:spPr>
          <a:xfrm>
            <a:off x="838200" y="1047403"/>
            <a:ext cx="10515600" cy="5527963"/>
          </a:xfrm>
        </p:spPr>
        <p:txBody>
          <a:bodyPr>
            <a:noAutofit/>
          </a:bodyPr>
          <a:lstStyle/>
          <a:p>
            <a:pPr marL="0" indent="0">
              <a:buNone/>
            </a:pPr>
            <a:r>
              <a:rPr lang="uk-UA" sz="1700" u="sng" dirty="0" smtClean="0"/>
              <a:t>Виявлення підозрілих фінансових операцій (діяльності):</a:t>
            </a:r>
            <a:endParaRPr lang="uk-UA" sz="1700" u="sng" dirty="0"/>
          </a:p>
          <a:p>
            <a:pPr marL="0" indent="0">
              <a:buNone/>
            </a:pPr>
            <a:r>
              <a:rPr lang="uk-UA" sz="1700" dirty="0" smtClean="0"/>
              <a:t>Фінансова операція </a:t>
            </a:r>
            <a:r>
              <a:rPr lang="uk-UA" sz="1700" dirty="0"/>
              <a:t>є </a:t>
            </a:r>
            <a:r>
              <a:rPr lang="uk-UA" sz="1700" dirty="0" smtClean="0"/>
              <a:t>підозрілою, </a:t>
            </a:r>
            <a:r>
              <a:rPr lang="uk-UA" sz="1700" dirty="0"/>
              <a:t>якщо на підставі аналізу, проведеного з урахуванням ризик-орієнтованого підходу, у суб’єкта первинного фінансового моніторингу виникають підозри, або суб’єкт первинного фінансового моніторингу не може впевнитись, що метою проведення операції не є відмивання (легалізація) доходів, одержаних злочинним шляхом, фінансування тероризму або вчинення іншого злочину. </a:t>
            </a:r>
          </a:p>
          <a:p>
            <a:pPr marL="0" indent="0">
              <a:buNone/>
            </a:pPr>
            <a:r>
              <a:rPr lang="uk-UA" sz="1700" dirty="0" smtClean="0"/>
              <a:t>Підозрілою </a:t>
            </a:r>
            <a:r>
              <a:rPr lang="uk-UA" sz="1700" dirty="0"/>
              <a:t>є діяльність клієнта, яка не має очевидної економічної доцільності (сенсу) та/або законної мети, та/або не відповідає фінансовому стану та/або змісту діяльності клієнта.</a:t>
            </a:r>
          </a:p>
          <a:p>
            <a:pPr marL="0" indent="0">
              <a:buNone/>
            </a:pPr>
            <a:r>
              <a:rPr lang="uk-UA" sz="1700" dirty="0"/>
              <a:t>Підозріла діяльність включає в себе, зокрема, фінансові операції або спроби їх проведення, щодо яких у суб’єкта первинного фінансового моніторингу є підстави вважати, що вони:</a:t>
            </a:r>
          </a:p>
          <a:p>
            <a:pPr marL="0" indent="0">
              <a:buNone/>
            </a:pPr>
            <a:r>
              <a:rPr lang="uk-UA" sz="1700" dirty="0"/>
              <a:t>1)	проведені клієнтом з метою уникнення від повідомлення суб’єктом первинного фінансового моніторингу спеціально уповноваженому органу про порогові фінансові операції;</a:t>
            </a:r>
          </a:p>
          <a:p>
            <a:pPr marL="0" indent="0">
              <a:buNone/>
            </a:pPr>
            <a:r>
              <a:rPr lang="uk-UA" sz="1700" dirty="0"/>
              <a:t>2)	проведені клієнтом з метою приховування платника (ініціатора) чи отримувача переказу або спроби переказу коштів; </a:t>
            </a:r>
          </a:p>
          <a:p>
            <a:pPr marL="0" indent="0">
              <a:buNone/>
            </a:pPr>
            <a:r>
              <a:rPr lang="uk-UA" sz="1700" dirty="0"/>
              <a:t>3)	пов’язані з виведенням за кордон або введенням з-за кордону доходів, одержаних від корупційних злочинів;  </a:t>
            </a:r>
          </a:p>
          <a:p>
            <a:pPr marL="0" indent="0">
              <a:buNone/>
            </a:pPr>
            <a:r>
              <a:rPr lang="uk-UA" sz="1700" dirty="0"/>
              <a:t>4)	проведені з активами, що є доходами від злочинної діяльності.</a:t>
            </a:r>
          </a:p>
          <a:p>
            <a:pPr marL="0" indent="0">
              <a:buNone/>
            </a:pPr>
            <a:r>
              <a:rPr lang="uk-UA" sz="1700" dirty="0"/>
              <a:t>Будь-яка особа, яка сприяє підозрілій діяльності та про яку відомо або стає відомо суб’єкту первинного фінансового моніторингу, визначається суб’єктом первинного фінансового моніторингу як учасник підозрілої діяльності, включаючи осіб, що є працівниками суб’єкта первинного фінансового моніторингу.</a:t>
            </a:r>
          </a:p>
          <a:p>
            <a:pPr marL="0" indent="0">
              <a:buNone/>
            </a:pPr>
            <a:endParaRPr lang="uk-UA" sz="2000" dirty="0"/>
          </a:p>
        </p:txBody>
      </p:sp>
    </p:spTree>
    <p:extLst>
      <p:ext uri="{BB962C8B-B14F-4D97-AF65-F5344CB8AC3E}">
        <p14:creationId xmlns:p14="http://schemas.microsoft.com/office/powerpoint/2010/main" val="2800415136"/>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599150"/>
          </a:xfrm>
        </p:spPr>
        <p:txBody>
          <a:bodyPr>
            <a:normAutofit/>
          </a:bodyPr>
          <a:lstStyle/>
          <a:p>
            <a:r>
              <a:rPr lang="uk-UA" sz="2800" b="1"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11. Практичні аспекти</a:t>
            </a:r>
          </a:p>
        </p:txBody>
      </p:sp>
      <p:sp>
        <p:nvSpPr>
          <p:cNvPr id="3" name="Місце для вмісту 2"/>
          <p:cNvSpPr>
            <a:spLocks noGrp="1"/>
          </p:cNvSpPr>
          <p:nvPr>
            <p:ph idx="1"/>
          </p:nvPr>
        </p:nvSpPr>
        <p:spPr>
          <a:xfrm>
            <a:off x="838200" y="964276"/>
            <a:ext cx="10515600" cy="5212687"/>
          </a:xfrm>
        </p:spPr>
        <p:txBody>
          <a:bodyPr>
            <a:normAutofit fontScale="85000" lnSpcReduction="20000"/>
          </a:bodyPr>
          <a:lstStyle/>
          <a:p>
            <a:pPr marL="0" indent="0">
              <a:buNone/>
            </a:pPr>
            <a:r>
              <a:rPr lang="uk-UA" u="sng" dirty="0" smtClean="0"/>
              <a:t>Здійснення зупинення фінансових операцій:</a:t>
            </a:r>
          </a:p>
          <a:p>
            <a:pPr marL="0" indent="0">
              <a:buFont typeface="Wingdings" panose="05000000000000000000" pitchFamily="2" charset="2"/>
              <a:buChar char="ü"/>
            </a:pPr>
            <a:r>
              <a:rPr lang="uk-UA" dirty="0" smtClean="0"/>
              <a:t>Визначено право суб'єктів первинного фінансового моніторингу без попереднього повідомлення клієнта, зупиняти здійснення підозрілих  фінансових  операцій</a:t>
            </a:r>
          </a:p>
          <a:p>
            <a:pPr marL="0" indent="0">
              <a:buFont typeface="Wingdings" panose="05000000000000000000" pitchFamily="2" charset="2"/>
              <a:buChar char="ü"/>
            </a:pPr>
            <a:r>
              <a:rPr lang="uk-UA" dirty="0" smtClean="0"/>
              <a:t>Встановлено обов'язок суб'єктів первинного фінансового моніторингу без попереднього повідомлення клієнта, зупиняти фінансові  операції , що містять ознаки вчинення злочину, визначеного Кримінальним кодексом України</a:t>
            </a:r>
          </a:p>
          <a:p>
            <a:pPr marL="0" indent="0">
              <a:buFont typeface="Wingdings" panose="05000000000000000000" pitchFamily="2" charset="2"/>
              <a:buChar char="ü"/>
            </a:pPr>
            <a:r>
              <a:rPr lang="uk-UA" dirty="0" smtClean="0"/>
              <a:t>Збільшено строк зупинення Держфінмоніторингом видаткових фінансових операцій та строк подальшого зупинення Держфінмоніторингом фінансових операцій до семи робочих днів</a:t>
            </a:r>
          </a:p>
          <a:p>
            <a:pPr marL="0" indent="0">
              <a:buFont typeface="Wingdings" panose="05000000000000000000" pitchFamily="2" charset="2"/>
              <a:buChar char="ü"/>
            </a:pPr>
            <a:r>
              <a:rPr lang="uk-UA" dirty="0" smtClean="0"/>
              <a:t>Визначено порядок зупинення фінансових операцій неплатоспроможними банками</a:t>
            </a:r>
          </a:p>
          <a:p>
            <a:pPr marL="0" indent="0">
              <a:buFont typeface="Wingdings" panose="05000000000000000000" pitchFamily="2" charset="2"/>
              <a:buChar char="ü"/>
            </a:pPr>
            <a:r>
              <a:rPr lang="uk-UA" dirty="0" smtClean="0"/>
              <a:t>Встановлено процедуру скасування Держфінмоніторингом рішення про  продовження </a:t>
            </a:r>
            <a:r>
              <a:rPr lang="uk-UA" dirty="0"/>
              <a:t>зупинення </a:t>
            </a:r>
            <a:r>
              <a:rPr lang="uk-UA" dirty="0" smtClean="0"/>
              <a:t> фінансових  операцій  (</a:t>
            </a:r>
            <a:r>
              <a:rPr lang="uk-UA" dirty="0"/>
              <a:t>видаткових фінансових операцій</a:t>
            </a:r>
            <a:r>
              <a:rPr lang="uk-UA" dirty="0" smtClean="0"/>
              <a:t>)</a:t>
            </a:r>
          </a:p>
          <a:p>
            <a:pPr marL="0" indent="0">
              <a:buFont typeface="Wingdings" panose="05000000000000000000" pitchFamily="2" charset="2"/>
              <a:buChar char="ü"/>
            </a:pPr>
            <a:r>
              <a:rPr lang="uk-UA" dirty="0" smtClean="0"/>
              <a:t>Змінено умови повідомлення клієнта про зупинення фінансових операцій</a:t>
            </a:r>
            <a:endParaRPr lang="uk-UA" dirty="0"/>
          </a:p>
        </p:txBody>
      </p:sp>
    </p:spTree>
    <p:extLst>
      <p:ext uri="{BB962C8B-B14F-4D97-AF65-F5344CB8AC3E}">
        <p14:creationId xmlns:p14="http://schemas.microsoft.com/office/powerpoint/2010/main" val="3928322374"/>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097915"/>
          </a:xfrm>
        </p:spPr>
        <p:txBody>
          <a:bodyPr>
            <a:normAutofit/>
          </a:bodyPr>
          <a:lstStyle/>
          <a:p>
            <a:r>
              <a:rPr lang="uk-UA" sz="28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1. Сфера застосування та термінологія </a:t>
            </a:r>
            <a:br>
              <a:rPr lang="uk-UA" sz="28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br>
            <a:r>
              <a:rPr lang="uk-UA" sz="28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(статті 2 – 3 Директиви)</a:t>
            </a:r>
            <a:endParaRPr lang="uk-UA" sz="28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Місце для вмісту 2"/>
          <p:cNvSpPr>
            <a:spLocks noGrp="1"/>
          </p:cNvSpPr>
          <p:nvPr>
            <p:ph idx="1"/>
          </p:nvPr>
        </p:nvSpPr>
        <p:spPr>
          <a:xfrm>
            <a:off x="838200" y="1463040"/>
            <a:ext cx="10515600" cy="4713923"/>
          </a:xfrm>
        </p:spPr>
        <p:txBody>
          <a:bodyPr/>
          <a:lstStyle/>
          <a:p>
            <a:pPr>
              <a:buFont typeface="Wingdings" panose="05000000000000000000" pitchFamily="2" charset="2"/>
              <a:buChar char="ü"/>
            </a:pPr>
            <a:r>
              <a:rPr lang="uk-UA" dirty="0" smtClean="0"/>
              <a:t>Визначено нових суб'єктів первинного фінансового моніторингу:</a:t>
            </a:r>
          </a:p>
          <a:p>
            <a:pPr marL="0" indent="0">
              <a:buNone/>
            </a:pPr>
            <a:r>
              <a:rPr lang="uk-UA" dirty="0" smtClean="0"/>
              <a:t>суб’єкти господарювання, що надають інформаційно-консультаційні послуги з питань оподаткування (крім осіб, що надають послуги в рамках трудових правовідносин);</a:t>
            </a:r>
          </a:p>
          <a:p>
            <a:pPr marL="0" indent="0">
              <a:buNone/>
            </a:pPr>
            <a:r>
              <a:rPr lang="uk-UA" dirty="0" smtClean="0"/>
              <a:t>особи, які надають послуги щодо створення, забезпечення діяльності або управління юридичними особами (крім осіб, що надають послуги в рамках трудових правовідносин)</a:t>
            </a:r>
          </a:p>
          <a:p>
            <a:pPr marL="0" indent="0">
              <a:buNone/>
            </a:pPr>
            <a:endParaRPr lang="uk-UA" dirty="0" smtClean="0"/>
          </a:p>
        </p:txBody>
      </p:sp>
    </p:spTree>
    <p:extLst>
      <p:ext uri="{BB962C8B-B14F-4D97-AF65-F5344CB8AC3E}">
        <p14:creationId xmlns:p14="http://schemas.microsoft.com/office/powerpoint/2010/main" val="2613810443"/>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1114540"/>
          </a:xfrm>
        </p:spPr>
        <p:txBody>
          <a:bodyPr>
            <a:normAutofit/>
          </a:bodyPr>
          <a:lstStyle/>
          <a:p>
            <a:r>
              <a:rPr lang="uk-UA" sz="28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1. Сфера застосування та термінологія </a:t>
            </a:r>
            <a:br>
              <a:rPr lang="uk-UA" sz="28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br>
            <a:r>
              <a:rPr lang="uk-UA" sz="28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(статті 2 – 3 Директиви)</a:t>
            </a:r>
            <a:endParaRPr lang="uk-UA" sz="28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Місце для вмісту 2"/>
          <p:cNvSpPr>
            <a:spLocks noGrp="1"/>
          </p:cNvSpPr>
          <p:nvPr>
            <p:ph idx="1"/>
          </p:nvPr>
        </p:nvSpPr>
        <p:spPr>
          <a:xfrm>
            <a:off x="838200" y="1479666"/>
            <a:ext cx="10515600" cy="4697297"/>
          </a:xfrm>
        </p:spPr>
        <p:txBody>
          <a:bodyPr>
            <a:normAutofit fontScale="92500" lnSpcReduction="20000"/>
          </a:bodyPr>
          <a:lstStyle/>
          <a:p>
            <a:pPr marL="0" indent="0">
              <a:buFont typeface="Wingdings" panose="05000000000000000000" pitchFamily="2" charset="2"/>
              <a:buChar char="ü"/>
            </a:pPr>
            <a:r>
              <a:rPr lang="uk-UA" dirty="0" smtClean="0"/>
              <a:t>Змінено умови виконання обов'язків спеціально визначеними суб'єктами первинного фінансового моніторингу:</a:t>
            </a:r>
          </a:p>
          <a:p>
            <a:pPr marL="0" indent="0">
              <a:buNone/>
            </a:pPr>
            <a:r>
              <a:rPr lang="uk-UA" dirty="0" smtClean="0"/>
              <a:t>аудитори, суб’єкти аудиторської діяльності, бухгалтери, суб’єкти господарювання, що надають послуги з бухгалтерського обліку ,  суб’єкти господарювання, що надають інформаційно-консультаційні послуги з питань оподаткування, особи, які надають послуги щодо створення, забезпечення діяльності або управління юридичними особами виконують обов'язки при здійсненні ними будь-якої господарської (професійної) діяльності;</a:t>
            </a:r>
          </a:p>
          <a:p>
            <a:pPr marL="0" indent="0">
              <a:buNone/>
            </a:pPr>
            <a:r>
              <a:rPr lang="uk-UA" dirty="0" smtClean="0"/>
              <a:t>суб’єкти господарювання, які надають посередницькі (інформаційно-консультаційні) послуги під час здійснення операцій з купівлі-продажу нерухомого майна виконують обов'язки при наданні інформаційно-консультаційних послуг, підготовці та/або здійсненні правочинів щодо купівлі-продажу нерухомості</a:t>
            </a:r>
            <a:endParaRPr lang="uk-UA" dirty="0"/>
          </a:p>
        </p:txBody>
      </p:sp>
    </p:spTree>
    <p:extLst>
      <p:ext uri="{BB962C8B-B14F-4D97-AF65-F5344CB8AC3E}">
        <p14:creationId xmlns:p14="http://schemas.microsoft.com/office/powerpoint/2010/main" val="4133493893"/>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1081290"/>
          </a:xfrm>
        </p:spPr>
        <p:txBody>
          <a:bodyPr>
            <a:normAutofit/>
          </a:bodyPr>
          <a:lstStyle/>
          <a:p>
            <a:r>
              <a:rPr lang="ru-RU" sz="28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1. </a:t>
            </a:r>
            <a:r>
              <a:rPr lang="uk-UA" sz="28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Сфера застосування та термінологія </a:t>
            </a:r>
            <a:br>
              <a:rPr lang="uk-UA" sz="28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br>
            <a:r>
              <a:rPr lang="uk-UA" sz="28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(статті 2 – 3 Директиви)</a:t>
            </a:r>
            <a:endParaRPr lang="uk-UA" sz="28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Місце для вмісту 2"/>
          <p:cNvSpPr>
            <a:spLocks noGrp="1"/>
          </p:cNvSpPr>
          <p:nvPr>
            <p:ph idx="1"/>
          </p:nvPr>
        </p:nvSpPr>
        <p:spPr>
          <a:xfrm>
            <a:off x="713508" y="1504605"/>
            <a:ext cx="10515600" cy="4655734"/>
          </a:xfrm>
        </p:spPr>
        <p:txBody>
          <a:bodyPr>
            <a:normAutofit lnSpcReduction="10000"/>
          </a:bodyPr>
          <a:lstStyle/>
          <a:p>
            <a:pPr>
              <a:buFont typeface="Wingdings" panose="05000000000000000000" pitchFamily="2" charset="2"/>
              <a:buChar char="ü"/>
            </a:pPr>
            <a:r>
              <a:rPr lang="uk-UA" sz="2000" dirty="0" smtClean="0"/>
              <a:t>Надано визначення термінів:</a:t>
            </a:r>
          </a:p>
          <a:p>
            <a:pPr marL="0" indent="0">
              <a:buNone/>
            </a:pPr>
            <a:r>
              <a:rPr lang="uk-UA" sz="2000" dirty="0" smtClean="0"/>
              <a:t>агент;</a:t>
            </a:r>
          </a:p>
          <a:p>
            <a:pPr marL="0" indent="0">
              <a:buNone/>
            </a:pPr>
            <a:r>
              <a:rPr lang="uk-UA" sz="2000" dirty="0" smtClean="0"/>
              <a:t>активи, що пов’язані з тероризмом та його фінансуванням, розповсюдженням зброї масового знищення та його фінансуванням;</a:t>
            </a:r>
          </a:p>
          <a:p>
            <a:pPr marL="0" indent="0">
              <a:buNone/>
            </a:pPr>
            <a:r>
              <a:rPr lang="uk-UA" sz="2000" dirty="0" smtClean="0"/>
              <a:t>банк-оболонка;</a:t>
            </a:r>
          </a:p>
          <a:p>
            <a:pPr marL="0" indent="0">
              <a:buNone/>
            </a:pPr>
            <a:r>
              <a:rPr lang="uk-UA" sz="2000" dirty="0" smtClean="0"/>
              <a:t>вигодоодержувач (вигодонабувач) трасту;</a:t>
            </a:r>
          </a:p>
          <a:p>
            <a:pPr marL="0" indent="0">
              <a:buNone/>
            </a:pPr>
            <a:r>
              <a:rPr lang="uk-UA" sz="2000" dirty="0" smtClean="0"/>
              <a:t>вигодоодержувач (вигодонабувач) за договором (страховим полісом, свідоцтвом, сертифікатом) страхування життя або іншим договором страхування (страховим полісом, свідоцтвом, сертифікатом), пов’язаним з інвестиціями;</a:t>
            </a:r>
          </a:p>
          <a:p>
            <a:pPr marL="0" indent="0">
              <a:buNone/>
            </a:pPr>
            <a:r>
              <a:rPr lang="uk-UA" sz="2000" dirty="0" smtClean="0"/>
              <a:t>група; </a:t>
            </a:r>
          </a:p>
          <a:p>
            <a:pPr marL="0" indent="0">
              <a:buNone/>
            </a:pPr>
            <a:r>
              <a:rPr lang="uk-UA" sz="2000" dirty="0" smtClean="0"/>
              <a:t>джерело коштів, пов’язаних з фінансовою(ми) операцією(ми);</a:t>
            </a:r>
          </a:p>
          <a:p>
            <a:pPr marL="0" indent="0">
              <a:buNone/>
            </a:pPr>
            <a:r>
              <a:rPr lang="uk-UA" sz="2000" dirty="0" smtClean="0"/>
              <a:t>джерело статків (багатства);</a:t>
            </a:r>
          </a:p>
          <a:p>
            <a:pPr marL="0" indent="0">
              <a:buNone/>
            </a:pPr>
            <a:r>
              <a:rPr lang="uk-UA" sz="2000" dirty="0" smtClean="0"/>
              <a:t>замороження активів</a:t>
            </a:r>
          </a:p>
          <a:p>
            <a:pPr marL="0" indent="0">
              <a:buNone/>
            </a:pPr>
            <a:endParaRPr lang="ru-RU" sz="2000" dirty="0"/>
          </a:p>
          <a:p>
            <a:pPr marL="0" indent="0">
              <a:buNone/>
            </a:pPr>
            <a:endParaRPr lang="uk-UA" sz="2000" dirty="0" smtClean="0"/>
          </a:p>
          <a:p>
            <a:pPr marL="0" indent="0">
              <a:buNone/>
            </a:pPr>
            <a:endParaRPr lang="uk-UA" sz="2000" dirty="0"/>
          </a:p>
        </p:txBody>
      </p:sp>
    </p:spTree>
    <p:extLst>
      <p:ext uri="{BB962C8B-B14F-4D97-AF65-F5344CB8AC3E}">
        <p14:creationId xmlns:p14="http://schemas.microsoft.com/office/powerpoint/2010/main" val="940822858"/>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uk-UA" sz="2800" b="1" dirty="0" smtClean="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1. Сфера застосування та термінологія </a:t>
            </a:r>
            <a:br>
              <a:rPr lang="uk-UA" sz="2800" b="1" dirty="0" smtClean="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br>
            <a:r>
              <a:rPr lang="uk-UA" sz="2800" b="1" dirty="0" smtClean="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(статті 2 – 3 Директиви)</a:t>
            </a:r>
            <a:endParaRPr lang="uk-UA" sz="2800" b="1"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Місце для вмісту 2"/>
          <p:cNvSpPr>
            <a:spLocks noGrp="1"/>
          </p:cNvSpPr>
          <p:nvPr>
            <p:ph idx="1"/>
          </p:nvPr>
        </p:nvSpPr>
        <p:spPr>
          <a:xfrm>
            <a:off x="838200" y="1750811"/>
            <a:ext cx="10515600" cy="4351338"/>
          </a:xfrm>
        </p:spPr>
        <p:txBody>
          <a:bodyPr>
            <a:normAutofit fontScale="77500" lnSpcReduction="20000"/>
          </a:bodyPr>
          <a:lstStyle/>
          <a:p>
            <a:pPr>
              <a:buFont typeface="Wingdings" panose="05000000000000000000" pitchFamily="2" charset="2"/>
              <a:buChar char="ü"/>
            </a:pPr>
            <a:r>
              <a:rPr lang="uk-UA" dirty="0"/>
              <a:t>Надано визначення термінів:</a:t>
            </a:r>
          </a:p>
          <a:p>
            <a:pPr marL="0" indent="0">
              <a:buNone/>
            </a:pPr>
            <a:r>
              <a:rPr lang="uk-UA" dirty="0" smtClean="0"/>
              <a:t>кореспондентські відносини; </a:t>
            </a:r>
            <a:endParaRPr lang="uk-UA" dirty="0"/>
          </a:p>
          <a:p>
            <a:pPr marL="0" indent="0">
              <a:buNone/>
            </a:pPr>
            <a:r>
              <a:rPr lang="uk-UA" dirty="0" smtClean="0"/>
              <a:t>належна </a:t>
            </a:r>
            <a:r>
              <a:rPr lang="uk-UA" dirty="0"/>
              <a:t>перевірка;</a:t>
            </a:r>
          </a:p>
          <a:p>
            <a:pPr marL="0" indent="0">
              <a:buNone/>
            </a:pPr>
            <a:r>
              <a:rPr lang="uk-UA" dirty="0"/>
              <a:t>номінальний утримувач (номінальний власник);</a:t>
            </a:r>
          </a:p>
          <a:p>
            <a:pPr marL="0" indent="0">
              <a:buNone/>
            </a:pPr>
            <a:r>
              <a:rPr lang="uk-UA" dirty="0"/>
              <a:t>офіційне джерело; </a:t>
            </a:r>
            <a:endParaRPr lang="en-US" dirty="0" smtClean="0"/>
          </a:p>
          <a:p>
            <a:pPr marL="0" indent="0">
              <a:buNone/>
            </a:pPr>
            <a:r>
              <a:rPr lang="uk-UA" dirty="0"/>
              <a:t>пов’язані</a:t>
            </a:r>
            <a:r>
              <a:rPr lang="uk-UA" dirty="0" smtClean="0"/>
              <a:t> особи;</a:t>
            </a:r>
            <a:endParaRPr lang="uk-UA" dirty="0"/>
          </a:p>
          <a:p>
            <a:pPr marL="0" indent="0">
              <a:buNone/>
            </a:pPr>
            <a:r>
              <a:rPr lang="uk-UA" dirty="0"/>
              <a:t>посилені заходи належної перевірки;</a:t>
            </a:r>
          </a:p>
          <a:p>
            <a:pPr marL="0" indent="0">
              <a:buNone/>
            </a:pPr>
            <a:r>
              <a:rPr lang="uk-UA" dirty="0"/>
              <a:t>послуги у сфері лотерей та/або азартних ігор;</a:t>
            </a:r>
          </a:p>
          <a:p>
            <a:pPr marL="0" indent="0">
              <a:buNone/>
            </a:pPr>
            <a:r>
              <a:rPr lang="uk-UA" dirty="0"/>
              <a:t>ризик-орієнтований підхід; </a:t>
            </a:r>
          </a:p>
          <a:p>
            <a:pPr marL="0" indent="0">
              <a:buNone/>
            </a:pPr>
            <a:r>
              <a:rPr lang="uk-UA" dirty="0"/>
              <a:t>спрощені заходи належної перевірки; </a:t>
            </a:r>
          </a:p>
          <a:p>
            <a:pPr marL="0" indent="0">
              <a:buNone/>
            </a:pPr>
            <a:r>
              <a:rPr lang="uk-UA" dirty="0"/>
              <a:t>структура власності;</a:t>
            </a:r>
          </a:p>
          <a:p>
            <a:pPr marL="0" indent="0">
              <a:buNone/>
            </a:pPr>
            <a:r>
              <a:rPr lang="uk-UA" dirty="0"/>
              <a:t>члени сім’ї </a:t>
            </a:r>
          </a:p>
          <a:p>
            <a:pPr marL="0" indent="0">
              <a:buNone/>
            </a:pPr>
            <a:endParaRPr lang="uk-UA" dirty="0"/>
          </a:p>
        </p:txBody>
      </p:sp>
    </p:spTree>
    <p:extLst>
      <p:ext uri="{BB962C8B-B14F-4D97-AF65-F5344CB8AC3E}">
        <p14:creationId xmlns:p14="http://schemas.microsoft.com/office/powerpoint/2010/main" val="105025662"/>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uk-UA" sz="2800" b="1" dirty="0" smtClean="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1. Сфера застосування та термінологія </a:t>
            </a:r>
            <a:br>
              <a:rPr lang="uk-UA" sz="2800" b="1" dirty="0" smtClean="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br>
            <a:r>
              <a:rPr lang="uk-UA" sz="2800" b="1" dirty="0" smtClean="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(статті 2 – 3 Директиви)</a:t>
            </a:r>
            <a:endParaRPr lang="uk-UA" sz="2800" b="1"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Місце для вмісту 2"/>
          <p:cNvSpPr>
            <a:spLocks noGrp="1"/>
          </p:cNvSpPr>
          <p:nvPr>
            <p:ph idx="1"/>
          </p:nvPr>
        </p:nvSpPr>
        <p:spPr/>
        <p:txBody>
          <a:bodyPr>
            <a:normAutofit fontScale="55000" lnSpcReduction="20000"/>
          </a:bodyPr>
          <a:lstStyle/>
          <a:p>
            <a:pPr>
              <a:buFont typeface="Wingdings" panose="05000000000000000000" pitchFamily="2" charset="2"/>
              <a:buChar char="ü"/>
            </a:pPr>
            <a:r>
              <a:rPr lang="uk-UA" sz="3600" dirty="0" smtClean="0"/>
              <a:t>Змінено визначення термінів:</a:t>
            </a:r>
          </a:p>
          <a:p>
            <a:pPr marL="0" indent="0">
              <a:buNone/>
            </a:pPr>
            <a:r>
              <a:rPr lang="uk-UA" sz="3600" dirty="0" smtClean="0"/>
              <a:t>верифікація;</a:t>
            </a:r>
          </a:p>
          <a:p>
            <a:pPr marL="0" indent="0">
              <a:buNone/>
            </a:pPr>
            <a:r>
              <a:rPr lang="uk-UA" sz="3600" dirty="0" smtClean="0"/>
              <a:t>дані, що дають змогу встановити кінцевого бенефіціарного власника (контролера);</a:t>
            </a:r>
          </a:p>
          <a:p>
            <a:pPr marL="0" indent="0">
              <a:buNone/>
            </a:pPr>
            <a:r>
              <a:rPr lang="uk-UA" sz="3600" dirty="0" smtClean="0"/>
              <a:t>діячі, що виконують публічні функції в міжнародних організаціях;</a:t>
            </a:r>
          </a:p>
          <a:p>
            <a:pPr marL="0" indent="0">
              <a:buNone/>
            </a:pPr>
            <a:r>
              <a:rPr lang="uk-UA" sz="3600" dirty="0" smtClean="0"/>
              <a:t>ідентифікаційні дані;</a:t>
            </a:r>
          </a:p>
          <a:p>
            <a:pPr marL="0" indent="0">
              <a:buNone/>
            </a:pPr>
            <a:r>
              <a:rPr lang="uk-UA" sz="3600" dirty="0" smtClean="0"/>
              <a:t>ідентифікація;</a:t>
            </a:r>
          </a:p>
          <a:p>
            <a:pPr marL="0" indent="0">
              <a:buNone/>
            </a:pPr>
            <a:r>
              <a:rPr lang="uk-UA" sz="3600" dirty="0" smtClean="0"/>
              <a:t>іноземні публічні діячі;</a:t>
            </a:r>
          </a:p>
          <a:p>
            <a:pPr marL="0" indent="0">
              <a:buNone/>
            </a:pPr>
            <a:r>
              <a:rPr lang="uk-UA" sz="3600" dirty="0" smtClean="0"/>
              <a:t>істотна участь;</a:t>
            </a:r>
          </a:p>
          <a:p>
            <a:pPr marL="0" indent="0">
              <a:buNone/>
            </a:pPr>
            <a:r>
              <a:rPr lang="uk-UA" sz="3600" dirty="0" smtClean="0"/>
              <a:t>кінцевий бенефіціарний власник (контролер);</a:t>
            </a:r>
          </a:p>
          <a:p>
            <a:pPr marL="0" indent="0">
              <a:buNone/>
            </a:pPr>
            <a:r>
              <a:rPr lang="uk-UA" sz="3600" dirty="0" smtClean="0"/>
              <a:t>спроба проведення фінансової операції; </a:t>
            </a:r>
          </a:p>
          <a:p>
            <a:pPr marL="0" indent="0">
              <a:buNone/>
            </a:pPr>
            <a:r>
              <a:rPr lang="uk-UA" sz="3600" dirty="0" smtClean="0"/>
              <a:t>траст;</a:t>
            </a:r>
          </a:p>
          <a:p>
            <a:pPr marL="0" indent="0">
              <a:buNone/>
            </a:pPr>
            <a:r>
              <a:rPr lang="uk-UA" sz="3600" dirty="0" smtClean="0"/>
              <a:t>фінансова операція</a:t>
            </a:r>
          </a:p>
          <a:p>
            <a:pPr marL="0" indent="0">
              <a:buNone/>
            </a:pPr>
            <a:r>
              <a:rPr lang="ru-RU" dirty="0" smtClean="0"/>
              <a:t> </a:t>
            </a:r>
            <a:endParaRPr lang="ru-RU" dirty="0"/>
          </a:p>
          <a:p>
            <a:pPr marL="0" indent="0">
              <a:buNone/>
            </a:pPr>
            <a:endParaRPr lang="ru-RU" dirty="0"/>
          </a:p>
          <a:p>
            <a:pPr marL="0" indent="0">
              <a:buNone/>
            </a:pPr>
            <a:endParaRPr lang="uk-UA" dirty="0"/>
          </a:p>
        </p:txBody>
      </p:sp>
    </p:spTree>
    <p:extLst>
      <p:ext uri="{BB962C8B-B14F-4D97-AF65-F5344CB8AC3E}">
        <p14:creationId xmlns:p14="http://schemas.microsoft.com/office/powerpoint/2010/main" val="7589299"/>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840220"/>
          </a:xfrm>
        </p:spPr>
        <p:txBody>
          <a:bodyPr>
            <a:normAutofit/>
          </a:bodyPr>
          <a:lstStyle/>
          <a:p>
            <a:r>
              <a:rPr lang="uk-UA" sz="2800" b="1" dirty="0" smtClean="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2. Оцінка ризиків (статті 6 – 8 Директиви)</a:t>
            </a:r>
            <a:endParaRPr lang="uk-UA" sz="2800" b="1"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Місце для вмісту 2"/>
          <p:cNvSpPr>
            <a:spLocks noGrp="1"/>
          </p:cNvSpPr>
          <p:nvPr>
            <p:ph idx="1"/>
          </p:nvPr>
        </p:nvSpPr>
        <p:spPr>
          <a:xfrm>
            <a:off x="838200" y="1280160"/>
            <a:ext cx="10515600" cy="4896803"/>
          </a:xfrm>
        </p:spPr>
        <p:txBody>
          <a:bodyPr>
            <a:normAutofit fontScale="85000" lnSpcReduction="20000"/>
          </a:bodyPr>
          <a:lstStyle/>
          <a:p>
            <a:pPr>
              <a:buFont typeface="Wingdings" panose="05000000000000000000" pitchFamily="2" charset="2"/>
              <a:buChar char="ü"/>
            </a:pPr>
            <a:r>
              <a:rPr lang="uk-UA" dirty="0" smtClean="0"/>
              <a:t>Встановлено обов'язок суб'єкта первинного фінансового моніторингу:</a:t>
            </a:r>
          </a:p>
          <a:p>
            <a:pPr marL="0" indent="0">
              <a:buNone/>
            </a:pPr>
            <a:r>
              <a:rPr lang="uk-UA" dirty="0" smtClean="0"/>
              <a:t>забезпечувати функціонування належної системи управління ризиками, застосування у своїй діяльності ризик-орієнтовного підходу та вжиття належних та ефективних заходів з метою мінімізації ризиків;</a:t>
            </a:r>
          </a:p>
          <a:p>
            <a:pPr marL="0" indent="0">
              <a:buNone/>
            </a:pPr>
            <a:r>
              <a:rPr lang="uk-UA" dirty="0"/>
              <a:t>здійснювати оцінку/переоцінку ризиків, у тому числі притаманних його діяльності, документувати їх результати, а також підтримувати в актуальному стані інформацію щодо оцінки ризиків, притаманних його діяльності (ризик-профіль суб’єкта первинного фінансового моніторингу), та ризику своїх клієнтів таким чином, щоб бути здатним продемонструвати своє розуміння ризиків, які становлять для нього такі клієнти (ризик-профіль клієнта(</a:t>
            </a:r>
            <a:r>
              <a:rPr lang="uk-UA" dirty="0" err="1"/>
              <a:t>ів</a:t>
            </a:r>
            <a:r>
              <a:rPr lang="uk-UA" dirty="0"/>
              <a:t>));</a:t>
            </a:r>
          </a:p>
          <a:p>
            <a:pPr marL="0" indent="0">
              <a:buNone/>
            </a:pPr>
            <a:r>
              <a:rPr lang="uk-UA" dirty="0" smtClean="0"/>
              <a:t>при </a:t>
            </a:r>
            <a:r>
              <a:rPr lang="uk-UA" dirty="0"/>
              <a:t>визначенні критеріїв ризиків </a:t>
            </a:r>
            <a:r>
              <a:rPr lang="uk-UA" dirty="0" smtClean="0"/>
              <a:t>враховувати </a:t>
            </a:r>
            <a:r>
              <a:rPr lang="uk-UA" dirty="0"/>
              <a:t>типологічні дослідження у сфері запобігання та протидії, підготовлені та оприлюднені спеціально уповноваженим органом, результати Національної оцінки ризиків, а також рекомендації суб’єктів державного фінансового </a:t>
            </a:r>
            <a:r>
              <a:rPr lang="uk-UA" dirty="0" smtClean="0"/>
              <a:t>моніторингу</a:t>
            </a:r>
            <a:endParaRPr lang="uk-UA" dirty="0"/>
          </a:p>
          <a:p>
            <a:pPr>
              <a:buFont typeface="Wingdings" panose="05000000000000000000" pitchFamily="2" charset="2"/>
              <a:buChar char="ü"/>
            </a:pPr>
            <a:r>
              <a:rPr lang="uk-UA" dirty="0" smtClean="0"/>
              <a:t>Визначено ознаки неналежної системи управління ризиками</a:t>
            </a:r>
          </a:p>
        </p:txBody>
      </p:sp>
    </p:spTree>
    <p:extLst>
      <p:ext uri="{BB962C8B-B14F-4D97-AF65-F5344CB8AC3E}">
        <p14:creationId xmlns:p14="http://schemas.microsoft.com/office/powerpoint/2010/main" val="3959078557"/>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682</TotalTime>
  <Words>5097</Words>
  <Application>Microsoft Office PowerPoint</Application>
  <PresentationFormat>Широкий екран</PresentationFormat>
  <Paragraphs>229</Paragraphs>
  <Slides>33</Slides>
  <Notes>0</Notes>
  <HiddenSlides>0</HiddenSlides>
  <MMClips>0</MMClips>
  <ScaleCrop>false</ScaleCrop>
  <HeadingPairs>
    <vt:vector size="6" baseType="variant">
      <vt:variant>
        <vt:lpstr>Використані шрифти</vt:lpstr>
      </vt:variant>
      <vt:variant>
        <vt:i4>5</vt:i4>
      </vt:variant>
      <vt:variant>
        <vt:lpstr>Тема</vt:lpstr>
      </vt:variant>
      <vt:variant>
        <vt:i4>1</vt:i4>
      </vt:variant>
      <vt:variant>
        <vt:lpstr>Заголовки слайдів</vt:lpstr>
      </vt:variant>
      <vt:variant>
        <vt:i4>33</vt:i4>
      </vt:variant>
    </vt:vector>
  </HeadingPairs>
  <TitlesOfParts>
    <vt:vector size="39" baseType="lpstr">
      <vt:lpstr>Arial</vt:lpstr>
      <vt:lpstr>Calibri</vt:lpstr>
      <vt:lpstr>Calibri Light</vt:lpstr>
      <vt:lpstr>Verdana</vt:lpstr>
      <vt:lpstr>Wingdings</vt:lpstr>
      <vt:lpstr>Тема Office</vt:lpstr>
      <vt:lpstr>    Закон України Про внесення змін до деяких законодавчих актів України у сфері запобігання та протидії легалізації (відмиванню) доходів, одержаних злочинним шляхом, фінансуванню тероризму та фінансуванню розповсюдження зброї масового знищення серпень 2018</vt:lpstr>
      <vt:lpstr>Основа проекту Закону</vt:lpstr>
      <vt:lpstr>Основні зміни</vt:lpstr>
      <vt:lpstr>1. Сфера застосування та термінологія  (статті 2 – 3 Директиви)</vt:lpstr>
      <vt:lpstr>1. Сфера застосування та термінологія  (статті 2 – 3 Директиви)</vt:lpstr>
      <vt:lpstr>1. Сфера застосування та термінологія  (статті 2 – 3 Директиви)</vt:lpstr>
      <vt:lpstr>1. Сфера застосування та термінологія  (статті 2 – 3 Директиви)</vt:lpstr>
      <vt:lpstr>1. Сфера застосування та термінологія  (статті 2 – 3 Директиви)</vt:lpstr>
      <vt:lpstr>2. Оцінка ризиків (статті 6 – 8 Директиви)</vt:lpstr>
      <vt:lpstr>2. Оцінка ризиків (статті 6 – 8 Директиви)</vt:lpstr>
      <vt:lpstr>2. Оцінка ризиків (статті 6 – 8 Директиви)</vt:lpstr>
      <vt:lpstr>3. Аналіз благонадійності клієнта (статті 10 – 29 Директиви)</vt:lpstr>
      <vt:lpstr>3. Аналіз благонадійності клієнта (статті 10 – 29 Директиви)</vt:lpstr>
      <vt:lpstr>3. Аналіз благонадійності клієнта (статті 10 – 29 Директиви)</vt:lpstr>
      <vt:lpstr>3. Аналіз благонадійності клієнта (статті 10 – 29 Директиви)</vt:lpstr>
      <vt:lpstr>3. Аналіз благонадійності клієнта (статті 10 – 29 Директиви)</vt:lpstr>
      <vt:lpstr>4. Інформація про бенефіціарне володіння (статті 30 – 31 Директиви)</vt:lpstr>
      <vt:lpstr>4. Інформація про бенефіціарне володіння (статті 30 – 31 Директиви)</vt:lpstr>
      <vt:lpstr>5. Зобов'язання щодо повідомлення (статті 32 – 38 Директиви)</vt:lpstr>
      <vt:lpstr>6. Збереження даних та статистика (статті 40 – 44 Директиви)</vt:lpstr>
      <vt:lpstr>6. Збереження даних та статистика (статті 40 – 44 Директиви)</vt:lpstr>
      <vt:lpstr>7. Обмін інформацією (статті 39, 45)</vt:lpstr>
      <vt:lpstr>8. Регулювання та нагляд (статті 47, 48, 58 – 61 Директиви)</vt:lpstr>
      <vt:lpstr>8. Регулювання та нагляд (статті 47, 48, 58 – 61 Директиви)</vt:lpstr>
      <vt:lpstr>8. Регулювання та нагляд (статті 47, 48, 58 – 61 Директиви)</vt:lpstr>
      <vt:lpstr>9. Інформація, що супроводжує переказ коштів (статті 4, 7, 8, 10, 11, 12 Регламенту)</vt:lpstr>
      <vt:lpstr>10. Цільові фінансові санкції (6 та 7 Рекомендації FATF)</vt:lpstr>
      <vt:lpstr>10. Цільові фінансові санкції (6 та 7 Рекомендації FATF)</vt:lpstr>
      <vt:lpstr>10. Цільові фінансові санкції (6 та 7 Рекомендації FATF)</vt:lpstr>
      <vt:lpstr>11. Практичні аспекти</vt:lpstr>
      <vt:lpstr>11. Практичні аспекти</vt:lpstr>
      <vt:lpstr>11. Практичні аспекти</vt:lpstr>
      <vt:lpstr>11. Практичні аспекти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Презентація PowerPoint</dc:title>
  <dc:creator>Степенко Ольга Леонідівна</dc:creator>
  <cp:lastModifiedBy>Степенко Ольга Леонідівна</cp:lastModifiedBy>
  <cp:revision>65</cp:revision>
  <dcterms:created xsi:type="dcterms:W3CDTF">2018-08-10T11:24:48Z</dcterms:created>
  <dcterms:modified xsi:type="dcterms:W3CDTF">2018-08-15T06:21:28Z</dcterms:modified>
</cp:coreProperties>
</file>