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96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1097280"/>
            <a:ext cx="10363169" cy="1463040"/>
          </a:xfrm>
          <a:prstGeom prst="rect">
            <a:avLst/>
          </a:prstGeom>
          <a:solidFill>
            <a:srgbClr val="F4F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400" b="1">
                <a:solidFill>
                  <a:srgbClr val="000000"/>
                </a:solidFill>
              </a:defRPr>
            </a:pPr>
            <a:r>
              <a:t>AI Support Desk — ИИ техподдержка для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194560"/>
            <a:ext cx="10363169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667085"/>
                </a:solidFill>
              </a:defRPr>
            </a:pPr>
            <a:r>
              <a:t>RAG + KB + мультиканалы (Telegram, VK, Web). Команда: [Ваши имена]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Проблема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463040"/>
            <a:ext cx="6217920" cy="4389120"/>
          </a:xfrm>
          <a:prstGeom prst="rect">
            <a:avLst/>
          </a:prstGeom>
          <a:noFill/>
        </p:spPr>
        <p:txBody>
          <a:bodyPr wrap="square" tIns="76200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Рост обращений при фиксированном штате операторов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Долгое время первого ответа и потеря SLA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Повторяющиеся вопросы и ручная маршрутизация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0" y="548640"/>
            <a:ext cx="1828800" cy="6035040"/>
          </a:xfrm>
          <a:prstGeom prst="rect">
            <a:avLst/>
          </a:prstGeom>
          <a:solidFill>
            <a:srgbClr val="6D5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Решение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463040"/>
            <a:ext cx="6217920" cy="4389120"/>
          </a:xfrm>
          <a:prstGeom prst="rect">
            <a:avLst/>
          </a:prstGeom>
          <a:noFill/>
        </p:spPr>
        <p:txBody>
          <a:bodyPr wrap="square" tIns="76200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Мультиканальная автоматизация (3 уровня)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RAG с объяснениями и источниками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Фильтры: антиспам и токсичность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0" y="548640"/>
            <a:ext cx="1828800" cy="6035040"/>
          </a:xfrm>
          <a:prstGeom prst="rect">
            <a:avLst/>
          </a:prstGeom>
          <a:solidFill>
            <a:srgbClr val="6D5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Архитектура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463040"/>
            <a:ext cx="6217920" cy="4389120"/>
          </a:xfrm>
          <a:prstGeom prst="rect">
            <a:avLst/>
          </a:prstGeom>
          <a:noFill/>
        </p:spPr>
        <p:txBody>
          <a:bodyPr wrap="square" tIns="76200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Входы: Telegram, VK, Web, симулятор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Preprocess → Retrieval (FAISS+SBERT) → LLM → Moderation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WebSocket дашборд для операторов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0" y="548640"/>
            <a:ext cx="1828800" cy="6035040"/>
          </a:xfrm>
          <a:prstGeom prst="rect">
            <a:avLst/>
          </a:prstGeom>
          <a:solidFill>
            <a:srgbClr val="6D5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Фичи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463040"/>
            <a:ext cx="6217920" cy="4389120"/>
          </a:xfrm>
          <a:prstGeom prst="rect">
            <a:avLst/>
          </a:prstGeom>
          <a:noFill/>
        </p:spPr>
        <p:txBody>
          <a:bodyPr wrap="square" tIns="76200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Автоматические ответы на 3 уровнях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Голосовые сообщения → транскрипция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Симулятор и генерация summary тикета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0" y="548640"/>
            <a:ext cx="1828800" cy="6035040"/>
          </a:xfrm>
          <a:prstGeom prst="rect">
            <a:avLst/>
          </a:prstGeom>
          <a:solidFill>
            <a:srgbClr val="6D5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Ключевые метрики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463040"/>
            <a:ext cx="6217920" cy="4389120"/>
          </a:xfrm>
          <a:prstGeom prst="rect">
            <a:avLst/>
          </a:prstGeom>
          <a:noFill/>
        </p:spPr>
        <p:txBody>
          <a:bodyPr wrap="square" tIns="76200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Median FR, Auto-resolve %, Escalation %, Correctness, CSAT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P95 RAG latency &amp; throughput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0" y="548640"/>
            <a:ext cx="1828800" cy="6035040"/>
          </a:xfrm>
          <a:prstGeom prst="rect">
            <a:avLst/>
          </a:prstGeom>
          <a:solidFill>
            <a:srgbClr val="6D5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Демо (порядок)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463040"/>
            <a:ext cx="6217920" cy="4389120"/>
          </a:xfrm>
          <a:prstGeom prst="rect">
            <a:avLst/>
          </a:prstGeom>
          <a:noFill/>
        </p:spPr>
        <p:txBody>
          <a:bodyPr wrap="square" tIns="76200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1) Telegram: голос → транскрипция → ответ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2) Telegram/VK: FAQ → автоответ → кнопка 'углубиться' → эскалация</a:t>
            </a:r>
          </a:p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3) Дашборд: live queue, SLA, 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0" y="548640"/>
            <a:ext cx="1828800" cy="6035040"/>
          </a:xfrm>
          <a:prstGeom prst="rect">
            <a:avLst/>
          </a:prstGeom>
          <a:solidFill>
            <a:srgbClr val="6D5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463040"/>
            <a:ext cx="6217920" cy="4389120"/>
          </a:xfrm>
          <a:prstGeom prst="rect">
            <a:avLst/>
          </a:prstGeom>
          <a:noFill/>
        </p:spPr>
        <p:txBody>
          <a:bodyPr wrap="square" tIns="76200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Апгрейд KB, A/B тесты, безопасность, прод-интеграция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0" y="548640"/>
            <a:ext cx="1828800" cy="6035040"/>
          </a:xfrm>
          <a:prstGeom prst="rect">
            <a:avLst/>
          </a:prstGeom>
          <a:solidFill>
            <a:srgbClr val="6D5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Спасибо!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463040"/>
            <a:ext cx="6217920" cy="4389120"/>
          </a:xfrm>
          <a:prstGeom prst="rect">
            <a:avLst/>
          </a:prstGeom>
          <a:noFill/>
        </p:spPr>
        <p:txBody>
          <a:bodyPr wrap="square" tIns="76200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667085"/>
                </a:solidFill>
              </a:defRPr>
            </a:pPr>
            <a:r>
              <a:t>Готовы к вопросам. Хотите PPTX-версию файла? Файл создан в репозитории.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0" y="548640"/>
            <a:ext cx="1828800" cy="6035040"/>
          </a:xfrm>
          <a:prstGeom prst="rect">
            <a:avLst/>
          </a:prstGeom>
          <a:solidFill>
            <a:srgbClr val="6D5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