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6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3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9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5635-EB8C-4EC3-BF9B-A675C3FC558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EFDD-176E-49D2-93FA-B25DC18A8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9094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ФЕДЕРАЛЬНОЕ ГОСУДАРСТВЕННОЕ БЮДЖЕТНОЕ </a:t>
            </a:r>
          </a:p>
          <a:p>
            <a:pPr algn="ctr"/>
            <a:r>
              <a:rPr lang="ru-RU" dirty="0" smtClean="0"/>
              <a:t>ОБРАЗОВАТЕЛЬНОЕ УЧРЕЖДЕНИЕ</a:t>
            </a:r>
          </a:p>
          <a:p>
            <a:pPr algn="ctr"/>
            <a:r>
              <a:rPr lang="ru-RU" dirty="0" smtClean="0"/>
              <a:t>ВЫСШЕГО ОБРАЗОВАНИЯ</a:t>
            </a:r>
          </a:p>
          <a:p>
            <a:pPr algn="ctr"/>
            <a:r>
              <a:rPr lang="ru-RU" dirty="0" smtClean="0"/>
              <a:t>«ВОРОНЕЖСКИЙ ГОСУДАРСТВЕННЫЙ УНИВЕРСИТЕТ»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60473" y="4785006"/>
            <a:ext cx="633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                И.А. Еремин, А.С. </a:t>
            </a:r>
            <a:r>
              <a:rPr lang="ru-RU" dirty="0" err="1" smtClean="0"/>
              <a:t>Дуненбаев</a:t>
            </a:r>
            <a:r>
              <a:rPr lang="ru-RU" dirty="0" smtClean="0"/>
              <a:t>, В.С. Баженов</a:t>
            </a:r>
          </a:p>
          <a:p>
            <a:r>
              <a:rPr lang="ru-RU" dirty="0" smtClean="0"/>
              <a:t>Руководитель         В.С. Тарасов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72254" y="6403171"/>
            <a:ext cx="319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Факультет компьютерных наук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683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Учет успеваемости студентов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2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b="1" dirty="0" smtClean="0"/>
              <a:t>Распределение ролей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6240" y="1175294"/>
            <a:ext cx="60960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/>
              <a:t>1. Еремин Илья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ER-диаграмма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</a:t>
            </a:r>
            <a:r>
              <a:rPr lang="ru-RU" sz="1600" dirty="0" smtClean="0"/>
              <a:t>развертывания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</a:t>
            </a:r>
            <a:r>
              <a:rPr lang="ru-RU" sz="1600" dirty="0" smtClean="0"/>
              <a:t>состояния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</a:t>
            </a:r>
            <a:r>
              <a:rPr lang="ru-RU" sz="1600" dirty="0" smtClean="0"/>
              <a:t>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</a:t>
            </a:r>
            <a:r>
              <a:rPr lang="ru-RU" sz="1600" dirty="0" smtClean="0"/>
              <a:t>развертывания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Работа с </a:t>
            </a:r>
            <a:r>
              <a:rPr lang="ru-RU" sz="1600" dirty="0" err="1"/>
              <a:t>GitHub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Модуль Преподаватель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Модуль </a:t>
            </a:r>
            <a:r>
              <a:rPr lang="ru-RU" sz="1600" smtClean="0"/>
              <a:t>редактирования </a:t>
            </a:r>
            <a:r>
              <a:rPr lang="ru-RU" sz="1600" smtClean="0"/>
              <a:t>аттестационной </a:t>
            </a:r>
            <a:r>
              <a:rPr lang="ru-RU" sz="1600" dirty="0" smtClean="0"/>
              <a:t>ведомости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8571" y="1175293"/>
            <a:ext cx="705334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Баженов Вадим</a:t>
            </a:r>
          </a:p>
          <a:p>
            <a:endParaRPr lang="ru-RU" dirty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State </a:t>
            </a:r>
            <a:r>
              <a:rPr lang="en-US" sz="1600" dirty="0"/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iro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Выделение функциональные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 </a:t>
            </a:r>
            <a:r>
              <a:rPr lang="ru-RU" sz="1600" dirty="0" smtClean="0"/>
              <a:t> модулей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/>
              <a:t>Development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/>
              <a:t>Работа с </a:t>
            </a:r>
            <a:r>
              <a:rPr lang="en-US" sz="16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/>
              <a:t>Работа с </a:t>
            </a:r>
            <a:r>
              <a:rPr lang="en-US" sz="1600" dirty="0"/>
              <a:t>Trello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67154" y="1175293"/>
            <a:ext cx="385117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3. </a:t>
            </a:r>
            <a:r>
              <a:rPr lang="ru-RU" b="1" i="1" dirty="0" err="1"/>
              <a:t>Дуненбаев</a:t>
            </a:r>
            <a:r>
              <a:rPr lang="ru-RU" b="1" i="1" dirty="0"/>
              <a:t> Артем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1600" dirty="0" err="1"/>
              <a:t>Use</a:t>
            </a:r>
            <a:r>
              <a:rPr lang="ru-RU" sz="1600" dirty="0"/>
              <a:t> </a:t>
            </a:r>
            <a:r>
              <a:rPr lang="ru-RU" sz="1600" dirty="0" err="1"/>
              <a:t>Case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Техническое задание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последовательностей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/>
              <a:t>Диаграмма деятельности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</a:t>
            </a:r>
            <a:r>
              <a:rPr lang="ru-RU" sz="1600" dirty="0" err="1"/>
              <a:t>Development</a:t>
            </a:r>
            <a:r>
              <a:rPr lang="ru-RU" sz="1600" dirty="0"/>
              <a:t> </a:t>
            </a:r>
            <a:r>
              <a:rPr lang="ru-RU" sz="1600" dirty="0" err="1"/>
              <a:t>stories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Работа </a:t>
            </a:r>
            <a:r>
              <a:rPr lang="ru-RU" sz="1600" dirty="0"/>
              <a:t>с </a:t>
            </a:r>
            <a:r>
              <a:rPr lang="ru-RU" sz="1600" dirty="0" err="1"/>
              <a:t>Trello</a:t>
            </a:r>
            <a:r>
              <a:rPr lang="ru-RU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ORM </a:t>
            </a:r>
            <a:r>
              <a:rPr lang="ru-RU" sz="1600" dirty="0" smtClean="0"/>
              <a:t>модели для </a:t>
            </a:r>
            <a:r>
              <a:rPr lang="ru-RU" sz="1600" dirty="0" smtClean="0"/>
              <a:t>работы </a:t>
            </a:r>
            <a:r>
              <a:rPr lang="ru-RU" sz="1600" dirty="0" smtClean="0"/>
              <a:t>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Модуль переноса студентов на следующий </a:t>
            </a:r>
            <a:r>
              <a:rPr lang="ru-RU" sz="1600" dirty="0" smtClean="0"/>
              <a:t>семестр</a:t>
            </a:r>
            <a:r>
              <a:rPr lang="en-US" sz="1600" dirty="0" smtClean="0"/>
              <a:t>(</a:t>
            </a:r>
            <a:r>
              <a:rPr lang="ru-RU" sz="1600" dirty="0" smtClean="0"/>
              <a:t>на данном этапе не реализован)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Модуль авторизации в системе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Модуль Студенческая группа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44684" y="4954385"/>
            <a:ext cx="1973888" cy="1366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793076" y="3812740"/>
            <a:ext cx="1325496" cy="80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354135" y="3870806"/>
            <a:ext cx="1331806" cy="243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910389" y="4381994"/>
            <a:ext cx="1903806" cy="90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80655" y="1690688"/>
            <a:ext cx="96427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Какую задачу мы решили данным проектом: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sz="1600" i="1" dirty="0" smtClean="0"/>
          </a:p>
          <a:p>
            <a:r>
              <a:rPr lang="ru-RU" sz="1600" i="1" dirty="0"/>
              <a:t>Задача решенная этим проектом - частичный отказ от бумажных аттестационных ведомостей и автоматизация работы секретаря деканата. Сделан улучшенный интерфейс для формирования ведомостей и ввода данных, по сравнению с существующими </a:t>
            </a:r>
            <a:r>
              <a:rPr lang="en-US" sz="1600" i="1" dirty="0" smtClean="0"/>
              <a:t>Microsoft Excel 2003</a:t>
            </a:r>
            <a:r>
              <a:rPr lang="ru-RU" sz="1600" i="1" dirty="0" smtClean="0"/>
              <a:t> книгами. Данным </a:t>
            </a:r>
            <a:r>
              <a:rPr lang="ru-RU" sz="1600" i="1" dirty="0"/>
              <a:t>проектом </a:t>
            </a:r>
            <a:r>
              <a:rPr lang="ru-RU" sz="1600" i="1" dirty="0" smtClean="0"/>
              <a:t>решена задача </a:t>
            </a:r>
            <a:r>
              <a:rPr lang="ru-RU" sz="1600" i="1" dirty="0"/>
              <a:t>автоматизации процесса формирования аттестационных ведомостей на факультете компьютерных наук.</a:t>
            </a:r>
          </a:p>
          <a:p>
            <a:endParaRPr lang="ru-RU" sz="1600" i="1" dirty="0"/>
          </a:p>
          <a:p>
            <a:endParaRPr lang="ru-RU" sz="1600" i="1" dirty="0" smtClean="0"/>
          </a:p>
          <a:p>
            <a:endParaRPr lang="ru-RU" sz="1600" i="1" dirty="0"/>
          </a:p>
          <a:p>
            <a:endParaRPr lang="ru-RU" sz="1600" i="1" dirty="0" smtClean="0"/>
          </a:p>
          <a:p>
            <a:endParaRPr lang="ru-RU" sz="1600" i="1" dirty="0"/>
          </a:p>
          <a:p>
            <a:endParaRPr lang="ru-RU" sz="1600" i="1" dirty="0" smtClean="0"/>
          </a:p>
          <a:p>
            <a:endParaRPr lang="ru-RU" sz="1600" i="1" dirty="0" smtClean="0"/>
          </a:p>
          <a:p>
            <a:endParaRPr lang="ru-RU" sz="1600" i="1" dirty="0"/>
          </a:p>
          <a:p>
            <a:endParaRPr lang="ru-RU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747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3241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sz="2100" b="1" dirty="0"/>
              <a:t>Условия задачи: </a:t>
            </a:r>
            <a:r>
              <a:rPr lang="ru-RU" sz="2100" dirty="0"/>
              <a:t>Разрабатываемый проект представляет собой приложение для учета успеваемости студентов университета. Готовая система обеспечит возможность просмотра и изменения результатов аттестаций, а также введения и сохранения базовых характеристик преподавателей, студентов и студенческих групп, таких как ФИО, курс и т.д</a:t>
            </a:r>
            <a:r>
              <a:rPr lang="ru-RU" sz="2100" dirty="0" smtClean="0"/>
              <a:t>.</a:t>
            </a:r>
            <a:endParaRPr lang="en-US" sz="2100" dirty="0"/>
          </a:p>
          <a:p>
            <a:r>
              <a:rPr lang="ru-RU" sz="2100" b="1" dirty="0"/>
              <a:t>Сроки выполнения работы:</a:t>
            </a:r>
            <a:r>
              <a:rPr lang="ru-RU" sz="2100" dirty="0"/>
              <a:t> февраль 2019 года – июнь 2019 года.</a:t>
            </a:r>
            <a:endParaRPr lang="en-US" sz="2100" dirty="0"/>
          </a:p>
          <a:p>
            <a:r>
              <a:rPr lang="ru-RU" sz="2100" b="1" dirty="0"/>
              <a:t>Основание для разработки: </a:t>
            </a:r>
            <a:r>
              <a:rPr lang="ru-RU" sz="2100" dirty="0"/>
              <a:t>современные образовательные учреждения требуют меньшей бюрократии для более гибкого и совершенного учебного процесса.</a:t>
            </a:r>
            <a:endParaRPr lang="en-US" sz="2100" dirty="0"/>
          </a:p>
          <a:p>
            <a:r>
              <a:rPr lang="ru-RU" sz="2100" b="1" dirty="0"/>
              <a:t>Характеристика объекта разработки: </a:t>
            </a:r>
            <a:r>
              <a:rPr lang="ru-RU" sz="2100" dirty="0"/>
              <a:t>Объектом разработки являются требования к организации и проведению промежуточной аттестации знаний, умений и навыков студентов в форме </a:t>
            </a:r>
            <a:r>
              <a:rPr lang="ru-RU" sz="2100" dirty="0" err="1"/>
              <a:t>балльно</a:t>
            </a:r>
            <a:r>
              <a:rPr lang="ru-RU" sz="2100" dirty="0"/>
              <a:t>- рейтинговой системы оценки (БРС). Переход на </a:t>
            </a:r>
            <a:r>
              <a:rPr lang="ru-RU" sz="2100" dirty="0" err="1"/>
              <a:t>балльно</a:t>
            </a:r>
            <a:r>
              <a:rPr lang="ru-RU" sz="2100" dirty="0"/>
              <a:t>-рейтинговую систему оценки знаний, умений и навыков студентов направлен на осуществление непрерывного контроля за усвоением учебного материала, активизацию самостоятельной деятельности студентов, повышения ее эффективности. Готовое приложение подразумевает усовершенствование процесса оценки успеваемости студентов и частичный отказ от устаревшей документации и излишней бюрократизации.   </a:t>
            </a:r>
            <a:endParaRPr lang="en-US" sz="21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b="1" dirty="0" smtClean="0"/>
              <a:t>Постановка задачи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207" y="1371600"/>
            <a:ext cx="10630593" cy="5181600"/>
          </a:xfrm>
        </p:spPr>
        <p:txBody>
          <a:bodyPr>
            <a:normAutofit fontScale="55000" lnSpcReduction="20000"/>
          </a:bodyPr>
          <a:lstStyle/>
          <a:p>
            <a:r>
              <a:rPr lang="ru-RU" sz="2900" b="1" dirty="0"/>
              <a:t>Цель</a:t>
            </a:r>
            <a:r>
              <a:rPr lang="ru-RU" sz="2900" dirty="0"/>
              <a:t>: разработать приложение для учета успеваемости студентов.</a:t>
            </a:r>
            <a:endParaRPr lang="en-US" sz="2900" dirty="0"/>
          </a:p>
          <a:p>
            <a:r>
              <a:rPr lang="ru-RU" sz="2900" b="1" dirty="0"/>
              <a:t>Сфера использования</a:t>
            </a:r>
            <a:r>
              <a:rPr lang="ru-RU" sz="2900" dirty="0"/>
              <a:t>: образовательный процесс университета.</a:t>
            </a:r>
            <a:endParaRPr lang="en-US" sz="2900" dirty="0"/>
          </a:p>
          <a:p>
            <a:r>
              <a:rPr lang="ru-RU" sz="2900" b="1" dirty="0"/>
              <a:t>Основные требования</a:t>
            </a:r>
            <a:r>
              <a:rPr lang="ru-RU" sz="2900" dirty="0"/>
              <a:t>:</a:t>
            </a:r>
            <a:endParaRPr lang="en-US" sz="2900" dirty="0"/>
          </a:p>
          <a:p>
            <a:pPr lvl="1"/>
            <a:r>
              <a:rPr lang="ru-RU" sz="2500" dirty="0"/>
              <a:t>1. 	Регистрация и авторизация пользователей.</a:t>
            </a:r>
            <a:endParaRPr lang="en-US" sz="2500" dirty="0"/>
          </a:p>
          <a:p>
            <a:pPr lvl="1"/>
            <a:r>
              <a:rPr lang="ru-RU" sz="2500" dirty="0"/>
              <a:t>2. 	Возможность просмотра:</a:t>
            </a:r>
            <a:endParaRPr lang="en-US" sz="2500" dirty="0"/>
          </a:p>
          <a:p>
            <a:r>
              <a:rPr lang="ru-RU" sz="2900" dirty="0"/>
              <a:t>Для обычного пользователя – результатов аттестаций экзаменов, списков студентов, преподавателей и предметов</a:t>
            </a:r>
            <a:endParaRPr lang="en-US" sz="2900" dirty="0"/>
          </a:p>
          <a:p>
            <a:r>
              <a:rPr lang="ru-RU" sz="2900" dirty="0"/>
              <a:t>Для администратора – всех таблиц и списков.</a:t>
            </a:r>
            <a:endParaRPr lang="en-US" sz="2900" dirty="0"/>
          </a:p>
          <a:p>
            <a:pPr lvl="1"/>
            <a:r>
              <a:rPr lang="ru-RU" sz="2500" dirty="0"/>
              <a:t>3. 	Возможность добавления, удаления, редактирование информации администратором.</a:t>
            </a:r>
            <a:endParaRPr lang="en-US" sz="2500" dirty="0"/>
          </a:p>
          <a:p>
            <a:pPr lvl="1"/>
            <a:r>
              <a:rPr lang="ru-RU" sz="2500" dirty="0"/>
              <a:t>4. 	Возможность поиска информации об экзаменах, аттестациях, студентах, студенческих группах и преподавателях.</a:t>
            </a:r>
            <a:endParaRPr lang="en-US" sz="2500" dirty="0"/>
          </a:p>
          <a:p>
            <a:r>
              <a:rPr lang="ru-RU" sz="2900" b="1" dirty="0"/>
              <a:t>Входная информация:</a:t>
            </a:r>
            <a:r>
              <a:rPr lang="ru-RU" sz="2900" dirty="0"/>
              <a:t> результаты аттестаций и экзаменов, ФИО студентов и преподавателей, номер курса, номер студенческой группы, годы начала и окончания учебы, список предметов. </a:t>
            </a:r>
            <a:endParaRPr lang="en-US" sz="2900" dirty="0"/>
          </a:p>
          <a:p>
            <a:r>
              <a:rPr lang="ru-RU" sz="2900" b="1" dirty="0"/>
              <a:t>Требования к программному обеспечению: </a:t>
            </a:r>
            <a:r>
              <a:rPr lang="ru-RU" sz="2900" dirty="0"/>
              <a:t>Система должна работать в современных версиях браузеров </a:t>
            </a:r>
            <a:r>
              <a:rPr lang="en-US" sz="2900" dirty="0"/>
              <a:t>Google Chrome</a:t>
            </a:r>
            <a:r>
              <a:rPr lang="ru-RU" sz="2900" dirty="0"/>
              <a:t>, </a:t>
            </a:r>
            <a:r>
              <a:rPr lang="en-US" sz="2900" dirty="0"/>
              <a:t>Mozilla Firefox</a:t>
            </a:r>
            <a:r>
              <a:rPr lang="ru-RU" sz="2900" dirty="0"/>
              <a:t>.</a:t>
            </a:r>
            <a:endParaRPr lang="en-US" sz="2900" dirty="0"/>
          </a:p>
          <a:p>
            <a:r>
              <a:rPr lang="ru-RU" sz="2900" b="1" dirty="0"/>
              <a:t>Эффективность: </a:t>
            </a:r>
            <a:r>
              <a:rPr lang="ru-RU" sz="2900" dirty="0"/>
              <a:t>Все </a:t>
            </a:r>
            <a:r>
              <a:rPr lang="en-US" sz="2900" dirty="0" err="1"/>
              <a:t>w</a:t>
            </a:r>
            <a:r>
              <a:rPr lang="ru-RU" sz="2900" dirty="0" err="1" smtClean="0"/>
              <a:t>eb</a:t>
            </a:r>
            <a:r>
              <a:rPr lang="ru-RU" sz="2900" dirty="0" smtClean="0"/>
              <a:t>-страницы</a:t>
            </a:r>
            <a:r>
              <a:rPr lang="ru-RU" sz="2900" dirty="0"/>
              <a:t>, генерируемые системой, должны полностью загружаться не более чем за 5 секунд. Загрузка ответов на запросы на экран должна занимать не более 7 секунд после того, как пользователь отослал запрос</a:t>
            </a:r>
            <a:endParaRPr lang="en-US" sz="2900" dirty="0"/>
          </a:p>
          <a:p>
            <a:r>
              <a:rPr lang="ru-RU" sz="2900" b="1" dirty="0"/>
              <a:t>Безопасность</a:t>
            </a:r>
            <a:r>
              <a:rPr lang="ru-RU" sz="2900" dirty="0"/>
              <a:t>: Пользователи обязательно регистрируются для входа в Систему для выполнения всех операций Система должна позволять только сотрудникам, внесенным в список авторизованных менеджеров меню, создавать или изменять меню.</a:t>
            </a:r>
            <a:endParaRPr lang="en-US" sz="2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4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792"/>
            <a:ext cx="12192000" cy="4984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310" y="408407"/>
            <a:ext cx="4391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Модульная схема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/>
              <a:t>На факультете компьютерных наук Воронежского государственного университета 30.06.2014 приказом ректора было введено “Положение о текущей и промежуточной аттестации знаний, умений и навыков студентов в </a:t>
            </a:r>
            <a:r>
              <a:rPr lang="ru-RU" sz="1600" dirty="0" err="1"/>
              <a:t>балльно</a:t>
            </a:r>
            <a:r>
              <a:rPr lang="ru-RU" sz="1600" dirty="0"/>
              <a:t>-рейтинговой форме на факультете компьютерных наук </a:t>
            </a:r>
            <a:r>
              <a:rPr lang="ru-RU" sz="1600" dirty="0" smtClean="0"/>
              <a:t>Воронежского </a:t>
            </a:r>
            <a:r>
              <a:rPr lang="ru-RU" sz="1600" dirty="0"/>
              <a:t>Г</a:t>
            </a:r>
            <a:r>
              <a:rPr lang="ru-RU" sz="1600" dirty="0" smtClean="0"/>
              <a:t>осударственного </a:t>
            </a:r>
            <a:r>
              <a:rPr lang="ru-RU" sz="1600" dirty="0"/>
              <a:t>У</a:t>
            </a:r>
            <a:r>
              <a:rPr lang="ru-RU" sz="1600" dirty="0" smtClean="0"/>
              <a:t>ниверситета”.</a:t>
            </a:r>
          </a:p>
          <a:p>
            <a:r>
              <a:rPr lang="ru-RU" sz="1600" dirty="0"/>
              <a:t>Для реализации данного проекта был выбран язык программирования </a:t>
            </a:r>
            <a:r>
              <a:rPr lang="en-US" sz="1600" dirty="0"/>
              <a:t>Python</a:t>
            </a:r>
            <a:r>
              <a:rPr lang="ru-RU" sz="1600" dirty="0"/>
              <a:t>. </a:t>
            </a:r>
            <a:r>
              <a:rPr lang="ru-RU" sz="1600" dirty="0" smtClean="0"/>
              <a:t>Основание:</a:t>
            </a:r>
          </a:p>
          <a:p>
            <a:pPr lvl="1"/>
            <a:r>
              <a:rPr lang="ru-RU" sz="1400" dirty="0" smtClean="0"/>
              <a:t>Огромное количество библиотек</a:t>
            </a:r>
          </a:p>
          <a:p>
            <a:pPr lvl="1"/>
            <a:r>
              <a:rPr lang="ru-RU" sz="1400" dirty="0" smtClean="0"/>
              <a:t>Высокая расширяемость</a:t>
            </a:r>
          </a:p>
          <a:p>
            <a:pPr lvl="1"/>
            <a:r>
              <a:rPr lang="ru-RU" sz="1400" dirty="0" smtClean="0"/>
              <a:t>Широкое распространение</a:t>
            </a:r>
          </a:p>
          <a:p>
            <a:r>
              <a:rPr lang="ru-RU" sz="1400" dirty="0"/>
              <a:t>Веб-</a:t>
            </a:r>
            <a:r>
              <a:rPr lang="ru-RU" sz="1400" dirty="0" err="1"/>
              <a:t>фреймворк</a:t>
            </a:r>
            <a:r>
              <a:rPr lang="ru-RU" sz="1400" dirty="0"/>
              <a:t> </a:t>
            </a:r>
            <a:r>
              <a:rPr lang="en-US" sz="1400" dirty="0"/>
              <a:t>Flask </a:t>
            </a:r>
            <a:r>
              <a:rPr lang="ru-RU" sz="1400" dirty="0"/>
              <a:t>был выбран в качестве основы реализуемого проекта. </a:t>
            </a:r>
            <a:r>
              <a:rPr lang="ru-RU" sz="1400" dirty="0" smtClean="0"/>
              <a:t> Основание:</a:t>
            </a:r>
          </a:p>
          <a:p>
            <a:pPr lvl="1"/>
            <a:r>
              <a:rPr lang="ru-RU" sz="1400" dirty="0" smtClean="0"/>
              <a:t>Легковесность</a:t>
            </a:r>
          </a:p>
          <a:p>
            <a:pPr lvl="1"/>
            <a:r>
              <a:rPr lang="ru-RU" sz="1400" dirty="0" smtClean="0"/>
              <a:t>Отсутствие жесткой структуры, что позволяет самому выбирать модули под конкретную задачу.</a:t>
            </a:r>
          </a:p>
          <a:p>
            <a:r>
              <a:rPr lang="ru-RU" sz="1600" dirty="0"/>
              <a:t>В качестве СУБД была выбрана </a:t>
            </a:r>
            <a:r>
              <a:rPr lang="en-US" sz="1600" dirty="0"/>
              <a:t>MySQL</a:t>
            </a:r>
            <a:r>
              <a:rPr lang="ru-RU" sz="1600" dirty="0" smtClean="0"/>
              <a:t>. Основание:</a:t>
            </a:r>
          </a:p>
          <a:p>
            <a:pPr lvl="1"/>
            <a:r>
              <a:rPr lang="ru-RU" sz="1400" dirty="0" smtClean="0"/>
              <a:t>Простота в работе</a:t>
            </a:r>
          </a:p>
          <a:p>
            <a:pPr lvl="1"/>
            <a:r>
              <a:rPr lang="ru-RU" sz="1400" dirty="0" smtClean="0"/>
              <a:t>Масштабируемость</a:t>
            </a:r>
          </a:p>
          <a:p>
            <a:pPr lvl="1"/>
            <a:r>
              <a:rPr lang="ru-RU" sz="1400" dirty="0" smtClean="0"/>
              <a:t>Высокая производительность</a:t>
            </a:r>
          </a:p>
          <a:p>
            <a:pPr lvl="1"/>
            <a:r>
              <a:rPr lang="ru-RU" sz="1400" dirty="0" smtClean="0"/>
              <a:t>Удобство в работе с большими данными</a:t>
            </a:r>
          </a:p>
          <a:p>
            <a:r>
              <a:rPr lang="ru-RU" sz="1600" dirty="0" smtClean="0"/>
              <a:t>При разработке элементов </a:t>
            </a:r>
            <a:r>
              <a:rPr lang="en-US" sz="1600" dirty="0" smtClean="0"/>
              <a:t>front-end </a:t>
            </a:r>
            <a:r>
              <a:rPr lang="ru-RU" sz="1600" dirty="0" smtClean="0"/>
              <a:t>были использованы стандартные </a:t>
            </a:r>
            <a:r>
              <a:rPr lang="en-US" sz="1600" dirty="0" smtClean="0"/>
              <a:t>HTML, CSS.</a:t>
            </a:r>
            <a:endParaRPr lang="ru-RU" sz="1600" dirty="0" smtClean="0"/>
          </a:p>
          <a:p>
            <a:pPr lvl="1"/>
            <a:endParaRPr lang="ru-RU" sz="1200" dirty="0" smtClean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2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30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9629" y="0"/>
            <a:ext cx="12192000" cy="784601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70" y="1529909"/>
            <a:ext cx="3134122" cy="41780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91247" y="2066245"/>
            <a:ext cx="4204352" cy="3153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8611" y="2062953"/>
            <a:ext cx="4178010" cy="31335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258" y="972589"/>
            <a:ext cx="108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Раньше мы узнавали оценки на факультете так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87237" y="1348360"/>
            <a:ext cx="6220729" cy="46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9338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9753" y="1020370"/>
            <a:ext cx="962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скоро, будет так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7" y="1470733"/>
            <a:ext cx="9723120" cy="52717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1" y="6064124"/>
            <a:ext cx="1633870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512</Words>
  <Application>Microsoft Office PowerPoint</Application>
  <PresentationFormat>Широкоэкранный</PresentationFormat>
  <Paragraphs>118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Распределение ролей:</vt:lpstr>
      <vt:lpstr>Введение:</vt:lpstr>
      <vt:lpstr>Постановка задачи:</vt:lpstr>
      <vt:lpstr>Постановка задачи:</vt:lpstr>
      <vt:lpstr>Презентация PowerPoint</vt:lpstr>
      <vt:lpstr>Анализ предметной области</vt:lpstr>
      <vt:lpstr>Заключение</vt:lpstr>
      <vt:lpstr>Заключение</vt:lpstr>
    </vt:vector>
  </TitlesOfParts>
  <Company>CS-VSU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Eremin Ilya;Dunenbaev Artem</dc:creator>
  <cp:lastModifiedBy>Артем</cp:lastModifiedBy>
  <cp:revision>24</cp:revision>
  <dcterms:created xsi:type="dcterms:W3CDTF">2019-05-26T09:29:05Z</dcterms:created>
  <dcterms:modified xsi:type="dcterms:W3CDTF">2019-06-03T23:55:38Z</dcterms:modified>
</cp:coreProperties>
</file>