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0" name="Shape 9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2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731520" y="110489"/>
            <a:ext cx="13167361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731520" y="1920239"/>
            <a:ext cx="13167361" cy="630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7071359" y="7408545"/>
            <a:ext cx="3413761" cy="43815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Text 0"/>
          <p:cNvSpPr txBox="1"/>
          <p:nvPr/>
        </p:nvSpPr>
        <p:spPr>
          <a:xfrm>
            <a:off x="758309" y="2709863"/>
            <a:ext cx="7627381" cy="2119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600"/>
              </a:lnSpc>
              <a:defRPr sz="4400">
                <a:solidFill>
                  <a:srgbClr val="1F1E1E"/>
                </a:solidFill>
                <a:latin typeface="Alexandria Semi Bold"/>
                <a:ea typeface="Alexandria Semi Bold"/>
                <a:cs typeface="Alexandria Semi Bold"/>
                <a:sym typeface="Alexandria Semi Bold"/>
              </a:defRPr>
            </a:lvl1pPr>
          </a:lstStyle>
          <a:p>
            <a:pPr/>
            <a:r>
              <a:t>Фитнес-приложение: Архитектура для роста и безопасности</a:t>
            </a:r>
          </a:p>
        </p:txBody>
      </p:sp>
      <p:sp>
        <p:nvSpPr>
          <p:cNvPr id="94" name="Text 1"/>
          <p:cNvSpPr txBox="1"/>
          <p:nvPr/>
        </p:nvSpPr>
        <p:spPr>
          <a:xfrm>
            <a:off x="758309" y="5172907"/>
            <a:ext cx="4257117" cy="323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B3535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</a:lstStyle>
          <a:p>
            <a:pPr/>
            <a:r>
              <a:t>Презентация для внутренних инвесторов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 0"/>
          <p:cNvSpPr txBox="1"/>
          <p:nvPr/>
        </p:nvSpPr>
        <p:spPr>
          <a:xfrm>
            <a:off x="758308" y="2445424"/>
            <a:ext cx="13113784" cy="1408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600"/>
              </a:lnSpc>
              <a:defRPr sz="4400">
                <a:solidFill>
                  <a:srgbClr val="1F1E1E"/>
                </a:solidFill>
                <a:latin typeface="Alexandria Semi Bold"/>
                <a:ea typeface="Alexandria Semi Bold"/>
                <a:cs typeface="Alexandria Semi Bold"/>
                <a:sym typeface="Alexandria Semi Bold"/>
              </a:defRPr>
            </a:lvl1pPr>
          </a:lstStyle>
          <a:p>
            <a:pPr/>
            <a:r>
              <a:t>Спортивное приложение нового поколения: Как архитектура обеспечит рост</a:t>
            </a:r>
          </a:p>
        </p:txBody>
      </p:sp>
      <p:sp>
        <p:nvSpPr>
          <p:cNvPr id="97" name="Text 1"/>
          <p:cNvSpPr txBox="1"/>
          <p:nvPr/>
        </p:nvSpPr>
        <p:spPr>
          <a:xfrm>
            <a:off x="758309" y="4195762"/>
            <a:ext cx="6509172" cy="549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4400"/>
              </a:lnSpc>
              <a:defRPr sz="3500">
                <a:solidFill>
                  <a:srgbClr val="1F1E1E"/>
                </a:solidFill>
                <a:latin typeface="Alexandria Semi Bold"/>
                <a:ea typeface="Alexandria Semi Bold"/>
                <a:cs typeface="Alexandria Semi Bold"/>
                <a:sym typeface="Alexandria Semi Bold"/>
              </a:defRPr>
            </a:lvl1pPr>
          </a:lstStyle>
          <a:p>
            <a:pPr/>
            <a:r>
              <a:t>Инвестиционное предложение</a:t>
            </a:r>
          </a:p>
        </p:txBody>
      </p:sp>
      <p:sp>
        <p:nvSpPr>
          <p:cNvPr id="98" name="Text 2"/>
          <p:cNvSpPr txBox="1"/>
          <p:nvPr/>
        </p:nvSpPr>
        <p:spPr>
          <a:xfrm>
            <a:off x="758308" y="5090755"/>
            <a:ext cx="13113784" cy="666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B3535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</a:lstStyle>
          <a:p>
            <a:pPr/>
            <a:r>
              <a:t>Мы представляем наше видение будущего фитнес-приложений, где передовая архитектура является ключом к беспрецедентному росту и безопасности.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0"/>
          <p:cNvSpPr txBox="1"/>
          <p:nvPr/>
        </p:nvSpPr>
        <p:spPr>
          <a:xfrm>
            <a:off x="517208" y="406360"/>
            <a:ext cx="2289399" cy="473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800"/>
              </a:lnSpc>
              <a:defRPr sz="3000">
                <a:solidFill>
                  <a:srgbClr val="1F1E1E"/>
                </a:solidFill>
                <a:latin typeface="Alexandria Semi Bold"/>
                <a:ea typeface="Alexandria Semi Bold"/>
                <a:cs typeface="Alexandria Semi Bold"/>
                <a:sym typeface="Alexandria Semi Bold"/>
              </a:defRPr>
            </a:lvl1pPr>
          </a:lstStyle>
          <a:p>
            <a:pPr/>
            <a:r>
              <a:t>Бизнес-цели</a:t>
            </a:r>
          </a:p>
        </p:txBody>
      </p:sp>
      <p:pic>
        <p:nvPicPr>
          <p:cNvPr id="101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4546" y="1154679"/>
            <a:ext cx="9675644" cy="5291474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 1"/>
          <p:cNvSpPr/>
          <p:nvPr/>
        </p:nvSpPr>
        <p:spPr>
          <a:xfrm>
            <a:off x="3626881" y="6720768"/>
            <a:ext cx="147758" cy="147758"/>
          </a:xfrm>
          <a:prstGeom prst="roundRect">
            <a:avLst>
              <a:gd name="adj" fmla="val 12377"/>
            </a:avLst>
          </a:prstGeom>
          <a:solidFill>
            <a:srgbClr val="0D173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Text 2"/>
          <p:cNvSpPr txBox="1"/>
          <p:nvPr/>
        </p:nvSpPr>
        <p:spPr>
          <a:xfrm>
            <a:off x="3835597" y="6720768"/>
            <a:ext cx="1013452" cy="143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1100"/>
              </a:lnSpc>
              <a:defRPr sz="1100">
                <a:solidFill>
                  <a:srgbClr val="3B3535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</a:lstStyle>
          <a:p>
            <a:pPr/>
            <a:r>
              <a:t>Вовлеченность</a:t>
            </a:r>
          </a:p>
        </p:txBody>
      </p:sp>
      <p:sp>
        <p:nvSpPr>
          <p:cNvPr id="104" name="Shape 3"/>
          <p:cNvSpPr/>
          <p:nvPr/>
        </p:nvSpPr>
        <p:spPr>
          <a:xfrm>
            <a:off x="6882764" y="6720768"/>
            <a:ext cx="147758" cy="147758"/>
          </a:xfrm>
          <a:prstGeom prst="roundRect">
            <a:avLst>
              <a:gd name="adj" fmla="val 12377"/>
            </a:avLst>
          </a:prstGeom>
          <a:solidFill>
            <a:srgbClr val="243EA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Text 4"/>
          <p:cNvSpPr txBox="1"/>
          <p:nvPr/>
        </p:nvSpPr>
        <p:spPr>
          <a:xfrm>
            <a:off x="7091480" y="6720768"/>
            <a:ext cx="621774" cy="143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1100"/>
              </a:lnSpc>
              <a:defRPr sz="1100">
                <a:solidFill>
                  <a:srgbClr val="3B3535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</a:lstStyle>
          <a:p>
            <a:pPr/>
            <a:r>
              <a:t>Продажи</a:t>
            </a:r>
          </a:p>
        </p:txBody>
      </p:sp>
      <p:sp>
        <p:nvSpPr>
          <p:cNvPr id="106" name="Shape 5"/>
          <p:cNvSpPr/>
          <p:nvPr/>
        </p:nvSpPr>
        <p:spPr>
          <a:xfrm>
            <a:off x="9682756" y="6720768"/>
            <a:ext cx="147758" cy="147758"/>
          </a:xfrm>
          <a:prstGeom prst="roundRect">
            <a:avLst>
              <a:gd name="adj" fmla="val 12377"/>
            </a:avLst>
          </a:prstGeom>
          <a:solidFill>
            <a:srgbClr val="6980D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7" name="Text 6"/>
          <p:cNvSpPr txBox="1"/>
          <p:nvPr/>
        </p:nvSpPr>
        <p:spPr>
          <a:xfrm>
            <a:off x="9891472" y="6720768"/>
            <a:ext cx="1297491" cy="143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1100"/>
              </a:lnSpc>
              <a:defRPr sz="1100">
                <a:solidFill>
                  <a:srgbClr val="3B3535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</a:lstStyle>
          <a:p>
            <a:pPr/>
            <a:r>
              <a:t>Масштабируемость</a:t>
            </a:r>
          </a:p>
        </p:txBody>
      </p:sp>
      <p:sp>
        <p:nvSpPr>
          <p:cNvPr id="108" name="Text 7"/>
          <p:cNvSpPr txBox="1"/>
          <p:nvPr/>
        </p:nvSpPr>
        <p:spPr>
          <a:xfrm>
            <a:off x="517207" y="7034736"/>
            <a:ext cx="13595986" cy="443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800"/>
              </a:lnSpc>
              <a:defRPr sz="1100">
                <a:solidFill>
                  <a:srgbClr val="3B3535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</a:lstStyle>
          <a:p>
            <a:pPr/>
            <a:r>
              <a:t>Наши ключевые цели включают увеличение вовлеченности пользователей до 1 миллиона, рост продаж через интеграцию с электронной коммерцией и глобальное масштабирование с поддержкой 5 языков к 2026 году.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 0"/>
          <p:cNvSpPr txBox="1"/>
          <p:nvPr/>
        </p:nvSpPr>
        <p:spPr>
          <a:xfrm>
            <a:off x="758308" y="2236351"/>
            <a:ext cx="4937672" cy="697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600"/>
              </a:lnSpc>
              <a:defRPr sz="4400">
                <a:solidFill>
                  <a:srgbClr val="1F1E1E"/>
                </a:solidFill>
                <a:latin typeface="Alexandria Semi Bold"/>
                <a:ea typeface="Alexandria Semi Bold"/>
                <a:cs typeface="Alexandria Semi Bold"/>
                <a:sym typeface="Alexandria Semi Bold"/>
              </a:defRPr>
            </a:lvl1pPr>
          </a:lstStyle>
          <a:p>
            <a:pPr/>
            <a:r>
              <a:t>Ключевые вызовы</a:t>
            </a:r>
          </a:p>
        </p:txBody>
      </p:sp>
      <p:sp>
        <p:nvSpPr>
          <p:cNvPr id="111" name="Shape 1"/>
          <p:cNvSpPr/>
          <p:nvPr/>
        </p:nvSpPr>
        <p:spPr>
          <a:xfrm>
            <a:off x="758308" y="3382328"/>
            <a:ext cx="4226840" cy="1673663"/>
          </a:xfrm>
          <a:prstGeom prst="roundRect">
            <a:avLst>
              <a:gd name="adj" fmla="val 8742"/>
            </a:avLst>
          </a:prstGeom>
          <a:solidFill>
            <a:srgbClr val="FFFAFA"/>
          </a:solidFill>
          <a:ln w="30480">
            <a:solidFill>
              <a:srgbClr val="BBC2D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2" name="Shape 2"/>
          <p:cNvSpPr/>
          <p:nvPr/>
        </p:nvSpPr>
        <p:spPr>
          <a:xfrm>
            <a:off x="727829" y="3382328"/>
            <a:ext cx="121921" cy="1673663"/>
          </a:xfrm>
          <a:prstGeom prst="roundRect">
            <a:avLst>
              <a:gd name="adj" fmla="val 50000"/>
            </a:avLst>
          </a:prstGeom>
          <a:solidFill>
            <a:srgbClr val="1A2D7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3" name="Text 3"/>
          <p:cNvSpPr txBox="1"/>
          <p:nvPr/>
        </p:nvSpPr>
        <p:spPr>
          <a:xfrm>
            <a:off x="1096803" y="3629381"/>
            <a:ext cx="2882963" cy="348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200">
                <a:solidFill>
                  <a:srgbClr val="3B3535"/>
                </a:solidFill>
                <a:latin typeface="Alexandria Semi Bold"/>
                <a:ea typeface="Alexandria Semi Bold"/>
                <a:cs typeface="Alexandria Semi Bold"/>
                <a:sym typeface="Alexandria Semi Bold"/>
              </a:defRPr>
            </a:lvl1pPr>
          </a:lstStyle>
          <a:p>
            <a:pPr/>
            <a:r>
              <a:t>Безопасность данных</a:t>
            </a:r>
          </a:p>
        </p:txBody>
      </p:sp>
      <p:sp>
        <p:nvSpPr>
          <p:cNvPr id="114" name="Text 4"/>
          <p:cNvSpPr txBox="1"/>
          <p:nvPr/>
        </p:nvSpPr>
        <p:spPr>
          <a:xfrm>
            <a:off x="1096803" y="4115513"/>
            <a:ext cx="3465204" cy="323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B3535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</a:lstStyle>
          <a:p>
            <a:pPr/>
            <a:r>
              <a:t>Соответствие GDPR и ISO 27001.</a:t>
            </a:r>
          </a:p>
        </p:txBody>
      </p:sp>
      <p:sp>
        <p:nvSpPr>
          <p:cNvPr id="115" name="Shape 5"/>
          <p:cNvSpPr/>
          <p:nvPr/>
        </p:nvSpPr>
        <p:spPr>
          <a:xfrm>
            <a:off x="5201722" y="3382328"/>
            <a:ext cx="4226839" cy="1673663"/>
          </a:xfrm>
          <a:prstGeom prst="roundRect">
            <a:avLst>
              <a:gd name="adj" fmla="val 8742"/>
            </a:avLst>
          </a:prstGeom>
          <a:solidFill>
            <a:srgbClr val="FFFAFA"/>
          </a:solidFill>
          <a:ln w="30480">
            <a:solidFill>
              <a:srgbClr val="BBC2D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Shape 6"/>
          <p:cNvSpPr/>
          <p:nvPr/>
        </p:nvSpPr>
        <p:spPr>
          <a:xfrm>
            <a:off x="5171242" y="3382328"/>
            <a:ext cx="121921" cy="1673663"/>
          </a:xfrm>
          <a:prstGeom prst="roundRect">
            <a:avLst>
              <a:gd name="adj" fmla="val 50000"/>
            </a:avLst>
          </a:prstGeom>
          <a:solidFill>
            <a:srgbClr val="1A2D7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Text 7"/>
          <p:cNvSpPr txBox="1"/>
          <p:nvPr/>
        </p:nvSpPr>
        <p:spPr>
          <a:xfrm>
            <a:off x="5540216" y="3629381"/>
            <a:ext cx="3395924" cy="348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200">
                <a:solidFill>
                  <a:srgbClr val="3B3535"/>
                </a:solidFill>
                <a:latin typeface="Alexandria Semi Bold"/>
                <a:ea typeface="Alexandria Semi Bold"/>
                <a:cs typeface="Alexandria Semi Bold"/>
                <a:sym typeface="Alexandria Semi Bold"/>
              </a:defRPr>
            </a:lvl1pPr>
          </a:lstStyle>
          <a:p>
            <a:pPr/>
            <a:r>
              <a:t>Нагрузка в пиковые часы</a:t>
            </a:r>
          </a:p>
        </p:txBody>
      </p:sp>
      <p:sp>
        <p:nvSpPr>
          <p:cNvPr id="118" name="Text 8"/>
          <p:cNvSpPr txBox="1"/>
          <p:nvPr/>
        </p:nvSpPr>
        <p:spPr>
          <a:xfrm>
            <a:off x="5540216" y="4115513"/>
            <a:ext cx="3641288" cy="666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B3535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</a:lstStyle>
          <a:p>
            <a:pPr/>
            <a:r>
              <a:t>Обработка данных во время соревнований.</a:t>
            </a:r>
          </a:p>
        </p:txBody>
      </p:sp>
      <p:sp>
        <p:nvSpPr>
          <p:cNvPr id="119" name="Shape 9"/>
          <p:cNvSpPr/>
          <p:nvPr/>
        </p:nvSpPr>
        <p:spPr>
          <a:xfrm>
            <a:off x="9645133" y="3382328"/>
            <a:ext cx="4226958" cy="1673663"/>
          </a:xfrm>
          <a:prstGeom prst="roundRect">
            <a:avLst>
              <a:gd name="adj" fmla="val 8742"/>
            </a:avLst>
          </a:prstGeom>
          <a:solidFill>
            <a:srgbClr val="FFFAFA"/>
          </a:solidFill>
          <a:ln w="30480">
            <a:solidFill>
              <a:srgbClr val="BBC2D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0" name="Shape 10"/>
          <p:cNvSpPr/>
          <p:nvPr/>
        </p:nvSpPr>
        <p:spPr>
          <a:xfrm>
            <a:off x="9614654" y="3382328"/>
            <a:ext cx="121921" cy="1673663"/>
          </a:xfrm>
          <a:prstGeom prst="roundRect">
            <a:avLst>
              <a:gd name="adj" fmla="val 50000"/>
            </a:avLst>
          </a:prstGeom>
          <a:solidFill>
            <a:srgbClr val="1A2D7A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1" name="Text 11"/>
          <p:cNvSpPr txBox="1"/>
          <p:nvPr/>
        </p:nvSpPr>
        <p:spPr>
          <a:xfrm>
            <a:off x="9983629" y="3629381"/>
            <a:ext cx="2969730" cy="348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200">
                <a:solidFill>
                  <a:srgbClr val="3B3535"/>
                </a:solidFill>
                <a:latin typeface="Alexandria Semi Bold"/>
                <a:ea typeface="Alexandria Semi Bold"/>
                <a:cs typeface="Alexandria Semi Bold"/>
                <a:sym typeface="Alexandria Semi Bold"/>
              </a:defRPr>
            </a:lvl1pPr>
          </a:lstStyle>
          <a:p>
            <a:pPr/>
            <a:r>
              <a:t>Интеграция устройств</a:t>
            </a:r>
          </a:p>
        </p:txBody>
      </p:sp>
      <p:sp>
        <p:nvSpPr>
          <p:cNvPr id="122" name="Text 12"/>
          <p:cNvSpPr txBox="1"/>
          <p:nvPr/>
        </p:nvSpPr>
        <p:spPr>
          <a:xfrm>
            <a:off x="9983629" y="4115513"/>
            <a:ext cx="3641409" cy="666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B3535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</a:lstStyle>
          <a:p>
            <a:pPr/>
            <a:r>
              <a:t>Поддержка более 5 производителей.</a:t>
            </a:r>
          </a:p>
        </p:txBody>
      </p:sp>
      <p:sp>
        <p:nvSpPr>
          <p:cNvPr id="123" name="Text 13"/>
          <p:cNvSpPr txBox="1"/>
          <p:nvPr/>
        </p:nvSpPr>
        <p:spPr>
          <a:xfrm>
            <a:off x="758308" y="5299709"/>
            <a:ext cx="13113784" cy="666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B3535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</a:lstStyle>
          <a:p>
            <a:pPr/>
            <a:r>
              <a:t>Решения включают микросервисы, мультиоблачную архитектуру, сквозное шифрование и API Gateway с ограничением скорости.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0"/>
          <p:cNvSpPr txBox="1"/>
          <p:nvPr/>
        </p:nvSpPr>
        <p:spPr>
          <a:xfrm>
            <a:off x="758308" y="2719507"/>
            <a:ext cx="5798584" cy="1408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600"/>
              </a:lnSpc>
              <a:defRPr sz="4400">
                <a:solidFill>
                  <a:srgbClr val="1F1E1E"/>
                </a:solidFill>
                <a:latin typeface="Alexandria Semi Bold"/>
                <a:ea typeface="Alexandria Semi Bold"/>
                <a:cs typeface="Alexandria Semi Bold"/>
                <a:sym typeface="Alexandria Semi Bold"/>
              </a:defRPr>
            </a:lvl1pPr>
          </a:lstStyle>
          <a:p>
            <a:pPr/>
            <a:r>
              <a:t>Архитектурное решение</a:t>
            </a:r>
          </a:p>
        </p:txBody>
      </p:sp>
      <p:sp>
        <p:nvSpPr>
          <p:cNvPr id="126" name="Text 1"/>
          <p:cNvSpPr txBox="1"/>
          <p:nvPr/>
        </p:nvSpPr>
        <p:spPr>
          <a:xfrm>
            <a:off x="758308" y="4469843"/>
            <a:ext cx="5798584" cy="1009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B3535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</a:lstStyle>
          <a:p>
            <a:pPr/>
            <a:r>
              <a:t>Наша архитектура обеспечивает масштабируемость (+50% нагрузки без переделки) и отказоустойчивость (99.99% uptime).</a:t>
            </a:r>
          </a:p>
        </p:txBody>
      </p:sp>
      <p:pic>
        <p:nvPicPr>
          <p:cNvPr id="12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73689" y="2022496"/>
            <a:ext cx="6350001" cy="408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ext 0"/>
          <p:cNvSpPr txBox="1"/>
          <p:nvPr/>
        </p:nvSpPr>
        <p:spPr>
          <a:xfrm>
            <a:off x="758308" y="1483638"/>
            <a:ext cx="3964411" cy="697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600"/>
              </a:lnSpc>
              <a:defRPr sz="4400">
                <a:solidFill>
                  <a:srgbClr val="1F1E1E"/>
                </a:solidFill>
                <a:latin typeface="Alexandria Semi Bold"/>
                <a:ea typeface="Alexandria Semi Bold"/>
                <a:cs typeface="Alexandria Semi Bold"/>
                <a:sym typeface="Alexandria Semi Bold"/>
              </a:defRPr>
            </a:lvl1pPr>
          </a:lstStyle>
          <a:p>
            <a:pPr/>
            <a:r>
              <a:t>План развития</a:t>
            </a:r>
          </a:p>
        </p:txBody>
      </p:sp>
      <p:sp>
        <p:nvSpPr>
          <p:cNvPr id="131" name="Shape 1"/>
          <p:cNvSpPr/>
          <p:nvPr/>
        </p:nvSpPr>
        <p:spPr>
          <a:xfrm>
            <a:off x="758308" y="2521268"/>
            <a:ext cx="216577" cy="1299925"/>
          </a:xfrm>
          <a:prstGeom prst="roundRect">
            <a:avLst>
              <a:gd name="adj" fmla="val 42017"/>
            </a:avLst>
          </a:prstGeom>
          <a:solidFill>
            <a:srgbClr val="D5DCF6"/>
          </a:solidFill>
          <a:ln w="7620">
            <a:solidFill>
              <a:srgbClr val="BBC2D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Text 2"/>
          <p:cNvSpPr txBox="1"/>
          <p:nvPr/>
        </p:nvSpPr>
        <p:spPr>
          <a:xfrm>
            <a:off x="1191457" y="2737841"/>
            <a:ext cx="1394968" cy="348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200">
                <a:solidFill>
                  <a:srgbClr val="3B3535"/>
                </a:solidFill>
                <a:latin typeface="Alexandria Semi Bold"/>
                <a:ea typeface="Alexandria Semi Bold"/>
                <a:cs typeface="Alexandria Semi Bold"/>
                <a:sym typeface="Alexandria Semi Bold"/>
              </a:defRPr>
            </a:lvl1pPr>
          </a:lstStyle>
          <a:p>
            <a:pPr/>
            <a:r>
              <a:t>2025: MVP</a:t>
            </a:r>
          </a:p>
        </p:txBody>
      </p:sp>
      <p:sp>
        <p:nvSpPr>
          <p:cNvPr id="133" name="Text 3"/>
          <p:cNvSpPr txBox="1"/>
          <p:nvPr/>
        </p:nvSpPr>
        <p:spPr>
          <a:xfrm>
            <a:off x="1191458" y="3223973"/>
            <a:ext cx="3352298" cy="323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B3535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</a:lstStyle>
          <a:p>
            <a:pPr/>
            <a:r>
              <a:t>Социальные функции и трекинг.</a:t>
            </a:r>
          </a:p>
        </p:txBody>
      </p:sp>
      <p:sp>
        <p:nvSpPr>
          <p:cNvPr id="134" name="Shape 4"/>
          <p:cNvSpPr/>
          <p:nvPr/>
        </p:nvSpPr>
        <p:spPr>
          <a:xfrm>
            <a:off x="1083230" y="3983592"/>
            <a:ext cx="216576" cy="1299925"/>
          </a:xfrm>
          <a:prstGeom prst="roundRect">
            <a:avLst>
              <a:gd name="adj" fmla="val 42017"/>
            </a:avLst>
          </a:prstGeom>
          <a:solidFill>
            <a:srgbClr val="D5DCF6"/>
          </a:solidFill>
          <a:ln w="7620">
            <a:solidFill>
              <a:srgbClr val="BBC2D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Text 5"/>
          <p:cNvSpPr txBox="1"/>
          <p:nvPr/>
        </p:nvSpPr>
        <p:spPr>
          <a:xfrm>
            <a:off x="1516380" y="4200168"/>
            <a:ext cx="2808747" cy="34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200">
                <a:solidFill>
                  <a:srgbClr val="3B3535"/>
                </a:solidFill>
                <a:latin typeface="Alexandria Semi Bold"/>
                <a:ea typeface="Alexandria Semi Bold"/>
                <a:cs typeface="Alexandria Semi Bold"/>
                <a:sym typeface="Alexandria Semi Bold"/>
              </a:defRPr>
            </a:lvl1pPr>
          </a:lstStyle>
          <a:p>
            <a:pPr/>
            <a:r>
              <a:t>2026: Edge computing</a:t>
            </a:r>
          </a:p>
        </p:txBody>
      </p:sp>
      <p:sp>
        <p:nvSpPr>
          <p:cNvPr id="136" name="Text 6"/>
          <p:cNvSpPr txBox="1"/>
          <p:nvPr/>
        </p:nvSpPr>
        <p:spPr>
          <a:xfrm>
            <a:off x="1516380" y="4686299"/>
            <a:ext cx="1610550" cy="323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B3535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</a:lstStyle>
          <a:p>
            <a:pPr/>
            <a:r>
              <a:t>Для геоданных.</a:t>
            </a:r>
          </a:p>
        </p:txBody>
      </p:sp>
      <p:sp>
        <p:nvSpPr>
          <p:cNvPr id="137" name="Shape 7"/>
          <p:cNvSpPr/>
          <p:nvPr/>
        </p:nvSpPr>
        <p:spPr>
          <a:xfrm>
            <a:off x="1408271" y="5445919"/>
            <a:ext cx="216576" cy="1299925"/>
          </a:xfrm>
          <a:prstGeom prst="roundRect">
            <a:avLst>
              <a:gd name="adj" fmla="val 42017"/>
            </a:avLst>
          </a:prstGeom>
          <a:solidFill>
            <a:srgbClr val="D5DCF6"/>
          </a:solidFill>
          <a:ln w="7620">
            <a:solidFill>
              <a:srgbClr val="BBC2D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8" name="Text 8"/>
          <p:cNvSpPr txBox="1"/>
          <p:nvPr/>
        </p:nvSpPr>
        <p:spPr>
          <a:xfrm>
            <a:off x="1841420" y="5662493"/>
            <a:ext cx="2047901" cy="34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200">
                <a:solidFill>
                  <a:srgbClr val="3B3535"/>
                </a:solidFill>
                <a:latin typeface="Alexandria Semi Bold"/>
                <a:ea typeface="Alexandria Semi Bold"/>
                <a:cs typeface="Alexandria Semi Bold"/>
                <a:sym typeface="Alexandria Semi Bold"/>
              </a:defRPr>
            </a:lvl1pPr>
          </a:lstStyle>
          <a:p>
            <a:pPr/>
            <a:r>
              <a:t>2026: AI-тренер</a:t>
            </a:r>
          </a:p>
        </p:txBody>
      </p:sp>
      <p:sp>
        <p:nvSpPr>
          <p:cNvPr id="139" name="Text 9"/>
          <p:cNvSpPr txBox="1"/>
          <p:nvPr/>
        </p:nvSpPr>
        <p:spPr>
          <a:xfrm>
            <a:off x="1841420" y="6148625"/>
            <a:ext cx="2345012" cy="323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B3535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</a:lstStyle>
          <a:p>
            <a:pPr/>
            <a:r>
              <a:t>Виртуальные события.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 0"/>
          <p:cNvSpPr txBox="1"/>
          <p:nvPr/>
        </p:nvSpPr>
        <p:spPr>
          <a:xfrm>
            <a:off x="758309" y="2306359"/>
            <a:ext cx="5544493" cy="697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600"/>
              </a:lnSpc>
              <a:defRPr sz="4400">
                <a:solidFill>
                  <a:srgbClr val="1F1E1E"/>
                </a:solidFill>
                <a:latin typeface="Alexandria Semi Bold"/>
                <a:ea typeface="Alexandria Semi Bold"/>
                <a:cs typeface="Alexandria Semi Bold"/>
                <a:sym typeface="Alexandria Semi Bold"/>
              </a:defRPr>
            </a:lvl1pPr>
          </a:lstStyle>
          <a:p>
            <a:pPr/>
            <a:r>
              <a:t>Стоимость владения</a:t>
            </a:r>
          </a:p>
        </p:txBody>
      </p:sp>
      <p:sp>
        <p:nvSpPr>
          <p:cNvPr id="142" name="Shape 1"/>
          <p:cNvSpPr/>
          <p:nvPr/>
        </p:nvSpPr>
        <p:spPr>
          <a:xfrm>
            <a:off x="758308" y="3452336"/>
            <a:ext cx="13113784" cy="1880474"/>
          </a:xfrm>
          <a:prstGeom prst="roundRect">
            <a:avLst>
              <a:gd name="adj" fmla="val 4839"/>
            </a:avLst>
          </a:prstGeom>
          <a:ln w="7620">
            <a:solidFill>
              <a:srgbClr val="000000">
                <a:alpha val="8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Shape 2"/>
          <p:cNvSpPr/>
          <p:nvPr/>
        </p:nvSpPr>
        <p:spPr>
          <a:xfrm>
            <a:off x="765929" y="3459955"/>
            <a:ext cx="13098542" cy="621745"/>
          </a:xfrm>
          <a:prstGeom prst="rect">
            <a:avLst/>
          </a:prstGeom>
          <a:solidFill>
            <a:srgbClr val="FFFFFF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4" name="Text 3"/>
          <p:cNvSpPr txBox="1"/>
          <p:nvPr/>
        </p:nvSpPr>
        <p:spPr>
          <a:xfrm>
            <a:off x="982741" y="3597473"/>
            <a:ext cx="1140273" cy="323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z="1700">
                <a:solidFill>
                  <a:srgbClr val="3B3535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</a:lstStyle>
          <a:p>
            <a:pPr/>
            <a:r>
              <a:t>Категория</a:t>
            </a:r>
          </a:p>
        </p:txBody>
      </p:sp>
      <p:sp>
        <p:nvSpPr>
          <p:cNvPr id="145" name="Text 4"/>
          <p:cNvSpPr txBox="1"/>
          <p:nvPr/>
        </p:nvSpPr>
        <p:spPr>
          <a:xfrm>
            <a:off x="4916091" y="3597473"/>
            <a:ext cx="587661" cy="323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z="1700">
                <a:solidFill>
                  <a:srgbClr val="3B3535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</a:lstStyle>
          <a:p>
            <a:pPr/>
            <a:r>
              <a:t>Год 1</a:t>
            </a:r>
          </a:p>
        </p:txBody>
      </p:sp>
      <p:sp>
        <p:nvSpPr>
          <p:cNvPr id="146" name="Text 5"/>
          <p:cNvSpPr txBox="1"/>
          <p:nvPr/>
        </p:nvSpPr>
        <p:spPr>
          <a:xfrm>
            <a:off x="9500472" y="3597473"/>
            <a:ext cx="587662" cy="323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z="1700">
                <a:solidFill>
                  <a:srgbClr val="3B3535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</a:lstStyle>
          <a:p>
            <a:pPr/>
            <a:r>
              <a:t>Год 5</a:t>
            </a:r>
          </a:p>
        </p:txBody>
      </p:sp>
      <p:sp>
        <p:nvSpPr>
          <p:cNvPr id="147" name="Shape 6"/>
          <p:cNvSpPr/>
          <p:nvPr/>
        </p:nvSpPr>
        <p:spPr>
          <a:xfrm>
            <a:off x="765929" y="4081700"/>
            <a:ext cx="13098542" cy="621745"/>
          </a:xfrm>
          <a:prstGeom prst="rect">
            <a:avLst/>
          </a:prstGeom>
          <a:solidFill>
            <a:srgbClr val="000000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Text 7"/>
          <p:cNvSpPr txBox="1"/>
          <p:nvPr/>
        </p:nvSpPr>
        <p:spPr>
          <a:xfrm>
            <a:off x="982741" y="4219218"/>
            <a:ext cx="744632" cy="323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B3535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</a:lstStyle>
          <a:p>
            <a:pPr/>
            <a:r>
              <a:t>CAPEX</a:t>
            </a:r>
          </a:p>
        </p:txBody>
      </p:sp>
      <p:sp>
        <p:nvSpPr>
          <p:cNvPr id="149" name="Text 8"/>
          <p:cNvSpPr txBox="1"/>
          <p:nvPr/>
        </p:nvSpPr>
        <p:spPr>
          <a:xfrm>
            <a:off x="4916091" y="4219218"/>
            <a:ext cx="1478775" cy="323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B3535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</a:lstStyle>
          <a:p>
            <a:pPr/>
            <a:r>
              <a:t>54 млн рублей</a:t>
            </a:r>
          </a:p>
        </p:txBody>
      </p:sp>
      <p:sp>
        <p:nvSpPr>
          <p:cNvPr id="150" name="Text 9"/>
          <p:cNvSpPr txBox="1"/>
          <p:nvPr/>
        </p:nvSpPr>
        <p:spPr>
          <a:xfrm>
            <a:off x="9500472" y="4219218"/>
            <a:ext cx="1478776" cy="323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B3535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</a:lstStyle>
          <a:p>
            <a:pPr/>
            <a:r>
              <a:t>17 млн рублей</a:t>
            </a:r>
          </a:p>
        </p:txBody>
      </p:sp>
      <p:sp>
        <p:nvSpPr>
          <p:cNvPr id="151" name="Shape 10"/>
          <p:cNvSpPr/>
          <p:nvPr/>
        </p:nvSpPr>
        <p:spPr>
          <a:xfrm>
            <a:off x="765929" y="4703445"/>
            <a:ext cx="13098542" cy="621745"/>
          </a:xfrm>
          <a:prstGeom prst="rect">
            <a:avLst/>
          </a:prstGeom>
          <a:solidFill>
            <a:srgbClr val="FFFFFF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2" name="Text 11"/>
          <p:cNvSpPr txBox="1"/>
          <p:nvPr/>
        </p:nvSpPr>
        <p:spPr>
          <a:xfrm>
            <a:off x="982741" y="4840961"/>
            <a:ext cx="612646" cy="323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B3535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</a:lstStyle>
          <a:p>
            <a:pPr/>
            <a:r>
              <a:t>OPEX</a:t>
            </a:r>
          </a:p>
        </p:txBody>
      </p:sp>
      <p:sp>
        <p:nvSpPr>
          <p:cNvPr id="153" name="Text 12"/>
          <p:cNvSpPr txBox="1"/>
          <p:nvPr/>
        </p:nvSpPr>
        <p:spPr>
          <a:xfrm>
            <a:off x="4916091" y="4840961"/>
            <a:ext cx="1478775" cy="323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B3535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</a:lstStyle>
          <a:p>
            <a:pPr/>
            <a:r>
              <a:t>22 млн рублей</a:t>
            </a:r>
          </a:p>
        </p:txBody>
      </p:sp>
      <p:sp>
        <p:nvSpPr>
          <p:cNvPr id="154" name="Text 13"/>
          <p:cNvSpPr txBox="1"/>
          <p:nvPr/>
        </p:nvSpPr>
        <p:spPr>
          <a:xfrm>
            <a:off x="9500472" y="4840961"/>
            <a:ext cx="1478776" cy="323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B3535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</a:lstStyle>
          <a:p>
            <a:pPr/>
            <a:r>
              <a:t>78 млн рублей</a:t>
            </a:r>
          </a:p>
        </p:txBody>
      </p:sp>
      <p:sp>
        <p:nvSpPr>
          <p:cNvPr id="155" name="Text 14"/>
          <p:cNvSpPr txBox="1"/>
          <p:nvPr/>
        </p:nvSpPr>
        <p:spPr>
          <a:xfrm>
            <a:off x="758308" y="5576530"/>
            <a:ext cx="11783995" cy="323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B3535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</a:lstStyle>
          <a:p>
            <a:pPr/>
            <a:r>
              <a:t>Оптимизация включает зарезервированные экземпляры (-40% на облаке) и автоматизацию DevOps (-15% OPEX).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 0"/>
          <p:cNvSpPr txBox="1"/>
          <p:nvPr/>
        </p:nvSpPr>
        <p:spPr>
          <a:xfrm>
            <a:off x="758308" y="2259210"/>
            <a:ext cx="8021986" cy="697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600"/>
              </a:lnSpc>
              <a:defRPr sz="4400">
                <a:solidFill>
                  <a:srgbClr val="1F1E1E"/>
                </a:solidFill>
                <a:latin typeface="Alexandria Semi Bold"/>
                <a:ea typeface="Alexandria Semi Bold"/>
                <a:cs typeface="Alexandria Semi Bold"/>
                <a:sym typeface="Alexandria Semi Bold"/>
              </a:defRPr>
            </a:lvl1pPr>
          </a:lstStyle>
          <a:p>
            <a:pPr/>
            <a:r>
              <a:t>Почему стоит инвестировать?</a:t>
            </a:r>
          </a:p>
        </p:txBody>
      </p:sp>
      <p:sp>
        <p:nvSpPr>
          <p:cNvPr id="158" name="Shape 1"/>
          <p:cNvSpPr/>
          <p:nvPr/>
        </p:nvSpPr>
        <p:spPr>
          <a:xfrm>
            <a:off x="758308" y="3405187"/>
            <a:ext cx="4226840" cy="1974653"/>
          </a:xfrm>
          <a:prstGeom prst="roundRect">
            <a:avLst>
              <a:gd name="adj" fmla="val 4608"/>
            </a:avLst>
          </a:prstGeom>
          <a:solidFill>
            <a:srgbClr val="D5DCF6"/>
          </a:solidFill>
          <a:ln w="7620">
            <a:solidFill>
              <a:srgbClr val="BBC2D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9" name="Text 2"/>
          <p:cNvSpPr txBox="1"/>
          <p:nvPr/>
        </p:nvSpPr>
        <p:spPr>
          <a:xfrm>
            <a:off x="982503" y="3629381"/>
            <a:ext cx="864680" cy="348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200">
                <a:solidFill>
                  <a:srgbClr val="3B3535"/>
                </a:solidFill>
                <a:latin typeface="Alexandria Semi Bold"/>
                <a:ea typeface="Alexandria Semi Bold"/>
                <a:cs typeface="Alexandria Semi Bold"/>
                <a:sym typeface="Alexandria Semi Bold"/>
              </a:defRPr>
            </a:lvl1pPr>
          </a:lstStyle>
          <a:p>
            <a:pPr/>
            <a:r>
              <a:t>Рынок</a:t>
            </a:r>
          </a:p>
        </p:txBody>
      </p:sp>
      <p:sp>
        <p:nvSpPr>
          <p:cNvPr id="160" name="Text 3"/>
          <p:cNvSpPr txBox="1"/>
          <p:nvPr/>
        </p:nvSpPr>
        <p:spPr>
          <a:xfrm>
            <a:off x="982503" y="4115513"/>
            <a:ext cx="3778450" cy="1009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B3535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</a:lstStyle>
          <a:p>
            <a:pPr/>
            <a:r>
              <a:t>Индустрия фитнес-приложений оценивается в 300 миллиардов рублей.</a:t>
            </a:r>
          </a:p>
        </p:txBody>
      </p:sp>
      <p:sp>
        <p:nvSpPr>
          <p:cNvPr id="161" name="Shape 4"/>
          <p:cNvSpPr/>
          <p:nvPr/>
        </p:nvSpPr>
        <p:spPr>
          <a:xfrm>
            <a:off x="5201722" y="3405187"/>
            <a:ext cx="4226839" cy="1974653"/>
          </a:xfrm>
          <a:prstGeom prst="roundRect">
            <a:avLst>
              <a:gd name="adj" fmla="val 4608"/>
            </a:avLst>
          </a:prstGeom>
          <a:solidFill>
            <a:srgbClr val="D5DCF6"/>
          </a:solidFill>
          <a:ln w="7620">
            <a:solidFill>
              <a:srgbClr val="BBC2D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2" name="Text 5"/>
          <p:cNvSpPr txBox="1"/>
          <p:nvPr/>
        </p:nvSpPr>
        <p:spPr>
          <a:xfrm>
            <a:off x="5425916" y="3629381"/>
            <a:ext cx="1543671" cy="348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200">
                <a:solidFill>
                  <a:srgbClr val="3B3535"/>
                </a:solidFill>
                <a:latin typeface="Alexandria Semi Bold"/>
                <a:ea typeface="Alexandria Semi Bold"/>
                <a:cs typeface="Alexandria Semi Bold"/>
                <a:sym typeface="Alexandria Semi Bold"/>
              </a:defRPr>
            </a:lvl1pPr>
          </a:lstStyle>
          <a:p>
            <a:pPr/>
            <a:r>
              <a:t>Технологии</a:t>
            </a:r>
          </a:p>
        </p:txBody>
      </p:sp>
      <p:sp>
        <p:nvSpPr>
          <p:cNvPr id="163" name="Text 6"/>
          <p:cNvSpPr txBox="1"/>
          <p:nvPr/>
        </p:nvSpPr>
        <p:spPr>
          <a:xfrm>
            <a:off x="5425916" y="4115513"/>
            <a:ext cx="3610050" cy="323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B3535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</a:lstStyle>
          <a:p>
            <a:pPr/>
            <a:r>
              <a:t>Архитектура снижает TCO на 20%.</a:t>
            </a:r>
          </a:p>
        </p:txBody>
      </p:sp>
      <p:sp>
        <p:nvSpPr>
          <p:cNvPr id="164" name="Shape 7"/>
          <p:cNvSpPr/>
          <p:nvPr/>
        </p:nvSpPr>
        <p:spPr>
          <a:xfrm>
            <a:off x="9645133" y="3405187"/>
            <a:ext cx="4226958" cy="1974653"/>
          </a:xfrm>
          <a:prstGeom prst="roundRect">
            <a:avLst>
              <a:gd name="adj" fmla="val 4608"/>
            </a:avLst>
          </a:prstGeom>
          <a:solidFill>
            <a:srgbClr val="D5DCF6"/>
          </a:solidFill>
          <a:ln w="7620">
            <a:solidFill>
              <a:srgbClr val="BBC2D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5" name="Text 8"/>
          <p:cNvSpPr txBox="1"/>
          <p:nvPr/>
        </p:nvSpPr>
        <p:spPr>
          <a:xfrm>
            <a:off x="9869329" y="3629381"/>
            <a:ext cx="1176004" cy="348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200">
                <a:solidFill>
                  <a:srgbClr val="3B3535"/>
                </a:solidFill>
                <a:latin typeface="Alexandria Semi Bold"/>
                <a:ea typeface="Alexandria Semi Bold"/>
                <a:cs typeface="Alexandria Semi Bold"/>
                <a:sym typeface="Alexandria Semi Bold"/>
              </a:defRPr>
            </a:lvl1pPr>
          </a:lstStyle>
          <a:p>
            <a:pPr/>
            <a:r>
              <a:t>Команда</a:t>
            </a:r>
          </a:p>
        </p:txBody>
      </p:sp>
      <p:sp>
        <p:nvSpPr>
          <p:cNvPr id="166" name="Text 9"/>
          <p:cNvSpPr txBox="1"/>
          <p:nvPr/>
        </p:nvSpPr>
        <p:spPr>
          <a:xfrm>
            <a:off x="9869329" y="4115513"/>
            <a:ext cx="3033930" cy="323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B3535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</a:lstStyle>
          <a:p>
            <a:pPr/>
            <a:r>
              <a:t>Опыт в 5+ похожих проектах.</a:t>
            </a:r>
          </a:p>
        </p:txBody>
      </p:sp>
      <p:sp>
        <p:nvSpPr>
          <p:cNvPr id="167" name="Text 10"/>
          <p:cNvSpPr txBox="1"/>
          <p:nvPr/>
        </p:nvSpPr>
        <p:spPr>
          <a:xfrm>
            <a:off x="758308" y="5623559"/>
            <a:ext cx="9173798" cy="323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700"/>
              </a:lnSpc>
              <a:defRPr b="1" sz="1700">
                <a:solidFill>
                  <a:srgbClr val="3B3535"/>
                </a:solidFill>
                <a:latin typeface="Sora Light"/>
                <a:ea typeface="Sora Light"/>
                <a:cs typeface="Sora Light"/>
                <a:sym typeface="Sora Light"/>
              </a:defRPr>
            </a:pPr>
            <a:r>
              <a:t>Призыв к действию:</a:t>
            </a:r>
            <a:r>
              <a:rPr b="0"/>
              <a:t> 150 миллионов инвестиций → 800 миллионов выручки к 2026 году.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