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2" r:id="rId7"/>
    <p:sldId id="264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921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42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942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89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937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6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17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40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4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3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4CC0116-7C08-4929-BB1D-9AA22CC165A8}" type="datetimeFigureOut">
              <a:rPr lang="uk-UA" smtClean="0"/>
              <a:t>25.01.2022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C75C7B-45C5-4EF5-9638-5294AA007A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34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503" y="2506817"/>
            <a:ext cx="8991600" cy="1645920"/>
          </a:xfrm>
        </p:spPr>
        <p:txBody>
          <a:bodyPr/>
          <a:lstStyle/>
          <a:p>
            <a:r>
              <a:rPr lang="uk-UA" dirty="0" smtClean="0"/>
              <a:t>Класифікація листків лохини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77303" y="5497853"/>
            <a:ext cx="6801612" cy="1239894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Костюк Вадим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0772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7246" y="271964"/>
            <a:ext cx="7729728" cy="118872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46" y="1709910"/>
            <a:ext cx="7729728" cy="51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3427" y="253492"/>
            <a:ext cx="7729728" cy="1188720"/>
          </a:xfrm>
        </p:spPr>
        <p:txBody>
          <a:bodyPr/>
          <a:lstStyle/>
          <a:p>
            <a:r>
              <a:rPr lang="uk-UA" dirty="0" smtClean="0"/>
              <a:t>Чому лохина і які в неї проблеми?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9" r="22211"/>
          <a:stretch/>
        </p:blipFill>
        <p:spPr>
          <a:xfrm>
            <a:off x="572654" y="1940976"/>
            <a:ext cx="4350328" cy="4058108"/>
          </a:xfrm>
        </p:spPr>
      </p:pic>
      <p:sp>
        <p:nvSpPr>
          <p:cNvPr id="3" name="TextBox 2"/>
          <p:cNvSpPr txBox="1"/>
          <p:nvPr/>
        </p:nvSpPr>
        <p:spPr>
          <a:xfrm>
            <a:off x="5227782" y="1717963"/>
            <a:ext cx="6733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За останніх 10 років закладання площ лохини </a:t>
            </a:r>
            <a:r>
              <a:rPr lang="uk-UA" sz="2000" b="1" dirty="0" smtClean="0"/>
              <a:t>виросло на 3000%</a:t>
            </a:r>
            <a:r>
              <a:rPr lang="uk-UA" sz="2000" dirty="0" smtClean="0"/>
              <a:t>. 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 smtClean="0"/>
              <a:t>90% вирощеної лохини </a:t>
            </a:r>
            <a:r>
              <a:rPr lang="uk-UA" sz="2000" dirty="0" smtClean="0"/>
              <a:t>відправляється на експорт та заповнює весь ринок східної та центральної Європи.*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 Аналіз рослини в лабораторії робиться від </a:t>
            </a:r>
            <a:r>
              <a:rPr lang="uk-UA" sz="2000" b="1" dirty="0" smtClean="0"/>
              <a:t>3-х до 14 днів</a:t>
            </a:r>
            <a:r>
              <a:rPr lang="uk-UA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Великі площі складно </a:t>
            </a:r>
            <a:r>
              <a:rPr lang="uk-UA" sz="2000" dirty="0" err="1" smtClean="0"/>
              <a:t>моніторити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На різних частинах поля різні проблеми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Малі підприємства не можуть утримувати висококваліфікованих агрономів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Кожну проблему можна вирішити, якщо помітити її швидко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err="1" smtClean="0"/>
              <a:t>Діджиталізація</a:t>
            </a:r>
            <a:r>
              <a:rPr lang="uk-UA" sz="2000" dirty="0" smtClean="0"/>
              <a:t> – чи чуття?</a:t>
            </a:r>
            <a:endParaRPr lang="uk-UA" sz="2000" dirty="0"/>
          </a:p>
          <a:p>
            <a:endParaRPr lang="uk-UA" sz="2000" dirty="0"/>
          </a:p>
          <a:p>
            <a:r>
              <a:rPr lang="ru-RU" sz="2000" dirty="0" smtClean="0"/>
              <a:t>* - </a:t>
            </a:r>
            <a:r>
              <a:rPr lang="ru-RU" sz="2000" dirty="0" err="1" smtClean="0"/>
              <a:t>Галат</a:t>
            </a:r>
            <a:r>
              <a:rPr lang="ru-RU" sz="2000" dirty="0"/>
              <a:t>, Л. М. "</a:t>
            </a:r>
            <a:r>
              <a:rPr lang="ru-RU" sz="2000" dirty="0" err="1"/>
              <a:t>Експортний</a:t>
            </a:r>
            <a:r>
              <a:rPr lang="ru-RU" sz="2000" dirty="0"/>
              <a:t> </a:t>
            </a:r>
            <a:r>
              <a:rPr lang="ru-RU" sz="2000" dirty="0" err="1"/>
              <a:t>потенціал</a:t>
            </a:r>
            <a:r>
              <a:rPr lang="ru-RU" sz="2000" dirty="0"/>
              <a:t> та </a:t>
            </a:r>
            <a:r>
              <a:rPr lang="ru-RU" sz="2000" dirty="0" err="1"/>
              <a:t>проблеми</a:t>
            </a:r>
            <a:r>
              <a:rPr lang="ru-RU" sz="2000" dirty="0"/>
              <a:t> </a:t>
            </a:r>
            <a:r>
              <a:rPr lang="ru-RU" sz="2000" dirty="0" err="1"/>
              <a:t>розвитку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ягідництва</a:t>
            </a:r>
            <a:r>
              <a:rPr lang="ru-RU" sz="2000" dirty="0"/>
              <a:t> </a:t>
            </a:r>
            <a:r>
              <a:rPr lang="ru-RU" sz="2000" dirty="0" err="1"/>
              <a:t>України</a:t>
            </a:r>
            <a:r>
              <a:rPr lang="ru-RU" sz="2000" dirty="0"/>
              <a:t>." (2021).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8196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45" y="1390105"/>
            <a:ext cx="3620655" cy="431796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t="1757" r="2480" b="1963"/>
          <a:stretch/>
        </p:blipFill>
        <p:spPr>
          <a:xfrm>
            <a:off x="1847272" y="1403927"/>
            <a:ext cx="4285673" cy="4304146"/>
          </a:xfrm>
          <a:prstGeom prst="rect">
            <a:avLst/>
          </a:prstGeom>
        </p:spPr>
      </p:pic>
      <p:sp>
        <p:nvSpPr>
          <p:cNvPr id="8" name="Прямокутник 7"/>
          <p:cNvSpPr/>
          <p:nvPr/>
        </p:nvSpPr>
        <p:spPr>
          <a:xfrm>
            <a:off x="701115" y="519854"/>
            <a:ext cx="4018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/>
              <a:t>Яка відмінність?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0754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7" y="1424656"/>
            <a:ext cx="3543959" cy="227404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1" t="3550" r="1571" b="17883"/>
          <a:stretch/>
        </p:blipFill>
        <p:spPr>
          <a:xfrm>
            <a:off x="3768436" y="1424657"/>
            <a:ext cx="3115807" cy="2290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661" y="3731473"/>
            <a:ext cx="6467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</a:t>
            </a:r>
            <a:r>
              <a:rPr lang="uk-UA" dirty="0" err="1" smtClean="0"/>
              <a:t>уть</a:t>
            </a:r>
            <a:r>
              <a:rPr lang="uk-UA" dirty="0" smtClean="0"/>
              <a:t> </a:t>
            </a:r>
            <a:r>
              <a:rPr lang="uk-UA" dirty="0"/>
              <a:t>полягає в тому, що ви надаєте комп’ютеру цей масив чисел, і він виводить числа, які описують ймовірність того, що зображення є певним </a:t>
            </a:r>
            <a:r>
              <a:rPr lang="uk-UA" dirty="0" smtClean="0"/>
              <a:t>класом</a:t>
            </a:r>
            <a:r>
              <a:rPr lang="en-US" dirty="0" smtClean="0"/>
              <a:t>(</a:t>
            </a:r>
            <a:r>
              <a:rPr lang="uk-UA" dirty="0" smtClean="0"/>
              <a:t>напр. 0,8 що це листок рослини, 0,2 що це стебло рослини).</a:t>
            </a:r>
          </a:p>
          <a:p>
            <a:pPr algn="just"/>
            <a:r>
              <a:rPr lang="uk-UA" dirty="0" smtClean="0"/>
              <a:t>Комп’ютер </a:t>
            </a:r>
            <a:r>
              <a:rPr lang="uk-UA" dirty="0"/>
              <a:t>може виконувати класифікацію зображень, шукаючи </a:t>
            </a:r>
            <a:r>
              <a:rPr lang="uk-UA" dirty="0" err="1"/>
              <a:t>низькорівневі</a:t>
            </a:r>
            <a:r>
              <a:rPr lang="uk-UA" dirty="0"/>
              <a:t> характеристики, такі як краї та криві, а потім створюючи більш абстрактні поняття за допомогою серії </a:t>
            </a:r>
            <a:r>
              <a:rPr lang="uk-UA" dirty="0" err="1"/>
              <a:t>згорткових</a:t>
            </a:r>
            <a:r>
              <a:rPr lang="uk-UA" dirty="0"/>
              <a:t> шарів. Комп’ютер використовує </a:t>
            </a:r>
            <a:r>
              <a:rPr lang="uk-UA" dirty="0" err="1"/>
              <a:t>низькорівневі</a:t>
            </a:r>
            <a:r>
              <a:rPr lang="uk-UA" dirty="0"/>
              <a:t> ознаки, отримані на початкових рівнях, для створення </a:t>
            </a:r>
            <a:r>
              <a:rPr lang="uk-UA" dirty="0" err="1"/>
              <a:t>високорівневих</a:t>
            </a:r>
            <a:r>
              <a:rPr lang="uk-UA" dirty="0"/>
              <a:t> функцій, таких як </a:t>
            </a:r>
            <a:r>
              <a:rPr lang="uk-UA" dirty="0" smtClean="0"/>
              <a:t>листки </a:t>
            </a:r>
            <a:r>
              <a:rPr lang="uk-UA" dirty="0"/>
              <a:t>або </a:t>
            </a:r>
            <a:r>
              <a:rPr lang="uk-UA" dirty="0" smtClean="0"/>
              <a:t>бруд, </a:t>
            </a:r>
            <a:r>
              <a:rPr lang="uk-UA" dirty="0"/>
              <a:t>щоб ідентифікувати об’єкт.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Прямокутник 8"/>
          <p:cNvSpPr/>
          <p:nvPr/>
        </p:nvSpPr>
        <p:spPr>
          <a:xfrm>
            <a:off x="8035638" y="1562662"/>
            <a:ext cx="3573918" cy="333261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8178220" y="1760240"/>
            <a:ext cx="3375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Етапи побудови </a:t>
            </a:r>
            <a:r>
              <a:rPr lang="uk-UA" dirty="0" err="1" smtClean="0"/>
              <a:t>згорткової</a:t>
            </a:r>
            <a:r>
              <a:rPr lang="uk-UA" dirty="0" smtClean="0"/>
              <a:t> </a:t>
            </a:r>
            <a:r>
              <a:rPr lang="uk-UA" dirty="0"/>
              <a:t>нейронної мережі: </a:t>
            </a:r>
            <a:endParaRPr lang="uk-UA" dirty="0" smtClean="0"/>
          </a:p>
          <a:p>
            <a:r>
              <a:rPr lang="uk-UA" dirty="0" smtClean="0"/>
              <a:t>1.Згорткий </a:t>
            </a:r>
            <a:r>
              <a:rPr lang="uk-UA" dirty="0"/>
              <a:t>шар</a:t>
            </a:r>
            <a:r>
              <a:rPr lang="uk-UA" dirty="0" smtClean="0"/>
              <a:t>.</a:t>
            </a:r>
          </a:p>
          <a:p>
            <a:r>
              <a:rPr lang="uk-UA" dirty="0" smtClean="0"/>
              <a:t>2</a:t>
            </a:r>
            <a:r>
              <a:rPr lang="uk-UA" dirty="0"/>
              <a:t>. Операція активації після кожного </a:t>
            </a:r>
            <a:r>
              <a:rPr lang="uk-UA" dirty="0" err="1"/>
              <a:t>згорткового</a:t>
            </a:r>
            <a:r>
              <a:rPr lang="uk-UA" dirty="0"/>
              <a:t> шару</a:t>
            </a:r>
            <a:r>
              <a:rPr lang="uk-UA" dirty="0" smtClean="0"/>
              <a:t>.</a:t>
            </a:r>
          </a:p>
          <a:p>
            <a:r>
              <a:rPr lang="uk-UA" dirty="0" smtClean="0"/>
              <a:t>3</a:t>
            </a:r>
            <a:r>
              <a:rPr lang="uk-UA" dirty="0"/>
              <a:t>. Рівень об'єднання, особливо шар </a:t>
            </a:r>
            <a:r>
              <a:rPr lang="en-US" dirty="0"/>
              <a:t>Max Pooling, </a:t>
            </a:r>
            <a:r>
              <a:rPr lang="uk-UA" dirty="0"/>
              <a:t>а також інші, залежно від вимог</a:t>
            </a:r>
            <a:r>
              <a:rPr lang="uk-UA" dirty="0" smtClean="0"/>
              <a:t>.</a:t>
            </a:r>
          </a:p>
          <a:p>
            <a:r>
              <a:rPr lang="uk-UA" dirty="0" smtClean="0"/>
              <a:t>4</a:t>
            </a:r>
            <a:r>
              <a:rPr lang="uk-UA" dirty="0"/>
              <a:t>. </a:t>
            </a:r>
            <a:r>
              <a:rPr lang="uk-UA" dirty="0" smtClean="0"/>
              <a:t>Повністю </a:t>
            </a:r>
            <a:r>
              <a:rPr lang="uk-UA" dirty="0"/>
              <a:t>підключений шар.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3158836" y="180823"/>
            <a:ext cx="6142182" cy="98829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/>
          <p:cNvSpPr/>
          <p:nvPr/>
        </p:nvSpPr>
        <p:spPr>
          <a:xfrm>
            <a:off x="3392740" y="312974"/>
            <a:ext cx="5876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CNN </a:t>
            </a:r>
            <a:r>
              <a:rPr lang="en-US" sz="2800" dirty="0">
                <a:latin typeface="+mj-lt"/>
              </a:rPr>
              <a:t>(Convolutional Neural </a:t>
            </a:r>
            <a:r>
              <a:rPr lang="en-US" sz="2800" dirty="0" smtClean="0">
                <a:latin typeface="+mj-lt"/>
              </a:rPr>
              <a:t>Network</a:t>
            </a:r>
            <a:r>
              <a:rPr lang="en-US" dirty="0" smtClean="0">
                <a:latin typeface="+mj-lt"/>
              </a:rPr>
              <a:t>)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6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093"/>
            <a:ext cx="12192000" cy="2957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5310"/>
            <a:ext cx="1648867" cy="1100984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1173018" y="1874982"/>
            <a:ext cx="335303" cy="272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277091" y="3971636"/>
            <a:ext cx="1172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dirty="0" smtClean="0"/>
              <a:t>Коли </a:t>
            </a:r>
            <a:r>
              <a:rPr lang="uk-UA" dirty="0"/>
              <a:t>ми проходимо через іншу </a:t>
            </a:r>
            <a:r>
              <a:rPr lang="uk-UA" dirty="0" err="1" smtClean="0"/>
              <a:t>згортк</a:t>
            </a:r>
            <a:r>
              <a:rPr lang="uk-UA" dirty="0" smtClean="0"/>
              <a:t>. </a:t>
            </a:r>
            <a:r>
              <a:rPr lang="uk-UA" dirty="0"/>
              <a:t>шар, вихід першого </a:t>
            </a:r>
            <a:r>
              <a:rPr lang="uk-UA" dirty="0" err="1"/>
              <a:t>конв</a:t>
            </a:r>
            <a:r>
              <a:rPr lang="uk-UA" dirty="0"/>
              <a:t>. шар стає входом 2-го </a:t>
            </a:r>
            <a:r>
              <a:rPr lang="uk-UA" dirty="0" err="1" smtClean="0"/>
              <a:t>згорт</a:t>
            </a:r>
            <a:r>
              <a:rPr lang="uk-UA" dirty="0" smtClean="0"/>
              <a:t>. </a:t>
            </a:r>
            <a:r>
              <a:rPr lang="uk-UA" dirty="0"/>
              <a:t>шар</a:t>
            </a:r>
            <a:r>
              <a:rPr lang="uk-UA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uk-UA" dirty="0"/>
              <a:t>К</a:t>
            </a:r>
            <a:r>
              <a:rPr lang="uk-UA" dirty="0" smtClean="0"/>
              <a:t>оли </a:t>
            </a:r>
            <a:r>
              <a:rPr lang="uk-UA" dirty="0"/>
              <a:t>ми говоримо про </a:t>
            </a:r>
            <a:r>
              <a:rPr lang="uk-UA" dirty="0" smtClean="0"/>
              <a:t>2-й шар, </a:t>
            </a:r>
            <a:r>
              <a:rPr lang="uk-UA" dirty="0"/>
              <a:t>вхідними є </a:t>
            </a:r>
            <a:r>
              <a:rPr lang="uk-UA" dirty="0" smtClean="0"/>
              <a:t>карта активації</a:t>
            </a:r>
            <a:r>
              <a:rPr lang="uk-UA" dirty="0"/>
              <a:t>, що є результатом першого шару. Таким чином, кожен шар введення в основному описує місця на вихідному зображенні, де з’являються певні </a:t>
            </a:r>
            <a:r>
              <a:rPr lang="uk-UA" dirty="0" err="1"/>
              <a:t>низькорівневі</a:t>
            </a:r>
            <a:r>
              <a:rPr lang="uk-UA" dirty="0"/>
              <a:t> </a:t>
            </a:r>
            <a:r>
              <a:rPr lang="uk-UA" dirty="0" smtClean="0"/>
              <a:t>об’єкти.</a:t>
            </a:r>
          </a:p>
          <a:p>
            <a:pPr marL="342900" indent="-342900">
              <a:buAutoNum type="arabicPeriod"/>
            </a:pPr>
            <a:r>
              <a:rPr lang="uk-UA" dirty="0" smtClean="0"/>
              <a:t>Далі, коли застосовуємо </a:t>
            </a:r>
            <a:r>
              <a:rPr lang="uk-UA" dirty="0"/>
              <a:t>набір фільтрів поверх </a:t>
            </a:r>
            <a:r>
              <a:rPr lang="uk-UA" dirty="0" smtClean="0"/>
              <a:t>цього, вихідними </a:t>
            </a:r>
            <a:r>
              <a:rPr lang="uk-UA" dirty="0"/>
              <a:t>будуть активації, які представляють функції вищого рівня. Типами цих об’єктів можуть бути півкола (поєднання кривої та прямої кромки) або квадрати (поєднання кількох прямих країв). У міру того, як ви проходите через мережу, і більше </a:t>
            </a:r>
            <a:r>
              <a:rPr lang="uk-UA" dirty="0" err="1"/>
              <a:t>конв</a:t>
            </a:r>
            <a:r>
              <a:rPr lang="uk-UA" dirty="0"/>
              <a:t>. шарів, ви отримуєте карти активації, які представляють дедалі складніші функції</a:t>
            </a:r>
            <a:r>
              <a:rPr lang="uk-UA" dirty="0" smtClean="0"/>
              <a:t>.</a:t>
            </a:r>
          </a:p>
          <a:p>
            <a:pPr marL="342900" indent="-342900">
              <a:buAutoNum type="arabicPeriod"/>
            </a:pPr>
            <a:r>
              <a:rPr lang="uk-UA" dirty="0" smtClean="0"/>
              <a:t>До </a:t>
            </a:r>
            <a:r>
              <a:rPr lang="uk-UA" dirty="0"/>
              <a:t>кінця мережі </a:t>
            </a:r>
            <a:r>
              <a:rPr lang="uk-UA" dirty="0" smtClean="0"/>
              <a:t>можуть </a:t>
            </a:r>
            <a:r>
              <a:rPr lang="uk-UA" dirty="0"/>
              <a:t>бути деякі фільтри, які активуються, коли на зображенні є рукописний текст, фільтри, які активуються, коли вони бачать рожеві об’єкти тощо.</a:t>
            </a:r>
          </a:p>
        </p:txBody>
      </p:sp>
    </p:spTree>
    <p:extLst>
      <p:ext uri="{BB962C8B-B14F-4D97-AF65-F5344CB8AC3E}">
        <p14:creationId xmlns:p14="http://schemas.microsoft.com/office/powerpoint/2010/main" val="29995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1064" y="225783"/>
            <a:ext cx="7729728" cy="1188720"/>
          </a:xfrm>
        </p:spPr>
        <p:txBody>
          <a:bodyPr/>
          <a:lstStyle/>
          <a:p>
            <a:r>
              <a:rPr lang="uk-UA" dirty="0" smtClean="0"/>
              <a:t>Вхідні дані(підготовка до експерименту)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5463" y="1640517"/>
            <a:ext cx="7729728" cy="1933956"/>
          </a:xfrm>
        </p:spPr>
        <p:txBody>
          <a:bodyPr>
            <a:normAutofit/>
          </a:bodyPr>
          <a:lstStyle/>
          <a:p>
            <a:r>
              <a:rPr lang="uk-UA" b="1" dirty="0" smtClean="0"/>
              <a:t>Тренувальні дані 3 спроби (</a:t>
            </a:r>
          </a:p>
          <a:p>
            <a:pPr>
              <a:buFontTx/>
              <a:buChar char="-"/>
            </a:pPr>
            <a:r>
              <a:rPr lang="uk-UA" b="1" dirty="0" smtClean="0"/>
              <a:t>100/20</a:t>
            </a:r>
          </a:p>
          <a:p>
            <a:pPr>
              <a:buFontTx/>
              <a:buChar char="-"/>
            </a:pPr>
            <a:r>
              <a:rPr lang="uk-UA" b="1" dirty="0"/>
              <a:t> </a:t>
            </a:r>
            <a:r>
              <a:rPr lang="uk-UA" b="1" dirty="0" smtClean="0"/>
              <a:t>1000/200</a:t>
            </a:r>
          </a:p>
          <a:p>
            <a:pPr>
              <a:buFontTx/>
              <a:buChar char="-"/>
            </a:pPr>
            <a:r>
              <a:rPr lang="uk-UA" b="1" dirty="0" smtClean="0"/>
              <a:t>5000/1000)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89" y="1640517"/>
            <a:ext cx="3311581" cy="48249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345" t="26637" r="19074" b="25895"/>
          <a:stretch/>
        </p:blipFill>
        <p:spPr>
          <a:xfrm>
            <a:off x="193965" y="3417455"/>
            <a:ext cx="8137236" cy="31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33419"/>
            <a:ext cx="7729728" cy="1188720"/>
          </a:xfrm>
        </p:spPr>
        <p:txBody>
          <a:bodyPr/>
          <a:lstStyle/>
          <a:p>
            <a:r>
              <a:rPr lang="uk-UA" dirty="0" smtClean="0"/>
              <a:t>Розшарування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895" t="31407" r="20405" b="14410"/>
          <a:stretch/>
        </p:blipFill>
        <p:spPr>
          <a:xfrm>
            <a:off x="175490" y="1570182"/>
            <a:ext cx="8327887" cy="3805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3120" t="46980" r="13320" b="15327"/>
          <a:stretch/>
        </p:blipFill>
        <p:spPr>
          <a:xfrm>
            <a:off x="7090068" y="4208226"/>
            <a:ext cx="5101932" cy="2483242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7090068" y="3592946"/>
            <a:ext cx="5037277" cy="59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8294255" y="3714873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ОТРИМАНІ РЕЗУЛЬТАТИ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373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06875"/>
            <a:ext cx="7729728" cy="1188720"/>
          </a:xfrm>
        </p:spPr>
        <p:txBody>
          <a:bodyPr/>
          <a:lstStyle/>
          <a:p>
            <a:r>
              <a:rPr lang="uk-UA" dirty="0" smtClean="0"/>
              <a:t>Приклад передбачення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2467" t="32558" r="39861" b="21521"/>
          <a:stretch/>
        </p:blipFill>
        <p:spPr>
          <a:xfrm>
            <a:off x="5634182" y="1964044"/>
            <a:ext cx="7353033" cy="39841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2749" t="34729" r="52119" b="15379"/>
          <a:stretch/>
        </p:blipFill>
        <p:spPr>
          <a:xfrm>
            <a:off x="646473" y="1964044"/>
            <a:ext cx="4987709" cy="3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5019"/>
            <a:ext cx="7729728" cy="1188720"/>
          </a:xfrm>
        </p:spPr>
        <p:txBody>
          <a:bodyPr/>
          <a:lstStyle/>
          <a:p>
            <a:r>
              <a:rPr lang="uk-UA" dirty="0" smtClean="0"/>
              <a:t>заключення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31136" y="1625600"/>
            <a:ext cx="7729728" cy="4442691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Система недовчилась.</a:t>
            </a:r>
          </a:p>
          <a:p>
            <a:r>
              <a:rPr lang="uk-UA" dirty="0" smtClean="0"/>
              <a:t>Для коректної роботи класифікатора та для збільшення точності потрібна, чітка структурована база, з великою кількістю екземплярів.</a:t>
            </a:r>
          </a:p>
          <a:p>
            <a:r>
              <a:rPr lang="uk-UA" dirty="0" smtClean="0"/>
              <a:t>Покращити точність зменшити втрати, мати чітку кореляцію між цими факторами.</a:t>
            </a:r>
          </a:p>
          <a:p>
            <a:r>
              <a:rPr lang="uk-UA" dirty="0" smtClean="0"/>
              <a:t>Для набору бази потрібна співпраця з аграрними підприємствами. </a:t>
            </a:r>
            <a:r>
              <a:rPr lang="uk-UA" dirty="0"/>
              <a:t>Розробити додаток, для аналізу рослин збирати фото </a:t>
            </a:r>
            <a:r>
              <a:rPr lang="uk-UA" dirty="0" smtClean="0"/>
              <a:t>базу та аналізувати не лише хвороби, а  й фактори посухи, чи надмірного поливу за кольором.</a:t>
            </a:r>
          </a:p>
          <a:p>
            <a:r>
              <a:rPr lang="uk-UA" dirty="0" smtClean="0"/>
              <a:t>Планується розширення моделі, щоб могла класифікувати конкретні хвороби.</a:t>
            </a:r>
          </a:p>
          <a:p>
            <a:r>
              <a:rPr lang="uk-UA" dirty="0" smtClean="0"/>
              <a:t>Розширити модель і для інших вирощуваних рослин.</a:t>
            </a:r>
          </a:p>
          <a:p>
            <a:r>
              <a:rPr lang="uk-UA" dirty="0" smtClean="0"/>
              <a:t>Інтегрувати систему з </a:t>
            </a:r>
            <a:r>
              <a:rPr lang="uk-UA" dirty="0" err="1" smtClean="0"/>
              <a:t>дронами</a:t>
            </a:r>
            <a:r>
              <a:rPr lang="uk-UA" dirty="0" smtClean="0"/>
              <a:t>, які можуть пролітати великі площі та аналізувати листки.</a:t>
            </a:r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59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Посилка</Template>
  <TotalTime>501</TotalTime>
  <Words>535</Words>
  <Application>Microsoft Office PowerPoint</Application>
  <PresentationFormat>Широкий екран</PresentationFormat>
  <Paragraphs>43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Класифікація листків лохини</vt:lpstr>
      <vt:lpstr>Чому лохина і які в неї проблеми?</vt:lpstr>
      <vt:lpstr>Презентація PowerPoint</vt:lpstr>
      <vt:lpstr>Презентація PowerPoint</vt:lpstr>
      <vt:lpstr>Презентація PowerPoint</vt:lpstr>
      <vt:lpstr>Вхідні дані(підготовка до експерименту)</vt:lpstr>
      <vt:lpstr>Розшарування</vt:lpstr>
      <vt:lpstr>Приклад передбачення</vt:lpstr>
      <vt:lpstr>заключення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Класифікація листків лохини</dc:title>
  <dc:creator>user</dc:creator>
  <cp:lastModifiedBy>user</cp:lastModifiedBy>
  <cp:revision>21</cp:revision>
  <dcterms:created xsi:type="dcterms:W3CDTF">2022-01-24T13:30:44Z</dcterms:created>
  <dcterms:modified xsi:type="dcterms:W3CDTF">2022-01-25T21:38:54Z</dcterms:modified>
</cp:coreProperties>
</file>