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42"/>
  </p:notesMasterIdLst>
  <p:sldIdLst>
    <p:sldId id="256" r:id="rId2"/>
    <p:sldId id="257" r:id="rId3"/>
    <p:sldId id="295" r:id="rId4"/>
    <p:sldId id="259" r:id="rId5"/>
    <p:sldId id="260" r:id="rId6"/>
    <p:sldId id="261" r:id="rId7"/>
    <p:sldId id="296" r:id="rId8"/>
    <p:sldId id="263" r:id="rId9"/>
    <p:sldId id="265" r:id="rId10"/>
    <p:sldId id="297" r:id="rId11"/>
    <p:sldId id="266" r:id="rId12"/>
    <p:sldId id="267" r:id="rId13"/>
    <p:sldId id="269" r:id="rId14"/>
    <p:sldId id="268" r:id="rId15"/>
    <p:sldId id="273" r:id="rId16"/>
    <p:sldId id="274" r:id="rId17"/>
    <p:sldId id="275" r:id="rId18"/>
    <p:sldId id="276" r:id="rId19"/>
    <p:sldId id="277" r:id="rId20"/>
    <p:sldId id="278" r:id="rId21"/>
    <p:sldId id="279" r:id="rId22"/>
    <p:sldId id="280" r:id="rId23"/>
    <p:sldId id="298" r:id="rId24"/>
    <p:sldId id="282" r:id="rId25"/>
    <p:sldId id="283" r:id="rId26"/>
    <p:sldId id="284" r:id="rId27"/>
    <p:sldId id="285" r:id="rId28"/>
    <p:sldId id="287" r:id="rId29"/>
    <p:sldId id="286" r:id="rId30"/>
    <p:sldId id="288" r:id="rId31"/>
    <p:sldId id="289" r:id="rId32"/>
    <p:sldId id="290" r:id="rId33"/>
    <p:sldId id="291" r:id="rId34"/>
    <p:sldId id="299" r:id="rId35"/>
    <p:sldId id="292" r:id="rId36"/>
    <p:sldId id="301" r:id="rId37"/>
    <p:sldId id="300" r:id="rId38"/>
    <p:sldId id="294" r:id="rId39"/>
    <p:sldId id="264" r:id="rId40"/>
    <p:sldId id="281"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B44B4E-0556-4F51-9640-45FAF113A2B2}" v="26" dt="2024-07-03T06:57:06.7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253" autoAdjust="0"/>
    <p:restoredTop sz="94660"/>
  </p:normalViewPr>
  <p:slideViewPr>
    <p:cSldViewPr snapToGrid="0">
      <p:cViewPr varScale="1">
        <p:scale>
          <a:sx n="70" d="100"/>
          <a:sy n="70" d="100"/>
        </p:scale>
        <p:origin x="452" y="4"/>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ds.w.k07152002@gmail.com" userId="2bc6f1977141b036" providerId="LiveId" clId="{3AB44B4E-0556-4F51-9640-45FAF113A2B2}"/>
    <pc:docChg chg="undo redo custSel addSld modSld sldOrd modMainMaster">
      <pc:chgData name="reds.w.k07152002@gmail.com" userId="2bc6f1977141b036" providerId="LiveId" clId="{3AB44B4E-0556-4F51-9640-45FAF113A2B2}" dt="2024-07-03T07:28:40.295" v="264" actId="1076"/>
      <pc:docMkLst>
        <pc:docMk/>
      </pc:docMkLst>
      <pc:sldChg chg="modSp mod">
        <pc:chgData name="reds.w.k07152002@gmail.com" userId="2bc6f1977141b036" providerId="LiveId" clId="{3AB44B4E-0556-4F51-9640-45FAF113A2B2}" dt="2024-07-03T06:38:51.593" v="40" actId="403"/>
        <pc:sldMkLst>
          <pc:docMk/>
          <pc:sldMk cId="4209138002" sldId="256"/>
        </pc:sldMkLst>
        <pc:spChg chg="mod">
          <ac:chgData name="reds.w.k07152002@gmail.com" userId="2bc6f1977141b036" providerId="LiveId" clId="{3AB44B4E-0556-4F51-9640-45FAF113A2B2}" dt="2024-07-03T06:38:51.593" v="40" actId="403"/>
          <ac:spMkLst>
            <pc:docMk/>
            <pc:sldMk cId="4209138002" sldId="256"/>
            <ac:spMk id="4" creationId="{69E309C6-18F6-0122-A460-5B98698C1733}"/>
          </ac:spMkLst>
        </pc:spChg>
      </pc:sldChg>
      <pc:sldChg chg="modSp mod">
        <pc:chgData name="reds.w.k07152002@gmail.com" userId="2bc6f1977141b036" providerId="LiveId" clId="{3AB44B4E-0556-4F51-9640-45FAF113A2B2}" dt="2024-07-03T06:39:07.372" v="46" actId="403"/>
        <pc:sldMkLst>
          <pc:docMk/>
          <pc:sldMk cId="1891899970" sldId="257"/>
        </pc:sldMkLst>
        <pc:spChg chg="mod">
          <ac:chgData name="reds.w.k07152002@gmail.com" userId="2bc6f1977141b036" providerId="LiveId" clId="{3AB44B4E-0556-4F51-9640-45FAF113A2B2}" dt="2024-07-03T06:39:07.372" v="46" actId="403"/>
          <ac:spMkLst>
            <pc:docMk/>
            <pc:sldMk cId="1891899970" sldId="257"/>
            <ac:spMk id="5" creationId="{8B97F46F-7B6A-B18C-27BE-1E5B214F29EB}"/>
          </ac:spMkLst>
        </pc:spChg>
      </pc:sldChg>
      <pc:sldChg chg="modSp mod modNotesTx">
        <pc:chgData name="reds.w.k07152002@gmail.com" userId="2bc6f1977141b036" providerId="LiveId" clId="{3AB44B4E-0556-4F51-9640-45FAF113A2B2}" dt="2024-07-03T06:50:31.292" v="84" actId="113"/>
        <pc:sldMkLst>
          <pc:docMk/>
          <pc:sldMk cId="3509473980" sldId="263"/>
        </pc:sldMkLst>
        <pc:spChg chg="mod">
          <ac:chgData name="reds.w.k07152002@gmail.com" userId="2bc6f1977141b036" providerId="LiveId" clId="{3AB44B4E-0556-4F51-9640-45FAF113A2B2}" dt="2024-07-03T06:50:31.292" v="84" actId="113"/>
          <ac:spMkLst>
            <pc:docMk/>
            <pc:sldMk cId="3509473980" sldId="263"/>
            <ac:spMk id="3" creationId="{B600AD19-FE5C-8D0E-AA4D-50F7A2CFD50B}"/>
          </ac:spMkLst>
        </pc:spChg>
      </pc:sldChg>
      <pc:sldChg chg="modSp mod">
        <pc:chgData name="reds.w.k07152002@gmail.com" userId="2bc6f1977141b036" providerId="LiveId" clId="{3AB44B4E-0556-4F51-9640-45FAF113A2B2}" dt="2024-07-03T06:53:59.408" v="87" actId="20577"/>
        <pc:sldMkLst>
          <pc:docMk/>
          <pc:sldMk cId="3806544814" sldId="266"/>
        </pc:sldMkLst>
        <pc:spChg chg="mod">
          <ac:chgData name="reds.w.k07152002@gmail.com" userId="2bc6f1977141b036" providerId="LiveId" clId="{3AB44B4E-0556-4F51-9640-45FAF113A2B2}" dt="2024-07-03T06:53:59.408" v="87" actId="20577"/>
          <ac:spMkLst>
            <pc:docMk/>
            <pc:sldMk cId="3806544814" sldId="266"/>
            <ac:spMk id="7" creationId="{FFA8072A-3C9F-BAEB-6D24-83528114B29A}"/>
          </ac:spMkLst>
        </pc:spChg>
      </pc:sldChg>
      <pc:sldChg chg="modSp mod">
        <pc:chgData name="reds.w.k07152002@gmail.com" userId="2bc6f1977141b036" providerId="LiveId" clId="{3AB44B4E-0556-4F51-9640-45FAF113A2B2}" dt="2024-07-03T06:54:35.001" v="90" actId="20577"/>
        <pc:sldMkLst>
          <pc:docMk/>
          <pc:sldMk cId="2812455241" sldId="269"/>
        </pc:sldMkLst>
        <pc:spChg chg="mod">
          <ac:chgData name="reds.w.k07152002@gmail.com" userId="2bc6f1977141b036" providerId="LiveId" clId="{3AB44B4E-0556-4F51-9640-45FAF113A2B2}" dt="2024-07-03T06:54:35.001" v="90" actId="20577"/>
          <ac:spMkLst>
            <pc:docMk/>
            <pc:sldMk cId="2812455241" sldId="269"/>
            <ac:spMk id="7" creationId="{51978243-295A-EC83-EDF3-EF485F2219F7}"/>
          </ac:spMkLst>
        </pc:spChg>
      </pc:sldChg>
      <pc:sldChg chg="modSp">
        <pc:chgData name="reds.w.k07152002@gmail.com" userId="2bc6f1977141b036" providerId="LiveId" clId="{3AB44B4E-0556-4F51-9640-45FAF113A2B2}" dt="2024-07-03T06:57:06.739" v="94" actId="20577"/>
        <pc:sldMkLst>
          <pc:docMk/>
          <pc:sldMk cId="3482581052" sldId="277"/>
        </pc:sldMkLst>
        <pc:spChg chg="mod">
          <ac:chgData name="reds.w.k07152002@gmail.com" userId="2bc6f1977141b036" providerId="LiveId" clId="{3AB44B4E-0556-4F51-9640-45FAF113A2B2}" dt="2024-07-03T06:57:06.739" v="94" actId="20577"/>
          <ac:spMkLst>
            <pc:docMk/>
            <pc:sldMk cId="3482581052" sldId="277"/>
            <ac:spMk id="4" creationId="{E3BC5D57-8723-4244-33E8-6637E69E8EF2}"/>
          </ac:spMkLst>
        </pc:spChg>
      </pc:sldChg>
      <pc:sldChg chg="ord">
        <pc:chgData name="reds.w.k07152002@gmail.com" userId="2bc6f1977141b036" providerId="LiveId" clId="{3AB44B4E-0556-4F51-9640-45FAF113A2B2}" dt="2024-07-03T04:25:00.032" v="31"/>
        <pc:sldMkLst>
          <pc:docMk/>
          <pc:sldMk cId="3413189857" sldId="282"/>
        </pc:sldMkLst>
      </pc:sldChg>
      <pc:sldChg chg="modSp mod">
        <pc:chgData name="reds.w.k07152002@gmail.com" userId="2bc6f1977141b036" providerId="LiveId" clId="{3AB44B4E-0556-4F51-9640-45FAF113A2B2}" dt="2024-07-03T07:20:08.268" v="128" actId="27636"/>
        <pc:sldMkLst>
          <pc:docMk/>
          <pc:sldMk cId="252299430" sldId="283"/>
        </pc:sldMkLst>
        <pc:spChg chg="mod">
          <ac:chgData name="reds.w.k07152002@gmail.com" userId="2bc6f1977141b036" providerId="LiveId" clId="{3AB44B4E-0556-4F51-9640-45FAF113A2B2}" dt="2024-07-03T07:20:08.268" v="128" actId="27636"/>
          <ac:spMkLst>
            <pc:docMk/>
            <pc:sldMk cId="252299430" sldId="283"/>
            <ac:spMk id="3" creationId="{0984E206-B470-167B-6E70-1E026CDF2258}"/>
          </ac:spMkLst>
        </pc:spChg>
        <pc:spChg chg="mod">
          <ac:chgData name="reds.w.k07152002@gmail.com" userId="2bc6f1977141b036" providerId="LiveId" clId="{3AB44B4E-0556-4F51-9640-45FAF113A2B2}" dt="2024-07-03T07:19:14.772" v="121" actId="1076"/>
          <ac:spMkLst>
            <pc:docMk/>
            <pc:sldMk cId="252299430" sldId="283"/>
            <ac:spMk id="8" creationId="{3E6F576A-C5B9-E6C6-E2BB-98E0B26DF98B}"/>
          </ac:spMkLst>
        </pc:spChg>
        <pc:spChg chg="mod">
          <ac:chgData name="reds.w.k07152002@gmail.com" userId="2bc6f1977141b036" providerId="LiveId" clId="{3AB44B4E-0556-4F51-9640-45FAF113A2B2}" dt="2024-07-03T07:19:26.555" v="122" actId="1076"/>
          <ac:spMkLst>
            <pc:docMk/>
            <pc:sldMk cId="252299430" sldId="283"/>
            <ac:spMk id="9" creationId="{E66F026B-D2AC-9395-D7F3-3BB2F5F2D736}"/>
          </ac:spMkLst>
        </pc:spChg>
        <pc:picChg chg="mod">
          <ac:chgData name="reds.w.k07152002@gmail.com" userId="2bc6f1977141b036" providerId="LiveId" clId="{3AB44B4E-0556-4F51-9640-45FAF113A2B2}" dt="2024-07-03T07:19:09.588" v="120" actId="1076"/>
          <ac:picMkLst>
            <pc:docMk/>
            <pc:sldMk cId="252299430" sldId="283"/>
            <ac:picMk id="5" creationId="{BC5CB406-FB96-D80B-C143-25FD97B25A57}"/>
          </ac:picMkLst>
        </pc:picChg>
        <pc:picChg chg="mod">
          <ac:chgData name="reds.w.k07152002@gmail.com" userId="2bc6f1977141b036" providerId="LiveId" clId="{3AB44B4E-0556-4F51-9640-45FAF113A2B2}" dt="2024-07-03T07:18:30.722" v="104" actId="1076"/>
          <ac:picMkLst>
            <pc:docMk/>
            <pc:sldMk cId="252299430" sldId="283"/>
            <ac:picMk id="7" creationId="{0C7747CD-029F-7431-62C5-7F6D92953FD5}"/>
          </ac:picMkLst>
        </pc:picChg>
      </pc:sldChg>
      <pc:sldChg chg="modSp mod">
        <pc:chgData name="reds.w.k07152002@gmail.com" userId="2bc6f1977141b036" providerId="LiveId" clId="{3AB44B4E-0556-4F51-9640-45FAF113A2B2}" dt="2024-07-03T07:21:56.196" v="158" actId="208"/>
        <pc:sldMkLst>
          <pc:docMk/>
          <pc:sldMk cId="1973489569" sldId="284"/>
        </pc:sldMkLst>
        <pc:spChg chg="mod">
          <ac:chgData name="reds.w.k07152002@gmail.com" userId="2bc6f1977141b036" providerId="LiveId" clId="{3AB44B4E-0556-4F51-9640-45FAF113A2B2}" dt="2024-07-03T07:21:56.196" v="158" actId="208"/>
          <ac:spMkLst>
            <pc:docMk/>
            <pc:sldMk cId="1973489569" sldId="284"/>
            <ac:spMk id="3" creationId="{0984E206-B470-167B-6E70-1E026CDF2258}"/>
          </ac:spMkLst>
        </pc:spChg>
        <pc:spChg chg="mod">
          <ac:chgData name="reds.w.k07152002@gmail.com" userId="2bc6f1977141b036" providerId="LiveId" clId="{3AB44B4E-0556-4F51-9640-45FAF113A2B2}" dt="2024-07-03T07:21:30.980" v="155" actId="1076"/>
          <ac:spMkLst>
            <pc:docMk/>
            <pc:sldMk cId="1973489569" sldId="284"/>
            <ac:spMk id="8" creationId="{3E6F576A-C5B9-E6C6-E2BB-98E0B26DF98B}"/>
          </ac:spMkLst>
        </pc:spChg>
        <pc:spChg chg="mod">
          <ac:chgData name="reds.w.k07152002@gmail.com" userId="2bc6f1977141b036" providerId="LiveId" clId="{3AB44B4E-0556-4F51-9640-45FAF113A2B2}" dt="2024-07-03T07:21:39.614" v="157" actId="1076"/>
          <ac:spMkLst>
            <pc:docMk/>
            <pc:sldMk cId="1973489569" sldId="284"/>
            <ac:spMk id="9" creationId="{E66F026B-D2AC-9395-D7F3-3BB2F5F2D736}"/>
          </ac:spMkLst>
        </pc:spChg>
        <pc:picChg chg="mod">
          <ac:chgData name="reds.w.k07152002@gmail.com" userId="2bc6f1977141b036" providerId="LiveId" clId="{3AB44B4E-0556-4F51-9640-45FAF113A2B2}" dt="2024-07-03T07:21:27.606" v="154" actId="1076"/>
          <ac:picMkLst>
            <pc:docMk/>
            <pc:sldMk cId="1973489569" sldId="284"/>
            <ac:picMk id="6" creationId="{41E19E17-D16A-FA1E-2F2F-C6F657028C8D}"/>
          </ac:picMkLst>
        </pc:picChg>
        <pc:picChg chg="mod">
          <ac:chgData name="reds.w.k07152002@gmail.com" userId="2bc6f1977141b036" providerId="LiveId" clId="{3AB44B4E-0556-4F51-9640-45FAF113A2B2}" dt="2024-07-03T07:21:35.106" v="156" actId="14100"/>
          <ac:picMkLst>
            <pc:docMk/>
            <pc:sldMk cId="1973489569" sldId="284"/>
            <ac:picMk id="11" creationId="{623E6285-954C-AFFF-1F6A-EFEEB7D59227}"/>
          </ac:picMkLst>
        </pc:picChg>
      </pc:sldChg>
      <pc:sldChg chg="modSp mod">
        <pc:chgData name="reds.w.k07152002@gmail.com" userId="2bc6f1977141b036" providerId="LiveId" clId="{3AB44B4E-0556-4F51-9640-45FAF113A2B2}" dt="2024-07-03T07:25:18.209" v="206" actId="208"/>
        <pc:sldMkLst>
          <pc:docMk/>
          <pc:sldMk cId="3372987238" sldId="286"/>
        </pc:sldMkLst>
        <pc:spChg chg="mod">
          <ac:chgData name="reds.w.k07152002@gmail.com" userId="2bc6f1977141b036" providerId="LiveId" clId="{3AB44B4E-0556-4F51-9640-45FAF113A2B2}" dt="2024-07-03T07:25:18.209" v="206" actId="208"/>
          <ac:spMkLst>
            <pc:docMk/>
            <pc:sldMk cId="3372987238" sldId="286"/>
            <ac:spMk id="3" creationId="{0984E206-B470-167B-6E70-1E026CDF2258}"/>
          </ac:spMkLst>
        </pc:spChg>
        <pc:spChg chg="mod">
          <ac:chgData name="reds.w.k07152002@gmail.com" userId="2bc6f1977141b036" providerId="LiveId" clId="{3AB44B4E-0556-4F51-9640-45FAF113A2B2}" dt="2024-07-03T07:24:41.022" v="200" actId="1076"/>
          <ac:spMkLst>
            <pc:docMk/>
            <pc:sldMk cId="3372987238" sldId="286"/>
            <ac:spMk id="8" creationId="{3E6F576A-C5B9-E6C6-E2BB-98E0B26DF98B}"/>
          </ac:spMkLst>
        </pc:spChg>
        <pc:spChg chg="mod">
          <ac:chgData name="reds.w.k07152002@gmail.com" userId="2bc6f1977141b036" providerId="LiveId" clId="{3AB44B4E-0556-4F51-9640-45FAF113A2B2}" dt="2024-07-03T07:24:53.457" v="203" actId="1076"/>
          <ac:spMkLst>
            <pc:docMk/>
            <pc:sldMk cId="3372987238" sldId="286"/>
            <ac:spMk id="9" creationId="{E66F026B-D2AC-9395-D7F3-3BB2F5F2D736}"/>
          </ac:spMkLst>
        </pc:spChg>
        <pc:picChg chg="mod">
          <ac:chgData name="reds.w.k07152002@gmail.com" userId="2bc6f1977141b036" providerId="LiveId" clId="{3AB44B4E-0556-4F51-9640-45FAF113A2B2}" dt="2024-07-03T07:24:47.460" v="202" actId="1076"/>
          <ac:picMkLst>
            <pc:docMk/>
            <pc:sldMk cId="3372987238" sldId="286"/>
            <ac:picMk id="5" creationId="{476CE43E-5441-CDDA-5519-E6DCDD92145C}"/>
          </ac:picMkLst>
        </pc:picChg>
        <pc:picChg chg="mod">
          <ac:chgData name="reds.w.k07152002@gmail.com" userId="2bc6f1977141b036" providerId="LiveId" clId="{3AB44B4E-0556-4F51-9640-45FAF113A2B2}" dt="2024-07-03T07:24:59.753" v="205" actId="1076"/>
          <ac:picMkLst>
            <pc:docMk/>
            <pc:sldMk cId="3372987238" sldId="286"/>
            <ac:picMk id="10" creationId="{E5CBED22-62AB-0C81-DCDD-073FDF6C93D2}"/>
          </ac:picMkLst>
        </pc:picChg>
      </pc:sldChg>
      <pc:sldChg chg="modSp mod">
        <pc:chgData name="reds.w.k07152002@gmail.com" userId="2bc6f1977141b036" providerId="LiveId" clId="{3AB44B4E-0556-4F51-9640-45FAF113A2B2}" dt="2024-07-03T07:23:41.810" v="182" actId="208"/>
        <pc:sldMkLst>
          <pc:docMk/>
          <pc:sldMk cId="2153152664" sldId="287"/>
        </pc:sldMkLst>
        <pc:spChg chg="mod">
          <ac:chgData name="reds.w.k07152002@gmail.com" userId="2bc6f1977141b036" providerId="LiveId" clId="{3AB44B4E-0556-4F51-9640-45FAF113A2B2}" dt="2024-07-03T07:23:41.810" v="182" actId="208"/>
          <ac:spMkLst>
            <pc:docMk/>
            <pc:sldMk cId="2153152664" sldId="287"/>
            <ac:spMk id="3" creationId="{0984E206-B470-167B-6E70-1E026CDF2258}"/>
          </ac:spMkLst>
        </pc:spChg>
        <pc:spChg chg="mod">
          <ac:chgData name="reds.w.k07152002@gmail.com" userId="2bc6f1977141b036" providerId="LiveId" clId="{3AB44B4E-0556-4F51-9640-45FAF113A2B2}" dt="2024-07-03T07:23:21.002" v="178" actId="1076"/>
          <ac:spMkLst>
            <pc:docMk/>
            <pc:sldMk cId="2153152664" sldId="287"/>
            <ac:spMk id="8" creationId="{3E6F576A-C5B9-E6C6-E2BB-98E0B26DF98B}"/>
          </ac:spMkLst>
        </pc:spChg>
        <pc:spChg chg="mod">
          <ac:chgData name="reds.w.k07152002@gmail.com" userId="2bc6f1977141b036" providerId="LiveId" clId="{3AB44B4E-0556-4F51-9640-45FAF113A2B2}" dt="2024-07-03T07:23:35.336" v="181" actId="1076"/>
          <ac:spMkLst>
            <pc:docMk/>
            <pc:sldMk cId="2153152664" sldId="287"/>
            <ac:spMk id="9" creationId="{E66F026B-D2AC-9395-D7F3-3BB2F5F2D736}"/>
          </ac:spMkLst>
        </pc:spChg>
        <pc:picChg chg="mod">
          <ac:chgData name="reds.w.k07152002@gmail.com" userId="2bc6f1977141b036" providerId="LiveId" clId="{3AB44B4E-0556-4F51-9640-45FAF113A2B2}" dt="2024-07-03T07:23:24.292" v="179" actId="1076"/>
          <ac:picMkLst>
            <pc:docMk/>
            <pc:sldMk cId="2153152664" sldId="287"/>
            <ac:picMk id="10" creationId="{600B8AE4-DCF2-E299-A442-74AFBC88DBE4}"/>
          </ac:picMkLst>
        </pc:picChg>
        <pc:picChg chg="mod">
          <ac:chgData name="reds.w.k07152002@gmail.com" userId="2bc6f1977141b036" providerId="LiveId" clId="{3AB44B4E-0556-4F51-9640-45FAF113A2B2}" dt="2024-07-03T07:23:27.013" v="180" actId="1076"/>
          <ac:picMkLst>
            <pc:docMk/>
            <pc:sldMk cId="2153152664" sldId="287"/>
            <ac:picMk id="13" creationId="{1DD10A9F-5165-F0E0-09BF-C1B49FB1ED4A}"/>
          </ac:picMkLst>
        </pc:picChg>
      </pc:sldChg>
      <pc:sldChg chg="modSp mod">
        <pc:chgData name="reds.w.k07152002@gmail.com" userId="2bc6f1977141b036" providerId="LiveId" clId="{3AB44B4E-0556-4F51-9640-45FAF113A2B2}" dt="2024-07-03T07:27:04.587" v="233" actId="208"/>
        <pc:sldMkLst>
          <pc:docMk/>
          <pc:sldMk cId="3350432207" sldId="289"/>
        </pc:sldMkLst>
        <pc:spChg chg="mod">
          <ac:chgData name="reds.w.k07152002@gmail.com" userId="2bc6f1977141b036" providerId="LiveId" clId="{3AB44B4E-0556-4F51-9640-45FAF113A2B2}" dt="2024-07-03T07:27:04.587" v="233" actId="208"/>
          <ac:spMkLst>
            <pc:docMk/>
            <pc:sldMk cId="3350432207" sldId="289"/>
            <ac:spMk id="3" creationId="{0984E206-B470-167B-6E70-1E026CDF2258}"/>
          </ac:spMkLst>
        </pc:spChg>
        <pc:spChg chg="mod">
          <ac:chgData name="reds.w.k07152002@gmail.com" userId="2bc6f1977141b036" providerId="LiveId" clId="{3AB44B4E-0556-4F51-9640-45FAF113A2B2}" dt="2024-07-03T07:26:31.822" v="227" actId="1076"/>
          <ac:spMkLst>
            <pc:docMk/>
            <pc:sldMk cId="3350432207" sldId="289"/>
            <ac:spMk id="8" creationId="{3E6F576A-C5B9-E6C6-E2BB-98E0B26DF98B}"/>
          </ac:spMkLst>
        </pc:spChg>
        <pc:spChg chg="mod">
          <ac:chgData name="reds.w.k07152002@gmail.com" userId="2bc6f1977141b036" providerId="LiveId" clId="{3AB44B4E-0556-4F51-9640-45FAF113A2B2}" dt="2024-07-03T07:26:25.564" v="226" actId="1076"/>
          <ac:spMkLst>
            <pc:docMk/>
            <pc:sldMk cId="3350432207" sldId="289"/>
            <ac:spMk id="9" creationId="{E66F026B-D2AC-9395-D7F3-3BB2F5F2D736}"/>
          </ac:spMkLst>
        </pc:spChg>
        <pc:picChg chg="mod">
          <ac:chgData name="reds.w.k07152002@gmail.com" userId="2bc6f1977141b036" providerId="LiveId" clId="{3AB44B4E-0556-4F51-9640-45FAF113A2B2}" dt="2024-07-03T07:26:34.720" v="228" actId="14100"/>
          <ac:picMkLst>
            <pc:docMk/>
            <pc:sldMk cId="3350432207" sldId="289"/>
            <ac:picMk id="11" creationId="{717C946C-6759-DCAA-FCA5-CB6EA3C10533}"/>
          </ac:picMkLst>
        </pc:picChg>
        <pc:picChg chg="mod">
          <ac:chgData name="reds.w.k07152002@gmail.com" userId="2bc6f1977141b036" providerId="LiveId" clId="{3AB44B4E-0556-4F51-9640-45FAF113A2B2}" dt="2024-07-03T07:26:11.522" v="221" actId="1076"/>
          <ac:picMkLst>
            <pc:docMk/>
            <pc:sldMk cId="3350432207" sldId="289"/>
            <ac:picMk id="13" creationId="{73D8591D-C1AC-6EA5-1C93-25D87BCDADAF}"/>
          </ac:picMkLst>
        </pc:picChg>
      </pc:sldChg>
      <pc:sldChg chg="modSp mod">
        <pc:chgData name="reds.w.k07152002@gmail.com" userId="2bc6f1977141b036" providerId="LiveId" clId="{3AB44B4E-0556-4F51-9640-45FAF113A2B2}" dt="2024-07-03T07:28:40.295" v="264" actId="1076"/>
        <pc:sldMkLst>
          <pc:docMk/>
          <pc:sldMk cId="3877606254" sldId="290"/>
        </pc:sldMkLst>
        <pc:spChg chg="mod">
          <ac:chgData name="reds.w.k07152002@gmail.com" userId="2bc6f1977141b036" providerId="LiveId" clId="{3AB44B4E-0556-4F51-9640-45FAF113A2B2}" dt="2024-07-03T07:28:25.551" v="262" actId="208"/>
          <ac:spMkLst>
            <pc:docMk/>
            <pc:sldMk cId="3877606254" sldId="290"/>
            <ac:spMk id="3" creationId="{0984E206-B470-167B-6E70-1E026CDF2258}"/>
          </ac:spMkLst>
        </pc:spChg>
        <pc:spChg chg="mod">
          <ac:chgData name="reds.w.k07152002@gmail.com" userId="2bc6f1977141b036" providerId="LiveId" clId="{3AB44B4E-0556-4F51-9640-45FAF113A2B2}" dt="2024-07-03T07:27:51.791" v="252" actId="1076"/>
          <ac:spMkLst>
            <pc:docMk/>
            <pc:sldMk cId="3877606254" sldId="290"/>
            <ac:spMk id="8" creationId="{3E6F576A-C5B9-E6C6-E2BB-98E0B26DF98B}"/>
          </ac:spMkLst>
        </pc:spChg>
        <pc:spChg chg="mod">
          <ac:chgData name="reds.w.k07152002@gmail.com" userId="2bc6f1977141b036" providerId="LiveId" clId="{3AB44B4E-0556-4F51-9640-45FAF113A2B2}" dt="2024-07-03T07:28:40.295" v="264" actId="1076"/>
          <ac:spMkLst>
            <pc:docMk/>
            <pc:sldMk cId="3877606254" sldId="290"/>
            <ac:spMk id="9" creationId="{E66F026B-D2AC-9395-D7F3-3BB2F5F2D736}"/>
          </ac:spMkLst>
        </pc:spChg>
        <pc:picChg chg="mod">
          <ac:chgData name="reds.w.k07152002@gmail.com" userId="2bc6f1977141b036" providerId="LiveId" clId="{3AB44B4E-0556-4F51-9640-45FAF113A2B2}" dt="2024-07-03T07:28:30.390" v="263" actId="1076"/>
          <ac:picMkLst>
            <pc:docMk/>
            <pc:sldMk cId="3877606254" sldId="290"/>
            <ac:picMk id="5" creationId="{8D7B0575-C89E-1AA4-2EAE-23C2FF6A798C}"/>
          </ac:picMkLst>
        </pc:picChg>
        <pc:picChg chg="mod">
          <ac:chgData name="reds.w.k07152002@gmail.com" userId="2bc6f1977141b036" providerId="LiveId" clId="{3AB44B4E-0556-4F51-9640-45FAF113A2B2}" dt="2024-07-03T07:27:59.580" v="255" actId="1076"/>
          <ac:picMkLst>
            <pc:docMk/>
            <pc:sldMk cId="3877606254" sldId="290"/>
            <ac:picMk id="7" creationId="{088091D1-9D5A-6051-4BFD-4BEF4C030368}"/>
          </ac:picMkLst>
        </pc:picChg>
      </pc:sldChg>
      <pc:sldChg chg="modSp mod">
        <pc:chgData name="reds.w.k07152002@gmail.com" userId="2bc6f1977141b036" providerId="LiveId" clId="{3AB44B4E-0556-4F51-9640-45FAF113A2B2}" dt="2024-07-03T06:39:23.389" v="52" actId="403"/>
        <pc:sldMkLst>
          <pc:docMk/>
          <pc:sldMk cId="3093934920" sldId="295"/>
        </pc:sldMkLst>
        <pc:spChg chg="mod">
          <ac:chgData name="reds.w.k07152002@gmail.com" userId="2bc6f1977141b036" providerId="LiveId" clId="{3AB44B4E-0556-4F51-9640-45FAF113A2B2}" dt="2024-07-03T06:39:23.389" v="52" actId="403"/>
          <ac:spMkLst>
            <pc:docMk/>
            <pc:sldMk cId="3093934920" sldId="295"/>
            <ac:spMk id="5" creationId="{88217A24-0284-4C0E-9827-66FAABE9ACB6}"/>
          </ac:spMkLst>
        </pc:spChg>
      </pc:sldChg>
      <pc:sldChg chg="modSp new mod">
        <pc:chgData name="reds.w.k07152002@gmail.com" userId="2bc6f1977141b036" providerId="LiveId" clId="{3AB44B4E-0556-4F51-9640-45FAF113A2B2}" dt="2024-07-03T04:03:18.793" v="29" actId="20577"/>
        <pc:sldMkLst>
          <pc:docMk/>
          <pc:sldMk cId="1497257763" sldId="301"/>
        </pc:sldMkLst>
        <pc:spChg chg="mod">
          <ac:chgData name="reds.w.k07152002@gmail.com" userId="2bc6f1977141b036" providerId="LiveId" clId="{3AB44B4E-0556-4F51-9640-45FAF113A2B2}" dt="2024-07-03T04:01:36.248" v="16" actId="20577"/>
          <ac:spMkLst>
            <pc:docMk/>
            <pc:sldMk cId="1497257763" sldId="301"/>
            <ac:spMk id="2" creationId="{B0855325-9739-C88F-D6B5-575B41AF1634}"/>
          </ac:spMkLst>
        </pc:spChg>
        <pc:spChg chg="mod">
          <ac:chgData name="reds.w.k07152002@gmail.com" userId="2bc6f1977141b036" providerId="LiveId" clId="{3AB44B4E-0556-4F51-9640-45FAF113A2B2}" dt="2024-07-03T04:03:18.793" v="29" actId="20577"/>
          <ac:spMkLst>
            <pc:docMk/>
            <pc:sldMk cId="1497257763" sldId="301"/>
            <ac:spMk id="3" creationId="{DDD5FC5D-7FAF-8699-B25C-26AC69E96067}"/>
          </ac:spMkLst>
        </pc:spChg>
      </pc:sldChg>
      <pc:sldMasterChg chg="modSldLayout">
        <pc:chgData name="reds.w.k07152002@gmail.com" userId="2bc6f1977141b036" providerId="LiveId" clId="{3AB44B4E-0556-4F51-9640-45FAF113A2B2}" dt="2024-07-03T06:41:26.504" v="71" actId="403"/>
        <pc:sldMasterMkLst>
          <pc:docMk/>
          <pc:sldMasterMk cId="4078175111" sldId="2147483830"/>
        </pc:sldMasterMkLst>
        <pc:sldLayoutChg chg="modSp mod">
          <pc:chgData name="reds.w.k07152002@gmail.com" userId="2bc6f1977141b036" providerId="LiveId" clId="{3AB44B4E-0556-4F51-9640-45FAF113A2B2}" dt="2024-07-03T06:41:26.504" v="71" actId="403"/>
          <pc:sldLayoutMkLst>
            <pc:docMk/>
            <pc:sldMasterMk cId="4078175111" sldId="2147483830"/>
            <pc:sldLayoutMk cId="943134174" sldId="2147483832"/>
          </pc:sldLayoutMkLst>
          <pc:spChg chg="mod">
            <ac:chgData name="reds.w.k07152002@gmail.com" userId="2bc6f1977141b036" providerId="LiveId" clId="{3AB44B4E-0556-4F51-9640-45FAF113A2B2}" dt="2024-07-03T06:41:26.504" v="71" actId="403"/>
            <ac:spMkLst>
              <pc:docMk/>
              <pc:sldMasterMk cId="4078175111" sldId="2147483830"/>
              <pc:sldLayoutMk cId="943134174" sldId="2147483832"/>
              <ac:spMk id="6"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D36FA8-29FF-4B6A-B491-01AFA5B63755}" type="datetimeFigureOut">
              <a:rPr kumimoji="1" lang="ja-JP" altLang="en-US" smtClean="0"/>
              <a:t>2024/7/3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978EF2-D399-4FCA-99E6-E328AE08B952}" type="slidenum">
              <a:rPr kumimoji="1" lang="ja-JP" altLang="en-US" smtClean="0"/>
              <a:t>‹#›</a:t>
            </a:fld>
            <a:endParaRPr kumimoji="1" lang="ja-JP" altLang="en-US"/>
          </a:p>
        </p:txBody>
      </p:sp>
    </p:spTree>
    <p:extLst>
      <p:ext uri="{BB962C8B-B14F-4D97-AF65-F5344CB8AC3E}">
        <p14:creationId xmlns:p14="http://schemas.microsoft.com/office/powerpoint/2010/main" val="9095576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a:t>
            </a:fld>
            <a:endParaRPr kumimoji="1" lang="ja-JP" altLang="en-US"/>
          </a:p>
        </p:txBody>
      </p:sp>
    </p:spTree>
    <p:extLst>
      <p:ext uri="{BB962C8B-B14F-4D97-AF65-F5344CB8AC3E}">
        <p14:creationId xmlns:p14="http://schemas.microsoft.com/office/powerpoint/2010/main" val="1820253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12</a:t>
            </a:fld>
            <a:endParaRPr kumimoji="1" lang="ja-JP" altLang="en-US"/>
          </a:p>
        </p:txBody>
      </p:sp>
    </p:spTree>
    <p:extLst>
      <p:ext uri="{BB962C8B-B14F-4D97-AF65-F5344CB8AC3E}">
        <p14:creationId xmlns:p14="http://schemas.microsoft.com/office/powerpoint/2010/main" val="20257211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14</a:t>
            </a:fld>
            <a:endParaRPr kumimoji="1" lang="ja-JP" altLang="en-US"/>
          </a:p>
        </p:txBody>
      </p:sp>
    </p:spTree>
    <p:extLst>
      <p:ext uri="{BB962C8B-B14F-4D97-AF65-F5344CB8AC3E}">
        <p14:creationId xmlns:p14="http://schemas.microsoft.com/office/powerpoint/2010/main" val="2490273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15</a:t>
            </a:fld>
            <a:endParaRPr kumimoji="1" lang="ja-JP" altLang="en-US"/>
          </a:p>
        </p:txBody>
      </p:sp>
    </p:spTree>
    <p:extLst>
      <p:ext uri="{BB962C8B-B14F-4D97-AF65-F5344CB8AC3E}">
        <p14:creationId xmlns:p14="http://schemas.microsoft.com/office/powerpoint/2010/main" val="3221168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ベルマン方程式は、直近の報酬に</a:t>
            </a:r>
            <a:r>
              <a:rPr kumimoji="1" lang="en-US" altLang="ja-JP" dirty="0"/>
              <a:t>1</a:t>
            </a:r>
            <a:r>
              <a:rPr kumimoji="1" lang="ja-JP" altLang="en-US" dirty="0"/>
              <a:t>ステップ先の価値関数を足したものになる</a:t>
            </a:r>
            <a:r>
              <a:rPr kumimoji="1" lang="en-US" altLang="ja-JP" dirty="0"/>
              <a:t>. </a:t>
            </a:r>
            <a:r>
              <a:rPr kumimoji="1" lang="ja-JP" altLang="en-US" dirty="0"/>
              <a:t>ただし方策やどの行動をとるかは確率分布に基づくため</a:t>
            </a:r>
            <a:r>
              <a:rPr kumimoji="1" lang="en-US" altLang="ja-JP" dirty="0"/>
              <a:t>, </a:t>
            </a:r>
            <a:r>
              <a:rPr kumimoji="1" lang="ja-JP" altLang="en-US" dirty="0"/>
              <a:t>期待値をとる</a:t>
            </a:r>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16</a:t>
            </a:fld>
            <a:endParaRPr kumimoji="1" lang="ja-JP" altLang="en-US"/>
          </a:p>
        </p:txBody>
      </p:sp>
    </p:spTree>
    <p:extLst>
      <p:ext uri="{BB962C8B-B14F-4D97-AF65-F5344CB8AC3E}">
        <p14:creationId xmlns:p14="http://schemas.microsoft.com/office/powerpoint/2010/main" val="8766028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17</a:t>
            </a:fld>
            <a:endParaRPr kumimoji="1" lang="ja-JP" altLang="en-US"/>
          </a:p>
        </p:txBody>
      </p:sp>
    </p:spTree>
    <p:extLst>
      <p:ext uri="{BB962C8B-B14F-4D97-AF65-F5344CB8AC3E}">
        <p14:creationId xmlns:p14="http://schemas.microsoft.com/office/powerpoint/2010/main" val="1729112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18</a:t>
            </a:fld>
            <a:endParaRPr kumimoji="1" lang="ja-JP" altLang="en-US"/>
          </a:p>
        </p:txBody>
      </p:sp>
    </p:spTree>
    <p:extLst>
      <p:ext uri="{BB962C8B-B14F-4D97-AF65-F5344CB8AC3E}">
        <p14:creationId xmlns:p14="http://schemas.microsoft.com/office/powerpoint/2010/main" val="33528292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20</a:t>
            </a:fld>
            <a:endParaRPr kumimoji="1" lang="ja-JP" altLang="en-US"/>
          </a:p>
        </p:txBody>
      </p:sp>
    </p:spTree>
    <p:extLst>
      <p:ext uri="{BB962C8B-B14F-4D97-AF65-F5344CB8AC3E}">
        <p14:creationId xmlns:p14="http://schemas.microsoft.com/office/powerpoint/2010/main" val="328675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遊離ウイルスの個体数が減少すると右辺第一項は正になる</a:t>
            </a:r>
            <a:r>
              <a:rPr kumimoji="1" lang="en-US" altLang="ja-JP" dirty="0"/>
              <a:t>. </a:t>
            </a:r>
            <a:r>
              <a:rPr kumimoji="1" lang="ja-JP" altLang="en-US" dirty="0"/>
              <a:t>つまり正の報酬を得る</a:t>
            </a:r>
            <a:r>
              <a:rPr kumimoji="1" lang="en-US" altLang="ja-JP" dirty="0"/>
              <a:t>. </a:t>
            </a:r>
          </a:p>
          <a:p>
            <a:r>
              <a:rPr kumimoji="1" lang="ja-JP" altLang="en-US" dirty="0"/>
              <a:t>投薬量の最適化が第二項</a:t>
            </a:r>
            <a:r>
              <a:rPr kumimoji="1" lang="en-US" altLang="ja-JP" dirty="0"/>
              <a:t>. </a:t>
            </a:r>
            <a:r>
              <a:rPr kumimoji="1" lang="ja-JP" altLang="en-US" dirty="0"/>
              <a:t>遊離ウイルスを最大限減少させ</a:t>
            </a:r>
            <a:r>
              <a:rPr kumimoji="1" lang="en-US" altLang="ja-JP" dirty="0"/>
              <a:t>, </a:t>
            </a:r>
            <a:r>
              <a:rPr kumimoji="1" lang="ja-JP" altLang="en-US" dirty="0"/>
              <a:t>薬剤の副作用を減らすことを目的とする</a:t>
            </a:r>
            <a:r>
              <a:rPr kumimoji="1" lang="en-US" altLang="ja-JP" dirty="0"/>
              <a:t>. </a:t>
            </a:r>
          </a:p>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21</a:t>
            </a:fld>
            <a:endParaRPr kumimoji="1" lang="ja-JP" altLang="en-US"/>
          </a:p>
        </p:txBody>
      </p:sp>
    </p:spTree>
    <p:extLst>
      <p:ext uri="{BB962C8B-B14F-4D97-AF65-F5344CB8AC3E}">
        <p14:creationId xmlns:p14="http://schemas.microsoft.com/office/powerpoint/2010/main" val="23469998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遊離ウイルスの個体数が減少すると右辺第一項は正になる</a:t>
            </a:r>
            <a:r>
              <a:rPr kumimoji="1" lang="en-US" altLang="ja-JP" dirty="0"/>
              <a:t>. </a:t>
            </a:r>
            <a:r>
              <a:rPr kumimoji="1" lang="ja-JP" altLang="en-US" dirty="0"/>
              <a:t>つまり正の報酬を得る</a:t>
            </a:r>
            <a:r>
              <a:rPr kumimoji="1" lang="en-US" altLang="ja-JP" dirty="0"/>
              <a:t>. </a:t>
            </a:r>
          </a:p>
          <a:p>
            <a:r>
              <a:rPr kumimoji="1" lang="ja-JP" altLang="en-US" dirty="0"/>
              <a:t>投薬量の最適化が第二項</a:t>
            </a:r>
            <a:r>
              <a:rPr kumimoji="1" lang="en-US" altLang="ja-JP" dirty="0"/>
              <a:t>. </a:t>
            </a:r>
            <a:r>
              <a:rPr kumimoji="1" lang="ja-JP" altLang="en-US" dirty="0"/>
              <a:t>遊離ウイルスを最大限減少させ</a:t>
            </a:r>
            <a:r>
              <a:rPr kumimoji="1" lang="en-US" altLang="ja-JP" dirty="0"/>
              <a:t>, </a:t>
            </a:r>
            <a:r>
              <a:rPr kumimoji="1" lang="ja-JP" altLang="en-US" dirty="0"/>
              <a:t>薬剤の副作用を減らすことを目的とする</a:t>
            </a:r>
            <a:r>
              <a:rPr kumimoji="1" lang="en-US" altLang="ja-JP" dirty="0"/>
              <a:t>. </a:t>
            </a:r>
          </a:p>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22</a:t>
            </a:fld>
            <a:endParaRPr kumimoji="1" lang="ja-JP" altLang="en-US"/>
          </a:p>
        </p:txBody>
      </p:sp>
    </p:spTree>
    <p:extLst>
      <p:ext uri="{BB962C8B-B14F-4D97-AF65-F5344CB8AC3E}">
        <p14:creationId xmlns:p14="http://schemas.microsoft.com/office/powerpoint/2010/main" val="36610379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23</a:t>
            </a:fld>
            <a:endParaRPr kumimoji="1" lang="ja-JP" altLang="en-US"/>
          </a:p>
        </p:txBody>
      </p:sp>
    </p:spTree>
    <p:extLst>
      <p:ext uri="{BB962C8B-B14F-4D97-AF65-F5344CB8AC3E}">
        <p14:creationId xmlns:p14="http://schemas.microsoft.com/office/powerpoint/2010/main" val="3975451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a:t>
            </a:fld>
            <a:endParaRPr kumimoji="1" lang="ja-JP" altLang="en-US"/>
          </a:p>
        </p:txBody>
      </p:sp>
    </p:spTree>
    <p:extLst>
      <p:ext uri="{BB962C8B-B14F-4D97-AF65-F5344CB8AC3E}">
        <p14:creationId xmlns:p14="http://schemas.microsoft.com/office/powerpoint/2010/main" val="3490005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25</a:t>
            </a:fld>
            <a:endParaRPr kumimoji="1" lang="ja-JP" altLang="en-US"/>
          </a:p>
        </p:txBody>
      </p:sp>
    </p:spTree>
    <p:extLst>
      <p:ext uri="{BB962C8B-B14F-4D97-AF65-F5344CB8AC3E}">
        <p14:creationId xmlns:p14="http://schemas.microsoft.com/office/powerpoint/2010/main" val="2280255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26</a:t>
            </a:fld>
            <a:endParaRPr kumimoji="1" lang="ja-JP" altLang="en-US"/>
          </a:p>
        </p:txBody>
      </p:sp>
    </p:spTree>
    <p:extLst>
      <p:ext uri="{BB962C8B-B14F-4D97-AF65-F5344CB8AC3E}">
        <p14:creationId xmlns:p14="http://schemas.microsoft.com/office/powerpoint/2010/main" val="373325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27</a:t>
            </a:fld>
            <a:endParaRPr kumimoji="1" lang="ja-JP" altLang="en-US"/>
          </a:p>
        </p:txBody>
      </p:sp>
    </p:spTree>
    <p:extLst>
      <p:ext uri="{BB962C8B-B14F-4D97-AF65-F5344CB8AC3E}">
        <p14:creationId xmlns:p14="http://schemas.microsoft.com/office/powerpoint/2010/main" val="9355005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28</a:t>
            </a:fld>
            <a:endParaRPr kumimoji="1" lang="ja-JP" altLang="en-US"/>
          </a:p>
        </p:txBody>
      </p:sp>
    </p:spTree>
    <p:extLst>
      <p:ext uri="{BB962C8B-B14F-4D97-AF65-F5344CB8AC3E}">
        <p14:creationId xmlns:p14="http://schemas.microsoft.com/office/powerpoint/2010/main" val="42332562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29</a:t>
            </a:fld>
            <a:endParaRPr kumimoji="1" lang="ja-JP" altLang="en-US"/>
          </a:p>
        </p:txBody>
      </p:sp>
    </p:spTree>
    <p:extLst>
      <p:ext uri="{BB962C8B-B14F-4D97-AF65-F5344CB8AC3E}">
        <p14:creationId xmlns:p14="http://schemas.microsoft.com/office/powerpoint/2010/main" val="25649322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30</a:t>
            </a:fld>
            <a:endParaRPr kumimoji="1" lang="ja-JP" altLang="en-US"/>
          </a:p>
        </p:txBody>
      </p:sp>
    </p:spTree>
    <p:extLst>
      <p:ext uri="{BB962C8B-B14F-4D97-AF65-F5344CB8AC3E}">
        <p14:creationId xmlns:p14="http://schemas.microsoft.com/office/powerpoint/2010/main" val="22750487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31</a:t>
            </a:fld>
            <a:endParaRPr kumimoji="1" lang="ja-JP" altLang="en-US"/>
          </a:p>
        </p:txBody>
      </p:sp>
    </p:spTree>
    <p:extLst>
      <p:ext uri="{BB962C8B-B14F-4D97-AF65-F5344CB8AC3E}">
        <p14:creationId xmlns:p14="http://schemas.microsoft.com/office/powerpoint/2010/main" val="991451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32</a:t>
            </a:fld>
            <a:endParaRPr kumimoji="1" lang="ja-JP" altLang="en-US"/>
          </a:p>
        </p:txBody>
      </p:sp>
    </p:spTree>
    <p:extLst>
      <p:ext uri="{BB962C8B-B14F-4D97-AF65-F5344CB8AC3E}">
        <p14:creationId xmlns:p14="http://schemas.microsoft.com/office/powerpoint/2010/main" val="18204394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33</a:t>
            </a:fld>
            <a:endParaRPr kumimoji="1" lang="ja-JP" altLang="en-US"/>
          </a:p>
        </p:txBody>
      </p:sp>
    </p:spTree>
    <p:extLst>
      <p:ext uri="{BB962C8B-B14F-4D97-AF65-F5344CB8AC3E}">
        <p14:creationId xmlns:p14="http://schemas.microsoft.com/office/powerpoint/2010/main" val="6367750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34</a:t>
            </a:fld>
            <a:endParaRPr kumimoji="1" lang="ja-JP" altLang="en-US"/>
          </a:p>
        </p:txBody>
      </p:sp>
    </p:spTree>
    <p:extLst>
      <p:ext uri="{BB962C8B-B14F-4D97-AF65-F5344CB8AC3E}">
        <p14:creationId xmlns:p14="http://schemas.microsoft.com/office/powerpoint/2010/main" val="903073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a:t>
            </a:fld>
            <a:endParaRPr kumimoji="1" lang="ja-JP" altLang="en-US"/>
          </a:p>
        </p:txBody>
      </p:sp>
    </p:spTree>
    <p:extLst>
      <p:ext uri="{BB962C8B-B14F-4D97-AF65-F5344CB8AC3E}">
        <p14:creationId xmlns:p14="http://schemas.microsoft.com/office/powerpoint/2010/main" val="18271981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37</a:t>
            </a:fld>
            <a:endParaRPr kumimoji="1" lang="ja-JP" altLang="en-US"/>
          </a:p>
        </p:txBody>
      </p:sp>
    </p:spTree>
    <p:extLst>
      <p:ext uri="{BB962C8B-B14F-4D97-AF65-F5344CB8AC3E}">
        <p14:creationId xmlns:p14="http://schemas.microsoft.com/office/powerpoint/2010/main" val="24985541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38</a:t>
            </a:fld>
            <a:endParaRPr kumimoji="1" lang="ja-JP" altLang="en-US"/>
          </a:p>
        </p:txBody>
      </p:sp>
    </p:spTree>
    <p:extLst>
      <p:ext uri="{BB962C8B-B14F-4D97-AF65-F5344CB8AC3E}">
        <p14:creationId xmlns:p14="http://schemas.microsoft.com/office/powerpoint/2010/main" val="3255908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39</a:t>
            </a:fld>
            <a:endParaRPr kumimoji="1" lang="ja-JP" altLang="en-US"/>
          </a:p>
        </p:txBody>
      </p:sp>
    </p:spTree>
    <p:extLst>
      <p:ext uri="{BB962C8B-B14F-4D97-AF65-F5344CB8AC3E}">
        <p14:creationId xmlns:p14="http://schemas.microsoft.com/office/powerpoint/2010/main" val="3338427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6</a:t>
            </a:fld>
            <a:endParaRPr kumimoji="1" lang="ja-JP" altLang="en-US"/>
          </a:p>
        </p:txBody>
      </p:sp>
    </p:spTree>
    <p:extLst>
      <p:ext uri="{BB962C8B-B14F-4D97-AF65-F5344CB8AC3E}">
        <p14:creationId xmlns:p14="http://schemas.microsoft.com/office/powerpoint/2010/main" val="3058122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7</a:t>
            </a:fld>
            <a:endParaRPr kumimoji="1" lang="ja-JP" altLang="en-US"/>
          </a:p>
        </p:txBody>
      </p:sp>
    </p:spTree>
    <p:extLst>
      <p:ext uri="{BB962C8B-B14F-4D97-AF65-F5344CB8AC3E}">
        <p14:creationId xmlns:p14="http://schemas.microsoft.com/office/powerpoint/2010/main" val="136716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おｓ</a:t>
            </a:r>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8</a:t>
            </a:fld>
            <a:endParaRPr kumimoji="1" lang="ja-JP" altLang="en-US"/>
          </a:p>
        </p:txBody>
      </p:sp>
    </p:spTree>
    <p:extLst>
      <p:ext uri="{BB962C8B-B14F-4D97-AF65-F5344CB8AC3E}">
        <p14:creationId xmlns:p14="http://schemas.microsoft.com/office/powerpoint/2010/main" val="3567278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9</a:t>
            </a:fld>
            <a:endParaRPr kumimoji="1" lang="ja-JP" altLang="en-US"/>
          </a:p>
        </p:txBody>
      </p:sp>
    </p:spTree>
    <p:extLst>
      <p:ext uri="{BB962C8B-B14F-4D97-AF65-F5344CB8AC3E}">
        <p14:creationId xmlns:p14="http://schemas.microsoft.com/office/powerpoint/2010/main" val="3291428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10</a:t>
            </a:fld>
            <a:endParaRPr kumimoji="1" lang="ja-JP" altLang="en-US"/>
          </a:p>
        </p:txBody>
      </p:sp>
    </p:spTree>
    <p:extLst>
      <p:ext uri="{BB962C8B-B14F-4D97-AF65-F5344CB8AC3E}">
        <p14:creationId xmlns:p14="http://schemas.microsoft.com/office/powerpoint/2010/main" val="39843402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1D978EF2-D399-4FCA-99E6-E328AE08B952}" type="slidenum">
              <a:rPr kumimoji="1" lang="ja-JP" altLang="en-US" smtClean="0"/>
              <a:t>11</a:t>
            </a:fld>
            <a:endParaRPr kumimoji="1" lang="ja-JP" altLang="en-US"/>
          </a:p>
        </p:txBody>
      </p:sp>
    </p:spTree>
    <p:extLst>
      <p:ext uri="{BB962C8B-B14F-4D97-AF65-F5344CB8AC3E}">
        <p14:creationId xmlns:p14="http://schemas.microsoft.com/office/powerpoint/2010/main" val="2474451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7F822F0-A361-4012-BE4A-9127B73037CC}" type="datetime1">
              <a:rPr kumimoji="1" lang="ja-JP" altLang="en-US" smtClean="0"/>
              <a:t>2024/7/3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792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D99C597-6B36-4241-8C43-DD3CC67E0FA6}" type="datetime1">
              <a:rPr kumimoji="1" lang="ja-JP" altLang="en-US" smtClean="0"/>
              <a:t>2024/7/3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3794268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縦書きタイトルと&#10;縦書きテキスト">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55C3C7F-4D63-47F3-BEDB-6883397AC94D}" type="datetime1">
              <a:rPr kumimoji="1" lang="ja-JP" altLang="en-US" smtClean="0"/>
              <a:t>2024/7/3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210888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07B1F2F-DF3C-436E-9B50-72D3A69D3383}" type="datetime1">
              <a:rPr kumimoji="1" lang="ja-JP" altLang="en-US" smtClean="0"/>
              <a:t>2024/7/3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lvl1pPr>
              <a:defRPr sz="2400"/>
            </a:lvl1pPr>
          </a:lstStyle>
          <a:p>
            <a:fld id="{E0107F97-1CD5-41F0-B842-C38020C26506}" type="slidenum">
              <a:rPr kumimoji="1" lang="ja-JP" altLang="en-US" smtClean="0"/>
              <a:pPr/>
              <a:t>‹#›</a:t>
            </a:fld>
            <a:endParaRPr kumimoji="1" lang="ja-JP" altLang="en-US" dirty="0"/>
          </a:p>
        </p:txBody>
      </p:sp>
    </p:spTree>
    <p:extLst>
      <p:ext uri="{BB962C8B-B14F-4D97-AF65-F5344CB8AC3E}">
        <p14:creationId xmlns:p14="http://schemas.microsoft.com/office/powerpoint/2010/main" val="943134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セクション見出し">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A76D386-7920-4F9D-82F1-934D9F91A06B}" type="datetime1">
              <a:rPr kumimoji="1" lang="ja-JP" altLang="en-US" smtClean="0"/>
              <a:t>2024/7/3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51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1145B6-996D-402A-A7BF-B20A80B77617}" type="datetime1">
              <a:rPr kumimoji="1" lang="ja-JP" altLang="en-US" smtClean="0"/>
              <a:t>2024/7/3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2362933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097280" y="2582335"/>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217920" y="2582334"/>
            <a:ext cx="4937760" cy="328676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928308C-EA13-47BC-8EBA-933B8E5FC28A}" type="datetime1">
              <a:rPr kumimoji="1" lang="ja-JP" altLang="en-US" smtClean="0"/>
              <a:t>2024/7/3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684298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0ECD8946-89FB-4F02-9A1E-916169506809}" type="datetime1">
              <a:rPr kumimoji="1" lang="ja-JP" altLang="en-US" smtClean="0"/>
              <a:t>2024/7/3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3102543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EC473E4-9D8D-4AEA-8CD8-38C8A69E4B3B}" type="datetime1">
              <a:rPr kumimoji="1" lang="ja-JP" altLang="en-US" smtClean="0"/>
              <a:t>2024/7/3</a:t>
            </a:fld>
            <a:endParaRPr kumimoji="1" lang="ja-JP"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kumimoji="1" lang="ja-JP" altLang="en-US"/>
          </a:p>
        </p:txBody>
      </p:sp>
      <p:sp>
        <p:nvSpPr>
          <p:cNvPr id="9" name="Slide Number Placeholder 8"/>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1034686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タイトル付きのコンテンツ">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AB8367D-6306-4D79-867D-F52CA233800C}" type="datetime1">
              <a:rPr kumimoji="1" lang="ja-JP" altLang="en-US" smtClean="0"/>
              <a:t>2024/7/3</a:t>
            </a:fld>
            <a:endParaRPr kumimoji="1" lang="ja-JP"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kumimoji="1" lang="ja-JP"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4178733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タイトル付きの図">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FCDBB4A-9EDC-4507-8DFD-430BF2747A88}" type="datetime1">
              <a:rPr kumimoji="1" lang="ja-JP" altLang="en-US" smtClean="0"/>
              <a:t>2024/7/3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E0107F97-1CD5-41F0-B842-C38020C26506}" type="slidenum">
              <a:rPr kumimoji="1" lang="ja-JP" altLang="en-US" smtClean="0"/>
              <a:t>‹#›</a:t>
            </a:fld>
            <a:endParaRPr kumimoji="1" lang="ja-JP" altLang="en-US"/>
          </a:p>
        </p:txBody>
      </p:sp>
    </p:spTree>
    <p:extLst>
      <p:ext uri="{BB962C8B-B14F-4D97-AF65-F5344CB8AC3E}">
        <p14:creationId xmlns:p14="http://schemas.microsoft.com/office/powerpoint/2010/main" val="22688849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3DA3026-E5EE-4DE9-AC96-4C23AF92887A}" type="datetime1">
              <a:rPr kumimoji="1" lang="ja-JP" altLang="en-US" smtClean="0"/>
              <a:t>2024/7/3</a:t>
            </a:fld>
            <a:endParaRPr kumimoji="1" lang="ja-JP"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kumimoji="1" lang="ja-JP"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0107F97-1CD5-41F0-B842-C38020C26506}" type="slidenum">
              <a:rPr kumimoji="1" lang="ja-JP" altLang="en-US" smtClean="0"/>
              <a:t>‹#›</a:t>
            </a:fld>
            <a:endParaRPr kumimoji="1" lang="ja-JP"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175111"/>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hf hdr="0" ftr="0" dt="0"/>
  <p:txStyles>
    <p:titleStyle>
      <a:lvl1pPr algn="l" defTabSz="914400" rtl="0" eaLnBrk="1" latinLnBrk="0" hangingPunct="1">
        <a:lnSpc>
          <a:spcPct val="85000"/>
        </a:lnSpc>
        <a:spcBef>
          <a:spcPct val="0"/>
        </a:spcBef>
        <a:buNone/>
        <a:defRPr kumimoji="1"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4EFB529-41D2-B503-9027-E2C34BFE0FF0}"/>
              </a:ext>
            </a:extLst>
          </p:cNvPr>
          <p:cNvSpPr>
            <a:spLocks noGrp="1"/>
          </p:cNvSpPr>
          <p:nvPr>
            <p:ph type="ctrTitle"/>
          </p:nvPr>
        </p:nvSpPr>
        <p:spPr>
          <a:xfrm>
            <a:off x="1524000" y="370648"/>
            <a:ext cx="9144000" cy="3107438"/>
          </a:xfrm>
        </p:spPr>
        <p:txBody>
          <a:bodyPr>
            <a:noAutofit/>
          </a:bodyPr>
          <a:lstStyle/>
          <a:p>
            <a:r>
              <a:rPr kumimoji="1" lang="en-US" altLang="ja-JP" sz="4800" dirty="0"/>
              <a:t>Control the population of free viruses in nonlinear uncertain HIV syste</a:t>
            </a:r>
            <a:r>
              <a:rPr lang="en-US" altLang="ja-JP" sz="4800" dirty="0"/>
              <a:t>m using Q-learning</a:t>
            </a:r>
            <a:endParaRPr kumimoji="1" lang="ja-JP" altLang="en-US" sz="4800" dirty="0"/>
          </a:p>
        </p:txBody>
      </p:sp>
      <p:sp>
        <p:nvSpPr>
          <p:cNvPr id="3" name="字幕 2">
            <a:extLst>
              <a:ext uri="{FF2B5EF4-FFF2-40B4-BE49-F238E27FC236}">
                <a16:creationId xmlns:a16="http://schemas.microsoft.com/office/drawing/2014/main" id="{60C7E160-62E1-AD65-23EB-AD79C14F1CBC}"/>
              </a:ext>
            </a:extLst>
          </p:cNvPr>
          <p:cNvSpPr>
            <a:spLocks noGrp="1"/>
          </p:cNvSpPr>
          <p:nvPr>
            <p:ph type="subTitle" idx="1"/>
          </p:nvPr>
        </p:nvSpPr>
        <p:spPr>
          <a:xfrm>
            <a:off x="1100051" y="4455620"/>
            <a:ext cx="10058400" cy="1945179"/>
          </a:xfrm>
        </p:spPr>
        <p:txBody>
          <a:bodyPr>
            <a:normAutofit/>
          </a:bodyPr>
          <a:lstStyle/>
          <a:p>
            <a:r>
              <a:rPr kumimoji="1" lang="en-US" altLang="ja-JP" dirty="0">
                <a:latin typeface="+mn-lt"/>
              </a:rPr>
              <a:t>Hossein Gholizade-Narm, Amin Noori </a:t>
            </a:r>
          </a:p>
          <a:p>
            <a:r>
              <a:rPr lang="en-US" altLang="ja-JP" b="1" i="0" dirty="0">
                <a:solidFill>
                  <a:srgbClr val="3A3A3A"/>
                </a:solidFill>
                <a:effectLst/>
                <a:highlight>
                  <a:srgbClr val="F3F3F3"/>
                </a:highlight>
                <a:latin typeface="Source Sans Pro" panose="020F0502020204030204" pitchFamily="34" charset="0"/>
              </a:rPr>
              <a:t>International journal of machine learning and cybernetics, 2018-07, Vol.9 (7), p.1169-1179 </a:t>
            </a:r>
          </a:p>
          <a:p>
            <a:pPr algn="r"/>
            <a:r>
              <a:rPr kumimoji="1" lang="en-US" altLang="ja-JP" dirty="0">
                <a:latin typeface="+mn-lt"/>
              </a:rPr>
              <a:t>62121454 </a:t>
            </a:r>
            <a:r>
              <a:rPr kumimoji="1" lang="ja-JP" altLang="en-US" dirty="0">
                <a:latin typeface="+mn-lt"/>
              </a:rPr>
              <a:t>大森研究室　渡辺功侑</a:t>
            </a:r>
          </a:p>
        </p:txBody>
      </p:sp>
      <p:sp>
        <p:nvSpPr>
          <p:cNvPr id="4" name="スライド番号プレースホルダー 3">
            <a:extLst>
              <a:ext uri="{FF2B5EF4-FFF2-40B4-BE49-F238E27FC236}">
                <a16:creationId xmlns:a16="http://schemas.microsoft.com/office/drawing/2014/main" id="{69E309C6-18F6-0122-A460-5B98698C1733}"/>
              </a:ext>
            </a:extLst>
          </p:cNvPr>
          <p:cNvSpPr>
            <a:spLocks noGrp="1"/>
          </p:cNvSpPr>
          <p:nvPr>
            <p:ph type="sldNum" sz="quarter" idx="12"/>
          </p:nvPr>
        </p:nvSpPr>
        <p:spPr/>
        <p:txBody>
          <a:bodyPr/>
          <a:lstStyle/>
          <a:p>
            <a:fld id="{E0107F97-1CD5-41F0-B842-C38020C26506}" type="slidenum">
              <a:rPr kumimoji="1" lang="ja-JP" altLang="en-US" sz="2000" smtClean="0"/>
              <a:t>1</a:t>
            </a:fld>
            <a:endParaRPr kumimoji="1" lang="ja-JP" altLang="en-US" sz="2000" dirty="0"/>
          </a:p>
        </p:txBody>
      </p:sp>
    </p:spTree>
    <p:extLst>
      <p:ext uri="{BB962C8B-B14F-4D97-AF65-F5344CB8AC3E}">
        <p14:creationId xmlns:p14="http://schemas.microsoft.com/office/powerpoint/2010/main" val="42091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A7D4C-250F-5594-CEFF-5826316DDC23}"/>
              </a:ext>
            </a:extLst>
          </p:cNvPr>
          <p:cNvSpPr>
            <a:spLocks noGrp="1"/>
          </p:cNvSpPr>
          <p:nvPr>
            <p:ph type="title"/>
          </p:nvPr>
        </p:nvSpPr>
        <p:spPr>
          <a:xfrm>
            <a:off x="1097280" y="690510"/>
            <a:ext cx="10058400" cy="930727"/>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C9F350-4FFF-5D7A-D8F3-96A9C4DC7413}"/>
              </a:ext>
            </a:extLst>
          </p:cNvPr>
          <p:cNvSpPr>
            <a:spLocks noGrp="1"/>
          </p:cNvSpPr>
          <p:nvPr>
            <p:ph idx="1"/>
          </p:nvPr>
        </p:nvSpPr>
        <p:spPr>
          <a:xfrm>
            <a:off x="1097280" y="1845733"/>
            <a:ext cx="4998720" cy="4444453"/>
          </a:xfrm>
        </p:spPr>
        <p:txBody>
          <a:bodyPr>
            <a:normAutofit/>
          </a:bodyPr>
          <a:lstStyle/>
          <a:p>
            <a:r>
              <a:rPr kumimoji="1" lang="en-US" altLang="ja-JP" dirty="0">
                <a:solidFill>
                  <a:schemeClr val="bg2"/>
                </a:solidFill>
              </a:rPr>
              <a:t>1. </a:t>
            </a:r>
            <a:r>
              <a:rPr lang="ja-JP" altLang="en-US" dirty="0">
                <a:solidFill>
                  <a:schemeClr val="bg2"/>
                </a:solidFill>
              </a:rPr>
              <a:t>はじめに</a:t>
            </a:r>
            <a:endParaRPr lang="en-US" altLang="ja-JP" dirty="0">
              <a:solidFill>
                <a:schemeClr val="bg2"/>
              </a:solidFill>
            </a:endParaRPr>
          </a:p>
          <a:p>
            <a:r>
              <a:rPr lang="en-US" altLang="ja-JP" sz="1900" dirty="0">
                <a:solidFill>
                  <a:schemeClr val="bg2"/>
                </a:solidFill>
              </a:rPr>
              <a:t>1-1. </a:t>
            </a:r>
            <a:r>
              <a:rPr lang="ja-JP" altLang="en-US" sz="1900" dirty="0">
                <a:solidFill>
                  <a:schemeClr val="bg2"/>
                </a:solidFill>
              </a:rPr>
              <a:t>背景と目的</a:t>
            </a:r>
            <a:endParaRPr lang="en-US" altLang="ja-JP" sz="1900" dirty="0">
              <a:solidFill>
                <a:schemeClr val="bg2"/>
              </a:solidFill>
            </a:endParaRPr>
          </a:p>
          <a:p>
            <a:r>
              <a:rPr lang="en-US" altLang="ja-JP" sz="1900" dirty="0">
                <a:solidFill>
                  <a:schemeClr val="bg2"/>
                </a:solidFill>
              </a:rPr>
              <a:t>1-2. </a:t>
            </a:r>
            <a:r>
              <a:rPr lang="ja-JP" altLang="en-US" sz="1900" dirty="0">
                <a:solidFill>
                  <a:schemeClr val="bg2"/>
                </a:solidFill>
              </a:rPr>
              <a:t>従来の研究</a:t>
            </a:r>
            <a:endParaRPr lang="en-US" altLang="ja-JP" sz="1900" dirty="0">
              <a:solidFill>
                <a:schemeClr val="bg2"/>
              </a:solidFill>
            </a:endParaRPr>
          </a:p>
          <a:p>
            <a:r>
              <a:rPr kumimoji="1" lang="en-US" altLang="ja-JP" dirty="0">
                <a:solidFill>
                  <a:schemeClr val="bg2"/>
                </a:solidFill>
              </a:rPr>
              <a:t>2. </a:t>
            </a:r>
            <a:r>
              <a:rPr kumimoji="1" lang="ja-JP" altLang="en-US" dirty="0">
                <a:solidFill>
                  <a:schemeClr val="bg2"/>
                </a:solidFill>
              </a:rPr>
              <a:t>数理モデル</a:t>
            </a:r>
            <a:endParaRPr kumimoji="1" lang="en-US" altLang="ja-JP" dirty="0">
              <a:solidFill>
                <a:schemeClr val="bg2"/>
              </a:solidFill>
            </a:endParaRPr>
          </a:p>
          <a:p>
            <a:r>
              <a:rPr lang="en-US" altLang="ja-JP" dirty="0"/>
              <a:t>3. </a:t>
            </a:r>
            <a:r>
              <a:rPr lang="ja-JP" altLang="en-US" dirty="0"/>
              <a:t>解析手法</a:t>
            </a:r>
            <a:endParaRPr lang="en-US" altLang="ja-JP" dirty="0"/>
          </a:p>
          <a:p>
            <a:r>
              <a:rPr lang="en-US" altLang="ja-JP" sz="1800" dirty="0"/>
              <a:t>3-1. </a:t>
            </a:r>
            <a:r>
              <a:rPr lang="ja-JP" altLang="en-US" sz="1800" dirty="0"/>
              <a:t>強化学習</a:t>
            </a:r>
            <a:endParaRPr lang="en-US" altLang="ja-JP" sz="1800" dirty="0"/>
          </a:p>
          <a:p>
            <a:r>
              <a:rPr lang="en-US" altLang="ja-JP" sz="1800" dirty="0"/>
              <a:t>3-2. </a:t>
            </a:r>
            <a:r>
              <a:rPr lang="ja-JP" altLang="en-US" sz="1800" dirty="0"/>
              <a:t>学習アルゴリズム</a:t>
            </a:r>
            <a:endParaRPr lang="en-US" altLang="ja-JP" sz="1800" dirty="0"/>
          </a:p>
          <a:p>
            <a:r>
              <a:rPr lang="en-US" altLang="ja-JP" sz="1800" dirty="0"/>
              <a:t>3-3. Q</a:t>
            </a:r>
            <a:r>
              <a:rPr lang="ja-JP" altLang="en-US" sz="1800" dirty="0"/>
              <a:t>学習</a:t>
            </a:r>
            <a:endParaRPr lang="en-US" altLang="ja-JP" sz="1800" dirty="0"/>
          </a:p>
          <a:p>
            <a:r>
              <a:rPr lang="en-US" altLang="ja-JP" sz="1800" dirty="0"/>
              <a:t>3-4.</a:t>
            </a:r>
            <a:r>
              <a:rPr kumimoji="1" lang="ja-JP" altLang="en-US" sz="18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状態・報酬・行動・方策の定義</a:t>
            </a:r>
            <a:endParaRPr lang="en-US" altLang="ja-JP" sz="1800" dirty="0"/>
          </a:p>
          <a:p>
            <a:endParaRPr lang="en-US" altLang="ja-JP" dirty="0"/>
          </a:p>
        </p:txBody>
      </p:sp>
      <p:sp>
        <p:nvSpPr>
          <p:cNvPr id="4" name="コンテンツ プレースホルダー 2">
            <a:extLst>
              <a:ext uri="{FF2B5EF4-FFF2-40B4-BE49-F238E27FC236}">
                <a16:creationId xmlns:a16="http://schemas.microsoft.com/office/drawing/2014/main" id="{CC6922C4-E278-C3B3-4D4C-FABD52103F92}"/>
              </a:ext>
            </a:extLst>
          </p:cNvPr>
          <p:cNvSpPr txBox="1">
            <a:spLocks/>
          </p:cNvSpPr>
          <p:nvPr/>
        </p:nvSpPr>
        <p:spPr>
          <a:xfrm>
            <a:off x="6096000" y="1881251"/>
            <a:ext cx="5222488" cy="4444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solidFill>
                  <a:schemeClr val="bg2"/>
                </a:solidFill>
              </a:rPr>
              <a:t>4. </a:t>
            </a:r>
            <a:r>
              <a:rPr lang="ja-JP" altLang="en-US" dirty="0">
                <a:solidFill>
                  <a:schemeClr val="bg2"/>
                </a:solidFill>
              </a:rPr>
              <a:t>検証</a:t>
            </a:r>
            <a:endParaRPr lang="en-US" altLang="ja-JP" dirty="0">
              <a:solidFill>
                <a:schemeClr val="bg2"/>
              </a:solidFill>
            </a:endParaRPr>
          </a:p>
          <a:p>
            <a:r>
              <a:rPr lang="en-US" altLang="ja-JP" sz="1800" dirty="0">
                <a:solidFill>
                  <a:schemeClr val="bg2"/>
                </a:solidFill>
              </a:rPr>
              <a:t>4-1. </a:t>
            </a:r>
            <a:r>
              <a:rPr lang="ja-JP" altLang="en-US" sz="1800" dirty="0">
                <a:solidFill>
                  <a:schemeClr val="bg2"/>
                </a:solidFill>
              </a:rPr>
              <a:t>初期条件が既知の場合</a:t>
            </a:r>
            <a:endParaRPr lang="en-US" altLang="ja-JP" sz="1800" dirty="0">
              <a:solidFill>
                <a:schemeClr val="bg2"/>
              </a:solidFill>
            </a:endParaRPr>
          </a:p>
          <a:p>
            <a:r>
              <a:rPr lang="en-US" altLang="ja-JP" sz="1800" dirty="0">
                <a:solidFill>
                  <a:schemeClr val="bg2"/>
                </a:solidFill>
              </a:rPr>
              <a:t>4-2.</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初期条件が不確実な場合</a:t>
            </a:r>
            <a:endParaRPr lang="en-US" altLang="ja-JP" sz="1800" dirty="0">
              <a:solidFill>
                <a:schemeClr val="bg2"/>
              </a:solidFill>
            </a:endParaRPr>
          </a:p>
          <a:p>
            <a:r>
              <a:rPr lang="en-US" altLang="ja-JP" sz="1800" dirty="0">
                <a:solidFill>
                  <a:schemeClr val="bg2"/>
                </a:solidFill>
              </a:rPr>
              <a:t>4-3.</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初期条件が不確実＋不確実外乱がある場合</a:t>
            </a:r>
            <a:endParaRPr lang="en-US" altLang="ja-JP" sz="1800" dirty="0">
              <a:solidFill>
                <a:schemeClr val="bg2"/>
              </a:solidFill>
            </a:endParaRPr>
          </a:p>
          <a:p>
            <a:r>
              <a:rPr lang="en-US" altLang="ja-JP" dirty="0">
                <a:solidFill>
                  <a:schemeClr val="bg2"/>
                </a:solidFill>
              </a:rPr>
              <a:t>5. </a:t>
            </a:r>
            <a:r>
              <a:rPr lang="ja-JP" altLang="en-US" dirty="0">
                <a:solidFill>
                  <a:schemeClr val="bg2"/>
                </a:solidFill>
              </a:rPr>
              <a:t>結論と展望</a:t>
            </a:r>
            <a:endParaRPr lang="en-US" altLang="ja-JP" dirty="0">
              <a:solidFill>
                <a:schemeClr val="bg2"/>
              </a:solidFill>
            </a:endParaRPr>
          </a:p>
          <a:p>
            <a:r>
              <a:rPr lang="en-US" altLang="ja-JP" dirty="0">
                <a:solidFill>
                  <a:schemeClr val="bg2"/>
                </a:solidFill>
              </a:rPr>
              <a:t>6. Appendix</a:t>
            </a:r>
          </a:p>
        </p:txBody>
      </p:sp>
      <p:sp>
        <p:nvSpPr>
          <p:cNvPr id="5" name="スライド番号プレースホルダー 4">
            <a:extLst>
              <a:ext uri="{FF2B5EF4-FFF2-40B4-BE49-F238E27FC236}">
                <a16:creationId xmlns:a16="http://schemas.microsoft.com/office/drawing/2014/main" id="{2822E05A-7DAC-64ED-FA07-F6078E583BDE}"/>
              </a:ext>
            </a:extLst>
          </p:cNvPr>
          <p:cNvSpPr>
            <a:spLocks noGrp="1"/>
          </p:cNvSpPr>
          <p:nvPr>
            <p:ph type="sldNum" sz="quarter" idx="12"/>
          </p:nvPr>
        </p:nvSpPr>
        <p:spPr/>
        <p:txBody>
          <a:bodyPr/>
          <a:lstStyle/>
          <a:p>
            <a:fld id="{E0107F97-1CD5-41F0-B842-C38020C26506}" type="slidenum">
              <a:rPr kumimoji="1" lang="ja-JP" altLang="en-US" smtClean="0"/>
              <a:t>10</a:t>
            </a:fld>
            <a:endParaRPr kumimoji="1" lang="ja-JP" altLang="en-US"/>
          </a:p>
        </p:txBody>
      </p:sp>
    </p:spTree>
    <p:extLst>
      <p:ext uri="{BB962C8B-B14F-4D97-AF65-F5344CB8AC3E}">
        <p14:creationId xmlns:p14="http://schemas.microsoft.com/office/powerpoint/2010/main" val="76337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3. </a:t>
            </a:r>
            <a:r>
              <a:rPr lang="ja-JP" altLang="en-US" dirty="0"/>
              <a:t>解析手法　　強化学習</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670561" y="1863151"/>
                <a:ext cx="10058400" cy="4588520"/>
              </a:xfrm>
            </p:spPr>
            <p:txBody>
              <a:bodyPr>
                <a:normAutofit/>
              </a:bodyPr>
              <a:lstStyle/>
              <a:p>
                <a:r>
                  <a:rPr kumimoji="1" lang="ja-JP" altLang="en-US" sz="2800" dirty="0"/>
                  <a:t>強化学習</a:t>
                </a:r>
                <a:endParaRPr kumimoji="1" lang="en-US" altLang="ja-JP" sz="2800" dirty="0"/>
              </a:p>
              <a:p>
                <a:pPr marL="0" indent="0">
                  <a:buNone/>
                </a:pPr>
                <a:r>
                  <a:rPr lang="ja-JP" altLang="en-US" dirty="0"/>
                  <a:t>・ ある行動をとる際の</a:t>
                </a:r>
                <a:r>
                  <a:rPr lang="ja-JP" altLang="en-US" b="1" dirty="0"/>
                  <a:t>価値関数</a:t>
                </a:r>
                <a:r>
                  <a:rPr lang="en-US" altLang="ja-JP" b="1" dirty="0"/>
                  <a:t>V(</a:t>
                </a:r>
                <a:r>
                  <a:rPr lang="ja-JP" altLang="en-US" b="1" dirty="0"/>
                  <a:t>評価関数</a:t>
                </a:r>
                <a:r>
                  <a:rPr lang="en-US" altLang="ja-JP" b="1" dirty="0"/>
                  <a:t>) </a:t>
                </a:r>
                <a:r>
                  <a:rPr kumimoji="1" lang="ja-JP" altLang="en-US" dirty="0"/>
                  <a:t>を最大化する</a:t>
                </a:r>
                <a:endParaRPr kumimoji="1" lang="en-US" altLang="ja-JP" dirty="0"/>
              </a:p>
              <a:p>
                <a:pPr marL="0" indent="0">
                  <a:buNone/>
                </a:pPr>
                <a:r>
                  <a:rPr lang="en-US" altLang="ja-JP" dirty="0"/>
                  <a:t>   </a:t>
                </a:r>
                <a:r>
                  <a:rPr kumimoji="1" lang="ja-JP" altLang="en-US" b="1" dirty="0"/>
                  <a:t>方策</a:t>
                </a:r>
                <a14:m>
                  <m:oMath xmlns:m="http://schemas.openxmlformats.org/officeDocument/2006/math">
                    <m:r>
                      <a:rPr kumimoji="1" lang="ja-JP" altLang="en-US" b="1" i="1" smtClean="0">
                        <a:latin typeface="Cambria Math" panose="02040503050406030204" pitchFamily="18" charset="0"/>
                      </a:rPr>
                      <m:t>𝝅</m:t>
                    </m:r>
                  </m:oMath>
                </a14:m>
                <a:r>
                  <a:rPr kumimoji="1" lang="ja-JP" altLang="en-US" dirty="0"/>
                  <a:t>を決定する</a:t>
                </a:r>
                <a:r>
                  <a:rPr kumimoji="1" lang="en-US" altLang="ja-JP" dirty="0"/>
                  <a:t>. </a:t>
                </a:r>
                <a:r>
                  <a:rPr kumimoji="1" lang="ja-JP" altLang="en-US" dirty="0"/>
                  <a:t>未知の環境や価値関数において方策を</a:t>
                </a:r>
                <a:endParaRPr kumimoji="1" lang="en-US" altLang="ja-JP" dirty="0"/>
              </a:p>
              <a:p>
                <a:pPr marL="0" indent="0">
                  <a:buNone/>
                </a:pPr>
                <a:r>
                  <a:rPr lang="ja-JP" altLang="en-US" dirty="0"/>
                  <a:t>   最適化することを目標とする</a:t>
                </a:r>
                <a:r>
                  <a:rPr lang="en-US" altLang="ja-JP" dirty="0"/>
                  <a:t>.</a:t>
                </a:r>
              </a:p>
              <a:p>
                <a:pPr marL="0" indent="0">
                  <a:buNone/>
                </a:pPr>
                <a:r>
                  <a:rPr lang="ja-JP" altLang="en-US" dirty="0"/>
                  <a:t>・報酬</a:t>
                </a:r>
                <a14:m>
                  <m:oMath xmlns:m="http://schemas.openxmlformats.org/officeDocument/2006/math">
                    <m:r>
                      <a:rPr lang="en-US" altLang="ja-JP" b="0" i="1" smtClean="0">
                        <a:latin typeface="Cambria Math" panose="02040503050406030204" pitchFamily="18" charset="0"/>
                      </a:rPr>
                      <m:t>𝑟</m:t>
                    </m:r>
                  </m:oMath>
                </a14:m>
                <a:r>
                  <a:rPr kumimoji="1" lang="ja-JP" altLang="en-US" dirty="0"/>
                  <a:t>は各状態において</a:t>
                </a:r>
                <a:r>
                  <a:rPr kumimoji="1" lang="ja-JP" altLang="en-US" b="1" dirty="0"/>
                  <a:t>離散的</a:t>
                </a:r>
                <a:r>
                  <a:rPr kumimoji="1" lang="ja-JP" altLang="en-US" dirty="0"/>
                  <a:t>に与えられ</a:t>
                </a:r>
                <a:r>
                  <a:rPr kumimoji="1" lang="en-US" altLang="ja-JP" dirty="0"/>
                  <a:t>, </a:t>
                </a:r>
                <a:r>
                  <a:rPr kumimoji="1" lang="ja-JP" altLang="en-US" dirty="0"/>
                  <a:t>環境の状態は</a:t>
                </a:r>
                <a:endParaRPr kumimoji="1" lang="en-US" altLang="ja-JP" dirty="0"/>
              </a:p>
              <a:p>
                <a:pPr marL="0" indent="0">
                  <a:buNone/>
                </a:pPr>
                <a:r>
                  <a:rPr lang="ja-JP" altLang="en-US" dirty="0"/>
                  <a:t>  </a:t>
                </a:r>
                <a:r>
                  <a:rPr lang="ja-JP" altLang="en-US" b="1" dirty="0"/>
                  <a:t>確率的</a:t>
                </a:r>
                <a:r>
                  <a:rPr lang="ja-JP" altLang="en-US" dirty="0"/>
                  <a:t>である</a:t>
                </a:r>
                <a:r>
                  <a:rPr lang="en-US" altLang="ja-JP" dirty="0"/>
                  <a:t>.</a:t>
                </a:r>
                <a:endParaRPr kumimoji="1" lang="en-US" altLang="ja-JP" dirty="0"/>
              </a:p>
              <a:p>
                <a:pPr marL="0" indent="0">
                  <a:buNone/>
                </a:pPr>
                <a:r>
                  <a:rPr kumimoji="1" lang="ja-JP" altLang="en-US" dirty="0"/>
                  <a:t>・ある状態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において行動</a:t>
                </a:r>
                <a14:m>
                  <m:oMath xmlns:m="http://schemas.openxmlformats.org/officeDocument/2006/math">
                    <m:r>
                      <a:rPr kumimoji="1" lang="en-US" altLang="ja-JP" b="0" i="1" smtClean="0">
                        <a:latin typeface="Cambria Math" panose="02040503050406030204" pitchFamily="18" charset="0"/>
                      </a:rPr>
                      <m:t>𝑢</m:t>
                    </m:r>
                  </m:oMath>
                </a14:m>
                <a:r>
                  <a:rPr kumimoji="1" lang="ja-JP" altLang="en-US" dirty="0"/>
                  <a:t>をとると</a:t>
                </a:r>
                <a:r>
                  <a:rPr kumimoji="1" lang="en-US" altLang="ja-JP" dirty="0"/>
                  <a:t>, </a:t>
                </a:r>
                <a:r>
                  <a:rPr kumimoji="1" lang="ja-JP" altLang="en-US" dirty="0"/>
                  <a:t>報酬</a:t>
                </a:r>
                <a14:m>
                  <m:oMath xmlns:m="http://schemas.openxmlformats.org/officeDocument/2006/math">
                    <m:r>
                      <a:rPr kumimoji="1" lang="en-US" altLang="ja-JP" b="0" i="1" smtClean="0">
                        <a:latin typeface="Cambria Math" panose="02040503050406030204" pitchFamily="18" charset="0"/>
                      </a:rPr>
                      <m:t>𝑟</m:t>
                    </m:r>
                  </m:oMath>
                </a14:m>
                <a:r>
                  <a:rPr kumimoji="1" lang="en-US" altLang="ja-JP" dirty="0"/>
                  <a:t>(</a:t>
                </a:r>
                <a:r>
                  <a:rPr kumimoji="1" lang="ja-JP" altLang="en-US" dirty="0"/>
                  <a:t>行動の良し悪しを測る指標</a:t>
                </a:r>
                <a:r>
                  <a:rPr kumimoji="1" lang="en-US" altLang="ja-JP" dirty="0"/>
                  <a:t>)</a:t>
                </a:r>
                <a:r>
                  <a:rPr kumimoji="1" lang="ja-JP" altLang="en-US" dirty="0"/>
                  <a:t>と</a:t>
                </a:r>
                <a:endParaRPr kumimoji="1" lang="en-US" altLang="ja-JP" dirty="0"/>
              </a:p>
              <a:p>
                <a:pPr marL="0" indent="0">
                  <a:buNone/>
                </a:pPr>
                <a:r>
                  <a:rPr lang="en-US" altLang="ja-JP" dirty="0"/>
                  <a:t>  </a:t>
                </a:r>
                <a:r>
                  <a:rPr kumimoji="1" lang="ja-JP" altLang="en-US" dirty="0"/>
                  <a:t>状態</a:t>
                </a:r>
                <a14:m>
                  <m:oMath xmlns:m="http://schemas.openxmlformats.org/officeDocument/2006/math">
                    <m:r>
                      <a:rPr kumimoji="1" lang="en-US" altLang="ja-JP" b="0" i="1" smtClean="0">
                        <a:latin typeface="Cambria Math" panose="02040503050406030204" pitchFamily="18" charset="0"/>
                      </a:rPr>
                      <m:t>𝑥</m:t>
                    </m:r>
                  </m:oMath>
                </a14:m>
                <a:r>
                  <a:rPr kumimoji="1" lang="ja-JP" altLang="en-US" dirty="0"/>
                  <a:t>をエージェントは受け取る</a:t>
                </a:r>
                <a:r>
                  <a:rPr kumimoji="1" lang="en-US" altLang="ja-JP" dirty="0"/>
                  <a:t>. </a:t>
                </a:r>
                <a:r>
                  <a:rPr kumimoji="1" lang="ja-JP" altLang="en-US" b="0" dirty="0"/>
                  <a:t>報酬</a:t>
                </a:r>
                <a14:m>
                  <m:oMath xmlns:m="http://schemas.openxmlformats.org/officeDocument/2006/math">
                    <m:r>
                      <a:rPr kumimoji="1" lang="en-US" altLang="ja-JP" b="0" i="1" smtClean="0">
                        <a:latin typeface="Cambria Math" panose="02040503050406030204" pitchFamily="18" charset="0"/>
                      </a:rPr>
                      <m:t>𝑟</m:t>
                    </m:r>
                  </m:oMath>
                </a14:m>
                <a:r>
                  <a:rPr kumimoji="1" lang="ja-JP" altLang="en-US" dirty="0"/>
                  <a:t>は最適化において唯一の判断材料</a:t>
                </a:r>
                <a:r>
                  <a:rPr kumimoji="1" lang="en-US" altLang="ja-JP" dirty="0"/>
                  <a:t>. </a:t>
                </a:r>
              </a:p>
              <a:p>
                <a:pPr marL="0" indent="0">
                  <a:buNone/>
                </a:pPr>
                <a:endParaRPr kumimoji="1" lang="en-US" altLang="ja-JP"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670561" y="1863151"/>
                <a:ext cx="10058400" cy="4588520"/>
              </a:xfrm>
              <a:blipFill>
                <a:blip r:embed="rId3"/>
                <a:stretch>
                  <a:fillRect l="-1515" t="-2926"/>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B94F74CF-83D6-BC33-110B-066EDDBEB692}"/>
              </a:ext>
            </a:extLst>
          </p:cNvPr>
          <p:cNvPicPr>
            <a:picLocks noChangeAspect="1"/>
          </p:cNvPicPr>
          <p:nvPr/>
        </p:nvPicPr>
        <p:blipFill>
          <a:blip r:embed="rId4"/>
          <a:stretch>
            <a:fillRect/>
          </a:stretch>
        </p:blipFill>
        <p:spPr>
          <a:xfrm>
            <a:off x="7417961" y="2110638"/>
            <a:ext cx="4270683" cy="1793429"/>
          </a:xfrm>
          <a:prstGeom prst="rect">
            <a:avLst/>
          </a:prstGeom>
        </p:spPr>
      </p:pic>
      <p:sp>
        <p:nvSpPr>
          <p:cNvPr id="7" name="テキスト ボックス 6">
            <a:extLst>
              <a:ext uri="{FF2B5EF4-FFF2-40B4-BE49-F238E27FC236}">
                <a16:creationId xmlns:a16="http://schemas.microsoft.com/office/drawing/2014/main" id="{FFA8072A-3C9F-BAEB-6D24-83528114B29A}"/>
              </a:ext>
            </a:extLst>
          </p:cNvPr>
          <p:cNvSpPr txBox="1"/>
          <p:nvPr/>
        </p:nvSpPr>
        <p:spPr>
          <a:xfrm>
            <a:off x="7689668" y="4151553"/>
            <a:ext cx="4502332" cy="369332"/>
          </a:xfrm>
          <a:prstGeom prst="rect">
            <a:avLst/>
          </a:prstGeom>
          <a:noFill/>
        </p:spPr>
        <p:txBody>
          <a:bodyPr wrap="square" rtlCol="0">
            <a:spAutoFit/>
          </a:bodyPr>
          <a:lstStyle/>
          <a:p>
            <a:r>
              <a:rPr kumimoji="1" lang="en-US" altLang="ja-JP" dirty="0"/>
              <a:t>Fig1: </a:t>
            </a:r>
            <a:r>
              <a:rPr kumimoji="1" lang="ja-JP" altLang="en-US" dirty="0"/>
              <a:t>強化学習におけるシステムの構図</a:t>
            </a:r>
            <a:r>
              <a:rPr kumimoji="1" lang="en-US" altLang="ja-JP" dirty="0"/>
              <a:t>[1]</a:t>
            </a:r>
            <a:endParaRPr kumimoji="1" lang="ja-JP" altLang="en-US" dirty="0"/>
          </a:p>
        </p:txBody>
      </p:sp>
      <p:sp>
        <p:nvSpPr>
          <p:cNvPr id="4" name="スライド番号プレースホルダー 3">
            <a:extLst>
              <a:ext uri="{FF2B5EF4-FFF2-40B4-BE49-F238E27FC236}">
                <a16:creationId xmlns:a16="http://schemas.microsoft.com/office/drawing/2014/main" id="{8117033A-D6FE-13CF-BA54-D74BC0556A40}"/>
              </a:ext>
            </a:extLst>
          </p:cNvPr>
          <p:cNvSpPr>
            <a:spLocks noGrp="1"/>
          </p:cNvSpPr>
          <p:nvPr>
            <p:ph type="sldNum" sz="quarter" idx="12"/>
          </p:nvPr>
        </p:nvSpPr>
        <p:spPr/>
        <p:txBody>
          <a:bodyPr/>
          <a:lstStyle/>
          <a:p>
            <a:fld id="{E0107F97-1CD5-41F0-B842-C38020C26506}" type="slidenum">
              <a:rPr kumimoji="1" lang="ja-JP" altLang="en-US" smtClean="0"/>
              <a:t>11</a:t>
            </a:fld>
            <a:endParaRPr kumimoji="1" lang="ja-JP" altLang="en-US"/>
          </a:p>
        </p:txBody>
      </p:sp>
    </p:spTree>
    <p:extLst>
      <p:ext uri="{BB962C8B-B14F-4D97-AF65-F5344CB8AC3E}">
        <p14:creationId xmlns:p14="http://schemas.microsoft.com/office/powerpoint/2010/main" val="3806544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3. </a:t>
            </a:r>
            <a:r>
              <a:rPr lang="ja-JP" altLang="en-US" dirty="0"/>
              <a:t>解析手法　　強化学習</a:t>
            </a:r>
            <a:endParaRPr kumimoji="1" lang="ja-JP" altLang="en-US" dirty="0"/>
          </a:p>
        </p:txBody>
      </p:sp>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670561" y="1863151"/>
            <a:ext cx="8638902" cy="4588520"/>
          </a:xfrm>
        </p:spPr>
        <p:txBody>
          <a:bodyPr>
            <a:normAutofit/>
          </a:bodyPr>
          <a:lstStyle/>
          <a:p>
            <a:pPr marL="0" indent="0">
              <a:buNone/>
            </a:pPr>
            <a:endParaRPr kumimoji="1" lang="en-US" altLang="ja-JP" sz="2400" dirty="0"/>
          </a:p>
          <a:p>
            <a:endParaRPr kumimoji="1" lang="ja-JP" altLang="en-US" sz="2400" dirty="0"/>
          </a:p>
        </p:txBody>
      </p:sp>
      <p:pic>
        <p:nvPicPr>
          <p:cNvPr id="6" name="図 5">
            <a:extLst>
              <a:ext uri="{FF2B5EF4-FFF2-40B4-BE49-F238E27FC236}">
                <a16:creationId xmlns:a16="http://schemas.microsoft.com/office/drawing/2014/main" id="{B94F74CF-83D6-BC33-110B-066EDDBEB692}"/>
              </a:ext>
            </a:extLst>
          </p:cNvPr>
          <p:cNvPicPr>
            <a:picLocks noChangeAspect="1"/>
          </p:cNvPicPr>
          <p:nvPr/>
        </p:nvPicPr>
        <p:blipFill>
          <a:blip r:embed="rId3"/>
          <a:stretch>
            <a:fillRect/>
          </a:stretch>
        </p:blipFill>
        <p:spPr>
          <a:xfrm>
            <a:off x="1389889" y="2358124"/>
            <a:ext cx="4270683" cy="1793429"/>
          </a:xfrm>
          <a:prstGeom prst="rect">
            <a:avLst/>
          </a:prstGeom>
        </p:spPr>
      </p:pic>
      <p:sp>
        <p:nvSpPr>
          <p:cNvPr id="7" name="テキスト ボックス 6">
            <a:extLst>
              <a:ext uri="{FF2B5EF4-FFF2-40B4-BE49-F238E27FC236}">
                <a16:creationId xmlns:a16="http://schemas.microsoft.com/office/drawing/2014/main" id="{FFA8072A-3C9F-BAEB-6D24-83528114B29A}"/>
              </a:ext>
            </a:extLst>
          </p:cNvPr>
          <p:cNvSpPr txBox="1"/>
          <p:nvPr/>
        </p:nvSpPr>
        <p:spPr>
          <a:xfrm>
            <a:off x="1306285" y="4381847"/>
            <a:ext cx="5190309" cy="369332"/>
          </a:xfrm>
          <a:prstGeom prst="rect">
            <a:avLst/>
          </a:prstGeom>
          <a:noFill/>
        </p:spPr>
        <p:txBody>
          <a:bodyPr wrap="square" rtlCol="0">
            <a:spAutoFit/>
          </a:bodyPr>
          <a:lstStyle/>
          <a:p>
            <a:r>
              <a:rPr kumimoji="1" lang="en-US" altLang="ja-JP" dirty="0"/>
              <a:t>Fig1: </a:t>
            </a:r>
            <a:r>
              <a:rPr kumimoji="1" lang="ja-JP" altLang="en-US" dirty="0"/>
              <a:t>強化学習におけるシステムの構図</a:t>
            </a:r>
            <a:r>
              <a:rPr kumimoji="1" lang="en-US" altLang="ja-JP" dirty="0"/>
              <a:t>(</a:t>
            </a:r>
            <a:r>
              <a:rPr kumimoji="1" lang="ja-JP" altLang="en-US" dirty="0"/>
              <a:t>再掲</a:t>
            </a:r>
            <a:r>
              <a:rPr kumimoji="1" lang="en-US" altLang="ja-JP" dirty="0"/>
              <a:t>)</a:t>
            </a:r>
            <a:endParaRPr kumimoji="1" lang="ja-JP" altLang="en-US" dirty="0"/>
          </a:p>
        </p:txBody>
      </p:sp>
      <p:sp>
        <p:nvSpPr>
          <p:cNvPr id="4" name="四角形: 角を丸くする 3">
            <a:extLst>
              <a:ext uri="{FF2B5EF4-FFF2-40B4-BE49-F238E27FC236}">
                <a16:creationId xmlns:a16="http://schemas.microsoft.com/office/drawing/2014/main" id="{17475193-02AA-9992-BDD1-C92C018CB67B}"/>
              </a:ext>
            </a:extLst>
          </p:cNvPr>
          <p:cNvSpPr/>
          <p:nvPr/>
        </p:nvSpPr>
        <p:spPr>
          <a:xfrm>
            <a:off x="8142515" y="2358124"/>
            <a:ext cx="1898976" cy="52251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DD9B3C49-E2E8-B0AE-00C8-204808C8B1B4}"/>
              </a:ext>
            </a:extLst>
          </p:cNvPr>
          <p:cNvSpPr txBox="1"/>
          <p:nvPr/>
        </p:nvSpPr>
        <p:spPr>
          <a:xfrm>
            <a:off x="8139902" y="2411987"/>
            <a:ext cx="1886276" cy="400110"/>
          </a:xfrm>
          <a:prstGeom prst="rect">
            <a:avLst/>
          </a:prstGeom>
          <a:noFill/>
        </p:spPr>
        <p:txBody>
          <a:bodyPr wrap="square" rtlCol="0">
            <a:spAutoFit/>
          </a:bodyPr>
          <a:lstStyle/>
          <a:p>
            <a:r>
              <a:rPr kumimoji="1" lang="ja-JP" altLang="en-US" sz="2000" dirty="0"/>
              <a:t>コントローラ　</a:t>
            </a:r>
            <a:r>
              <a:rPr kumimoji="1" lang="en-US" altLang="ja-JP" sz="2000" dirty="0"/>
              <a:t>C</a:t>
            </a:r>
            <a:endParaRPr kumimoji="1" lang="ja-JP" altLang="en-US" sz="2000" dirty="0"/>
          </a:p>
        </p:txBody>
      </p:sp>
      <p:sp>
        <p:nvSpPr>
          <p:cNvPr id="8" name="四角形: 角を丸くする 7">
            <a:extLst>
              <a:ext uri="{FF2B5EF4-FFF2-40B4-BE49-F238E27FC236}">
                <a16:creationId xmlns:a16="http://schemas.microsoft.com/office/drawing/2014/main" id="{32905949-F4DD-D608-88C7-2589E967B00A}"/>
              </a:ext>
            </a:extLst>
          </p:cNvPr>
          <p:cNvSpPr/>
          <p:nvPr/>
        </p:nvSpPr>
        <p:spPr>
          <a:xfrm>
            <a:off x="7924800" y="3629039"/>
            <a:ext cx="2025614" cy="522514"/>
          </a:xfrm>
          <a:prstGeom prst="round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B9AFA99-0044-B43E-124D-E96A8C32B166}"/>
              </a:ext>
            </a:extLst>
          </p:cNvPr>
          <p:cNvSpPr txBox="1"/>
          <p:nvPr/>
        </p:nvSpPr>
        <p:spPr>
          <a:xfrm>
            <a:off x="8142515" y="3705630"/>
            <a:ext cx="1886276" cy="400110"/>
          </a:xfrm>
          <a:prstGeom prst="rect">
            <a:avLst/>
          </a:prstGeom>
          <a:noFill/>
        </p:spPr>
        <p:txBody>
          <a:bodyPr wrap="square" rtlCol="0">
            <a:spAutoFit/>
          </a:bodyPr>
          <a:lstStyle/>
          <a:p>
            <a:r>
              <a:rPr kumimoji="1" lang="ja-JP" altLang="en-US" sz="2000" dirty="0"/>
              <a:t>制御対象　</a:t>
            </a:r>
            <a:r>
              <a:rPr kumimoji="1" lang="en-US" altLang="ja-JP" sz="2000" dirty="0"/>
              <a:t>P</a:t>
            </a:r>
            <a:endParaRPr kumimoji="1" lang="ja-JP" altLang="en-US" sz="2000" dirty="0"/>
          </a:p>
        </p:txBody>
      </p:sp>
      <p:cxnSp>
        <p:nvCxnSpPr>
          <p:cNvPr id="13" name="コネクタ: カギ線 12">
            <a:extLst>
              <a:ext uri="{FF2B5EF4-FFF2-40B4-BE49-F238E27FC236}">
                <a16:creationId xmlns:a16="http://schemas.microsoft.com/office/drawing/2014/main" id="{42960543-01F5-1A22-006A-4EDBC8AD2DE8}"/>
              </a:ext>
            </a:extLst>
          </p:cNvPr>
          <p:cNvCxnSpPr>
            <a:cxnSpLocks/>
          </p:cNvCxnSpPr>
          <p:nvPr/>
        </p:nvCxnSpPr>
        <p:spPr>
          <a:xfrm rot="10800000" flipH="1">
            <a:off x="7802881" y="2706450"/>
            <a:ext cx="339634" cy="1270913"/>
          </a:xfrm>
          <a:prstGeom prst="bentConnector4">
            <a:avLst>
              <a:gd name="adj1" fmla="val -369872"/>
              <a:gd name="adj2" fmla="val 104132"/>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直線矢印コネクタ 21">
            <a:extLst>
              <a:ext uri="{FF2B5EF4-FFF2-40B4-BE49-F238E27FC236}">
                <a16:creationId xmlns:a16="http://schemas.microsoft.com/office/drawing/2014/main" id="{EB3D03D6-F42A-D773-CE8E-838829C3D80F}"/>
              </a:ext>
            </a:extLst>
          </p:cNvPr>
          <p:cNvCxnSpPr/>
          <p:nvPr/>
        </p:nvCxnSpPr>
        <p:spPr>
          <a:xfrm>
            <a:off x="6601097" y="2438400"/>
            <a:ext cx="154141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コネクタ: カギ線 23">
            <a:extLst>
              <a:ext uri="{FF2B5EF4-FFF2-40B4-BE49-F238E27FC236}">
                <a16:creationId xmlns:a16="http://schemas.microsoft.com/office/drawing/2014/main" id="{30C636EA-D7EA-827B-214A-9C662806FA9B}"/>
              </a:ext>
            </a:extLst>
          </p:cNvPr>
          <p:cNvCxnSpPr>
            <a:cxnSpLocks/>
            <a:stCxn id="5" idx="3"/>
            <a:endCxn id="9" idx="3"/>
          </p:cNvCxnSpPr>
          <p:nvPr/>
        </p:nvCxnSpPr>
        <p:spPr>
          <a:xfrm>
            <a:off x="10026178" y="2612042"/>
            <a:ext cx="2613" cy="1293643"/>
          </a:xfrm>
          <a:prstGeom prst="bentConnector3">
            <a:avLst>
              <a:gd name="adj1" fmla="val 8848565"/>
            </a:avLst>
          </a:prstGeom>
          <a:ln w="28575">
            <a:tailEnd type="triangle"/>
          </a:ln>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E50BCFDA-D584-CF29-9DFD-36DB1FE0DCAA}"/>
              </a:ext>
            </a:extLst>
          </p:cNvPr>
          <p:cNvSpPr txBox="1"/>
          <p:nvPr/>
        </p:nvSpPr>
        <p:spPr>
          <a:xfrm>
            <a:off x="6705600" y="1985685"/>
            <a:ext cx="1097280" cy="369332"/>
          </a:xfrm>
          <a:prstGeom prst="rect">
            <a:avLst/>
          </a:prstGeom>
          <a:noFill/>
        </p:spPr>
        <p:txBody>
          <a:bodyPr wrap="square" rtlCol="0">
            <a:spAutoFit/>
          </a:bodyPr>
          <a:lstStyle/>
          <a:p>
            <a:r>
              <a:rPr kumimoji="1" lang="ja-JP" altLang="en-US" dirty="0"/>
              <a:t>目標値</a:t>
            </a:r>
            <a:r>
              <a:rPr kumimoji="1" lang="en-US" altLang="ja-JP" dirty="0"/>
              <a:t> r</a:t>
            </a:r>
            <a:endParaRPr kumimoji="1" lang="ja-JP" altLang="en-US" dirty="0"/>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FF346B36-EB28-5B81-42E3-8B1FB226951F}"/>
                  </a:ext>
                </a:extLst>
              </p:cNvPr>
              <p:cNvSpPr txBox="1"/>
              <p:nvPr/>
            </p:nvSpPr>
            <p:spPr>
              <a:xfrm>
                <a:off x="6537525" y="3157240"/>
                <a:ext cx="1097280" cy="369332"/>
              </a:xfrm>
              <a:prstGeom prst="rect">
                <a:avLst/>
              </a:prstGeom>
              <a:noFill/>
            </p:spPr>
            <p:txBody>
              <a:bodyPr wrap="square" rtlCol="0">
                <a:spAutoFit/>
              </a:bodyPr>
              <a:lstStyle/>
              <a:p>
                <a:r>
                  <a:rPr kumimoji="1" lang="ja-JP" altLang="en-US" dirty="0"/>
                  <a:t>状態 </a:t>
                </a:r>
                <a14:m>
                  <m:oMath xmlns:m="http://schemas.openxmlformats.org/officeDocument/2006/math">
                    <m:r>
                      <a:rPr kumimoji="1" lang="en-US" altLang="ja-JP" b="0" i="1" smtClean="0">
                        <a:latin typeface="Cambria Math" panose="02040503050406030204" pitchFamily="18" charset="0"/>
                      </a:rPr>
                      <m:t>𝑥</m:t>
                    </m:r>
                  </m:oMath>
                </a14:m>
                <a:endParaRPr kumimoji="1" lang="ja-JP" altLang="en-US" dirty="0"/>
              </a:p>
            </p:txBody>
          </p:sp>
        </mc:Choice>
        <mc:Fallback xmlns="">
          <p:sp>
            <p:nvSpPr>
              <p:cNvPr id="30" name="テキスト ボックス 29">
                <a:extLst>
                  <a:ext uri="{FF2B5EF4-FFF2-40B4-BE49-F238E27FC236}">
                    <a16:creationId xmlns:a16="http://schemas.microsoft.com/office/drawing/2014/main" id="{FF346B36-EB28-5B81-42E3-8B1FB226951F}"/>
                  </a:ext>
                </a:extLst>
              </p:cNvPr>
              <p:cNvSpPr txBox="1">
                <a:spLocks noRot="1" noChangeAspect="1" noMove="1" noResize="1" noEditPoints="1" noAdjustHandles="1" noChangeArrowheads="1" noChangeShapeType="1" noTextEdit="1"/>
              </p:cNvSpPr>
              <p:nvPr/>
            </p:nvSpPr>
            <p:spPr>
              <a:xfrm>
                <a:off x="6537525" y="3157240"/>
                <a:ext cx="1097280" cy="369332"/>
              </a:xfrm>
              <a:prstGeom prst="rect">
                <a:avLst/>
              </a:prstGeom>
              <a:blipFill>
                <a:blip r:embed="rId4"/>
                <a:stretch>
                  <a:fillRect l="-4444" t="-14754" b="-1967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DDDDB892-CF34-D06F-0B95-818A4D1C8DD3}"/>
                  </a:ext>
                </a:extLst>
              </p:cNvPr>
              <p:cNvSpPr txBox="1"/>
              <p:nvPr/>
            </p:nvSpPr>
            <p:spPr>
              <a:xfrm>
                <a:off x="10354491" y="3057233"/>
                <a:ext cx="1097280" cy="369332"/>
              </a:xfrm>
              <a:prstGeom prst="rect">
                <a:avLst/>
              </a:prstGeom>
              <a:noFill/>
            </p:spPr>
            <p:txBody>
              <a:bodyPr wrap="square" rtlCol="0">
                <a:spAutoFit/>
              </a:bodyPr>
              <a:lstStyle/>
              <a:p>
                <a:r>
                  <a:rPr kumimoji="1" lang="ja-JP" altLang="en-US" dirty="0"/>
                  <a:t>入力</a:t>
                </a:r>
                <a14:m>
                  <m:oMath xmlns:m="http://schemas.openxmlformats.org/officeDocument/2006/math">
                    <m:r>
                      <a:rPr kumimoji="1" lang="en-US" altLang="ja-JP" b="0" i="1" smtClean="0">
                        <a:latin typeface="Cambria Math" panose="02040503050406030204" pitchFamily="18" charset="0"/>
                      </a:rPr>
                      <m:t>𝑢</m:t>
                    </m:r>
                  </m:oMath>
                </a14:m>
                <a:endParaRPr kumimoji="1" lang="ja-JP" altLang="en-US" dirty="0"/>
              </a:p>
            </p:txBody>
          </p:sp>
        </mc:Choice>
        <mc:Fallback xmlns="">
          <p:sp>
            <p:nvSpPr>
              <p:cNvPr id="31" name="テキスト ボックス 30">
                <a:extLst>
                  <a:ext uri="{FF2B5EF4-FFF2-40B4-BE49-F238E27FC236}">
                    <a16:creationId xmlns:a16="http://schemas.microsoft.com/office/drawing/2014/main" id="{DDDDB892-CF34-D06F-0B95-818A4D1C8DD3}"/>
                  </a:ext>
                </a:extLst>
              </p:cNvPr>
              <p:cNvSpPr txBox="1">
                <a:spLocks noRot="1" noChangeAspect="1" noMove="1" noResize="1" noEditPoints="1" noAdjustHandles="1" noChangeArrowheads="1" noChangeShapeType="1" noTextEdit="1"/>
              </p:cNvSpPr>
              <p:nvPr/>
            </p:nvSpPr>
            <p:spPr>
              <a:xfrm>
                <a:off x="10354491" y="3057233"/>
                <a:ext cx="1097280" cy="369332"/>
              </a:xfrm>
              <a:prstGeom prst="rect">
                <a:avLst/>
              </a:prstGeom>
              <a:blipFill>
                <a:blip r:embed="rId5"/>
                <a:stretch>
                  <a:fillRect l="-5000" t="-15000" b="-21667"/>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1706AEAD-68FD-018C-0F60-4609D6D76075}"/>
              </a:ext>
            </a:extLst>
          </p:cNvPr>
          <p:cNvSpPr txBox="1"/>
          <p:nvPr/>
        </p:nvSpPr>
        <p:spPr>
          <a:xfrm>
            <a:off x="7001691" y="4382455"/>
            <a:ext cx="5190309" cy="369332"/>
          </a:xfrm>
          <a:prstGeom prst="rect">
            <a:avLst/>
          </a:prstGeom>
          <a:noFill/>
        </p:spPr>
        <p:txBody>
          <a:bodyPr wrap="square" rtlCol="0">
            <a:spAutoFit/>
          </a:bodyPr>
          <a:lstStyle/>
          <a:p>
            <a:r>
              <a:rPr kumimoji="1" lang="en-US" altLang="ja-JP" dirty="0"/>
              <a:t>Fig2: </a:t>
            </a:r>
            <a:r>
              <a:rPr kumimoji="1" lang="ja-JP" altLang="en-US" dirty="0"/>
              <a:t>フィードバックシステムの構図</a:t>
            </a:r>
          </a:p>
        </p:txBody>
      </p:sp>
      <p:sp>
        <p:nvSpPr>
          <p:cNvPr id="34" name="テキスト ボックス 33">
            <a:extLst>
              <a:ext uri="{FF2B5EF4-FFF2-40B4-BE49-F238E27FC236}">
                <a16:creationId xmlns:a16="http://schemas.microsoft.com/office/drawing/2014/main" id="{2A9D9BEC-6D32-E49D-EB87-0CE4C31DF403}"/>
              </a:ext>
            </a:extLst>
          </p:cNvPr>
          <p:cNvSpPr txBox="1"/>
          <p:nvPr/>
        </p:nvSpPr>
        <p:spPr>
          <a:xfrm>
            <a:off x="1258389" y="5227949"/>
            <a:ext cx="9174480" cy="707886"/>
          </a:xfrm>
          <a:prstGeom prst="rect">
            <a:avLst/>
          </a:prstGeom>
          <a:noFill/>
          <a:ln w="19050">
            <a:solidFill>
              <a:schemeClr val="tx1"/>
            </a:solidFill>
          </a:ln>
        </p:spPr>
        <p:txBody>
          <a:bodyPr wrap="square">
            <a:spAutoFit/>
          </a:bodyPr>
          <a:lstStyle/>
          <a:p>
            <a:pPr marL="0" indent="0">
              <a:buNone/>
            </a:pPr>
            <a:r>
              <a:rPr lang="ja-JP" altLang="en-US" sz="2000" dirty="0"/>
              <a:t>上図のように</a:t>
            </a:r>
            <a:r>
              <a:rPr lang="en-US" altLang="ja-JP" sz="2000" b="1" dirty="0"/>
              <a:t>,</a:t>
            </a:r>
            <a:r>
              <a:rPr lang="ja-JP" altLang="en-US" sz="2000" dirty="0"/>
              <a:t>強化学習は最適制御と類似したシステムであり</a:t>
            </a:r>
            <a:r>
              <a:rPr lang="en-US" altLang="ja-JP" sz="2000" dirty="0"/>
              <a:t>,   </a:t>
            </a:r>
            <a:r>
              <a:rPr lang="ja-JP" altLang="en-US" sz="2000" b="1" dirty="0"/>
              <a:t>環境</a:t>
            </a:r>
            <a:r>
              <a:rPr lang="en-US" altLang="ja-JP" sz="2000" dirty="0"/>
              <a:t>(Environment)</a:t>
            </a:r>
            <a:r>
              <a:rPr lang="ja-JP" altLang="en-US" sz="2000" dirty="0"/>
              <a:t>は制御対象</a:t>
            </a:r>
            <a:r>
              <a:rPr lang="en-US" altLang="ja-JP" sz="2000" dirty="0"/>
              <a:t>P</a:t>
            </a:r>
            <a:r>
              <a:rPr lang="ja-JP" altLang="en-US" sz="2000" dirty="0"/>
              <a:t> に</a:t>
            </a:r>
            <a:r>
              <a:rPr lang="en-US" altLang="ja-JP" sz="2000" dirty="0"/>
              <a:t>, </a:t>
            </a:r>
            <a:r>
              <a:rPr kumimoji="1" lang="ja-JP" altLang="en-US" sz="2000" b="1" dirty="0"/>
              <a:t>エージェント</a:t>
            </a:r>
            <a:r>
              <a:rPr kumimoji="1" lang="en-US" altLang="ja-JP" sz="2000" dirty="0"/>
              <a:t>(Agent)</a:t>
            </a:r>
            <a:r>
              <a:rPr kumimoji="1" lang="ja-JP" altLang="en-US" sz="2000" dirty="0"/>
              <a:t>はコントローラ</a:t>
            </a:r>
            <a:r>
              <a:rPr kumimoji="1" lang="en-US" altLang="ja-JP" sz="2000" dirty="0"/>
              <a:t>C</a:t>
            </a:r>
            <a:r>
              <a:rPr kumimoji="1" lang="ja-JP" altLang="en-US" sz="2000" dirty="0"/>
              <a:t>に対応する</a:t>
            </a:r>
            <a:r>
              <a:rPr kumimoji="1" lang="en-US" altLang="ja-JP" sz="2000" dirty="0"/>
              <a:t>. </a:t>
            </a:r>
          </a:p>
        </p:txBody>
      </p:sp>
      <p:sp>
        <p:nvSpPr>
          <p:cNvPr id="10" name="スライド番号プレースホルダー 9">
            <a:extLst>
              <a:ext uri="{FF2B5EF4-FFF2-40B4-BE49-F238E27FC236}">
                <a16:creationId xmlns:a16="http://schemas.microsoft.com/office/drawing/2014/main" id="{43BED1F9-C25F-A2A3-8875-350877F35F69}"/>
              </a:ext>
            </a:extLst>
          </p:cNvPr>
          <p:cNvSpPr>
            <a:spLocks noGrp="1"/>
          </p:cNvSpPr>
          <p:nvPr>
            <p:ph type="sldNum" sz="quarter" idx="12"/>
          </p:nvPr>
        </p:nvSpPr>
        <p:spPr/>
        <p:txBody>
          <a:bodyPr/>
          <a:lstStyle/>
          <a:p>
            <a:fld id="{E0107F97-1CD5-41F0-B842-C38020C26506}" type="slidenum">
              <a:rPr kumimoji="1" lang="ja-JP" altLang="en-US" smtClean="0"/>
              <a:t>12</a:t>
            </a:fld>
            <a:endParaRPr kumimoji="1" lang="ja-JP" altLang="en-US"/>
          </a:p>
        </p:txBody>
      </p:sp>
    </p:spTree>
    <p:extLst>
      <p:ext uri="{BB962C8B-B14F-4D97-AF65-F5344CB8AC3E}">
        <p14:creationId xmlns:p14="http://schemas.microsoft.com/office/powerpoint/2010/main" val="1922971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EAF4B7-BD3A-49EC-06D5-BE749695C97E}"/>
              </a:ext>
            </a:extLst>
          </p:cNvPr>
          <p:cNvSpPr>
            <a:spLocks noGrp="1"/>
          </p:cNvSpPr>
          <p:nvPr>
            <p:ph type="title"/>
          </p:nvPr>
        </p:nvSpPr>
        <p:spPr/>
        <p:txBody>
          <a:bodyPr/>
          <a:lstStyle/>
          <a:p>
            <a:r>
              <a:rPr lang="en-US" altLang="ja-JP" dirty="0"/>
              <a:t>3. </a:t>
            </a:r>
            <a:r>
              <a:rPr lang="ja-JP" altLang="en-US" dirty="0"/>
              <a:t>解析手法　　強化学習</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29848CD2-9375-98DA-C17A-E954B01D70DD}"/>
                  </a:ext>
                </a:extLst>
              </p:cNvPr>
              <p:cNvSpPr>
                <a:spLocks noGrp="1"/>
              </p:cNvSpPr>
              <p:nvPr>
                <p:ph idx="1"/>
              </p:nvPr>
            </p:nvSpPr>
            <p:spPr/>
            <p:txBody>
              <a:bodyPr>
                <a:normAutofit/>
              </a:bodyPr>
              <a:lstStyle/>
              <a:p>
                <a:r>
                  <a:rPr kumimoji="1" lang="ja-JP" altLang="en-US" sz="2400" dirty="0"/>
                  <a:t>強化学習における状態</a:t>
                </a:r>
                <a:r>
                  <a:rPr kumimoji="1" lang="en-US" altLang="ja-JP" sz="2400" dirty="0"/>
                  <a:t>, </a:t>
                </a:r>
                <a:r>
                  <a:rPr kumimoji="1" lang="ja-JP" altLang="en-US" sz="2400" dirty="0"/>
                  <a:t>行動</a:t>
                </a:r>
                <a:r>
                  <a:rPr kumimoji="1" lang="en-US" altLang="ja-JP" sz="2400" dirty="0"/>
                  <a:t>, </a:t>
                </a:r>
                <a:r>
                  <a:rPr kumimoji="1" lang="ja-JP" altLang="en-US" sz="2400" dirty="0"/>
                  <a:t>報酬のプロセス</a:t>
                </a:r>
                <a:endParaRPr kumimoji="1" lang="en-US" altLang="ja-JP" sz="2400" dirty="0"/>
              </a:p>
              <a:p>
                <a:endParaRPr kumimoji="1" lang="en-US" altLang="ja-JP" sz="2400" dirty="0"/>
              </a:p>
              <a:p>
                <a14:m>
                  <m:oMath xmlns:m="http://schemas.openxmlformats.org/officeDocument/2006/math">
                    <m:r>
                      <a:rPr lang="en-US" altLang="ja-JP" b="0" i="1" smtClean="0">
                        <a:latin typeface="Cambria Math" panose="02040503050406030204" pitchFamily="18" charset="0"/>
                      </a:rPr>
                      <m:t>𝑆</m:t>
                    </m:r>
                    <m:r>
                      <a:rPr lang="en-US" altLang="ja-JP" b="0" i="1" smtClean="0">
                        <a:latin typeface="Cambria Math" panose="02040503050406030204" pitchFamily="18" charset="0"/>
                      </a:rPr>
                      <m:t>=</m:t>
                    </m:r>
                    <m:d>
                      <m:dPr>
                        <m:begChr m:val="{"/>
                        <m:endChr m:val="}"/>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𝑛</m:t>
                            </m:r>
                          </m:sub>
                        </m:sSub>
                      </m:e>
                    </m:d>
                    <m:r>
                      <a:rPr lang="en-US" altLang="ja-JP" b="0" i="1" smtClean="0">
                        <a:latin typeface="Cambria Math" panose="02040503050406030204" pitchFamily="18" charset="0"/>
                      </a:rPr>
                      <m:t>: </m:t>
                    </m:r>
                    <m:r>
                      <a:rPr lang="ja-JP" altLang="en-US" i="1">
                        <a:latin typeface="Cambria Math" panose="02040503050406030204" pitchFamily="18" charset="0"/>
                      </a:rPr>
                      <m:t>状態</m:t>
                    </m:r>
                  </m:oMath>
                </a14:m>
                <a:endParaRPr lang="en-US" altLang="ja-JP" dirty="0"/>
              </a:p>
              <a:p>
                <a14:m>
                  <m:oMath xmlns:m="http://schemas.openxmlformats.org/officeDocument/2006/math">
                    <m:r>
                      <a:rPr lang="en-US" altLang="ja-JP" b="0" i="1" smtClean="0">
                        <a:latin typeface="Cambria Math" panose="02040503050406030204" pitchFamily="18" charset="0"/>
                      </a:rPr>
                      <m:t>𝐴</m:t>
                    </m:r>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𝑛</m:t>
                        </m:r>
                      </m:sub>
                    </m:sSub>
                    <m:r>
                      <a:rPr lang="en-US" altLang="ja-JP" b="0" i="1" smtClean="0">
                        <a:latin typeface="Cambria Math" panose="02040503050406030204" pitchFamily="18" charset="0"/>
                      </a:rPr>
                      <m:t>}</m:t>
                    </m:r>
                  </m:oMath>
                </a14:m>
                <a:r>
                  <a:rPr lang="en-US" altLang="ja-JP" dirty="0"/>
                  <a:t>: </a:t>
                </a:r>
                <a:r>
                  <a:rPr lang="ja-JP" altLang="en-US" dirty="0"/>
                  <a:t>行動</a:t>
                </a:r>
                <a:endParaRPr lang="en-US" altLang="ja-JP" dirty="0"/>
              </a:p>
              <a:p>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𝑟</m:t>
                        </m:r>
                      </m:e>
                      <m:sub>
                        <m: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r>
                      <a:rPr lang="ja-JP" altLang="en-US" i="1">
                        <a:latin typeface="Cambria Math" panose="02040503050406030204" pitchFamily="18" charset="0"/>
                      </a:rPr>
                      <m:t>状態</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𝑖</m:t>
                        </m:r>
                      </m:sub>
                    </m:sSub>
                  </m:oMath>
                </a14:m>
                <a:r>
                  <a:rPr lang="ja-JP" altLang="en-US" dirty="0"/>
                  <a:t>において</a:t>
                </a:r>
                <a:r>
                  <a:rPr lang="en-US" altLang="ja-JP" dirty="0"/>
                  <a:t>, </a:t>
                </a:r>
                <a:r>
                  <a:rPr lang="ja-JP" altLang="en-US" dirty="0"/>
                  <a:t>行動</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𝑖</m:t>
                        </m:r>
                      </m:sub>
                    </m:sSub>
                  </m:oMath>
                </a14:m>
                <a:r>
                  <a:rPr lang="ja-JP" altLang="en-US" dirty="0"/>
                  <a:t>をとる際に受け取る報酬</a:t>
                </a:r>
                <a:endParaRPr lang="en-US" altLang="ja-JP" dirty="0"/>
              </a:p>
              <a:p>
                <a:endParaRPr lang="en-US" altLang="ja-JP" sz="2400" dirty="0"/>
              </a:p>
              <a:p>
                <a:endParaRPr lang="en-US" altLang="ja-JP" sz="2400" dirty="0"/>
              </a:p>
            </p:txBody>
          </p:sp>
        </mc:Choice>
        <mc:Fallback xmlns="">
          <p:sp>
            <p:nvSpPr>
              <p:cNvPr id="3" name="コンテンツ プレースホルダー 2">
                <a:extLst>
                  <a:ext uri="{FF2B5EF4-FFF2-40B4-BE49-F238E27FC236}">
                    <a16:creationId xmlns:a16="http://schemas.microsoft.com/office/drawing/2014/main" id="{29848CD2-9375-98DA-C17A-E954B01D70DD}"/>
                  </a:ext>
                </a:extLst>
              </p:cNvPr>
              <p:cNvSpPr>
                <a:spLocks noGrp="1" noRot="1" noChangeAspect="1" noMove="1" noResize="1" noEditPoints="1" noAdjustHandles="1" noChangeArrowheads="1" noChangeShapeType="1" noTextEdit="1"/>
              </p:cNvSpPr>
              <p:nvPr>
                <p:ph idx="1"/>
              </p:nvPr>
            </p:nvSpPr>
            <p:spPr>
              <a:blipFill>
                <a:blip r:embed="rId2"/>
                <a:stretch>
                  <a:fillRect l="-1515" t="-2727"/>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E9E3F09A-CCF7-21B2-AA78-E1C6DE8F63AF}"/>
              </a:ext>
            </a:extLst>
          </p:cNvPr>
          <p:cNvPicPr>
            <a:picLocks noChangeAspect="1"/>
          </p:cNvPicPr>
          <p:nvPr/>
        </p:nvPicPr>
        <p:blipFill>
          <a:blip r:embed="rId3"/>
          <a:stretch>
            <a:fillRect/>
          </a:stretch>
        </p:blipFill>
        <p:spPr>
          <a:xfrm>
            <a:off x="7093535" y="2549787"/>
            <a:ext cx="4598947" cy="570412"/>
          </a:xfrm>
          <a:prstGeom prst="rect">
            <a:avLst/>
          </a:prstGeo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A4729B91-09B9-55A7-02A2-E631DC6F45CF}"/>
                  </a:ext>
                </a:extLst>
              </p:cNvPr>
              <p:cNvSpPr txBox="1"/>
              <p:nvPr/>
            </p:nvSpPr>
            <p:spPr>
              <a:xfrm>
                <a:off x="1036320" y="4571647"/>
                <a:ext cx="7750629" cy="923330"/>
              </a:xfrm>
              <a:prstGeom prst="rect">
                <a:avLst/>
              </a:prstGeom>
              <a:noFill/>
              <a:ln w="19050">
                <a:solidFill>
                  <a:schemeClr val="tx1"/>
                </a:solidFill>
              </a:ln>
            </p:spPr>
            <p:txBody>
              <a:bodyPr wrap="square" rtlCol="0">
                <a:spAutoFit/>
              </a:bodyPr>
              <a:lstStyle/>
              <a:p>
                <a:pPr marL="342900" indent="-342900">
                  <a:buAutoNum type="arabicPeriod"/>
                </a:pPr>
                <a:r>
                  <a:rPr kumimoji="1" lang="ja-JP" altLang="en-US" dirty="0"/>
                  <a:t>エージェントは</a:t>
                </a:r>
                <a:r>
                  <a:rPr kumimoji="1" lang="en-US" altLang="ja-JP" dirty="0"/>
                  <a:t>, </a:t>
                </a:r>
                <a:r>
                  <a:rPr kumimoji="1" lang="ja-JP" altLang="en-US" dirty="0"/>
                  <a:t>現在の状態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oMath>
                </a14:m>
                <a:r>
                  <a:rPr kumimoji="1" lang="ja-JP" altLang="en-US" dirty="0"/>
                  <a:t>を感知</a:t>
                </a:r>
                <a:r>
                  <a:rPr kumimoji="1" lang="en-US" altLang="ja-JP" dirty="0"/>
                  <a:t>. </a:t>
                </a:r>
              </a:p>
              <a:p>
                <a:pPr marL="342900" indent="-342900">
                  <a:buAutoNum type="arabicPeriod"/>
                </a:pPr>
                <a:r>
                  <a:rPr kumimoji="1" lang="ja-JP" altLang="en-US" dirty="0"/>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dirty="0"/>
                  <a:t>に従い</a:t>
                </a:r>
                <a:r>
                  <a:rPr kumimoji="1" lang="en-US" altLang="ja-JP" dirty="0"/>
                  <a:t>, </a:t>
                </a:r>
                <a:r>
                  <a:rPr kumimoji="1" lang="ja-JP" altLang="en-US" dirty="0"/>
                  <a:t>行動</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𝑖</m:t>
                        </m:r>
                      </m:sub>
                    </m:sSub>
                  </m:oMath>
                </a14:m>
                <a:r>
                  <a:rPr kumimoji="1" lang="ja-JP" altLang="en-US" dirty="0"/>
                  <a:t>を選択</a:t>
                </a:r>
                <a:r>
                  <a:rPr kumimoji="1" lang="en-US" altLang="ja-JP" dirty="0"/>
                  <a:t>. </a:t>
                </a:r>
              </a:p>
              <a:p>
                <a:pPr marL="342900" indent="-342900">
                  <a:buAutoNum type="arabicPeriod"/>
                </a:pPr>
                <a:r>
                  <a:rPr kumimoji="1" lang="ja-JP" altLang="en-US" dirty="0"/>
                  <a:t>状態は</a:t>
                </a:r>
                <a:r>
                  <a:rPr kumimoji="1" lang="en-US" altLang="ja-JP" dirty="0"/>
                  <a:t>,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 </m:t>
                    </m:r>
                  </m:oMath>
                </a14:m>
                <a:r>
                  <a:rPr kumimoji="1" lang="ja-JP" altLang="en-US" dirty="0"/>
                  <a:t>から </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r>
                      <a:rPr kumimoji="1" lang="en-US" altLang="ja-JP" b="0" i="0" smtClean="0">
                        <a:latin typeface="Cambria Math" panose="02040503050406030204" pitchFamily="18" charset="0"/>
                      </a:rPr>
                      <m:t> </m:t>
                    </m:r>
                    <m:r>
                      <a:rPr kumimoji="1" lang="ja-JP" altLang="en-US" i="1">
                        <a:latin typeface="Cambria Math" panose="02040503050406030204" pitchFamily="18" charset="0"/>
                      </a:rPr>
                      <m:t>に</m:t>
                    </m:r>
                  </m:oMath>
                </a14:m>
                <a:r>
                  <a:rPr kumimoji="1" lang="ja-JP" altLang="en-US" dirty="0"/>
                  <a:t>置き換わり</a:t>
                </a:r>
                <a:r>
                  <a:rPr kumimoji="1" lang="en-US" altLang="ja-JP" dirty="0"/>
                  <a:t>, </a:t>
                </a:r>
                <a:r>
                  <a:rPr kumimoji="1" lang="ja-JP" altLang="en-US" dirty="0"/>
                  <a:t>エージェントは即時報酬</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Sub>
                  </m:oMath>
                </a14:m>
                <a:r>
                  <a:rPr kumimoji="1" lang="ja-JP" altLang="en-US" dirty="0"/>
                  <a:t>を受け取る</a:t>
                </a:r>
                <a:r>
                  <a:rPr kumimoji="1" lang="en-US" altLang="ja-JP" dirty="0"/>
                  <a:t>. </a:t>
                </a:r>
                <a:endParaRPr kumimoji="1" lang="ja-JP" altLang="en-US" dirty="0"/>
              </a:p>
            </p:txBody>
          </p:sp>
        </mc:Choice>
        <mc:Fallback xmlns="">
          <p:sp>
            <p:nvSpPr>
              <p:cNvPr id="6" name="テキスト ボックス 5">
                <a:extLst>
                  <a:ext uri="{FF2B5EF4-FFF2-40B4-BE49-F238E27FC236}">
                    <a16:creationId xmlns:a16="http://schemas.microsoft.com/office/drawing/2014/main" id="{A4729B91-09B9-55A7-02A2-E631DC6F45CF}"/>
                  </a:ext>
                </a:extLst>
              </p:cNvPr>
              <p:cNvSpPr txBox="1">
                <a:spLocks noRot="1" noChangeAspect="1" noMove="1" noResize="1" noEditPoints="1" noAdjustHandles="1" noChangeArrowheads="1" noChangeShapeType="1" noTextEdit="1"/>
              </p:cNvSpPr>
              <p:nvPr/>
            </p:nvSpPr>
            <p:spPr>
              <a:xfrm>
                <a:off x="1036320" y="4571647"/>
                <a:ext cx="7750629" cy="923330"/>
              </a:xfrm>
              <a:prstGeom prst="rect">
                <a:avLst/>
              </a:prstGeom>
              <a:blipFill>
                <a:blip r:embed="rId4"/>
                <a:stretch>
                  <a:fillRect l="-549" t="-5195" b="-9091"/>
                </a:stretch>
              </a:blipFill>
              <a:ln w="19050">
                <a:solidFill>
                  <a:schemeClr val="tx1"/>
                </a:solidFill>
              </a:ln>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51978243-295A-EC83-EDF3-EF485F2219F7}"/>
              </a:ext>
            </a:extLst>
          </p:cNvPr>
          <p:cNvSpPr txBox="1"/>
          <p:nvPr/>
        </p:nvSpPr>
        <p:spPr>
          <a:xfrm>
            <a:off x="6958149" y="3429000"/>
            <a:ext cx="5120640" cy="369332"/>
          </a:xfrm>
          <a:prstGeom prst="rect">
            <a:avLst/>
          </a:prstGeom>
          <a:noFill/>
        </p:spPr>
        <p:txBody>
          <a:bodyPr wrap="square" rtlCol="0">
            <a:spAutoFit/>
          </a:bodyPr>
          <a:lstStyle/>
          <a:p>
            <a:r>
              <a:rPr kumimoji="1" lang="en-US" altLang="ja-JP" dirty="0"/>
              <a:t>Fig3: </a:t>
            </a:r>
            <a:r>
              <a:rPr kumimoji="1" lang="ja-JP" altLang="en-US" dirty="0"/>
              <a:t>強化学習における状態</a:t>
            </a:r>
            <a:r>
              <a:rPr kumimoji="1" lang="en-US" altLang="ja-JP" dirty="0"/>
              <a:t>, </a:t>
            </a:r>
            <a:r>
              <a:rPr kumimoji="1" lang="ja-JP" altLang="en-US" dirty="0"/>
              <a:t>行動</a:t>
            </a:r>
            <a:r>
              <a:rPr kumimoji="1" lang="en-US" altLang="ja-JP" dirty="0"/>
              <a:t>, </a:t>
            </a:r>
            <a:r>
              <a:rPr kumimoji="1" lang="ja-JP" altLang="en-US" dirty="0"/>
              <a:t>報酬の過程</a:t>
            </a:r>
            <a:r>
              <a:rPr kumimoji="1" lang="en-US" altLang="ja-JP" dirty="0"/>
              <a:t>[1]</a:t>
            </a:r>
            <a:endParaRPr kumimoji="1" lang="ja-JP" altLang="en-US" dirty="0"/>
          </a:p>
        </p:txBody>
      </p:sp>
      <p:sp>
        <p:nvSpPr>
          <p:cNvPr id="4" name="スライド番号プレースホルダー 3">
            <a:extLst>
              <a:ext uri="{FF2B5EF4-FFF2-40B4-BE49-F238E27FC236}">
                <a16:creationId xmlns:a16="http://schemas.microsoft.com/office/drawing/2014/main" id="{25B67D22-668C-7A75-85DE-F59751F56E15}"/>
              </a:ext>
            </a:extLst>
          </p:cNvPr>
          <p:cNvSpPr>
            <a:spLocks noGrp="1"/>
          </p:cNvSpPr>
          <p:nvPr>
            <p:ph type="sldNum" sz="quarter" idx="12"/>
          </p:nvPr>
        </p:nvSpPr>
        <p:spPr/>
        <p:txBody>
          <a:bodyPr/>
          <a:lstStyle/>
          <a:p>
            <a:fld id="{E0107F97-1CD5-41F0-B842-C38020C26506}" type="slidenum">
              <a:rPr kumimoji="1" lang="ja-JP" altLang="en-US" smtClean="0"/>
              <a:t>13</a:t>
            </a:fld>
            <a:endParaRPr kumimoji="1" lang="ja-JP" altLang="en-US"/>
          </a:p>
        </p:txBody>
      </p:sp>
    </p:spTree>
    <p:extLst>
      <p:ext uri="{BB962C8B-B14F-4D97-AF65-F5344CB8AC3E}">
        <p14:creationId xmlns:p14="http://schemas.microsoft.com/office/powerpoint/2010/main" val="281245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3. </a:t>
            </a:r>
            <a:r>
              <a:rPr lang="ja-JP" altLang="en-US" dirty="0"/>
              <a:t>解析手法　　強化学習</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670561" y="1863151"/>
                <a:ext cx="10058400" cy="4588520"/>
              </a:xfrm>
            </p:spPr>
            <p:txBody>
              <a:bodyPr>
                <a:normAutofit/>
              </a:bodyPr>
              <a:lstStyle/>
              <a:p>
                <a:pPr marL="0" indent="0">
                  <a:buNone/>
                </a:pPr>
                <a:r>
                  <a:rPr kumimoji="1" lang="ja-JP" altLang="en-US" sz="2400" dirty="0"/>
                  <a:t>論文での設定</a:t>
                </a:r>
                <a:endParaRPr kumimoji="1" lang="en-US" altLang="ja-JP" sz="2400" dirty="0"/>
              </a:p>
              <a:p>
                <a:pPr marL="0" indent="0">
                  <a:buNone/>
                </a:pPr>
                <a:r>
                  <a:rPr lang="ja-JP" altLang="en-US" sz="2400" dirty="0"/>
                  <a:t>・環境は</a:t>
                </a:r>
                <a:r>
                  <a:rPr lang="en-US" altLang="ja-JP" sz="2400" dirty="0"/>
                  <a:t>HIV</a:t>
                </a:r>
                <a:r>
                  <a:rPr lang="ja-JP" altLang="en-US" sz="2400" dirty="0"/>
                  <a:t>感染モデル</a:t>
                </a:r>
                <a:r>
                  <a:rPr lang="en-US" altLang="ja-JP" sz="2400" dirty="0"/>
                  <a:t>, </a:t>
                </a:r>
                <a:r>
                  <a:rPr lang="ja-JP" altLang="en-US" sz="2400" dirty="0"/>
                  <a:t>エージェントは投薬者</a:t>
                </a:r>
                <a:r>
                  <a:rPr lang="en-US" altLang="ja-JP" sz="2400" dirty="0"/>
                  <a:t>. </a:t>
                </a:r>
              </a:p>
              <a:p>
                <a:pPr marL="0" indent="0">
                  <a:buNone/>
                </a:pPr>
                <a:r>
                  <a:rPr kumimoji="1" lang="ja-JP" altLang="en-US" sz="2400" dirty="0"/>
                  <a:t>➡感染モデルをコントロールすることは不可能</a:t>
                </a:r>
                <a:endParaRPr kumimoji="1" lang="en-US" altLang="ja-JP" sz="2400" dirty="0"/>
              </a:p>
              <a:p>
                <a:pPr marL="0" indent="0">
                  <a:buNone/>
                </a:pPr>
                <a:endParaRPr kumimoji="1" lang="en-US" altLang="ja-JP" sz="2400" dirty="0"/>
              </a:p>
              <a:p>
                <a:pPr marL="0" indent="0">
                  <a:buNone/>
                </a:pPr>
                <a:r>
                  <a:rPr lang="ja-JP" altLang="en-US" sz="2400" dirty="0"/>
                  <a:t>・学習アルゴリズムは</a:t>
                </a:r>
                <a:r>
                  <a:rPr lang="en-US" altLang="ja-JP" sz="2400" b="1" dirty="0"/>
                  <a:t>Q</a:t>
                </a:r>
                <a:r>
                  <a:rPr lang="ja-JP" altLang="en-US" sz="2400" b="1" dirty="0"/>
                  <a:t>学習</a:t>
                </a:r>
                <a:r>
                  <a:rPr lang="ja-JP" altLang="en-US" sz="2400" dirty="0"/>
                  <a:t>を用いる</a:t>
                </a:r>
                <a:r>
                  <a:rPr lang="en-US" altLang="ja-JP" sz="2400" dirty="0"/>
                  <a:t>. </a:t>
                </a:r>
                <a:endParaRPr kumimoji="1" lang="en-US" altLang="ja-JP" sz="2400" dirty="0"/>
              </a:p>
              <a:p>
                <a:r>
                  <a:rPr kumimoji="1" lang="ja-JP" altLang="en-US" sz="2400" dirty="0"/>
                  <a:t>環境の各状態において</a:t>
                </a:r>
                <a:r>
                  <a:rPr kumimoji="1" lang="en-US" altLang="ja-JP" sz="2400" dirty="0"/>
                  <a:t>, </a:t>
                </a:r>
                <a:r>
                  <a:rPr kumimoji="1" lang="ja-JP" altLang="en-US" sz="2400" dirty="0"/>
                  <a:t>行動価値関数</a:t>
                </a:r>
                <a14:m>
                  <m:oMath xmlns:m="http://schemas.openxmlformats.org/officeDocument/2006/math">
                    <m:r>
                      <a:rPr kumimoji="1" lang="en-US" altLang="ja-JP" sz="2400" b="0" i="1" smtClean="0">
                        <a:latin typeface="Cambria Math" panose="02040503050406030204" pitchFamily="18" charset="0"/>
                      </a:rPr>
                      <m:t>𝑄</m:t>
                    </m:r>
                  </m:oMath>
                </a14:m>
                <a:r>
                  <a:rPr kumimoji="1" lang="ja-JP" altLang="en-US" sz="2400" dirty="0"/>
                  <a:t>を更新する</a:t>
                </a:r>
                <a:r>
                  <a:rPr kumimoji="1" lang="en-US" altLang="ja-JP" sz="2400" dirty="0"/>
                  <a:t>. </a:t>
                </a:r>
              </a:p>
              <a:p>
                <a:endParaRPr lang="en-US" altLang="ja-JP"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670561" y="1863151"/>
                <a:ext cx="10058400" cy="4588520"/>
              </a:xfrm>
              <a:blipFill>
                <a:blip r:embed="rId3"/>
                <a:stretch>
                  <a:fillRect l="-1818" t="-2394"/>
                </a:stretch>
              </a:blipFill>
            </p:spPr>
            <p:txBody>
              <a:bodyPr/>
              <a:lstStyle/>
              <a:p>
                <a:r>
                  <a:rPr lang="ja-JP" altLang="en-US">
                    <a:noFill/>
                  </a:rPr>
                  <a:t> </a:t>
                </a:r>
              </a:p>
            </p:txBody>
          </p:sp>
        </mc:Fallback>
      </mc:AlternateContent>
      <p:pic>
        <p:nvPicPr>
          <p:cNvPr id="6" name="図 5">
            <a:extLst>
              <a:ext uri="{FF2B5EF4-FFF2-40B4-BE49-F238E27FC236}">
                <a16:creationId xmlns:a16="http://schemas.microsoft.com/office/drawing/2014/main" id="{B94F74CF-83D6-BC33-110B-066EDDBEB692}"/>
              </a:ext>
            </a:extLst>
          </p:cNvPr>
          <p:cNvPicPr>
            <a:picLocks noChangeAspect="1"/>
          </p:cNvPicPr>
          <p:nvPr/>
        </p:nvPicPr>
        <p:blipFill>
          <a:blip r:embed="rId4"/>
          <a:stretch>
            <a:fillRect/>
          </a:stretch>
        </p:blipFill>
        <p:spPr>
          <a:xfrm>
            <a:off x="7417961" y="2110638"/>
            <a:ext cx="4270683" cy="1793429"/>
          </a:xfrm>
          <a:prstGeom prst="rect">
            <a:avLst/>
          </a:prstGeom>
        </p:spPr>
      </p:pic>
      <p:sp>
        <p:nvSpPr>
          <p:cNvPr id="7" name="テキスト ボックス 6">
            <a:extLst>
              <a:ext uri="{FF2B5EF4-FFF2-40B4-BE49-F238E27FC236}">
                <a16:creationId xmlns:a16="http://schemas.microsoft.com/office/drawing/2014/main" id="{FFA8072A-3C9F-BAEB-6D24-83528114B29A}"/>
              </a:ext>
            </a:extLst>
          </p:cNvPr>
          <p:cNvSpPr txBox="1"/>
          <p:nvPr/>
        </p:nvSpPr>
        <p:spPr>
          <a:xfrm>
            <a:off x="7811588" y="4560856"/>
            <a:ext cx="4502332" cy="369332"/>
          </a:xfrm>
          <a:prstGeom prst="rect">
            <a:avLst/>
          </a:prstGeom>
          <a:noFill/>
        </p:spPr>
        <p:txBody>
          <a:bodyPr wrap="square" rtlCol="0">
            <a:spAutoFit/>
          </a:bodyPr>
          <a:lstStyle/>
          <a:p>
            <a:r>
              <a:rPr kumimoji="1" lang="en-US" altLang="ja-JP" dirty="0"/>
              <a:t>Fig4: </a:t>
            </a:r>
            <a:r>
              <a:rPr kumimoji="1" lang="ja-JP" altLang="en-US" dirty="0"/>
              <a:t>本論文におけるシステムの構図</a:t>
            </a:r>
          </a:p>
        </p:txBody>
      </p:sp>
      <p:sp>
        <p:nvSpPr>
          <p:cNvPr id="4" name="テキスト ボックス 3">
            <a:extLst>
              <a:ext uri="{FF2B5EF4-FFF2-40B4-BE49-F238E27FC236}">
                <a16:creationId xmlns:a16="http://schemas.microsoft.com/office/drawing/2014/main" id="{57970FF1-9F9C-4908-5155-4F0822EEEE26}"/>
              </a:ext>
            </a:extLst>
          </p:cNvPr>
          <p:cNvSpPr txBox="1"/>
          <p:nvPr/>
        </p:nvSpPr>
        <p:spPr>
          <a:xfrm>
            <a:off x="9196252" y="1759168"/>
            <a:ext cx="1863634" cy="369332"/>
          </a:xfrm>
          <a:prstGeom prst="rect">
            <a:avLst/>
          </a:prstGeom>
          <a:noFill/>
        </p:spPr>
        <p:txBody>
          <a:bodyPr wrap="square" rtlCol="0">
            <a:spAutoFit/>
          </a:bodyPr>
          <a:lstStyle/>
          <a:p>
            <a:r>
              <a:rPr kumimoji="1" lang="ja-JP" altLang="en-US" dirty="0"/>
              <a:t>薬物管理者</a:t>
            </a:r>
          </a:p>
        </p:txBody>
      </p:sp>
      <p:sp>
        <p:nvSpPr>
          <p:cNvPr id="5" name="テキスト ボックス 4">
            <a:extLst>
              <a:ext uri="{FF2B5EF4-FFF2-40B4-BE49-F238E27FC236}">
                <a16:creationId xmlns:a16="http://schemas.microsoft.com/office/drawing/2014/main" id="{76B2EA6A-8C46-B365-0007-85AF089CC363}"/>
              </a:ext>
            </a:extLst>
          </p:cNvPr>
          <p:cNvSpPr txBox="1"/>
          <p:nvPr/>
        </p:nvSpPr>
        <p:spPr>
          <a:xfrm>
            <a:off x="9130937" y="3966888"/>
            <a:ext cx="1863634" cy="369332"/>
          </a:xfrm>
          <a:prstGeom prst="rect">
            <a:avLst/>
          </a:prstGeom>
          <a:noFill/>
        </p:spPr>
        <p:txBody>
          <a:bodyPr wrap="square" rtlCol="0">
            <a:spAutoFit/>
          </a:bodyPr>
          <a:lstStyle/>
          <a:p>
            <a:r>
              <a:rPr kumimoji="1" lang="en-US" altLang="ja-JP" dirty="0"/>
              <a:t>HIV</a:t>
            </a:r>
            <a:r>
              <a:rPr kumimoji="1" lang="ja-JP" altLang="en-US" dirty="0"/>
              <a:t>感染モデル</a:t>
            </a:r>
          </a:p>
        </p:txBody>
      </p:sp>
      <p:sp>
        <p:nvSpPr>
          <p:cNvPr id="8" name="スライド番号プレースホルダー 7">
            <a:extLst>
              <a:ext uri="{FF2B5EF4-FFF2-40B4-BE49-F238E27FC236}">
                <a16:creationId xmlns:a16="http://schemas.microsoft.com/office/drawing/2014/main" id="{3BB20A62-28D9-FBB8-D1BB-2F07FFB106F6}"/>
              </a:ext>
            </a:extLst>
          </p:cNvPr>
          <p:cNvSpPr>
            <a:spLocks noGrp="1"/>
          </p:cNvSpPr>
          <p:nvPr>
            <p:ph type="sldNum" sz="quarter" idx="12"/>
          </p:nvPr>
        </p:nvSpPr>
        <p:spPr/>
        <p:txBody>
          <a:bodyPr/>
          <a:lstStyle/>
          <a:p>
            <a:fld id="{E0107F97-1CD5-41F0-B842-C38020C26506}" type="slidenum">
              <a:rPr kumimoji="1" lang="ja-JP" altLang="en-US" smtClean="0"/>
              <a:t>14</a:t>
            </a:fld>
            <a:endParaRPr kumimoji="1" lang="ja-JP" altLang="en-US"/>
          </a:p>
        </p:txBody>
      </p:sp>
    </p:spTree>
    <p:extLst>
      <p:ext uri="{BB962C8B-B14F-4D97-AF65-F5344CB8AC3E}">
        <p14:creationId xmlns:p14="http://schemas.microsoft.com/office/powerpoint/2010/main" val="269044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3. </a:t>
            </a:r>
            <a:r>
              <a:rPr lang="ja-JP" altLang="en-US" dirty="0"/>
              <a:t>解析手法　　学習アルゴリズム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501805" y="1737360"/>
                <a:ext cx="11329639" cy="4834037"/>
              </a:xfrm>
            </p:spPr>
            <p:txBody>
              <a:bodyPr>
                <a:normAutofit/>
              </a:bodyPr>
              <a:lstStyle/>
              <a:p>
                <a:r>
                  <a:rPr lang="ja-JP" altLang="en-US" sz="2400" dirty="0"/>
                  <a:t>価値関数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𝑉</m:t>
                        </m:r>
                      </m:e>
                      <m:sup>
                        <m:r>
                          <a:rPr lang="ja-JP" altLang="en-US" sz="2400" b="0" i="1" smtClean="0">
                            <a:latin typeface="Cambria Math" panose="02040503050406030204" pitchFamily="18" charset="0"/>
                          </a:rPr>
                          <m:t>𝜋</m:t>
                        </m:r>
                      </m:sup>
                    </m:sSup>
                  </m:oMath>
                </a14:m>
                <a:r>
                  <a:rPr lang="en-US" altLang="ja-JP" sz="2400" dirty="0"/>
                  <a:t> / </a:t>
                </a:r>
                <a:r>
                  <a:rPr lang="ja-JP" altLang="en-US" sz="2400" dirty="0"/>
                  <a:t>行動価値関数</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𝑄</m:t>
                        </m:r>
                      </m:e>
                      <m:sup>
                        <m:r>
                          <a:rPr lang="ja-JP" altLang="en-US" sz="2400" b="0" i="1" smtClean="0">
                            <a:latin typeface="Cambria Math" panose="02040503050406030204" pitchFamily="18" charset="0"/>
                          </a:rPr>
                          <m:t>𝜋</m:t>
                        </m:r>
                      </m:sup>
                    </m:sSup>
                  </m:oMath>
                </a14:m>
                <a:endParaRPr lang="en-US" altLang="ja-JP" sz="2400" dirty="0"/>
              </a:p>
              <a:p>
                <a:r>
                  <a:rPr lang="ja-JP" altLang="en-US" dirty="0">
                    <a:solidFill>
                      <a:schemeClr val="accent1"/>
                    </a:solidFill>
                  </a:rPr>
                  <a:t>価値関数</a:t>
                </a:r>
                <a14:m>
                  <m:oMath xmlns:m="http://schemas.openxmlformats.org/officeDocument/2006/math">
                    <m:sSup>
                      <m:sSupPr>
                        <m:ctrlPr>
                          <a:rPr lang="en-US" altLang="ja-JP" b="0" i="1" smtClean="0">
                            <a:solidFill>
                              <a:schemeClr val="accent1"/>
                            </a:solidFill>
                            <a:latin typeface="Cambria Math" panose="02040503050406030204" pitchFamily="18" charset="0"/>
                          </a:rPr>
                        </m:ctrlPr>
                      </m:sSupPr>
                      <m:e>
                        <m:r>
                          <a:rPr lang="en-US" altLang="ja-JP" b="0" i="1" smtClean="0">
                            <a:solidFill>
                              <a:schemeClr val="accent1"/>
                            </a:solidFill>
                            <a:latin typeface="Cambria Math" panose="02040503050406030204" pitchFamily="18" charset="0"/>
                          </a:rPr>
                          <m:t>𝑉</m:t>
                        </m:r>
                      </m:e>
                      <m:sup>
                        <m:r>
                          <a:rPr lang="ja-JP" altLang="en-US" b="0" i="1" smtClean="0">
                            <a:solidFill>
                              <a:schemeClr val="accent1"/>
                            </a:solidFill>
                            <a:latin typeface="Cambria Math" panose="02040503050406030204" pitchFamily="18" charset="0"/>
                          </a:rPr>
                          <m:t>𝜋</m:t>
                        </m:r>
                      </m:sup>
                    </m:sSup>
                  </m:oMath>
                </a14:m>
                <a:r>
                  <a:rPr lang="en-US" altLang="ja-JP" dirty="0">
                    <a:solidFill>
                      <a:schemeClr val="accent1"/>
                    </a:solidFill>
                  </a:rPr>
                  <a:t> </a:t>
                </a:r>
                <a:r>
                  <a:rPr lang="en-US" altLang="ja-JP" dirty="0"/>
                  <a:t>: </a:t>
                </a:r>
                <a:r>
                  <a:rPr lang="ja-JP" altLang="en-US" dirty="0"/>
                  <a:t>ある方策</a:t>
                </a:r>
                <a14:m>
                  <m:oMath xmlns:m="http://schemas.openxmlformats.org/officeDocument/2006/math">
                    <m:r>
                      <a:rPr lang="ja-JP" altLang="en-US" i="1" smtClean="0">
                        <a:latin typeface="Cambria Math" panose="02040503050406030204" pitchFamily="18" charset="0"/>
                      </a:rPr>
                      <m:t>𝜋</m:t>
                    </m:r>
                  </m:oMath>
                </a14:m>
                <a:r>
                  <a:rPr lang="ja-JP" altLang="en-US" dirty="0"/>
                  <a:t>のもとでの</a:t>
                </a:r>
                <a:r>
                  <a:rPr lang="en-US" altLang="ja-JP" dirty="0"/>
                  <a:t>, </a:t>
                </a:r>
                <a:r>
                  <a:rPr lang="ja-JP" altLang="en-US" dirty="0"/>
                  <a:t>状態</a:t>
                </a:r>
                <a14:m>
                  <m:oMath xmlns:m="http://schemas.openxmlformats.org/officeDocument/2006/math">
                    <m:r>
                      <a:rPr lang="en-US" altLang="ja-JP" b="0" i="1" smtClean="0">
                        <a:latin typeface="Cambria Math" panose="02040503050406030204" pitchFamily="18" charset="0"/>
                      </a:rPr>
                      <m:t>𝑠</m:t>
                    </m:r>
                  </m:oMath>
                </a14:m>
                <a:r>
                  <a:rPr lang="ja-JP" altLang="en-US" dirty="0"/>
                  <a:t>の価値　</a:t>
                </a:r>
                <a:r>
                  <a:rPr lang="en-US" altLang="ja-JP" dirty="0"/>
                  <a:t>(</a:t>
                </a:r>
                <a:r>
                  <a:rPr lang="ja-JP" altLang="en-US" dirty="0"/>
                  <a:t>長期的な価値</a:t>
                </a:r>
                <a:r>
                  <a:rPr lang="en-US" altLang="ja-JP" dirty="0"/>
                  <a:t>)</a:t>
                </a:r>
                <a:r>
                  <a:rPr lang="ja-JP" altLang="en-US" dirty="0"/>
                  <a:t>　を表す</a:t>
                </a:r>
                <a:r>
                  <a:rPr lang="en-US" altLang="ja-JP" dirty="0"/>
                  <a:t>.</a:t>
                </a:r>
              </a:p>
              <a:p>
                <a:endParaRPr lang="en-US" altLang="ja-JP" sz="2400" dirty="0"/>
              </a:p>
              <a:p>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𝑉</m:t>
                        </m:r>
                      </m:e>
                      <m:sup>
                        <m:r>
                          <a:rPr lang="ja-JP" altLang="en-US" sz="2400" b="0" i="1" smtClean="0">
                            <a:latin typeface="Cambria Math" panose="02040503050406030204" pitchFamily="18" charset="0"/>
                          </a:rPr>
                          <m:t>𝜋</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𝑠</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ja-JP" altLang="en-US" sz="2400" b="0" i="1" smtClean="0">
                            <a:latin typeface="Cambria Math" panose="02040503050406030204" pitchFamily="18" charset="0"/>
                          </a:rPr>
                          <m:t>𝜋</m:t>
                        </m:r>
                      </m:sub>
                    </m:sSub>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ea typeface="Cambria Math" panose="02040503050406030204" pitchFamily="18" charset="0"/>
                          </a:rPr>
                          <m:t>∞</m:t>
                        </m:r>
                      </m:sup>
                      <m:e>
                        <m:sSup>
                          <m:sSupPr>
                            <m:ctrlPr>
                              <a:rPr lang="en-US" altLang="ja-JP" sz="2400" b="0" i="1" smtClean="0">
                                <a:latin typeface="Cambria Math" panose="02040503050406030204" pitchFamily="18" charset="0"/>
                              </a:rPr>
                            </m:ctrlPr>
                          </m:sSupPr>
                          <m:e>
                            <m:r>
                              <a:rPr lang="ja-JP" altLang="en-US" sz="2400" b="0" i="1" smtClean="0">
                                <a:latin typeface="Cambria Math" panose="02040503050406030204" pitchFamily="18" charset="0"/>
                              </a:rPr>
                              <m:t>𝛾</m:t>
                            </m:r>
                          </m:e>
                          <m:sup>
                            <m:r>
                              <a:rPr lang="en-US" altLang="ja-JP" sz="2400" b="0" i="1" smtClean="0">
                                <a:latin typeface="Cambria Math" panose="02040503050406030204" pitchFamily="18" charset="0"/>
                              </a:rPr>
                              <m:t>𝑘</m:t>
                            </m:r>
                          </m:sup>
                        </m:s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𝑟</m:t>
                            </m:r>
                          </m:e>
                          <m:sub>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d>
                          <m:dPr>
                            <m:begChr m:val="|"/>
                            <m:endChr m:val="}"/>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𝑠</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𝑠</m:t>
                            </m:r>
                          </m:e>
                        </m:d>
                      </m:e>
                    </m:nary>
                  </m:oMath>
                </a14:m>
                <a:endParaRPr lang="en-US" altLang="ja-JP" sz="2400" b="0" dirty="0"/>
              </a:p>
              <a:p>
                <a:endParaRPr lang="en-US" altLang="ja-JP" sz="2400" b="0" dirty="0"/>
              </a:p>
              <a:p>
                <a:r>
                  <a:rPr lang="ja-JP" altLang="en-US" dirty="0"/>
                  <a:t>つまり</a:t>
                </a:r>
                <a:r>
                  <a:rPr lang="en-US" altLang="ja-JP" dirty="0"/>
                  <a:t>, </a:t>
                </a:r>
                <a:r>
                  <a:rPr lang="ja-JP" altLang="en-US" dirty="0"/>
                  <a:t>ある状態</a:t>
                </a:r>
                <a14:m>
                  <m:oMath xmlns:m="http://schemas.openxmlformats.org/officeDocument/2006/math">
                    <m:r>
                      <a:rPr lang="en-US" altLang="ja-JP" b="0" i="1" smtClean="0">
                        <a:latin typeface="Cambria Math" panose="02040503050406030204" pitchFamily="18" charset="0"/>
                      </a:rPr>
                      <m:t>𝑠</m:t>
                    </m:r>
                  </m:oMath>
                </a14:m>
                <a:r>
                  <a:rPr lang="ja-JP" altLang="en-US" dirty="0"/>
                  <a:t>から始まり</a:t>
                </a:r>
                <a:r>
                  <a:rPr lang="en-US" altLang="ja-JP" dirty="0"/>
                  <a:t>, </a:t>
                </a:r>
                <a:r>
                  <a:rPr lang="ja-JP" altLang="en-US" dirty="0"/>
                  <a:t>方策</a:t>
                </a:r>
                <a14:m>
                  <m:oMath xmlns:m="http://schemas.openxmlformats.org/officeDocument/2006/math">
                    <m:r>
                      <a:rPr lang="ja-JP" altLang="en-US" i="1" smtClean="0">
                        <a:latin typeface="Cambria Math" panose="02040503050406030204" pitchFamily="18" charset="0"/>
                      </a:rPr>
                      <m:t>𝜋</m:t>
                    </m:r>
                  </m:oMath>
                </a14:m>
                <a:r>
                  <a:rPr lang="ja-JP" altLang="en-US" dirty="0"/>
                  <a:t>に従うときの報酬の期待値となる</a:t>
                </a:r>
                <a:r>
                  <a:rPr lang="en-US" altLang="ja-JP" dirty="0"/>
                  <a:t>. </a:t>
                </a:r>
              </a:p>
              <a:p>
                <a:r>
                  <a:rPr lang="ja-JP" altLang="en-US" dirty="0"/>
                  <a:t>実際に状態</a:t>
                </a:r>
                <a14:m>
                  <m:oMath xmlns:m="http://schemas.openxmlformats.org/officeDocument/2006/math">
                    <m:r>
                      <a:rPr lang="en-US" altLang="ja-JP" b="0" i="1" smtClean="0">
                        <a:latin typeface="Cambria Math" panose="02040503050406030204" pitchFamily="18" charset="0"/>
                      </a:rPr>
                      <m:t>𝑠</m:t>
                    </m:r>
                  </m:oMath>
                </a14:m>
                <a:r>
                  <a:rPr lang="ja-JP" altLang="en-US" dirty="0"/>
                  <a:t>において方策</a:t>
                </a:r>
                <a14:m>
                  <m:oMath xmlns:m="http://schemas.openxmlformats.org/officeDocument/2006/math">
                    <m:r>
                      <a:rPr lang="ja-JP" altLang="en-US" i="1" smtClean="0">
                        <a:latin typeface="Cambria Math" panose="02040503050406030204" pitchFamily="18" charset="0"/>
                      </a:rPr>
                      <m:t>𝜋</m:t>
                    </m:r>
                  </m:oMath>
                </a14:m>
                <a:r>
                  <a:rPr lang="ja-JP" altLang="en-US" dirty="0"/>
                  <a:t>のもとで</a:t>
                </a:r>
                <a:r>
                  <a:rPr lang="en-US" altLang="ja-JP" dirty="0"/>
                  <a:t>, </a:t>
                </a:r>
                <a:r>
                  <a:rPr lang="ja-JP" altLang="en-US" dirty="0"/>
                  <a:t>行動する</a:t>
                </a:r>
                <a14:m>
                  <m:oMath xmlns:m="http://schemas.openxmlformats.org/officeDocument/2006/math">
                    <m:r>
                      <a:rPr lang="en-US" altLang="ja-JP" b="0" i="1" smtClean="0">
                        <a:latin typeface="Cambria Math" panose="02040503050406030204" pitchFamily="18" charset="0"/>
                      </a:rPr>
                      <m:t>(</m:t>
                    </m:r>
                    <m:r>
                      <a:rPr lang="en-US" altLang="ja-JP" b="0" i="1" smtClean="0">
                        <a:latin typeface="Cambria Math" panose="02040503050406030204" pitchFamily="18" charset="0"/>
                      </a:rPr>
                      <m:t>𝑎</m:t>
                    </m:r>
                    <m:r>
                      <a:rPr lang="en-US" altLang="ja-JP" b="0" i="1" smtClean="0">
                        <a:latin typeface="Cambria Math" panose="02040503050406030204" pitchFamily="18" charset="0"/>
                      </a:rPr>
                      <m:t>)</m:t>
                    </m:r>
                    <m:r>
                      <a:rPr lang="ja-JP" altLang="en-US" i="1">
                        <a:latin typeface="Cambria Math" panose="02040503050406030204" pitchFamily="18" charset="0"/>
                      </a:rPr>
                      <m:t>ときに</m:t>
                    </m:r>
                  </m:oMath>
                </a14:m>
                <a:r>
                  <a:rPr lang="ja-JP" altLang="en-US" dirty="0"/>
                  <a:t>見込まれる価値は</a:t>
                </a:r>
                <a:r>
                  <a:rPr lang="en-US" altLang="ja-JP" dirty="0"/>
                  <a:t>, </a:t>
                </a:r>
                <a:r>
                  <a:rPr lang="ja-JP" altLang="en-US" dirty="0">
                    <a:solidFill>
                      <a:schemeClr val="accent1"/>
                    </a:solidFill>
                  </a:rPr>
                  <a:t>行動価値関数</a:t>
                </a:r>
                <a14:m>
                  <m:oMath xmlns:m="http://schemas.openxmlformats.org/officeDocument/2006/math">
                    <m:sSup>
                      <m:sSupPr>
                        <m:ctrlPr>
                          <a:rPr lang="en-US" altLang="ja-JP" b="0" i="1" smtClean="0">
                            <a:solidFill>
                              <a:schemeClr val="accent1"/>
                            </a:solidFill>
                            <a:latin typeface="Cambria Math" panose="02040503050406030204" pitchFamily="18" charset="0"/>
                          </a:rPr>
                        </m:ctrlPr>
                      </m:sSupPr>
                      <m:e>
                        <m:r>
                          <a:rPr lang="en-US" altLang="ja-JP" b="0" i="1" smtClean="0">
                            <a:solidFill>
                              <a:schemeClr val="accent1"/>
                            </a:solidFill>
                            <a:latin typeface="Cambria Math" panose="02040503050406030204" pitchFamily="18" charset="0"/>
                          </a:rPr>
                          <m:t>𝑄</m:t>
                        </m:r>
                      </m:e>
                      <m:sup>
                        <m:r>
                          <a:rPr lang="ja-JP" altLang="en-US" b="0" i="1" smtClean="0">
                            <a:solidFill>
                              <a:schemeClr val="accent1"/>
                            </a:solidFill>
                            <a:latin typeface="Cambria Math" panose="02040503050406030204" pitchFamily="18" charset="0"/>
                          </a:rPr>
                          <m:t>𝜋</m:t>
                        </m:r>
                      </m:sup>
                    </m:sSup>
                  </m:oMath>
                </a14:m>
                <a:r>
                  <a:rPr lang="ja-JP" altLang="en-US" dirty="0"/>
                  <a:t>で表される</a:t>
                </a:r>
                <a:r>
                  <a:rPr lang="en-US" altLang="ja-JP" dirty="0"/>
                  <a:t>. </a:t>
                </a:r>
              </a:p>
              <a:p>
                <a:endParaRPr lang="en-US" altLang="ja-JP" sz="2400" b="0" i="1" dirty="0">
                  <a:latin typeface="Cambria Math" panose="02040503050406030204" pitchFamily="18" charset="0"/>
                </a:endParaRPr>
              </a:p>
              <a:p>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𝑄</m:t>
                        </m:r>
                      </m:e>
                      <m:sup>
                        <m:r>
                          <a:rPr lang="ja-JP" altLang="en-US" sz="2400" b="0" i="1" smtClean="0">
                            <a:latin typeface="Cambria Math" panose="02040503050406030204" pitchFamily="18" charset="0"/>
                          </a:rPr>
                          <m:t>𝜋</m:t>
                        </m:r>
                      </m:sup>
                    </m:sSup>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𝑠</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e>
                    </m:d>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ja-JP" altLang="en-US" sz="2400" b="0" i="1" smtClean="0">
                            <a:latin typeface="Cambria Math" panose="02040503050406030204" pitchFamily="18" charset="0"/>
                          </a:rPr>
                          <m:t>𝜋</m:t>
                        </m:r>
                      </m:sub>
                    </m:sSub>
                    <m:r>
                      <a:rPr lang="en-US" altLang="ja-JP" sz="2400" b="0" i="1" smtClean="0">
                        <a:latin typeface="Cambria Math" panose="02040503050406030204" pitchFamily="18" charset="0"/>
                      </a:rPr>
                      <m:t>{</m:t>
                    </m:r>
                    <m:nary>
                      <m:naryPr>
                        <m:chr m:val="∑"/>
                        <m:ctrlPr>
                          <a:rPr lang="en-US" altLang="ja-JP" sz="2400" i="1">
                            <a:latin typeface="Cambria Math" panose="02040503050406030204" pitchFamily="18" charset="0"/>
                          </a:rPr>
                        </m:ctrlPr>
                      </m:naryPr>
                      <m:sub>
                        <m:r>
                          <m:rPr>
                            <m:brk m:alnAt="23"/>
                          </m:rPr>
                          <a:rPr lang="en-US" altLang="ja-JP" sz="2400" i="1">
                            <a:latin typeface="Cambria Math" panose="02040503050406030204" pitchFamily="18" charset="0"/>
                          </a:rPr>
                          <m:t>𝑘</m:t>
                        </m:r>
                        <m:r>
                          <a:rPr lang="en-US" altLang="ja-JP" sz="2400" i="1">
                            <a:latin typeface="Cambria Math" panose="02040503050406030204" pitchFamily="18" charset="0"/>
                          </a:rPr>
                          <m:t>=0</m:t>
                        </m:r>
                      </m:sub>
                      <m:sup>
                        <m:r>
                          <a:rPr lang="en-US" altLang="ja-JP" sz="2400" i="1">
                            <a:latin typeface="Cambria Math" panose="02040503050406030204" pitchFamily="18" charset="0"/>
                            <a:ea typeface="Cambria Math" panose="02040503050406030204" pitchFamily="18" charset="0"/>
                          </a:rPr>
                          <m:t>∞</m:t>
                        </m:r>
                      </m:sup>
                      <m:e>
                        <m:sSup>
                          <m:sSupPr>
                            <m:ctrlPr>
                              <a:rPr lang="en-US" altLang="ja-JP" sz="2400" i="1">
                                <a:latin typeface="Cambria Math" panose="02040503050406030204" pitchFamily="18" charset="0"/>
                              </a:rPr>
                            </m:ctrlPr>
                          </m:sSupPr>
                          <m:e>
                            <m:r>
                              <a:rPr lang="ja-JP" altLang="en-US" sz="2400" i="1">
                                <a:latin typeface="Cambria Math" panose="02040503050406030204" pitchFamily="18" charset="0"/>
                              </a:rPr>
                              <m:t>𝛾</m:t>
                            </m:r>
                          </m:e>
                          <m:sup>
                            <m:r>
                              <a:rPr lang="en-US" altLang="ja-JP" sz="2400" i="1">
                                <a:latin typeface="Cambria Math" panose="02040503050406030204" pitchFamily="18" charset="0"/>
                              </a:rPr>
                              <m:t>𝑘</m:t>
                            </m:r>
                          </m:sup>
                        </m:sSup>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𝑟</m:t>
                            </m:r>
                          </m:e>
                          <m:sub>
                            <m:r>
                              <a:rPr lang="en-US" altLang="ja-JP" sz="2400" i="1">
                                <a:latin typeface="Cambria Math" panose="02040503050406030204" pitchFamily="18" charset="0"/>
                              </a:rPr>
                              <m:t>𝑡</m:t>
                            </m:r>
                            <m:r>
                              <a:rPr lang="en-US" altLang="ja-JP" sz="2400" i="1">
                                <a:latin typeface="Cambria Math" panose="02040503050406030204" pitchFamily="18" charset="0"/>
                              </a:rPr>
                              <m:t>+</m:t>
                            </m:r>
                            <m:r>
                              <a:rPr lang="en-US" altLang="ja-JP" sz="2400" i="1">
                                <a:latin typeface="Cambria Math" panose="02040503050406030204" pitchFamily="18" charset="0"/>
                              </a:rPr>
                              <m:t>𝑘</m:t>
                            </m:r>
                            <m:r>
                              <a:rPr lang="en-US" altLang="ja-JP" sz="2400" i="1">
                                <a:latin typeface="Cambria Math" panose="02040503050406030204" pitchFamily="18" charset="0"/>
                              </a:rPr>
                              <m:t>+1</m:t>
                            </m:r>
                          </m:sub>
                        </m:sSub>
                        <m:d>
                          <m:dPr>
                            <m:begChr m:val="|"/>
                            <m:endChr m:val="}"/>
                            <m:ctrlPr>
                              <a:rPr lang="en-US" altLang="ja-JP" sz="2400" i="1">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𝑠</m:t>
                                </m:r>
                              </m:e>
                              <m:sub>
                                <m:r>
                                  <a:rPr lang="en-US" altLang="ja-JP" sz="2400" i="1">
                                    <a:latin typeface="Cambria Math" panose="02040503050406030204" pitchFamily="18" charset="0"/>
                                  </a:rPr>
                                  <m:t>𝑡</m:t>
                                </m:r>
                              </m:sub>
                            </m:sSub>
                            <m:r>
                              <a:rPr lang="en-US" altLang="ja-JP" sz="2400" i="1">
                                <a:latin typeface="Cambria Math" panose="02040503050406030204" pitchFamily="18" charset="0"/>
                              </a:rPr>
                              <m:t>=</m:t>
                            </m:r>
                            <m:r>
                              <a:rPr lang="en-US" altLang="ja-JP" sz="2400" i="1">
                                <a:latin typeface="Cambria Math" panose="02040503050406030204" pitchFamily="18" charset="0"/>
                              </a:rPr>
                              <m:t>𝑠</m:t>
                            </m:r>
                            <m:r>
                              <a:rPr lang="en-US" altLang="ja-JP" sz="2400" b="0" i="1" smtClean="0">
                                <a:latin typeface="Cambria Math" panose="02040503050406030204" pitchFamily="18" charset="0"/>
                              </a:rPr>
                              <m:t>, </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𝑎</m:t>
                                </m:r>
                              </m:e>
                              <m:sub>
                                <m:r>
                                  <a:rPr lang="en-US" altLang="ja-JP" sz="2400" b="0" i="1" smtClean="0">
                                    <a:latin typeface="Cambria Math" panose="02040503050406030204" pitchFamily="18" charset="0"/>
                                  </a:rPr>
                                  <m:t>𝑡</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𝑎</m:t>
                            </m:r>
                          </m:e>
                        </m:d>
                      </m:e>
                    </m:nary>
                  </m:oMath>
                </a14:m>
                <a:endParaRPr lang="en-US" altLang="ja-JP" sz="2400" dirty="0"/>
              </a:p>
              <a:p>
                <a:endParaRPr lang="en-US" altLang="ja-JP"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501805" y="1737360"/>
                <a:ext cx="11329639" cy="4834037"/>
              </a:xfrm>
              <a:blipFill>
                <a:blip r:embed="rId3"/>
                <a:stretch>
                  <a:fillRect l="-807" t="-2270" r="-807" b="-844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808F7A4-BA31-2E05-7E85-D3F29577B7A3}"/>
                  </a:ext>
                </a:extLst>
              </p:cNvPr>
              <p:cNvSpPr txBox="1"/>
              <p:nvPr/>
            </p:nvSpPr>
            <p:spPr>
              <a:xfrm>
                <a:off x="5839097" y="3105834"/>
                <a:ext cx="3592286" cy="646331"/>
              </a:xfrm>
              <a:prstGeom prst="rect">
                <a:avLst/>
              </a:prstGeom>
              <a:noFill/>
            </p:spPr>
            <p:txBody>
              <a:bodyPr wrap="square" rtlCol="0">
                <a:spAutoFit/>
              </a:bodyPr>
              <a:lstStyle/>
              <a:p>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 </m:t>
                    </m:r>
                  </m:oMath>
                </a14:m>
                <a:r>
                  <a:rPr kumimoji="1" lang="ja-JP" altLang="en-US" dirty="0"/>
                  <a:t>割引係数</a:t>
                </a:r>
                <a:endParaRPr kumimoji="1" lang="en-US" altLang="ja-JP" dirty="0"/>
              </a:p>
              <a:p>
                <a14:m>
                  <m:oMath xmlns:m="http://schemas.openxmlformats.org/officeDocument/2006/math">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oMath>
                </a14:m>
                <a:r>
                  <a:rPr kumimoji="1" lang="ja-JP" altLang="en-US" dirty="0"/>
                  <a:t> 時間</a:t>
                </a:r>
                <a:r>
                  <a:rPr kumimoji="1" lang="en-US" altLang="ja-JP" dirty="0"/>
                  <a:t>(</a:t>
                </a:r>
                <a:r>
                  <a:rPr kumimoji="1" lang="ja-JP" altLang="en-US" dirty="0"/>
                  <a:t>ステップ</a:t>
                </a:r>
                <a:r>
                  <a:rPr kumimoji="1" lang="en-US" altLang="ja-JP" dirty="0"/>
                  <a:t>)</a:t>
                </a:r>
                <a:endParaRPr kumimoji="1" lang="ja-JP" altLang="en-US" dirty="0"/>
              </a:p>
            </p:txBody>
          </p:sp>
        </mc:Choice>
        <mc:Fallback xmlns="">
          <p:sp>
            <p:nvSpPr>
              <p:cNvPr id="9" name="テキスト ボックス 8">
                <a:extLst>
                  <a:ext uri="{FF2B5EF4-FFF2-40B4-BE49-F238E27FC236}">
                    <a16:creationId xmlns:a16="http://schemas.microsoft.com/office/drawing/2014/main" id="{7808F7A4-BA31-2E05-7E85-D3F29577B7A3}"/>
                  </a:ext>
                </a:extLst>
              </p:cNvPr>
              <p:cNvSpPr txBox="1">
                <a:spLocks noRot="1" noChangeAspect="1" noMove="1" noResize="1" noEditPoints="1" noAdjustHandles="1" noChangeArrowheads="1" noChangeShapeType="1" noTextEdit="1"/>
              </p:cNvSpPr>
              <p:nvPr/>
            </p:nvSpPr>
            <p:spPr>
              <a:xfrm>
                <a:off x="5839097" y="3105834"/>
                <a:ext cx="3592286" cy="646331"/>
              </a:xfrm>
              <a:prstGeom prst="rect">
                <a:avLst/>
              </a:prstGeom>
              <a:blipFill>
                <a:blip r:embed="rId4"/>
                <a:stretch>
                  <a:fillRect t="-7477" b="-14019"/>
                </a:stretch>
              </a:blipFill>
            </p:spPr>
            <p:txBody>
              <a:bodyPr/>
              <a:lstStyle/>
              <a:p>
                <a:r>
                  <a:rPr lang="ja-JP" altLang="en-US">
                    <a:noFill/>
                  </a:rPr>
                  <a:t> </a:t>
                </a:r>
              </a:p>
            </p:txBody>
          </p:sp>
        </mc:Fallback>
      </mc:AlternateContent>
      <p:sp>
        <p:nvSpPr>
          <p:cNvPr id="10" name="正方形/長方形 9">
            <a:extLst>
              <a:ext uri="{FF2B5EF4-FFF2-40B4-BE49-F238E27FC236}">
                <a16:creationId xmlns:a16="http://schemas.microsoft.com/office/drawing/2014/main" id="{3F3F5E44-5FDD-7825-7CBB-0A8F2868A6EE}"/>
              </a:ext>
            </a:extLst>
          </p:cNvPr>
          <p:cNvSpPr/>
          <p:nvPr/>
        </p:nvSpPr>
        <p:spPr>
          <a:xfrm>
            <a:off x="450670" y="2997926"/>
            <a:ext cx="7334794" cy="9078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A161C5C-9765-50A4-5E19-E58A59DA36D6}"/>
              </a:ext>
            </a:extLst>
          </p:cNvPr>
          <p:cNvSpPr/>
          <p:nvPr/>
        </p:nvSpPr>
        <p:spPr>
          <a:xfrm>
            <a:off x="450670" y="5356551"/>
            <a:ext cx="7334794" cy="90786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B53210C-ECD6-867B-6052-299F811A6BC2}"/>
                  </a:ext>
                </a:extLst>
              </p:cNvPr>
              <p:cNvSpPr txBox="1"/>
              <p:nvPr/>
            </p:nvSpPr>
            <p:spPr>
              <a:xfrm>
                <a:off x="8270788" y="2710249"/>
                <a:ext cx="3838833" cy="1754326"/>
              </a:xfrm>
              <a:prstGeom prst="rect">
                <a:avLst/>
              </a:prstGeom>
              <a:noFill/>
              <a:ln w="12700">
                <a:solidFill>
                  <a:srgbClr val="00B0F0"/>
                </a:solidFill>
              </a:ln>
            </p:spPr>
            <p:txBody>
              <a:bodyPr wrap="square" rtlCol="0">
                <a:spAutoFit/>
              </a:bodyPr>
              <a:lstStyle/>
              <a:p>
                <a:r>
                  <a:rPr kumimoji="1" lang="ja-JP" altLang="en-US" dirty="0"/>
                  <a:t>割引係数</a:t>
                </a:r>
                <a:r>
                  <a:rPr kumimoji="1" lang="en-US" altLang="ja-JP" dirty="0"/>
                  <a:t>(</a:t>
                </a:r>
                <a:r>
                  <a:rPr kumimoji="1" lang="ja-JP" altLang="en-US" dirty="0"/>
                  <a:t>率</a:t>
                </a:r>
                <a:r>
                  <a:rPr kumimoji="1" lang="en-US" altLang="ja-JP" dirty="0"/>
                  <a:t>)</a:t>
                </a:r>
                <a14:m>
                  <m:oMath xmlns:m="http://schemas.openxmlformats.org/officeDocument/2006/math">
                    <m:r>
                      <a:rPr kumimoji="1" lang="ja-JP" altLang="en-US" i="1" smtClean="0">
                        <a:latin typeface="Cambria Math" panose="02040503050406030204" pitchFamily="18" charset="0"/>
                      </a:rPr>
                      <m:t>𝛾</m:t>
                    </m:r>
                  </m:oMath>
                </a14:m>
                <a:r>
                  <a:rPr kumimoji="1" lang="ja-JP" altLang="en-US" dirty="0"/>
                  <a:t>は将来にもらえる報酬をどれほど割り引いて考えるかという指標</a:t>
                </a:r>
                <a:r>
                  <a:rPr kumimoji="1" lang="en-US" altLang="ja-JP" dirty="0"/>
                  <a:t>. </a:t>
                </a:r>
              </a:p>
              <a:p>
                <a14:m>
                  <m:oMath xmlns:m="http://schemas.openxmlformats.org/officeDocument/2006/math">
                    <m:r>
                      <a:rPr kumimoji="1" lang="ja-JP" altLang="en-US" i="1" smtClean="0">
                        <a:latin typeface="Cambria Math" panose="02040503050406030204" pitchFamily="18" charset="0"/>
                      </a:rPr>
                      <m:t>𝛾</m:t>
                    </m:r>
                  </m:oMath>
                </a14:m>
                <a:r>
                  <a:rPr kumimoji="1" lang="ja-JP" altLang="en-US" dirty="0"/>
                  <a:t>が</a:t>
                </a:r>
                <a:r>
                  <a:rPr kumimoji="1" lang="en-US" altLang="ja-JP" dirty="0"/>
                  <a:t>1</a:t>
                </a:r>
                <a:r>
                  <a:rPr kumimoji="1" lang="ja-JP" altLang="en-US" dirty="0"/>
                  <a:t>に近い➡遠い将来までを考える</a:t>
                </a:r>
                <a:endParaRPr kumimoji="1" lang="en-US" altLang="ja-JP" dirty="0"/>
              </a:p>
              <a:p>
                <a14:m>
                  <m:oMath xmlns:m="http://schemas.openxmlformats.org/officeDocument/2006/math">
                    <m:r>
                      <a:rPr kumimoji="1" lang="ja-JP" altLang="en-US" i="1" smtClean="0">
                        <a:latin typeface="Cambria Math" panose="02040503050406030204" pitchFamily="18" charset="0"/>
                      </a:rPr>
                      <m:t>𝛾</m:t>
                    </m:r>
                  </m:oMath>
                </a14:m>
                <a:r>
                  <a:rPr kumimoji="1" lang="ja-JP" altLang="en-US" dirty="0"/>
                  <a:t>が</a:t>
                </a:r>
                <a:r>
                  <a:rPr kumimoji="1" lang="en-US" altLang="ja-JP" dirty="0"/>
                  <a:t>0</a:t>
                </a:r>
                <a:r>
                  <a:rPr kumimoji="1" lang="ja-JP" altLang="en-US" dirty="0"/>
                  <a:t>に近い➡現在もらえる価値を重視する</a:t>
                </a:r>
              </a:p>
            </p:txBody>
          </p:sp>
        </mc:Choice>
        <mc:Fallback xmlns="">
          <p:sp>
            <p:nvSpPr>
              <p:cNvPr id="4" name="テキスト ボックス 3">
                <a:extLst>
                  <a:ext uri="{FF2B5EF4-FFF2-40B4-BE49-F238E27FC236}">
                    <a16:creationId xmlns:a16="http://schemas.microsoft.com/office/drawing/2014/main" id="{5B53210C-ECD6-867B-6052-299F811A6BC2}"/>
                  </a:ext>
                </a:extLst>
              </p:cNvPr>
              <p:cNvSpPr txBox="1">
                <a:spLocks noRot="1" noChangeAspect="1" noMove="1" noResize="1" noEditPoints="1" noAdjustHandles="1" noChangeArrowheads="1" noChangeShapeType="1" noTextEdit="1"/>
              </p:cNvSpPr>
              <p:nvPr/>
            </p:nvSpPr>
            <p:spPr>
              <a:xfrm>
                <a:off x="8270788" y="2710249"/>
                <a:ext cx="3838833" cy="1754326"/>
              </a:xfrm>
              <a:prstGeom prst="rect">
                <a:avLst/>
              </a:prstGeom>
              <a:blipFill>
                <a:blip r:embed="rId5"/>
                <a:stretch>
                  <a:fillRect l="-1268" t="-2768" b="-3460"/>
                </a:stretch>
              </a:blipFill>
              <a:ln w="12700">
                <a:solidFill>
                  <a:srgbClr val="00B0F0"/>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491DAA3F-174F-2762-7706-40ADCF93B92C}"/>
              </a:ext>
            </a:extLst>
          </p:cNvPr>
          <p:cNvSpPr>
            <a:spLocks noGrp="1"/>
          </p:cNvSpPr>
          <p:nvPr>
            <p:ph type="sldNum" sz="quarter" idx="12"/>
          </p:nvPr>
        </p:nvSpPr>
        <p:spPr/>
        <p:txBody>
          <a:bodyPr/>
          <a:lstStyle/>
          <a:p>
            <a:fld id="{E0107F97-1CD5-41F0-B842-C38020C26506}" type="slidenum">
              <a:rPr kumimoji="1" lang="ja-JP" altLang="en-US" smtClean="0"/>
              <a:t>15</a:t>
            </a:fld>
            <a:endParaRPr kumimoji="1" lang="ja-JP" altLang="en-US"/>
          </a:p>
        </p:txBody>
      </p:sp>
    </p:spTree>
    <p:extLst>
      <p:ext uri="{BB962C8B-B14F-4D97-AF65-F5344CB8AC3E}">
        <p14:creationId xmlns:p14="http://schemas.microsoft.com/office/powerpoint/2010/main" val="1313694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3. </a:t>
            </a:r>
            <a:r>
              <a:rPr lang="ja-JP" altLang="en-US" dirty="0"/>
              <a:t>解析手法　　学習アルゴリズム</a:t>
            </a:r>
            <a:endParaRPr kumimoji="1" lang="ja-JP" altLang="en-US" dirty="0"/>
          </a:p>
        </p:txBody>
      </p:sp>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907867" y="1910942"/>
            <a:ext cx="10058400" cy="4588520"/>
          </a:xfrm>
        </p:spPr>
        <p:txBody>
          <a:bodyPr>
            <a:normAutofit/>
          </a:bodyPr>
          <a:lstStyle/>
          <a:p>
            <a:pPr marL="0" indent="0">
              <a:buNone/>
            </a:pPr>
            <a:endParaRPr lang="en-US" altLang="ja-JP" sz="2400" dirty="0"/>
          </a:p>
          <a:p>
            <a:endParaRPr kumimoji="1" lang="ja-JP" altLang="en-US" sz="24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3D9CFEF-30B4-2A93-A8FA-3ABB76A0C62D}"/>
                  </a:ext>
                </a:extLst>
              </p:cNvPr>
              <p:cNvSpPr txBox="1"/>
              <p:nvPr/>
            </p:nvSpPr>
            <p:spPr>
              <a:xfrm>
                <a:off x="907867" y="2031274"/>
                <a:ext cx="9945291" cy="4347857"/>
              </a:xfrm>
              <a:prstGeom prst="rect">
                <a:avLst/>
              </a:prstGeom>
              <a:noFill/>
            </p:spPr>
            <p:txBody>
              <a:bodyPr wrap="square" rtlCol="0">
                <a:spAutoFit/>
              </a:bodyPr>
              <a:lstStyle/>
              <a:p>
                <a:r>
                  <a:rPr kumimoji="1" lang="ja-JP" altLang="en-US" sz="2400" dirty="0"/>
                  <a:t>ベルマン方程式と行動価値関数</a:t>
                </a:r>
                <a:endParaRPr kumimoji="1" lang="en-US" altLang="ja-JP" sz="2400" dirty="0"/>
              </a:p>
              <a:p>
                <a:endParaRPr kumimoji="1" lang="en-US" altLang="ja-JP" sz="2400" dirty="0"/>
              </a:p>
              <a:p>
                <a:r>
                  <a:rPr kumimoji="1" lang="en-US" altLang="ja-JP" sz="2000" dirty="0"/>
                  <a:t>Q</a:t>
                </a:r>
                <a:r>
                  <a:rPr kumimoji="1" lang="ja-JP" altLang="en-US" sz="2000" dirty="0"/>
                  <a:t>学習においては</a:t>
                </a:r>
                <a:r>
                  <a:rPr kumimoji="1" lang="en-US" altLang="ja-JP" sz="2000" dirty="0"/>
                  <a:t>, </a:t>
                </a:r>
                <a:r>
                  <a:rPr kumimoji="1" lang="ja-JP" altLang="en-US" sz="2000" dirty="0"/>
                  <a:t>価値関数</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𝑉</m:t>
                        </m:r>
                      </m:e>
                      <m:sup>
                        <m:r>
                          <a:rPr kumimoji="1" lang="ja-JP" altLang="en-US" sz="2000" b="0" i="1" smtClean="0">
                            <a:latin typeface="Cambria Math" panose="02040503050406030204" pitchFamily="18" charset="0"/>
                          </a:rPr>
                          <m:t>𝜋</m:t>
                        </m:r>
                      </m:sup>
                    </m:sSup>
                  </m:oMath>
                </a14:m>
                <a:r>
                  <a:rPr kumimoji="1" lang="ja-JP" altLang="en-US" sz="2000" dirty="0"/>
                  <a:t>を状態</a:t>
                </a:r>
                <a14:m>
                  <m:oMath xmlns:m="http://schemas.openxmlformats.org/officeDocument/2006/math">
                    <m:r>
                      <a:rPr kumimoji="1" lang="en-US" altLang="ja-JP" sz="2000" b="0" i="1" smtClean="0">
                        <a:latin typeface="Cambria Math" panose="02040503050406030204" pitchFamily="18" charset="0"/>
                      </a:rPr>
                      <m:t>𝑠</m:t>
                    </m:r>
                  </m:oMath>
                </a14:m>
                <a:r>
                  <a:rPr kumimoji="1" lang="ja-JP" altLang="en-US" sz="2000" dirty="0"/>
                  <a:t>から</a:t>
                </a:r>
                <a14:m>
                  <m:oMath xmlns:m="http://schemas.openxmlformats.org/officeDocument/2006/math">
                    <m:r>
                      <a:rPr kumimoji="1" lang="en-US" altLang="ja-JP" sz="2000" b="0" i="1" dirty="0" smtClean="0">
                        <a:latin typeface="Cambria Math" panose="02040503050406030204" pitchFamily="18" charset="0"/>
                      </a:rPr>
                      <m:t>𝑠</m:t>
                    </m:r>
                    <m:r>
                      <a:rPr kumimoji="1" lang="en-US" altLang="ja-JP" sz="2000" b="0" i="1" dirty="0" smtClean="0">
                        <a:latin typeface="Cambria Math" panose="02040503050406030204" pitchFamily="18" charset="0"/>
                      </a:rPr>
                      <m:t>′</m:t>
                    </m:r>
                  </m:oMath>
                </a14:m>
                <a:r>
                  <a:rPr kumimoji="1" lang="ja-JP" altLang="en-US" sz="2000" dirty="0"/>
                  <a:t>に変化するたびに更新する</a:t>
                </a:r>
                <a:r>
                  <a:rPr kumimoji="1" lang="en-US" altLang="ja-JP" sz="2000" dirty="0"/>
                  <a:t>. </a:t>
                </a:r>
              </a:p>
              <a:p>
                <a:r>
                  <a:rPr kumimoji="1" lang="ja-JP" altLang="en-US" sz="2000" dirty="0"/>
                  <a:t>価値関数</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𝑉</m:t>
                        </m:r>
                      </m:e>
                      <m:sup>
                        <m:r>
                          <a:rPr kumimoji="1" lang="ja-JP" altLang="en-US" sz="2000" b="0" i="1" smtClean="0">
                            <a:latin typeface="Cambria Math" panose="02040503050406030204" pitchFamily="18" charset="0"/>
                          </a:rPr>
                          <m:t>𝜋</m:t>
                        </m:r>
                      </m:sup>
                    </m:sSup>
                  </m:oMath>
                </a14:m>
                <a:r>
                  <a:rPr kumimoji="1" lang="ja-JP" altLang="en-US" sz="2000" dirty="0"/>
                  <a:t>は次の再帰方程式をみたす</a:t>
                </a:r>
                <a:r>
                  <a:rPr kumimoji="1" lang="en-US" altLang="ja-JP" sz="2000" dirty="0"/>
                  <a:t>. (</a:t>
                </a:r>
                <a:r>
                  <a:rPr kumimoji="1" lang="ja-JP" altLang="en-US" sz="2000" dirty="0"/>
                  <a:t>ベルマン方程式</a:t>
                </a:r>
                <a:r>
                  <a:rPr kumimoji="1" lang="en-US" altLang="ja-JP" sz="2000" dirty="0"/>
                  <a:t>)</a:t>
                </a:r>
              </a:p>
              <a:p>
                <a:endParaRPr kumimoji="1" lang="en-US" altLang="ja-JP" sz="2000" dirty="0"/>
              </a:p>
              <a:p>
                <a:pPr/>
                <a14:m>
                  <m:oMathPara xmlns:m="http://schemas.openxmlformats.org/officeDocument/2006/math">
                    <m:oMathParaPr>
                      <m:jc m:val="centerGroup"/>
                    </m:oMathParaPr>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𝑉</m:t>
                          </m:r>
                        </m:e>
                        <m:sup>
                          <m:r>
                            <a:rPr kumimoji="1" lang="ja-JP" altLang="en-US" sz="2000" b="0" i="1" smtClean="0">
                              <a:latin typeface="Cambria Math" panose="02040503050406030204" pitchFamily="18" charset="0"/>
                            </a:rPr>
                            <m:t>𝜋</m:t>
                          </m:r>
                        </m:sup>
                      </m:sSup>
                      <m:r>
                        <a:rPr kumimoji="1"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𝑎</m:t>
                          </m:r>
                        </m:sub>
                        <m:sup/>
                        <m:e>
                          <m:r>
                            <a:rPr lang="ja-JP" altLang="en-US" sz="2000" i="1" smtClean="0">
                              <a:latin typeface="Cambria Math" panose="02040503050406030204" pitchFamily="18" charset="0"/>
                              <a:ea typeface="Cambria Math" panose="02040503050406030204" pitchFamily="18" charset="0"/>
                            </a:rPr>
                            <m:t>𝜋</m:t>
                          </m:r>
                          <m:d>
                            <m:dPr>
                              <m:ctrlPr>
                                <a:rPr lang="en-US" altLang="ja-JP" sz="2000" b="0" i="1" smtClean="0">
                                  <a:latin typeface="Cambria Math" panose="02040503050406030204" pitchFamily="18" charset="0"/>
                                  <a:ea typeface="Cambria Math" panose="02040503050406030204" pitchFamily="18" charset="0"/>
                                </a:rPr>
                              </m:ctrlPr>
                            </m:dPr>
                            <m:e>
                              <m:r>
                                <a:rPr lang="en-US" altLang="ja-JP" sz="2000" b="0" i="1" smtClean="0">
                                  <a:latin typeface="Cambria Math" panose="02040503050406030204" pitchFamily="18" charset="0"/>
                                  <a:ea typeface="Cambria Math" panose="02040503050406030204" pitchFamily="18" charset="0"/>
                                </a:rPr>
                                <m:t>𝑠</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Cambria Math" panose="02040503050406030204" pitchFamily="18" charset="0"/>
                                </a:rPr>
                                <m:t>𝑎</m:t>
                              </m:r>
                            </m:e>
                          </m:d>
                          <m:nary>
                            <m:naryPr>
                              <m:chr m:val="∑"/>
                              <m:supHide m:val="on"/>
                              <m:ctrlPr>
                                <a:rPr lang="en-US" altLang="ja-JP" sz="2000" b="0" i="1" smtClean="0">
                                  <a:latin typeface="Cambria Math" panose="02040503050406030204" pitchFamily="18" charset="0"/>
                                  <a:ea typeface="Cambria Math" panose="02040503050406030204" pitchFamily="18" charset="0"/>
                                </a:rPr>
                              </m:ctrlPr>
                            </m:naryPr>
                            <m:sub>
                              <m:r>
                                <m:rPr>
                                  <m:brk m:alnAt="7"/>
                                </m:rPr>
                                <a:rPr lang="en-US" altLang="ja-JP" sz="2000" b="0" i="1" smtClean="0">
                                  <a:latin typeface="Cambria Math" panose="02040503050406030204" pitchFamily="18" charset="0"/>
                                  <a:ea typeface="Cambria Math" panose="02040503050406030204" pitchFamily="18" charset="0"/>
                                </a:rPr>
                                <m:t>𝑠</m:t>
                              </m:r>
                              <m:r>
                                <a:rPr lang="en-US" altLang="ja-JP" sz="2000" b="0" i="1" smtClean="0">
                                  <a:latin typeface="Cambria Math" panose="02040503050406030204" pitchFamily="18" charset="0"/>
                                  <a:ea typeface="Cambria Math" panose="02040503050406030204" pitchFamily="18" charset="0"/>
                                </a:rPr>
                                <m:t>′</m:t>
                              </m:r>
                            </m:sub>
                            <m:sup/>
                            <m:e>
                              <m:sSubSup>
                                <m:sSubSupPr>
                                  <m:ctrlPr>
                                    <a:rPr lang="en-US" altLang="ja-JP" sz="2000" b="0" i="1" smtClean="0">
                                      <a:latin typeface="Cambria Math" panose="02040503050406030204" pitchFamily="18" charset="0"/>
                                      <a:ea typeface="Cambria Math" panose="02040503050406030204" pitchFamily="18" charset="0"/>
                                    </a:rPr>
                                  </m:ctrlPr>
                                </m:sSubSupPr>
                                <m:e>
                                  <m:r>
                                    <a:rPr lang="en-US" altLang="ja-JP" sz="2000" b="0" i="1" smtClean="0">
                                      <a:latin typeface="Cambria Math" panose="02040503050406030204" pitchFamily="18" charset="0"/>
                                      <a:ea typeface="Cambria Math" panose="02040503050406030204" pitchFamily="18" charset="0"/>
                                    </a:rPr>
                                    <m:t>𝑃</m:t>
                                  </m:r>
                                </m:e>
                                <m:sub>
                                  <m:r>
                                    <a:rPr lang="en-US" altLang="ja-JP" sz="2000" b="0" i="1" smtClean="0">
                                      <a:latin typeface="Cambria Math" panose="02040503050406030204" pitchFamily="18" charset="0"/>
                                      <a:ea typeface="Cambria Math" panose="02040503050406030204" pitchFamily="18" charset="0"/>
                                    </a:rPr>
                                    <m:t>𝑠</m:t>
                                  </m:r>
                                  <m:sSup>
                                    <m:sSupPr>
                                      <m:ctrlPr>
                                        <a:rPr lang="en-US" altLang="ja-JP" sz="2000" b="0" i="1" smtClean="0">
                                          <a:latin typeface="Cambria Math" panose="02040503050406030204" pitchFamily="18" charset="0"/>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𝑠</m:t>
                                      </m:r>
                                    </m:e>
                                    <m:sup>
                                      <m:r>
                                        <a:rPr lang="en-US" altLang="ja-JP" sz="2000" b="0" i="1" smtClean="0">
                                          <a:latin typeface="Cambria Math" panose="02040503050406030204" pitchFamily="18" charset="0"/>
                                          <a:ea typeface="Cambria Math" panose="02040503050406030204" pitchFamily="18" charset="0"/>
                                        </a:rPr>
                                        <m:t>′</m:t>
                                      </m:r>
                                    </m:sup>
                                  </m:sSup>
                                </m:sub>
                                <m:sup>
                                  <m:r>
                                    <a:rPr lang="en-US" altLang="ja-JP" sz="2000" b="0" i="1" smtClean="0">
                                      <a:latin typeface="Cambria Math" panose="02040503050406030204" pitchFamily="18" charset="0"/>
                                      <a:ea typeface="Cambria Math" panose="02040503050406030204" pitchFamily="18" charset="0"/>
                                    </a:rPr>
                                    <m:t>𝑎</m:t>
                                  </m:r>
                                </m:sup>
                              </m:sSubSup>
                            </m:e>
                          </m:nary>
                          <m:r>
                            <a:rPr lang="en-US" altLang="ja-JP" sz="2000" b="0" i="1" smtClean="0">
                              <a:latin typeface="Cambria Math" panose="02040503050406030204" pitchFamily="18" charset="0"/>
                              <a:ea typeface="Cambria Math" panose="02040503050406030204" pitchFamily="18" charset="0"/>
                            </a:rPr>
                            <m:t>[</m:t>
                          </m:r>
                          <m:sSubSup>
                            <m:sSubSupPr>
                              <m:ctrlPr>
                                <a:rPr lang="en-US" altLang="ja-JP" sz="2000" b="0" i="1" smtClean="0">
                                  <a:latin typeface="Cambria Math" panose="02040503050406030204" pitchFamily="18" charset="0"/>
                                  <a:ea typeface="Cambria Math" panose="02040503050406030204" pitchFamily="18" charset="0"/>
                                </a:rPr>
                              </m:ctrlPr>
                            </m:sSubSupPr>
                            <m:e>
                              <m:r>
                                <a:rPr lang="en-US" altLang="ja-JP" sz="2000" b="0" i="1" smtClean="0">
                                  <a:latin typeface="Cambria Math" panose="02040503050406030204" pitchFamily="18" charset="0"/>
                                  <a:ea typeface="Cambria Math" panose="02040503050406030204" pitchFamily="18" charset="0"/>
                                </a:rPr>
                                <m:t>𝑅</m:t>
                              </m:r>
                            </m:e>
                            <m:sub>
                              <m:r>
                                <a:rPr lang="en-US" altLang="ja-JP" sz="2000" b="0" i="1" smtClean="0">
                                  <a:latin typeface="Cambria Math" panose="02040503050406030204" pitchFamily="18" charset="0"/>
                                  <a:ea typeface="Cambria Math" panose="02040503050406030204" pitchFamily="18" charset="0"/>
                                </a:rPr>
                                <m:t>𝑠</m:t>
                              </m:r>
                              <m:sSup>
                                <m:sSupPr>
                                  <m:ctrlPr>
                                    <a:rPr lang="en-US" altLang="ja-JP" sz="2000" b="0" i="1" smtClean="0">
                                      <a:latin typeface="Cambria Math" panose="02040503050406030204" pitchFamily="18" charset="0"/>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𝑠</m:t>
                                  </m:r>
                                </m:e>
                                <m:sup>
                                  <m:r>
                                    <a:rPr lang="en-US" altLang="ja-JP" sz="2000" b="0" i="1" smtClean="0">
                                      <a:latin typeface="Cambria Math" panose="02040503050406030204" pitchFamily="18" charset="0"/>
                                      <a:ea typeface="Cambria Math" panose="02040503050406030204" pitchFamily="18" charset="0"/>
                                    </a:rPr>
                                    <m:t>′</m:t>
                                  </m:r>
                                </m:sup>
                              </m:sSup>
                            </m:sub>
                            <m:sup>
                              <m:r>
                                <a:rPr lang="en-US" altLang="ja-JP" sz="2000" b="0" i="1" smtClean="0">
                                  <a:latin typeface="Cambria Math" panose="02040503050406030204" pitchFamily="18" charset="0"/>
                                  <a:ea typeface="Cambria Math" panose="02040503050406030204" pitchFamily="18" charset="0"/>
                                </a:rPr>
                                <m:t>𝑎</m:t>
                              </m:r>
                            </m:sup>
                          </m:sSubSup>
                          <m:r>
                            <a:rPr lang="en-US" altLang="ja-JP" sz="2000" b="0" i="1" smtClean="0">
                              <a:latin typeface="Cambria Math" panose="02040503050406030204" pitchFamily="18" charset="0"/>
                              <a:ea typeface="Cambria Math" panose="02040503050406030204" pitchFamily="18" charset="0"/>
                            </a:rPr>
                            <m:t>+</m:t>
                          </m:r>
                          <m:r>
                            <a:rPr lang="ja-JP" altLang="en-US" sz="2000" b="0" i="1" smtClean="0">
                              <a:latin typeface="Cambria Math" panose="02040503050406030204" pitchFamily="18" charset="0"/>
                              <a:ea typeface="Cambria Math" panose="02040503050406030204" pitchFamily="18" charset="0"/>
                            </a:rPr>
                            <m:t>𝛾</m:t>
                          </m:r>
                          <m:sSup>
                            <m:sSupPr>
                              <m:ctrlPr>
                                <a:rPr lang="en-US" altLang="ja-JP" sz="2000" b="0" i="1" smtClean="0">
                                  <a:latin typeface="Cambria Math" panose="02040503050406030204" pitchFamily="18" charset="0"/>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𝑉</m:t>
                              </m:r>
                            </m:e>
                            <m:sup>
                              <m:r>
                                <a:rPr lang="ja-JP" altLang="en-US" sz="2000" b="0" i="1" smtClean="0">
                                  <a:latin typeface="Cambria Math" panose="02040503050406030204" pitchFamily="18" charset="0"/>
                                  <a:ea typeface="Cambria Math" panose="02040503050406030204" pitchFamily="18" charset="0"/>
                                </a:rPr>
                                <m:t>𝜋</m:t>
                              </m:r>
                            </m:sup>
                          </m:sSup>
                          <m:d>
                            <m:dPr>
                              <m:ctrlPr>
                                <a:rPr lang="en-US" altLang="ja-JP" sz="2000" b="0" i="1" smtClean="0">
                                  <a:latin typeface="Cambria Math" panose="02040503050406030204" pitchFamily="18" charset="0"/>
                                  <a:ea typeface="Cambria Math" panose="02040503050406030204" pitchFamily="18" charset="0"/>
                                </a:rPr>
                              </m:ctrlPr>
                            </m:dPr>
                            <m:e>
                              <m:sSup>
                                <m:sSupPr>
                                  <m:ctrlPr>
                                    <a:rPr lang="en-US" altLang="ja-JP" sz="2000" b="0" i="1" smtClean="0">
                                      <a:latin typeface="Cambria Math" panose="02040503050406030204" pitchFamily="18" charset="0"/>
                                      <a:ea typeface="Cambria Math" panose="02040503050406030204" pitchFamily="18" charset="0"/>
                                    </a:rPr>
                                  </m:ctrlPr>
                                </m:sSupPr>
                                <m:e>
                                  <m:r>
                                    <a:rPr lang="en-US" altLang="ja-JP" sz="2000" b="0" i="1" smtClean="0">
                                      <a:latin typeface="Cambria Math" panose="02040503050406030204" pitchFamily="18" charset="0"/>
                                      <a:ea typeface="Cambria Math" panose="02040503050406030204" pitchFamily="18" charset="0"/>
                                    </a:rPr>
                                    <m:t>𝑠</m:t>
                                  </m:r>
                                </m:e>
                                <m:sup>
                                  <m:r>
                                    <a:rPr lang="en-US" altLang="ja-JP" sz="2000" b="0" i="1" smtClean="0">
                                      <a:latin typeface="Cambria Math" panose="02040503050406030204" pitchFamily="18" charset="0"/>
                                      <a:ea typeface="Cambria Math" panose="02040503050406030204" pitchFamily="18" charset="0"/>
                                    </a:rPr>
                                    <m:t>′</m:t>
                                  </m:r>
                                </m:sup>
                              </m:sSup>
                            </m:e>
                          </m:d>
                          <m:r>
                            <a:rPr lang="en-US" altLang="ja-JP" sz="2000" b="0" i="1" smtClean="0">
                              <a:latin typeface="Cambria Math" panose="02040503050406030204" pitchFamily="18" charset="0"/>
                              <a:ea typeface="Cambria Math" panose="02040503050406030204" pitchFamily="18" charset="0"/>
                            </a:rPr>
                            <m:t>]</m:t>
                          </m:r>
                        </m:e>
                      </m:nary>
                    </m:oMath>
                  </m:oMathPara>
                </a14:m>
                <a:endParaRPr kumimoji="1" lang="en-US" altLang="ja-JP" sz="2000" dirty="0"/>
              </a:p>
              <a:p>
                <a:endParaRPr kumimoji="1" lang="en-US" altLang="ja-JP" sz="2000" dirty="0"/>
              </a:p>
              <a:p>
                <a:r>
                  <a:rPr kumimoji="1" lang="ja-JP" altLang="en-US" sz="2000" dirty="0"/>
                  <a:t>価値関数</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𝑉</m:t>
                        </m:r>
                      </m:e>
                      <m:sup>
                        <m:r>
                          <a:rPr kumimoji="1" lang="ja-JP" altLang="en-US" sz="2000" b="0" i="1" smtClean="0">
                            <a:latin typeface="Cambria Math" panose="02040503050406030204" pitchFamily="18" charset="0"/>
                          </a:rPr>
                          <m:t>𝜋</m:t>
                        </m:r>
                      </m:sup>
                    </m:sSup>
                    <m:r>
                      <a:rPr kumimoji="1" lang="en-US" altLang="ja-JP" sz="2000" b="0" i="1" smtClean="0">
                        <a:latin typeface="Cambria Math" panose="02040503050406030204" pitchFamily="18" charset="0"/>
                      </a:rPr>
                      <m:t>, </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𝑄</m:t>
                        </m:r>
                      </m:e>
                      <m:sup>
                        <m:r>
                          <a:rPr kumimoji="1" lang="ja-JP" altLang="en-US" sz="2000" b="0" i="1" smtClean="0">
                            <a:latin typeface="Cambria Math" panose="02040503050406030204" pitchFamily="18" charset="0"/>
                          </a:rPr>
                          <m:t>𝜋</m:t>
                        </m:r>
                      </m:sup>
                    </m:sSup>
                  </m:oMath>
                </a14:m>
                <a:r>
                  <a:rPr kumimoji="1" lang="ja-JP" altLang="en-US" sz="2000" dirty="0"/>
                  <a:t>を近似する手法として </a:t>
                </a:r>
                <a:r>
                  <a:rPr kumimoji="1" lang="en-US" altLang="ja-JP" sz="2000" dirty="0">
                    <a:solidFill>
                      <a:schemeClr val="accent1"/>
                    </a:solidFill>
                  </a:rPr>
                  <a:t>TD</a:t>
                </a:r>
                <a:r>
                  <a:rPr kumimoji="1" lang="ja-JP" altLang="en-US" sz="2000" dirty="0">
                    <a:solidFill>
                      <a:schemeClr val="accent1"/>
                    </a:solidFill>
                  </a:rPr>
                  <a:t>法</a:t>
                </a:r>
                <a:r>
                  <a:rPr kumimoji="1" lang="ja-JP" altLang="en-US" sz="2000" dirty="0"/>
                  <a:t>や</a:t>
                </a:r>
                <a:r>
                  <a:rPr kumimoji="1" lang="ja-JP" altLang="en-US" sz="2000" dirty="0">
                    <a:solidFill>
                      <a:schemeClr val="accent1"/>
                    </a:solidFill>
                  </a:rPr>
                  <a:t>モンテカルロ法</a:t>
                </a:r>
                <a:r>
                  <a:rPr kumimoji="1" lang="ja-JP" altLang="en-US" sz="2000" dirty="0"/>
                  <a:t>などの手法がある</a:t>
                </a:r>
                <a:r>
                  <a:rPr kumimoji="1" lang="en-US" altLang="ja-JP" sz="2000" dirty="0"/>
                  <a:t>.</a:t>
                </a:r>
              </a:p>
              <a:p>
                <a:endParaRPr kumimoji="1" lang="en-US" altLang="ja-JP" sz="2000" dirty="0"/>
              </a:p>
              <a:p>
                <a:r>
                  <a:rPr kumimoji="1" lang="ja-JP" altLang="en-US" sz="2000" dirty="0">
                    <a:solidFill>
                      <a:schemeClr val="accent1"/>
                    </a:solidFill>
                  </a:rPr>
                  <a:t>モンテカルロ法</a:t>
                </a:r>
                <a:r>
                  <a:rPr kumimoji="1" lang="en-US" altLang="ja-JP" sz="2000" dirty="0"/>
                  <a:t>: </a:t>
                </a:r>
                <a:r>
                  <a:rPr kumimoji="1" lang="ja-JP" altLang="en-US" sz="2000" dirty="0"/>
                  <a:t>ランダムな方策</a:t>
                </a:r>
                <a14:m>
                  <m:oMath xmlns:m="http://schemas.openxmlformats.org/officeDocument/2006/math">
                    <m:r>
                      <a:rPr kumimoji="1" lang="ja-JP" altLang="en-US" sz="2000" i="1" smtClean="0">
                        <a:latin typeface="Cambria Math" panose="02040503050406030204" pitchFamily="18" charset="0"/>
                      </a:rPr>
                      <m:t>𝜋</m:t>
                    </m:r>
                  </m:oMath>
                </a14:m>
                <a:r>
                  <a:rPr kumimoji="1" lang="ja-JP" altLang="en-US" sz="2000" dirty="0"/>
                  <a:t>のもとで行動し</a:t>
                </a:r>
                <a:r>
                  <a:rPr kumimoji="1" lang="en-US" altLang="ja-JP" sz="2000" dirty="0"/>
                  <a:t>, </a:t>
                </a:r>
                <a:r>
                  <a:rPr kumimoji="1" lang="ja-JP" altLang="en-US" sz="2000" dirty="0"/>
                  <a:t>得られた報酬</a:t>
                </a:r>
                <a14:m>
                  <m:oMath xmlns:m="http://schemas.openxmlformats.org/officeDocument/2006/math">
                    <m:r>
                      <a:rPr kumimoji="1" lang="en-US" altLang="ja-JP" sz="2000" b="0" i="1" smtClean="0">
                        <a:latin typeface="Cambria Math" panose="02040503050406030204" pitchFamily="18" charset="0"/>
                      </a:rPr>
                      <m:t>𝑟</m:t>
                    </m:r>
                  </m:oMath>
                </a14:m>
                <a:r>
                  <a:rPr kumimoji="1" lang="ja-JP" altLang="en-US" sz="2000" dirty="0"/>
                  <a:t>によって期待値を推定し</a:t>
                </a:r>
                <a:r>
                  <a:rPr kumimoji="1" lang="en-US" altLang="ja-JP" sz="2000" dirty="0"/>
                  <a:t>			              </a:t>
                </a:r>
                <a:r>
                  <a:rPr kumimoji="1" lang="ja-JP" altLang="en-US" sz="2000" dirty="0"/>
                  <a:t>価値関数を見積もる手法➡膨大な計算コスト</a:t>
                </a:r>
                <a:endParaRPr kumimoji="1" lang="en-US" altLang="ja-JP" sz="2000" dirty="0"/>
              </a:p>
              <a:p>
                <a:r>
                  <a:rPr kumimoji="1" lang="en-US" altLang="ja-JP" sz="2000" dirty="0">
                    <a:solidFill>
                      <a:schemeClr val="accent1"/>
                    </a:solidFill>
                  </a:rPr>
                  <a:t>TD</a:t>
                </a:r>
                <a:r>
                  <a:rPr kumimoji="1" lang="ja-JP" altLang="en-US" sz="2000" dirty="0">
                    <a:solidFill>
                      <a:schemeClr val="accent1"/>
                    </a:solidFill>
                  </a:rPr>
                  <a:t>法</a:t>
                </a:r>
                <a:r>
                  <a:rPr kumimoji="1" lang="en-US" altLang="ja-JP" sz="2000" dirty="0"/>
                  <a:t>: </a:t>
                </a:r>
                <a:r>
                  <a:rPr kumimoji="1" lang="ja-JP" altLang="en-US" sz="2000" dirty="0"/>
                  <a:t>価値関数の近似を</a:t>
                </a:r>
                <a:r>
                  <a:rPr kumimoji="1" lang="en-US" altLang="ja-JP" sz="2000" dirty="0"/>
                  <a:t>Q</a:t>
                </a:r>
                <a:r>
                  <a:rPr kumimoji="1" lang="ja-JP" altLang="en-US" sz="2000" dirty="0"/>
                  <a:t>学習や</a:t>
                </a:r>
                <a:r>
                  <a:rPr kumimoji="1" lang="en-US" altLang="ja-JP" sz="2000" dirty="0"/>
                  <a:t>Sarsa</a:t>
                </a:r>
                <a:r>
                  <a:rPr kumimoji="1" lang="ja-JP" altLang="en-US" sz="2000" dirty="0"/>
                  <a:t>などで行うことで</a:t>
                </a:r>
                <a:r>
                  <a:rPr kumimoji="1" lang="en-US" altLang="ja-JP" sz="2000" dirty="0"/>
                  <a:t>, </a:t>
                </a:r>
                <a:r>
                  <a:rPr kumimoji="1" lang="ja-JP" altLang="en-US" sz="2000" dirty="0"/>
                  <a:t>計算コストを削減</a:t>
                </a:r>
                <a:r>
                  <a:rPr kumimoji="1" lang="en-US" altLang="ja-JP" sz="2000" dirty="0"/>
                  <a:t>. </a:t>
                </a:r>
                <a:endParaRPr kumimoji="1" lang="ja-JP" altLang="en-US" sz="2000" dirty="0"/>
              </a:p>
            </p:txBody>
          </p:sp>
        </mc:Choice>
        <mc:Fallback xmlns="">
          <p:sp>
            <p:nvSpPr>
              <p:cNvPr id="4" name="テキスト ボックス 3">
                <a:extLst>
                  <a:ext uri="{FF2B5EF4-FFF2-40B4-BE49-F238E27FC236}">
                    <a16:creationId xmlns:a16="http://schemas.microsoft.com/office/drawing/2014/main" id="{E3D9CFEF-30B4-2A93-A8FA-3ABB76A0C62D}"/>
                  </a:ext>
                </a:extLst>
              </p:cNvPr>
              <p:cNvSpPr txBox="1">
                <a:spLocks noRot="1" noChangeAspect="1" noMove="1" noResize="1" noEditPoints="1" noAdjustHandles="1" noChangeArrowheads="1" noChangeShapeType="1" noTextEdit="1"/>
              </p:cNvSpPr>
              <p:nvPr/>
            </p:nvSpPr>
            <p:spPr>
              <a:xfrm>
                <a:off x="907867" y="2031274"/>
                <a:ext cx="9945291" cy="4347857"/>
              </a:xfrm>
              <a:prstGeom prst="rect">
                <a:avLst/>
              </a:prstGeom>
              <a:blipFill>
                <a:blip r:embed="rId3"/>
                <a:stretch>
                  <a:fillRect l="-981" t="-1683" b="-168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A6682F4A-524C-C60F-6369-0087FC036C95}"/>
                  </a:ext>
                </a:extLst>
              </p:cNvPr>
              <p:cNvSpPr txBox="1"/>
              <p:nvPr/>
            </p:nvSpPr>
            <p:spPr>
              <a:xfrm>
                <a:off x="8353475" y="3406346"/>
                <a:ext cx="3649054" cy="1158907"/>
              </a:xfrm>
              <a:prstGeom prst="rect">
                <a:avLst/>
              </a:prstGeom>
              <a:noFill/>
              <a:ln>
                <a:solidFill>
                  <a:schemeClr val="tx1"/>
                </a:solidFill>
              </a:ln>
            </p:spPr>
            <p:txBody>
              <a:bodyPr wrap="square" rtlCol="0">
                <a:spAutoFit/>
              </a:bodyPr>
              <a:lstStyle/>
              <a:p>
                <a14:m>
                  <m:oMath xmlns:m="http://schemas.openxmlformats.org/officeDocument/2006/math">
                    <m:r>
                      <a:rPr lang="ja-JP" altLang="en-US" sz="1600" b="0" i="1" smtClean="0">
                        <a:latin typeface="Cambria Math" panose="02040503050406030204" pitchFamily="18" charset="0"/>
                        <a:ea typeface="Cambria Math" panose="02040503050406030204" pitchFamily="18" charset="0"/>
                      </a:rPr>
                      <m:t>𝜋</m:t>
                    </m:r>
                    <m:d>
                      <m:dPr>
                        <m:ctrlPr>
                          <a:rPr lang="en-US" altLang="ja-JP" sz="1600" i="1" smtClean="0">
                            <a:latin typeface="Cambria Math" panose="02040503050406030204" pitchFamily="18" charset="0"/>
                            <a:ea typeface="Cambria Math" panose="02040503050406030204" pitchFamily="18" charset="0"/>
                          </a:rPr>
                        </m:ctrlPr>
                      </m:dPr>
                      <m:e>
                        <m:r>
                          <a:rPr lang="en-US" altLang="ja-JP" sz="1600" b="0" i="1" smtClean="0">
                            <a:latin typeface="Cambria Math" panose="02040503050406030204" pitchFamily="18" charset="0"/>
                            <a:ea typeface="Cambria Math" panose="02040503050406030204" pitchFamily="18" charset="0"/>
                          </a:rPr>
                          <m:t>𝑠</m:t>
                        </m:r>
                        <m:r>
                          <a:rPr lang="en-US" altLang="ja-JP" sz="1600" b="0" i="1" smtClean="0">
                            <a:latin typeface="Cambria Math" panose="02040503050406030204" pitchFamily="18" charset="0"/>
                            <a:ea typeface="Cambria Math" panose="02040503050406030204" pitchFamily="18" charset="0"/>
                          </a:rPr>
                          <m:t>,</m:t>
                        </m:r>
                        <m:r>
                          <a:rPr lang="en-US" altLang="ja-JP" sz="1600" b="0" i="1" smtClean="0">
                            <a:latin typeface="Cambria Math" panose="02040503050406030204" pitchFamily="18" charset="0"/>
                            <a:ea typeface="Cambria Math" panose="02040503050406030204" pitchFamily="18" charset="0"/>
                          </a:rPr>
                          <m:t>𝑎</m:t>
                        </m:r>
                      </m:e>
                    </m:d>
                  </m:oMath>
                </a14:m>
                <a:r>
                  <a:rPr kumimoji="1" lang="en-US" altLang="ja-JP" sz="1600" dirty="0"/>
                  <a:t>: </a:t>
                </a:r>
                <a:r>
                  <a:rPr kumimoji="1" lang="ja-JP" altLang="en-US" sz="1600" dirty="0"/>
                  <a:t>状態</a:t>
                </a:r>
                <a14:m>
                  <m:oMath xmlns:m="http://schemas.openxmlformats.org/officeDocument/2006/math">
                    <m:r>
                      <a:rPr kumimoji="1" lang="en-US" altLang="ja-JP" sz="1600" b="0" i="1" smtClean="0">
                        <a:latin typeface="Cambria Math" panose="02040503050406030204" pitchFamily="18" charset="0"/>
                      </a:rPr>
                      <m:t>𝑠</m:t>
                    </m:r>
                  </m:oMath>
                </a14:m>
                <a:r>
                  <a:rPr kumimoji="1" lang="ja-JP" altLang="en-US" sz="1600" dirty="0"/>
                  <a:t>において行動</a:t>
                </a:r>
                <a14:m>
                  <m:oMath xmlns:m="http://schemas.openxmlformats.org/officeDocument/2006/math">
                    <m:r>
                      <a:rPr kumimoji="1" lang="en-US" altLang="ja-JP" sz="1600" b="0" i="1" smtClean="0">
                        <a:latin typeface="Cambria Math" panose="02040503050406030204" pitchFamily="18" charset="0"/>
                      </a:rPr>
                      <m:t>𝑎</m:t>
                    </m:r>
                  </m:oMath>
                </a14:m>
                <a:r>
                  <a:rPr kumimoji="1" lang="ja-JP" altLang="en-US" sz="1600" dirty="0"/>
                  <a:t>をとる確率</a:t>
                </a:r>
                <a:endParaRPr kumimoji="1" lang="en-US" altLang="ja-JP" sz="1600" dirty="0"/>
              </a:p>
              <a:p>
                <a14:m>
                  <m:oMath xmlns:m="http://schemas.openxmlformats.org/officeDocument/2006/math">
                    <m:sSubSup>
                      <m:sSubSupPr>
                        <m:ctrlPr>
                          <a:rPr lang="en-US" altLang="ja-JP" sz="1600" i="1">
                            <a:latin typeface="Cambria Math" panose="02040503050406030204" pitchFamily="18" charset="0"/>
                            <a:ea typeface="Cambria Math" panose="02040503050406030204" pitchFamily="18" charset="0"/>
                          </a:rPr>
                        </m:ctrlPr>
                      </m:sSubSupPr>
                      <m:e>
                        <m:r>
                          <a:rPr lang="en-US" altLang="ja-JP" sz="1600" b="0" i="1">
                            <a:latin typeface="Cambria Math" panose="02040503050406030204" pitchFamily="18" charset="0"/>
                            <a:ea typeface="Cambria Math" panose="02040503050406030204" pitchFamily="18" charset="0"/>
                          </a:rPr>
                          <m:t>𝑅</m:t>
                        </m:r>
                      </m:e>
                      <m:sub>
                        <m:r>
                          <a:rPr lang="en-US" altLang="ja-JP" sz="1600" b="0" i="1">
                            <a:latin typeface="Cambria Math" panose="02040503050406030204" pitchFamily="18" charset="0"/>
                            <a:ea typeface="Cambria Math" panose="02040503050406030204" pitchFamily="18" charset="0"/>
                          </a:rPr>
                          <m:t>𝑠</m:t>
                        </m:r>
                        <m:sSup>
                          <m:sSupPr>
                            <m:ctrlPr>
                              <a:rPr lang="en-US" altLang="ja-JP" sz="1600" i="1">
                                <a:latin typeface="Cambria Math" panose="02040503050406030204" pitchFamily="18" charset="0"/>
                                <a:ea typeface="Cambria Math" panose="02040503050406030204" pitchFamily="18" charset="0"/>
                              </a:rPr>
                            </m:ctrlPr>
                          </m:sSupPr>
                          <m:e>
                            <m:r>
                              <a:rPr lang="en-US" altLang="ja-JP" sz="1600" b="0" i="1">
                                <a:latin typeface="Cambria Math" panose="02040503050406030204" pitchFamily="18" charset="0"/>
                                <a:ea typeface="Cambria Math" panose="02040503050406030204" pitchFamily="18" charset="0"/>
                              </a:rPr>
                              <m:t>𝑠</m:t>
                            </m:r>
                          </m:e>
                          <m:sup>
                            <m:r>
                              <a:rPr lang="en-US" altLang="ja-JP" sz="1600" b="0" i="1">
                                <a:latin typeface="Cambria Math" panose="02040503050406030204" pitchFamily="18" charset="0"/>
                                <a:ea typeface="Cambria Math" panose="02040503050406030204" pitchFamily="18" charset="0"/>
                              </a:rPr>
                              <m:t>′</m:t>
                            </m:r>
                          </m:sup>
                        </m:sSup>
                      </m:sub>
                      <m:sup>
                        <m:r>
                          <a:rPr lang="en-US" altLang="ja-JP" sz="1600" b="0" i="1">
                            <a:latin typeface="Cambria Math" panose="02040503050406030204" pitchFamily="18" charset="0"/>
                            <a:ea typeface="Cambria Math" panose="02040503050406030204" pitchFamily="18" charset="0"/>
                          </a:rPr>
                          <m:t>𝑎</m:t>
                        </m:r>
                      </m:sup>
                    </m:sSubSup>
                    <m:r>
                      <a:rPr lang="en-US" altLang="ja-JP" sz="1600" b="0" i="1" smtClean="0">
                        <a:latin typeface="Cambria Math" panose="02040503050406030204" pitchFamily="18" charset="0"/>
                        <a:ea typeface="Cambria Math" panose="02040503050406030204" pitchFamily="18" charset="0"/>
                      </a:rPr>
                      <m:t>:</m:t>
                    </m:r>
                  </m:oMath>
                </a14:m>
                <a:r>
                  <a:rPr kumimoji="1" lang="ja-JP" altLang="en-US" sz="1600" dirty="0"/>
                  <a:t> 報酬</a:t>
                </a:r>
                <a14:m>
                  <m:oMath xmlns:m="http://schemas.openxmlformats.org/officeDocument/2006/math">
                    <m:sSub>
                      <m:sSubPr>
                        <m:ctrlPr>
                          <a:rPr kumimoji="1" lang="en-US" altLang="ja-JP" sz="1600" i="1" dirty="0" smtClean="0">
                            <a:latin typeface="Cambria Math" panose="02040503050406030204" pitchFamily="18" charset="0"/>
                          </a:rPr>
                        </m:ctrlPr>
                      </m:sSubPr>
                      <m:e>
                        <m:r>
                          <a:rPr kumimoji="1" lang="en-US" altLang="ja-JP" sz="1600" b="0" i="1" dirty="0" smtClean="0">
                            <a:latin typeface="Cambria Math" panose="02040503050406030204" pitchFamily="18" charset="0"/>
                          </a:rPr>
                          <m:t>𝑟</m:t>
                        </m:r>
                      </m:e>
                      <m:sub>
                        <m:r>
                          <a:rPr kumimoji="1" lang="en-US" altLang="ja-JP" sz="1600" b="0" i="1" dirty="0" smtClean="0">
                            <a:latin typeface="Cambria Math" panose="02040503050406030204" pitchFamily="18" charset="0"/>
                          </a:rPr>
                          <m:t>𝑡</m:t>
                        </m:r>
                        <m:r>
                          <a:rPr kumimoji="1" lang="en-US" altLang="ja-JP" sz="1600" b="0" i="1" dirty="0" smtClean="0">
                            <a:latin typeface="Cambria Math" panose="02040503050406030204" pitchFamily="18" charset="0"/>
                          </a:rPr>
                          <m:t>+1</m:t>
                        </m:r>
                      </m:sub>
                    </m:sSub>
                  </m:oMath>
                </a14:m>
                <a:r>
                  <a:rPr kumimoji="1" lang="ja-JP" altLang="en-US" sz="1600" dirty="0"/>
                  <a:t>の期待値</a:t>
                </a:r>
                <a:endParaRPr kumimoji="1" lang="en-US" altLang="ja-JP" sz="1600" dirty="0"/>
              </a:p>
              <a:p>
                <a14:m>
                  <m:oMath xmlns:m="http://schemas.openxmlformats.org/officeDocument/2006/math">
                    <m:sSubSup>
                      <m:sSubSupPr>
                        <m:ctrlPr>
                          <a:rPr lang="en-US" altLang="ja-JP" sz="1600" i="1" smtClean="0">
                            <a:latin typeface="Cambria Math" panose="02040503050406030204" pitchFamily="18" charset="0"/>
                            <a:ea typeface="Cambria Math" panose="02040503050406030204" pitchFamily="18" charset="0"/>
                          </a:rPr>
                        </m:ctrlPr>
                      </m:sSubSupPr>
                      <m:e>
                        <m:r>
                          <a:rPr lang="en-US" altLang="ja-JP" sz="1600" b="0" i="1" smtClean="0">
                            <a:latin typeface="Cambria Math" panose="02040503050406030204" pitchFamily="18" charset="0"/>
                            <a:ea typeface="Cambria Math" panose="02040503050406030204" pitchFamily="18" charset="0"/>
                          </a:rPr>
                          <m:t>𝑃</m:t>
                        </m:r>
                      </m:e>
                      <m:sub>
                        <m:r>
                          <a:rPr lang="en-US" altLang="ja-JP" sz="1600" b="0" i="1">
                            <a:latin typeface="Cambria Math" panose="02040503050406030204" pitchFamily="18" charset="0"/>
                            <a:ea typeface="Cambria Math" panose="02040503050406030204" pitchFamily="18" charset="0"/>
                          </a:rPr>
                          <m:t>𝑠</m:t>
                        </m:r>
                        <m:sSup>
                          <m:sSupPr>
                            <m:ctrlPr>
                              <a:rPr lang="en-US" altLang="ja-JP" sz="1600" i="1">
                                <a:latin typeface="Cambria Math" panose="02040503050406030204" pitchFamily="18" charset="0"/>
                                <a:ea typeface="Cambria Math" panose="02040503050406030204" pitchFamily="18" charset="0"/>
                              </a:rPr>
                            </m:ctrlPr>
                          </m:sSupPr>
                          <m:e>
                            <m:r>
                              <a:rPr lang="en-US" altLang="ja-JP" sz="1600" b="0" i="1">
                                <a:latin typeface="Cambria Math" panose="02040503050406030204" pitchFamily="18" charset="0"/>
                                <a:ea typeface="Cambria Math" panose="02040503050406030204" pitchFamily="18" charset="0"/>
                              </a:rPr>
                              <m:t>𝑠</m:t>
                            </m:r>
                          </m:e>
                          <m:sup>
                            <m:r>
                              <a:rPr lang="en-US" altLang="ja-JP" sz="1600" b="0" i="1">
                                <a:latin typeface="Cambria Math" panose="02040503050406030204" pitchFamily="18" charset="0"/>
                                <a:ea typeface="Cambria Math" panose="02040503050406030204" pitchFamily="18" charset="0"/>
                              </a:rPr>
                              <m:t>′</m:t>
                            </m:r>
                          </m:sup>
                        </m:sSup>
                      </m:sub>
                      <m:sup>
                        <m:r>
                          <a:rPr lang="en-US" altLang="ja-JP" sz="1600" b="0" i="1">
                            <a:latin typeface="Cambria Math" panose="02040503050406030204" pitchFamily="18" charset="0"/>
                            <a:ea typeface="Cambria Math" panose="02040503050406030204" pitchFamily="18" charset="0"/>
                          </a:rPr>
                          <m:t>𝑎</m:t>
                        </m:r>
                      </m:sup>
                    </m:sSubSup>
                  </m:oMath>
                </a14:m>
                <a:r>
                  <a:rPr kumimoji="1" lang="en-US" altLang="ja-JP" sz="1600" dirty="0"/>
                  <a:t>:</a:t>
                </a:r>
                <a:r>
                  <a:rPr kumimoji="1" lang="ja-JP" altLang="en-US" sz="1600" dirty="0"/>
                  <a:t>任意の状態</a:t>
                </a:r>
                <a14:m>
                  <m:oMath xmlns:m="http://schemas.openxmlformats.org/officeDocument/2006/math">
                    <m:r>
                      <a:rPr kumimoji="1" lang="en-US" altLang="ja-JP" sz="1600" b="0" i="1" smtClean="0">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t>行動</a:t>
                </a:r>
                <a14:m>
                  <m:oMath xmlns:m="http://schemas.openxmlformats.org/officeDocument/2006/math">
                    <m:r>
                      <a:rPr kumimoji="1" lang="en-US" altLang="ja-JP" sz="1600" b="0" i="1" dirty="0" smtClean="0">
                        <a:latin typeface="Cambria Math" panose="02040503050406030204" pitchFamily="18" charset="0"/>
                      </a:rPr>
                      <m:t>𝑎</m:t>
                    </m:r>
                    <m:r>
                      <a:rPr kumimoji="1" lang="ja-JP" altLang="en-US" sz="1600" b="0" i="1" dirty="0">
                        <a:latin typeface="Cambria Math" panose="02040503050406030204" pitchFamily="18" charset="0"/>
                      </a:rPr>
                      <m:t>において</m:t>
                    </m:r>
                  </m:oMath>
                </a14:m>
                <a:r>
                  <a:rPr kumimoji="1" lang="en-US" altLang="ja-JP" sz="1600" dirty="0"/>
                  <a:t>, </a:t>
                </a:r>
              </a:p>
              <a:p>
                <a:r>
                  <a:rPr kumimoji="1" lang="en-US" altLang="ja-JP" sz="1600" dirty="0"/>
                  <a:t>	</a:t>
                </a:r>
                <a:r>
                  <a:rPr kumimoji="1" lang="ja-JP" altLang="en-US" sz="1600" dirty="0"/>
                  <a:t>次に可能な状態</a:t>
                </a:r>
                <a14:m>
                  <m:oMath xmlns:m="http://schemas.openxmlformats.org/officeDocument/2006/math">
                    <m:r>
                      <a:rPr kumimoji="1" lang="en-US" altLang="ja-JP" sz="1600" b="0" i="1" smtClean="0">
                        <a:latin typeface="Cambria Math" panose="02040503050406030204" pitchFamily="18" charset="0"/>
                      </a:rPr>
                      <m:t>𝑠</m:t>
                    </m:r>
                    <m:r>
                      <a:rPr kumimoji="1" lang="en-US" altLang="ja-JP" sz="1600" b="0" i="1" smtClean="0">
                        <a:latin typeface="Cambria Math" panose="02040503050406030204" pitchFamily="18" charset="0"/>
                      </a:rPr>
                      <m:t>′</m:t>
                    </m:r>
                  </m:oMath>
                </a14:m>
                <a:r>
                  <a:rPr kumimoji="1" lang="ja-JP" altLang="en-US" sz="1600" dirty="0"/>
                  <a:t>の確率</a:t>
                </a:r>
              </a:p>
            </p:txBody>
          </p:sp>
        </mc:Choice>
        <mc:Fallback xmlns="">
          <p:sp>
            <p:nvSpPr>
              <p:cNvPr id="5" name="テキスト ボックス 4">
                <a:extLst>
                  <a:ext uri="{FF2B5EF4-FFF2-40B4-BE49-F238E27FC236}">
                    <a16:creationId xmlns:a16="http://schemas.microsoft.com/office/drawing/2014/main" id="{A6682F4A-524C-C60F-6369-0087FC036C95}"/>
                  </a:ext>
                </a:extLst>
              </p:cNvPr>
              <p:cNvSpPr txBox="1">
                <a:spLocks noRot="1" noChangeAspect="1" noMove="1" noResize="1" noEditPoints="1" noAdjustHandles="1" noChangeArrowheads="1" noChangeShapeType="1" noTextEdit="1"/>
              </p:cNvSpPr>
              <p:nvPr/>
            </p:nvSpPr>
            <p:spPr>
              <a:xfrm>
                <a:off x="8353475" y="3406346"/>
                <a:ext cx="3649054" cy="1158907"/>
              </a:xfrm>
              <a:prstGeom prst="rect">
                <a:avLst/>
              </a:prstGeom>
              <a:blipFill>
                <a:blip r:embed="rId4"/>
                <a:stretch>
                  <a:fillRect t="-2083" b="-521"/>
                </a:stretch>
              </a:blipFill>
              <a:ln>
                <a:solidFill>
                  <a:schemeClr val="tx1"/>
                </a:solidFill>
              </a:ln>
            </p:spPr>
            <p:txBody>
              <a:bodyPr/>
              <a:lstStyle/>
              <a:p>
                <a:r>
                  <a:rPr lang="ja-JP" altLang="en-US">
                    <a:noFill/>
                  </a:rPr>
                  <a:t> </a:t>
                </a:r>
              </a:p>
            </p:txBody>
          </p:sp>
        </mc:Fallback>
      </mc:AlternateContent>
      <p:sp>
        <p:nvSpPr>
          <p:cNvPr id="6" name="スライド番号プレースホルダー 5">
            <a:extLst>
              <a:ext uri="{FF2B5EF4-FFF2-40B4-BE49-F238E27FC236}">
                <a16:creationId xmlns:a16="http://schemas.microsoft.com/office/drawing/2014/main" id="{F1BDA9BD-2E38-6B57-0B0C-1C5C9455FC7F}"/>
              </a:ext>
            </a:extLst>
          </p:cNvPr>
          <p:cNvSpPr>
            <a:spLocks noGrp="1"/>
          </p:cNvSpPr>
          <p:nvPr>
            <p:ph type="sldNum" sz="quarter" idx="12"/>
          </p:nvPr>
        </p:nvSpPr>
        <p:spPr/>
        <p:txBody>
          <a:bodyPr/>
          <a:lstStyle/>
          <a:p>
            <a:fld id="{E0107F97-1CD5-41F0-B842-C38020C26506}" type="slidenum">
              <a:rPr kumimoji="1" lang="ja-JP" altLang="en-US" smtClean="0"/>
              <a:t>16</a:t>
            </a:fld>
            <a:endParaRPr kumimoji="1" lang="ja-JP" altLang="en-US"/>
          </a:p>
        </p:txBody>
      </p:sp>
    </p:spTree>
    <p:extLst>
      <p:ext uri="{BB962C8B-B14F-4D97-AF65-F5344CB8AC3E}">
        <p14:creationId xmlns:p14="http://schemas.microsoft.com/office/powerpoint/2010/main" val="3141421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3. </a:t>
            </a:r>
            <a:r>
              <a:rPr lang="ja-JP" altLang="en-US" dirty="0"/>
              <a:t>解析手法　　学習アルゴリズム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846034" y="1883121"/>
                <a:ext cx="11041166" cy="4688276"/>
              </a:xfrm>
            </p:spPr>
            <p:txBody>
              <a:bodyPr>
                <a:normAutofit/>
              </a:bodyPr>
              <a:lstStyle/>
              <a:p>
                <a:pPr marL="0" indent="0">
                  <a:buNone/>
                </a:pPr>
                <a:r>
                  <a:rPr lang="en-US" altLang="ja-JP" sz="2400" dirty="0"/>
                  <a:t>Q</a:t>
                </a:r>
                <a:r>
                  <a:rPr lang="ja-JP" altLang="en-US" sz="2400" dirty="0"/>
                  <a:t>学習の導入準備</a:t>
                </a:r>
                <a:endParaRPr lang="en-US" altLang="ja-JP" sz="2400" dirty="0"/>
              </a:p>
              <a:p>
                <a:pPr marL="0" indent="0">
                  <a:buNone/>
                </a:pPr>
                <a:r>
                  <a:rPr lang="ja-JP" altLang="en-US" b="0" dirty="0">
                    <a:solidFill>
                      <a:schemeClr val="accent1"/>
                    </a:solidFill>
                  </a:rPr>
                  <a:t>最適</a:t>
                </a:r>
                <a14:m>
                  <m:oMath xmlns:m="http://schemas.openxmlformats.org/officeDocument/2006/math">
                    <m:r>
                      <a:rPr lang="ja-JP" altLang="en-US" i="1">
                        <a:solidFill>
                          <a:schemeClr val="accent1"/>
                        </a:solidFill>
                        <a:latin typeface="Cambria Math" panose="02040503050406030204" pitchFamily="18" charset="0"/>
                      </a:rPr>
                      <m:t>方策</m:t>
                    </m:r>
                    <m:sSup>
                      <m:sSupPr>
                        <m:ctrlPr>
                          <a:rPr lang="en-US" altLang="ja-JP" b="0" i="1" smtClean="0">
                            <a:solidFill>
                              <a:schemeClr val="accent1"/>
                            </a:solidFill>
                            <a:latin typeface="Cambria Math" panose="02040503050406030204" pitchFamily="18" charset="0"/>
                          </a:rPr>
                        </m:ctrlPr>
                      </m:sSupPr>
                      <m:e>
                        <m:r>
                          <a:rPr lang="ja-JP" altLang="en-US" i="1" smtClean="0">
                            <a:solidFill>
                              <a:schemeClr val="accent1"/>
                            </a:solidFill>
                            <a:latin typeface="Cambria Math" panose="02040503050406030204" pitchFamily="18" charset="0"/>
                          </a:rPr>
                          <m:t>𝜋</m:t>
                        </m:r>
                      </m:e>
                      <m:sup>
                        <m:r>
                          <a:rPr lang="en-US" altLang="ja-JP" b="0" i="1" smtClean="0">
                            <a:solidFill>
                              <a:schemeClr val="accent1"/>
                            </a:solidFill>
                            <a:latin typeface="Cambria Math" panose="02040503050406030204" pitchFamily="18" charset="0"/>
                          </a:rPr>
                          <m:t>∗</m:t>
                        </m:r>
                      </m:sup>
                    </m:sSup>
                    <m:r>
                      <a:rPr lang="en-US" altLang="ja-JP" b="0" i="1" smtClean="0">
                        <a:latin typeface="Cambria Math" panose="02040503050406030204" pitchFamily="18" charset="0"/>
                      </a:rPr>
                      <m:t>:</m:t>
                    </m:r>
                  </m:oMath>
                </a14:m>
                <a:r>
                  <a:rPr lang="en-US" altLang="ja-JP" dirty="0"/>
                  <a:t> </a:t>
                </a:r>
                <a:r>
                  <a:rPr lang="ja-JP" altLang="en-US" dirty="0"/>
                  <a:t>長期的に最大の報酬をもたらす方策</a:t>
                </a:r>
                <a:endParaRPr lang="en-US" altLang="ja-JP" dirty="0"/>
              </a:p>
              <a:p>
                <a:pPr marL="0" indent="0">
                  <a:buNone/>
                </a:pPr>
                <a:r>
                  <a:rPr lang="ja-JP" altLang="en-US" dirty="0">
                    <a:solidFill>
                      <a:schemeClr val="accent1"/>
                    </a:solidFill>
                  </a:rPr>
                  <a:t>最適価値関数</a:t>
                </a:r>
                <a14:m>
                  <m:oMath xmlns:m="http://schemas.openxmlformats.org/officeDocument/2006/math">
                    <m:sSup>
                      <m:sSupPr>
                        <m:ctrlPr>
                          <a:rPr lang="en-US" altLang="ja-JP" b="0" i="1" smtClean="0">
                            <a:solidFill>
                              <a:schemeClr val="accent1"/>
                            </a:solidFill>
                            <a:latin typeface="Cambria Math" panose="02040503050406030204" pitchFamily="18" charset="0"/>
                          </a:rPr>
                        </m:ctrlPr>
                      </m:sSupPr>
                      <m:e>
                        <m:r>
                          <a:rPr lang="en-US" altLang="ja-JP" b="0" i="1" smtClean="0">
                            <a:solidFill>
                              <a:schemeClr val="accent1"/>
                            </a:solidFill>
                            <a:latin typeface="Cambria Math" panose="02040503050406030204" pitchFamily="18" charset="0"/>
                          </a:rPr>
                          <m:t>𝑉</m:t>
                        </m:r>
                      </m:e>
                      <m:sup>
                        <m:r>
                          <a:rPr lang="en-US" altLang="ja-JP" b="0" i="1" smtClean="0">
                            <a:solidFill>
                              <a:schemeClr val="accent1"/>
                            </a:solidFill>
                            <a:latin typeface="Cambria Math" panose="02040503050406030204" pitchFamily="18" charset="0"/>
                          </a:rPr>
                          <m:t>∗</m:t>
                        </m:r>
                      </m:sup>
                    </m:sSup>
                    <m:d>
                      <m:dPr>
                        <m:ctrlPr>
                          <a:rPr lang="en-US" altLang="ja-JP" b="0" i="1" smtClean="0">
                            <a:solidFill>
                              <a:schemeClr val="accent1"/>
                            </a:solidFill>
                            <a:latin typeface="Cambria Math" panose="02040503050406030204" pitchFamily="18" charset="0"/>
                          </a:rPr>
                        </m:ctrlPr>
                      </m:dPr>
                      <m:e>
                        <m:r>
                          <a:rPr lang="en-US" altLang="ja-JP" b="0" i="1" smtClean="0">
                            <a:solidFill>
                              <a:schemeClr val="accent1"/>
                            </a:solidFill>
                            <a:latin typeface="Cambria Math" panose="02040503050406030204" pitchFamily="18" charset="0"/>
                          </a:rPr>
                          <m:t>𝑠</m:t>
                        </m:r>
                      </m:e>
                    </m:d>
                  </m:oMath>
                </a14:m>
                <a:r>
                  <a:rPr lang="en-US" altLang="ja-JP" dirty="0">
                    <a:solidFill>
                      <a:schemeClr val="accent1"/>
                    </a:solidFill>
                  </a:rPr>
                  <a:t> </a:t>
                </a:r>
                <a:r>
                  <a:rPr lang="en-US" altLang="ja-JP" dirty="0"/>
                  <a:t>: </a:t>
                </a:r>
                <a:r>
                  <a:rPr lang="ja-JP" altLang="en-US" dirty="0"/>
                  <a:t>最適方策</a:t>
                </a:r>
                <a14:m>
                  <m:oMath xmlns:m="http://schemas.openxmlformats.org/officeDocument/2006/math">
                    <m:sSup>
                      <m:sSupPr>
                        <m:ctrlPr>
                          <a:rPr lang="en-US" altLang="ja-JP" i="1">
                            <a:latin typeface="Cambria Math" panose="02040503050406030204" pitchFamily="18" charset="0"/>
                          </a:rPr>
                        </m:ctrlPr>
                      </m:sSupPr>
                      <m:e>
                        <m:r>
                          <a:rPr lang="ja-JP" altLang="en-US" i="1">
                            <a:latin typeface="Cambria Math" panose="02040503050406030204" pitchFamily="18" charset="0"/>
                          </a:rPr>
                          <m:t>𝜋</m:t>
                        </m:r>
                      </m:e>
                      <m:sup>
                        <m:r>
                          <a:rPr lang="en-US" altLang="ja-JP" i="1">
                            <a:latin typeface="Cambria Math" panose="02040503050406030204" pitchFamily="18" charset="0"/>
                          </a:rPr>
                          <m:t>∗</m:t>
                        </m:r>
                      </m:sup>
                    </m:sSup>
                  </m:oMath>
                </a14:m>
                <a:r>
                  <a:rPr lang="ja-JP" altLang="en-US" dirty="0"/>
                  <a:t>にしたがって行動した際に見込める報酬の期待値</a:t>
                </a:r>
                <a:endParaRPr lang="en-US" altLang="ja-JP" dirty="0"/>
              </a:p>
              <a:p>
                <a:pPr marL="0"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𝑉</m:t>
                          </m:r>
                        </m:e>
                        <m:sup>
                          <m:r>
                            <a:rPr lang="en-US" altLang="ja-JP" b="0" i="1" smtClean="0">
                              <a:latin typeface="Cambria Math" panose="02040503050406030204" pitchFamily="18" charset="0"/>
                            </a:rPr>
                            <m:t>∗</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e>
                      </m:d>
                      <m:r>
                        <a:rPr lang="en-US" altLang="ja-JP" b="0" i="1" smtClean="0">
                          <a:latin typeface="Cambria Math" panose="02040503050406030204" pitchFamily="18" charset="0"/>
                        </a:rPr>
                        <m:t>=</m:t>
                      </m:r>
                      <m:func>
                        <m:funcPr>
                          <m:ctrlPr>
                            <a:rPr lang="en-US" altLang="ja-JP" b="0" i="1" smtClean="0">
                              <a:latin typeface="Cambria Math" panose="02040503050406030204" pitchFamily="18" charset="0"/>
                            </a:rPr>
                          </m:ctrlPr>
                        </m:funcPr>
                        <m:fName>
                          <m:limLow>
                            <m:limLowPr>
                              <m:ctrlPr>
                                <a:rPr lang="en-US" altLang="ja-JP" b="0" i="1" smtClean="0">
                                  <a:latin typeface="Cambria Math" panose="02040503050406030204" pitchFamily="18" charset="0"/>
                                </a:rPr>
                              </m:ctrlPr>
                            </m:limLowPr>
                            <m:e>
                              <m:r>
                                <m:rPr>
                                  <m:sty m:val="p"/>
                                </m:rPr>
                                <a:rPr lang="en-US" altLang="ja-JP" b="0" i="0" smtClean="0">
                                  <a:latin typeface="Cambria Math" panose="02040503050406030204" pitchFamily="18" charset="0"/>
                                </a:rPr>
                                <m:t>max</m:t>
                              </m:r>
                            </m:e>
                            <m:lim>
                              <m:r>
                                <a:rPr lang="en-US" altLang="ja-JP" b="0" i="1" smtClean="0">
                                  <a:latin typeface="Cambria Math" panose="02040503050406030204" pitchFamily="18" charset="0"/>
                                </a:rPr>
                                <m:t>𝑎</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𝐴</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lim>
                          </m:limLow>
                        </m:fName>
                        <m:e>
                          <m:nary>
                            <m:naryPr>
                              <m:chr m:val="∑"/>
                              <m:supHide m:val="on"/>
                              <m:ctrlPr>
                                <a:rPr lang="en-US" altLang="ja-JP" i="1">
                                  <a:latin typeface="Cambria Math" panose="02040503050406030204" pitchFamily="18" charset="0"/>
                                  <a:ea typeface="Cambria Math" panose="02040503050406030204" pitchFamily="18" charset="0"/>
                                </a:rPr>
                              </m:ctrlPr>
                            </m:naryPr>
                            <m:sub>
                              <m:r>
                                <m:rPr>
                                  <m:brk m:alnAt="7"/>
                                </m:rP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ub>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𝑠</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up>
                                  <m:r>
                                    <a:rPr lang="en-US" altLang="ja-JP" i="1">
                                      <a:latin typeface="Cambria Math" panose="02040503050406030204" pitchFamily="18" charset="0"/>
                                      <a:ea typeface="Cambria Math" panose="02040503050406030204" pitchFamily="18" charset="0"/>
                                    </a:rPr>
                                    <m:t>𝑎</m:t>
                                  </m:r>
                                </m:sup>
                              </m:sSubSup>
                            </m:e>
                          </m:nary>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𝑅</m:t>
                              </m:r>
                            </m:e>
                            <m:sub>
                              <m:r>
                                <a:rPr lang="en-US" altLang="ja-JP" i="1">
                                  <a:latin typeface="Cambria Math" panose="02040503050406030204" pitchFamily="18" charset="0"/>
                                  <a:ea typeface="Cambria Math" panose="02040503050406030204" pitchFamily="18" charset="0"/>
                                </a:rPr>
                                <m:t>𝑠</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up>
                              <m:r>
                                <a:rPr lang="en-US" altLang="ja-JP" i="1">
                                  <a:latin typeface="Cambria Math" panose="02040503050406030204" pitchFamily="18" charset="0"/>
                                  <a:ea typeface="Cambria Math" panose="02040503050406030204" pitchFamily="18" charset="0"/>
                                </a:rPr>
                                <m:t>𝑎</m:t>
                              </m:r>
                            </m:sup>
                          </m:sSubSup>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𝛾</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𝑉</m:t>
                              </m:r>
                            </m:e>
                            <m:sup>
                              <m:r>
                                <a:rPr lang="en-US" altLang="ja-JP" b="0" i="1" smtClean="0">
                                  <a:latin typeface="Cambria Math" panose="02040503050406030204" pitchFamily="18" charset="0"/>
                                  <a:ea typeface="Cambria Math" panose="02040503050406030204" pitchFamily="18" charset="0"/>
                                </a:rPr>
                                <m:t>∗</m:t>
                              </m:r>
                            </m:sup>
                          </m:sSup>
                          <m:d>
                            <m:dPr>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e>
                      </m:func>
                    </m:oMath>
                  </m:oMathPara>
                </a14:m>
                <a:endParaRPr lang="en-US" altLang="ja-JP" dirty="0"/>
              </a:p>
              <a:p>
                <a:pPr marL="0" indent="0">
                  <a:buNone/>
                </a:pPr>
                <a:r>
                  <a:rPr lang="ja-JP" altLang="en-US" dirty="0">
                    <a:solidFill>
                      <a:schemeClr val="accent1"/>
                    </a:solidFill>
                  </a:rPr>
                  <a:t>最適行動価値関数</a:t>
                </a:r>
                <a14:m>
                  <m:oMath xmlns:m="http://schemas.openxmlformats.org/officeDocument/2006/math">
                    <m:sSup>
                      <m:sSupPr>
                        <m:ctrlPr>
                          <a:rPr lang="en-US" altLang="ja-JP" b="0" i="1" smtClean="0">
                            <a:solidFill>
                              <a:schemeClr val="accent1"/>
                            </a:solidFill>
                            <a:latin typeface="Cambria Math" panose="02040503050406030204" pitchFamily="18" charset="0"/>
                          </a:rPr>
                        </m:ctrlPr>
                      </m:sSupPr>
                      <m:e>
                        <m:r>
                          <a:rPr lang="en-US" altLang="ja-JP" b="0" i="1" smtClean="0">
                            <a:solidFill>
                              <a:schemeClr val="accent1"/>
                            </a:solidFill>
                            <a:latin typeface="Cambria Math" panose="02040503050406030204" pitchFamily="18" charset="0"/>
                          </a:rPr>
                          <m:t>𝑄</m:t>
                        </m:r>
                      </m:e>
                      <m:sup>
                        <m:r>
                          <a:rPr lang="en-US" altLang="ja-JP" b="0" i="1" smtClean="0">
                            <a:solidFill>
                              <a:schemeClr val="accent1"/>
                            </a:solidFill>
                            <a:latin typeface="Cambria Math" panose="02040503050406030204" pitchFamily="18" charset="0"/>
                          </a:rPr>
                          <m:t>∗</m:t>
                        </m:r>
                      </m:sup>
                    </m:sSup>
                    <m:r>
                      <a:rPr lang="en-US" altLang="ja-JP" b="0" i="1" smtClean="0">
                        <a:solidFill>
                          <a:schemeClr val="accent1"/>
                        </a:solidFill>
                        <a:latin typeface="Cambria Math" panose="02040503050406030204" pitchFamily="18" charset="0"/>
                      </a:rPr>
                      <m:t>(</m:t>
                    </m:r>
                    <m:r>
                      <a:rPr lang="en-US" altLang="ja-JP" b="0" i="1" smtClean="0">
                        <a:solidFill>
                          <a:schemeClr val="accent1"/>
                        </a:solidFill>
                        <a:latin typeface="Cambria Math" panose="02040503050406030204" pitchFamily="18" charset="0"/>
                      </a:rPr>
                      <m:t>𝑠</m:t>
                    </m:r>
                    <m:r>
                      <a:rPr lang="en-US" altLang="ja-JP" b="0" i="1" smtClean="0">
                        <a:solidFill>
                          <a:schemeClr val="accent1"/>
                        </a:solidFill>
                        <a:latin typeface="Cambria Math" panose="02040503050406030204" pitchFamily="18" charset="0"/>
                      </a:rPr>
                      <m:t>)</m:t>
                    </m:r>
                  </m:oMath>
                </a14:m>
                <a:r>
                  <a:rPr lang="en-US" altLang="ja-JP" dirty="0">
                    <a:solidFill>
                      <a:schemeClr val="accent1"/>
                    </a:solidFill>
                  </a:rPr>
                  <a:t>: </a:t>
                </a:r>
                <a:r>
                  <a:rPr lang="ja-JP" altLang="en-US" dirty="0"/>
                  <a:t>ある状態</a:t>
                </a:r>
                <a14:m>
                  <m:oMath xmlns:m="http://schemas.openxmlformats.org/officeDocument/2006/math">
                    <m:r>
                      <a:rPr lang="en-US" altLang="ja-JP" b="0" i="1" smtClean="0">
                        <a:latin typeface="Cambria Math" panose="02040503050406030204" pitchFamily="18" charset="0"/>
                      </a:rPr>
                      <m:t>𝑠</m:t>
                    </m:r>
                  </m:oMath>
                </a14:m>
                <a:r>
                  <a:rPr lang="ja-JP" altLang="en-US" dirty="0"/>
                  <a:t>で行動</a:t>
                </a:r>
                <a14:m>
                  <m:oMath xmlns:m="http://schemas.openxmlformats.org/officeDocument/2006/math">
                    <m:r>
                      <a:rPr lang="en-US" altLang="ja-JP" b="0" i="1" smtClean="0">
                        <a:latin typeface="Cambria Math" panose="02040503050406030204" pitchFamily="18" charset="0"/>
                      </a:rPr>
                      <m:t>𝑎</m:t>
                    </m:r>
                  </m:oMath>
                </a14:m>
                <a:r>
                  <a:rPr lang="ja-JP" altLang="en-US" dirty="0"/>
                  <a:t>を選択し</a:t>
                </a:r>
                <a:r>
                  <a:rPr lang="en-US" altLang="ja-JP" dirty="0"/>
                  <a:t>, </a:t>
                </a:r>
                <a:r>
                  <a:rPr lang="ja-JP" altLang="en-US" dirty="0"/>
                  <a:t>以降は最適方策にしたがって行</a:t>
                </a:r>
                <a:r>
                  <a:rPr lang="en-US" altLang="ja-JP" dirty="0"/>
                  <a:t>			</a:t>
                </a:r>
                <a:r>
                  <a:rPr lang="ja-JP" altLang="en-US" dirty="0"/>
                  <a:t>　　　</a:t>
                </a:r>
                <a:r>
                  <a:rPr lang="en-US" altLang="ja-JP" dirty="0"/>
                  <a:t>		</a:t>
                </a:r>
                <a:r>
                  <a:rPr lang="ja-JP" altLang="en-US" dirty="0"/>
                  <a:t>動する際に見込める報酬の期待値</a:t>
                </a:r>
                <a:endParaRPr lang="en-US" altLang="ja-JP" dirty="0"/>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𝑄</m:t>
                          </m:r>
                        </m:e>
                        <m:sup>
                          <m:r>
                            <a:rPr lang="en-US" altLang="ja-JP" b="0" i="1" smtClean="0">
                              <a:latin typeface="Cambria Math" panose="02040503050406030204" pitchFamily="18" charset="0"/>
                            </a:rPr>
                            <m:t>∗</m:t>
                          </m:r>
                        </m:sup>
                      </m:sSup>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𝑠</m:t>
                          </m:r>
                        </m:e>
                      </m:d>
                      <m:r>
                        <a:rPr lang="en-US" altLang="ja-JP" b="0" i="1" smtClean="0">
                          <a:latin typeface="Cambria Math" panose="02040503050406030204" pitchFamily="18" charset="0"/>
                        </a:rPr>
                        <m:t>=</m:t>
                      </m:r>
                      <m:limLow>
                        <m:limLowPr>
                          <m:ctrlPr>
                            <a:rPr lang="en-US" altLang="ja-JP" i="1">
                              <a:latin typeface="Cambria Math" panose="02040503050406030204" pitchFamily="18" charset="0"/>
                            </a:rPr>
                          </m:ctrlPr>
                        </m:limLowPr>
                        <m:e>
                          <m:r>
                            <m:rPr>
                              <m:sty m:val="p"/>
                            </m:rPr>
                            <a:rPr lang="en-US" altLang="ja-JP">
                              <a:latin typeface="Cambria Math" panose="02040503050406030204" pitchFamily="18" charset="0"/>
                            </a:rPr>
                            <m:t>max</m:t>
                          </m:r>
                        </m:e>
                        <m:lim>
                          <m:r>
                            <a:rPr lang="en-US" altLang="ja-JP" i="1" smtClean="0">
                              <a:latin typeface="Cambria Math" panose="02040503050406030204" pitchFamily="18" charset="0"/>
                              <a:ea typeface="Cambria Math" panose="02040503050406030204" pitchFamily="18" charset="0"/>
                            </a:rPr>
                            <m:t>𝜋</m:t>
                          </m:r>
                        </m:lim>
                      </m:limLow>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𝑄</m:t>
                          </m:r>
                        </m:e>
                        <m:sup>
                          <m:r>
                            <a:rPr lang="ja-JP" altLang="en-US" b="0" i="1" smtClean="0">
                              <a:latin typeface="Cambria Math" panose="02040503050406030204" pitchFamily="18" charset="0"/>
                              <a:ea typeface="Cambria Math" panose="02040503050406030204" pitchFamily="18" charset="0"/>
                            </a:rPr>
                            <m:t>𝜋</m:t>
                          </m:r>
                        </m:sup>
                      </m:sSup>
                      <m:d>
                        <m:dPr>
                          <m:ctrlPr>
                            <a:rPr lang="en-US" altLang="ja-JP" b="0" i="1" smtClean="0">
                              <a:latin typeface="Cambria Math" panose="02040503050406030204" pitchFamily="18" charset="0"/>
                              <a:ea typeface="Cambria Math" panose="02040503050406030204" pitchFamily="18" charset="0"/>
                            </a:rPr>
                          </m:ctrlPr>
                        </m:dPr>
                        <m:e>
                          <m:r>
                            <a:rPr lang="en-US" altLang="ja-JP" b="0" i="1" smtClean="0">
                              <a:latin typeface="Cambria Math" panose="02040503050406030204" pitchFamily="18" charset="0"/>
                              <a:ea typeface="Cambria Math" panose="02040503050406030204" pitchFamily="18" charset="0"/>
                            </a:rPr>
                            <m:t>𝑠</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𝑎</m:t>
                          </m:r>
                        </m:e>
                      </m:d>
                      <m:r>
                        <a:rPr lang="en-US" altLang="ja-JP" b="0" i="1" smtClean="0">
                          <a:latin typeface="Cambria Math" panose="02040503050406030204" pitchFamily="18" charset="0"/>
                          <a:ea typeface="Cambria Math" panose="02040503050406030204" pitchFamily="18" charset="0"/>
                        </a:rPr>
                        <m:t>=</m:t>
                      </m:r>
                      <m:nary>
                        <m:naryPr>
                          <m:chr m:val="∑"/>
                          <m:supHide m:val="on"/>
                          <m:ctrlPr>
                            <a:rPr lang="en-US" altLang="ja-JP" i="1">
                              <a:latin typeface="Cambria Math" panose="02040503050406030204" pitchFamily="18" charset="0"/>
                              <a:ea typeface="Cambria Math" panose="02040503050406030204" pitchFamily="18" charset="0"/>
                            </a:rPr>
                          </m:ctrlPr>
                        </m:naryPr>
                        <m:sub>
                          <m:r>
                            <m:rPr>
                              <m:brk m:alnAt="7"/>
                            </m:rPr>
                            <a:rPr lang="en-US" altLang="ja-JP" i="1">
                              <a:latin typeface="Cambria Math" panose="02040503050406030204" pitchFamily="18" charset="0"/>
                              <a:ea typeface="Cambria Math" panose="02040503050406030204" pitchFamily="18" charset="0"/>
                            </a:rPr>
                            <m:t>𝑠</m:t>
                          </m:r>
                          <m:r>
                            <a:rPr lang="en-US" altLang="ja-JP" i="1">
                              <a:latin typeface="Cambria Math" panose="02040503050406030204" pitchFamily="18" charset="0"/>
                              <a:ea typeface="Cambria Math" panose="02040503050406030204" pitchFamily="18" charset="0"/>
                            </a:rPr>
                            <m:t>′</m:t>
                          </m:r>
                        </m:sub>
                        <m:sup/>
                        <m:e>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𝑃</m:t>
                              </m:r>
                            </m:e>
                            <m:sub>
                              <m:r>
                                <a:rPr lang="en-US" altLang="ja-JP" i="1">
                                  <a:latin typeface="Cambria Math" panose="02040503050406030204" pitchFamily="18" charset="0"/>
                                  <a:ea typeface="Cambria Math" panose="02040503050406030204" pitchFamily="18" charset="0"/>
                                </a:rPr>
                                <m:t>𝑠</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up>
                              <m:r>
                                <a:rPr lang="en-US" altLang="ja-JP" i="1">
                                  <a:latin typeface="Cambria Math" panose="02040503050406030204" pitchFamily="18" charset="0"/>
                                  <a:ea typeface="Cambria Math" panose="02040503050406030204" pitchFamily="18" charset="0"/>
                                </a:rPr>
                                <m:t>𝑎</m:t>
                              </m:r>
                            </m:sup>
                          </m:sSubSup>
                        </m:e>
                      </m:nary>
                      <m:r>
                        <a:rPr lang="en-US" altLang="ja-JP" i="1">
                          <a:latin typeface="Cambria Math" panose="02040503050406030204" pitchFamily="18" charset="0"/>
                          <a:ea typeface="Cambria Math" panose="02040503050406030204" pitchFamily="18" charset="0"/>
                        </a:rPr>
                        <m:t>[</m:t>
                      </m:r>
                      <m:sSubSup>
                        <m:sSubSupPr>
                          <m:ctrlPr>
                            <a:rPr lang="en-US" altLang="ja-JP" i="1">
                              <a:latin typeface="Cambria Math" panose="02040503050406030204" pitchFamily="18" charset="0"/>
                              <a:ea typeface="Cambria Math" panose="02040503050406030204" pitchFamily="18" charset="0"/>
                            </a:rPr>
                          </m:ctrlPr>
                        </m:sSubSupPr>
                        <m:e>
                          <m:r>
                            <a:rPr lang="en-US" altLang="ja-JP" i="1">
                              <a:latin typeface="Cambria Math" panose="02040503050406030204" pitchFamily="18" charset="0"/>
                              <a:ea typeface="Cambria Math" panose="02040503050406030204" pitchFamily="18" charset="0"/>
                            </a:rPr>
                            <m:t>𝑅</m:t>
                          </m:r>
                        </m:e>
                        <m:sub>
                          <m:r>
                            <a:rPr lang="en-US" altLang="ja-JP" i="1">
                              <a:latin typeface="Cambria Math" panose="02040503050406030204" pitchFamily="18" charset="0"/>
                              <a:ea typeface="Cambria Math" panose="02040503050406030204" pitchFamily="18" charset="0"/>
                            </a:rPr>
                            <m:t>𝑠</m:t>
                          </m:r>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sub>
                        <m:sup>
                          <m:r>
                            <a:rPr lang="en-US" altLang="ja-JP" i="1">
                              <a:latin typeface="Cambria Math" panose="02040503050406030204" pitchFamily="18" charset="0"/>
                              <a:ea typeface="Cambria Math" panose="02040503050406030204" pitchFamily="18" charset="0"/>
                            </a:rPr>
                            <m:t>𝑎</m:t>
                          </m:r>
                        </m:sup>
                      </m:sSubSup>
                      <m:r>
                        <a:rPr lang="en-US" altLang="ja-JP" i="1">
                          <a:latin typeface="Cambria Math" panose="02040503050406030204" pitchFamily="18" charset="0"/>
                          <a:ea typeface="Cambria Math" panose="02040503050406030204" pitchFamily="18" charset="0"/>
                        </a:rPr>
                        <m:t>+</m:t>
                      </m:r>
                      <m:r>
                        <a:rPr lang="ja-JP" altLang="en-US" i="1">
                          <a:latin typeface="Cambria Math" panose="02040503050406030204" pitchFamily="18" charset="0"/>
                          <a:ea typeface="Cambria Math" panose="02040503050406030204" pitchFamily="18" charset="0"/>
                        </a:rPr>
                        <m:t>𝛾</m:t>
                      </m:r>
                      <m:func>
                        <m:funcPr>
                          <m:ctrlPr>
                            <a:rPr lang="en-US" altLang="ja-JP" i="1" smtClean="0">
                              <a:latin typeface="Cambria Math" panose="02040503050406030204" pitchFamily="18" charset="0"/>
                              <a:ea typeface="Cambria Math" panose="02040503050406030204" pitchFamily="18" charset="0"/>
                            </a:rPr>
                          </m:ctrlPr>
                        </m:funcPr>
                        <m:fName>
                          <m:limLow>
                            <m:limLowPr>
                              <m:ctrlPr>
                                <a:rPr lang="en-US" altLang="ja-JP" i="1" smtClean="0">
                                  <a:latin typeface="Cambria Math" panose="02040503050406030204" pitchFamily="18" charset="0"/>
                                  <a:ea typeface="Cambria Math" panose="02040503050406030204" pitchFamily="18" charset="0"/>
                                </a:rPr>
                              </m:ctrlPr>
                            </m:limLowPr>
                            <m:e>
                              <m:r>
                                <m:rPr>
                                  <m:sty m:val="p"/>
                                </m:rPr>
                                <a:rPr lang="en-US" altLang="ja-JP" i="0" smtClean="0">
                                  <a:latin typeface="Cambria Math" panose="02040503050406030204" pitchFamily="18" charset="0"/>
                                  <a:ea typeface="Cambria Math" panose="02040503050406030204" pitchFamily="18" charset="0"/>
                                </a:rPr>
                                <m:t>max</m:t>
                              </m:r>
                            </m:e>
                            <m:lim>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𝑎</m:t>
                                  </m:r>
                                </m:e>
                                <m:sup>
                                  <m:r>
                                    <a:rPr lang="en-US" altLang="ja-JP" b="0" i="1" smtClean="0">
                                      <a:latin typeface="Cambria Math" panose="02040503050406030204" pitchFamily="18" charset="0"/>
                                      <a:ea typeface="Cambria Math" panose="02040503050406030204" pitchFamily="18" charset="0"/>
                                    </a:rPr>
                                    <m:t>′</m:t>
                                  </m:r>
                                </m:sup>
                              </m:sSup>
                            </m:lim>
                          </m:limLow>
                        </m:fName>
                        <m:e>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𝑄</m:t>
                              </m:r>
                            </m:e>
                            <m:sup>
                              <m:r>
                                <a:rPr lang="en-US" altLang="ja-JP" b="0" i="1" smtClean="0">
                                  <a:latin typeface="Cambria Math" panose="02040503050406030204" pitchFamily="18" charset="0"/>
                                  <a:ea typeface="Cambria Math" panose="02040503050406030204" pitchFamily="18" charset="0"/>
                                </a:rPr>
                                <m:t>∗</m:t>
                              </m:r>
                            </m:sup>
                          </m:sSup>
                        </m:e>
                      </m:func>
                      <m:d>
                        <m:dPr>
                          <m:ctrlPr>
                            <a:rPr lang="en-US" altLang="ja-JP" i="1">
                              <a:latin typeface="Cambria Math" panose="02040503050406030204" pitchFamily="18" charset="0"/>
                              <a:ea typeface="Cambria Math" panose="02040503050406030204" pitchFamily="18" charset="0"/>
                            </a:rPr>
                          </m:ctrlPr>
                        </m:dPr>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𝑠</m:t>
                              </m:r>
                            </m:e>
                            <m:sup>
                              <m:r>
                                <a:rPr lang="en-US" altLang="ja-JP" i="1">
                                  <a:latin typeface="Cambria Math" panose="02040503050406030204" pitchFamily="18" charset="0"/>
                                  <a:ea typeface="Cambria Math" panose="02040503050406030204" pitchFamily="18" charset="0"/>
                                </a:rPr>
                                <m:t>′</m:t>
                              </m:r>
                            </m:sup>
                          </m:sSup>
                          <m:r>
                            <a:rPr lang="en-US" altLang="ja-JP" b="0" i="1" smtClean="0">
                              <a:latin typeface="Cambria Math" panose="02040503050406030204" pitchFamily="18" charset="0"/>
                              <a:ea typeface="Cambria Math" panose="02040503050406030204" pitchFamily="18" charset="0"/>
                            </a:rPr>
                            <m:t>,</m:t>
                          </m:r>
                          <m:sSup>
                            <m:sSupPr>
                              <m:ctrlPr>
                                <a:rPr lang="en-US" altLang="ja-JP" b="0" i="1" smtClean="0">
                                  <a:latin typeface="Cambria Math" panose="02040503050406030204" pitchFamily="18" charset="0"/>
                                  <a:ea typeface="Cambria Math" panose="02040503050406030204" pitchFamily="18" charset="0"/>
                                </a:rPr>
                              </m:ctrlPr>
                            </m:sSupPr>
                            <m:e>
                              <m:r>
                                <a:rPr lang="en-US" altLang="ja-JP" b="0" i="1" smtClean="0">
                                  <a:latin typeface="Cambria Math" panose="02040503050406030204" pitchFamily="18" charset="0"/>
                                  <a:ea typeface="Cambria Math" panose="02040503050406030204" pitchFamily="18" charset="0"/>
                                </a:rPr>
                                <m:t>𝑎</m:t>
                              </m:r>
                            </m:e>
                            <m:sup>
                              <m:r>
                                <a:rPr lang="en-US" altLang="ja-JP" b="0" i="1" smtClean="0">
                                  <a:latin typeface="Cambria Math" panose="02040503050406030204" pitchFamily="18" charset="0"/>
                                  <a:ea typeface="Cambria Math" panose="02040503050406030204" pitchFamily="18" charset="0"/>
                                </a:rPr>
                                <m:t>′</m:t>
                              </m:r>
                            </m:sup>
                          </m:sSup>
                        </m:e>
                      </m:d>
                      <m:r>
                        <a:rPr lang="en-US" altLang="ja-JP" b="0" i="1" smtClean="0">
                          <a:latin typeface="Cambria Math" panose="02040503050406030204" pitchFamily="18" charset="0"/>
                          <a:ea typeface="Cambria Math" panose="02040503050406030204" pitchFamily="18" charset="0"/>
                        </a:rPr>
                        <m:t>]</m:t>
                      </m:r>
                    </m:oMath>
                  </m:oMathPara>
                </a14:m>
                <a:endParaRPr lang="en-US" altLang="ja-JP" dirty="0"/>
              </a:p>
              <a:p>
                <a:pPr marL="0" indent="0">
                  <a:buNone/>
                </a:pPr>
                <a:endParaRPr lang="en-US" altLang="ja-JP" sz="2400" dirty="0"/>
              </a:p>
              <a:p>
                <a:pPr marL="0" indent="0">
                  <a:buNone/>
                </a:pPr>
                <a:endParaRPr lang="en-US" altLang="ja-JP"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846034" y="1883121"/>
                <a:ext cx="11041166" cy="4688276"/>
              </a:xfrm>
              <a:blipFill>
                <a:blip r:embed="rId3"/>
                <a:stretch>
                  <a:fillRect l="-1712" t="-23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268F4F10-85A5-91C3-59F1-46974CB719D9}"/>
              </a:ext>
            </a:extLst>
          </p:cNvPr>
          <p:cNvSpPr>
            <a:spLocks noGrp="1"/>
          </p:cNvSpPr>
          <p:nvPr>
            <p:ph type="sldNum" sz="quarter" idx="12"/>
          </p:nvPr>
        </p:nvSpPr>
        <p:spPr/>
        <p:txBody>
          <a:bodyPr/>
          <a:lstStyle/>
          <a:p>
            <a:fld id="{E0107F97-1CD5-41F0-B842-C38020C26506}" type="slidenum">
              <a:rPr kumimoji="1" lang="ja-JP" altLang="en-US" smtClean="0"/>
              <a:t>17</a:t>
            </a:fld>
            <a:endParaRPr kumimoji="1" lang="ja-JP" altLang="en-US"/>
          </a:p>
        </p:txBody>
      </p:sp>
    </p:spTree>
    <p:extLst>
      <p:ext uri="{BB962C8B-B14F-4D97-AF65-F5344CB8AC3E}">
        <p14:creationId xmlns:p14="http://schemas.microsoft.com/office/powerpoint/2010/main" val="1004559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3. </a:t>
            </a:r>
            <a:r>
              <a:rPr lang="ja-JP" altLang="en-US" dirty="0"/>
              <a:t>解析手法　　学習アルゴリズム</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1076324" y="1982877"/>
                <a:ext cx="10248167" cy="4588520"/>
              </a:xfrm>
            </p:spPr>
            <p:txBody>
              <a:bodyPr>
                <a:normAutofit fontScale="92500"/>
              </a:bodyPr>
              <a:lstStyle/>
              <a:p>
                <a:pPr marL="0" indent="0">
                  <a:buNone/>
                </a:pPr>
                <a:r>
                  <a:rPr kumimoji="1" lang="ja-JP" altLang="en-US" sz="2400" dirty="0"/>
                  <a:t>強化学習の学習アルゴリズム</a:t>
                </a:r>
                <a:r>
                  <a:rPr kumimoji="1" lang="en-US" altLang="ja-JP" sz="2400" dirty="0"/>
                  <a:t>(TD</a:t>
                </a:r>
                <a:r>
                  <a:rPr kumimoji="1" lang="ja-JP" altLang="en-US" sz="2400" dirty="0"/>
                  <a:t>法の例</a:t>
                </a:r>
                <a:r>
                  <a:rPr kumimoji="1" lang="en-US" altLang="ja-JP" sz="2400" dirty="0"/>
                  <a:t>)</a:t>
                </a:r>
              </a:p>
              <a:p>
                <a:pPr marL="0" indent="0">
                  <a:buNone/>
                </a:pPr>
                <a:r>
                  <a:rPr lang="en-US" altLang="ja-JP" sz="2400" b="1" dirty="0">
                    <a:solidFill>
                      <a:schemeClr val="accent1"/>
                    </a:solidFill>
                  </a:rPr>
                  <a:t>Q-learning</a:t>
                </a:r>
                <a:r>
                  <a:rPr lang="en-US" altLang="ja-JP" sz="2400" dirty="0">
                    <a:solidFill>
                      <a:schemeClr val="accent1"/>
                    </a:solidFill>
                  </a:rPr>
                  <a:t> </a:t>
                </a:r>
              </a:p>
              <a:p>
                <a:pPr marL="0" indent="0">
                  <a:buNone/>
                </a:pPr>
                <a:r>
                  <a:rPr kumimoji="1" lang="ja-JP" altLang="en-US" dirty="0"/>
                  <a:t>オフポリシーな手法であり</a:t>
                </a:r>
                <a:r>
                  <a:rPr kumimoji="1" lang="en-US" altLang="ja-JP" dirty="0"/>
                  <a:t>, </a:t>
                </a:r>
                <a:r>
                  <a:rPr kumimoji="1" lang="ja-JP" altLang="en-US" dirty="0"/>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dirty="0"/>
                  <a:t>に基づくのではなく</a:t>
                </a:r>
                <a:r>
                  <a:rPr kumimoji="1" lang="en-US" altLang="ja-JP" dirty="0"/>
                  <a:t>, </a:t>
                </a:r>
                <a:r>
                  <a:rPr kumimoji="1" lang="ja-JP" altLang="en-US" dirty="0"/>
                  <a:t>常に最大の価値関数をとるように行動する </a:t>
                </a:r>
                <a:endParaRPr kumimoji="1" lang="en-US" altLang="ja-JP" dirty="0"/>
              </a:p>
              <a:p>
                <a:pPr marL="0" indent="0">
                  <a:buNone/>
                </a:pPr>
                <a:endParaRPr kumimoji="1" lang="en-US" altLang="ja-JP" dirty="0"/>
              </a:p>
              <a:p>
                <a:pPr marL="0" indent="0">
                  <a:buNone/>
                </a:pPr>
                <a:r>
                  <a:rPr kumimoji="1" lang="en-US" altLang="ja-JP" sz="2400" b="0" dirty="0"/>
                  <a:t>(</a:t>
                </a:r>
                <a:r>
                  <a:rPr kumimoji="1" lang="ja-JP" altLang="en-US" sz="2400" b="0" dirty="0"/>
                  <a:t>更新式</a:t>
                </a:r>
                <a:r>
                  <a:rPr kumimoji="1" lang="en-US" altLang="ja-JP" sz="2400" b="0" dirty="0"/>
                  <a:t>)	</a:t>
                </a:r>
                <a14:m>
                  <m:oMath xmlns:m="http://schemas.openxmlformats.org/officeDocument/2006/math">
                    <m:r>
                      <a:rPr kumimoji="1" lang="en-US" altLang="ja-JP" sz="2400" b="0" i="1" smtClean="0">
                        <a:latin typeface="Cambria Math" panose="02040503050406030204" pitchFamily="18" charset="0"/>
                      </a:rPr>
                      <m:t>𝑄</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𝑡</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𝑡</m:t>
                            </m:r>
                          </m:sub>
                        </m:sSub>
                      </m:e>
                    </m:d>
                    <m:r>
                      <a:rPr kumimoji="1" lang="en-US" altLang="ja-JP" sz="2400" b="0" i="1" smtClean="0">
                        <a:latin typeface="Cambria Math" panose="02040503050406030204" pitchFamily="18" charset="0"/>
                      </a:rPr>
                      <m:t>+</m:t>
                    </m:r>
                    <m:r>
                      <a:rPr kumimoji="1" lang="ja-JP" altLang="en-US" sz="2400" b="0" i="1" smtClean="0">
                        <a:latin typeface="Cambria Math" panose="02040503050406030204" pitchFamily="18" charset="0"/>
                      </a:rPr>
                      <m:t>𝛼</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ja-JP" altLang="en-US" sz="2400" b="0" i="1" smtClean="0">
                        <a:latin typeface="Cambria Math" panose="02040503050406030204" pitchFamily="18" charset="0"/>
                      </a:rPr>
                      <m:t>𝛾</m:t>
                    </m:r>
                    <m:func>
                      <m:funcPr>
                        <m:ctrlPr>
                          <a:rPr lang="en-US" altLang="ja-JP" sz="2400" b="1" i="1" smtClean="0">
                            <a:solidFill>
                              <a:schemeClr val="accent1"/>
                            </a:solidFill>
                            <a:latin typeface="Cambria Math" panose="02040503050406030204" pitchFamily="18" charset="0"/>
                            <a:ea typeface="Cambria Math" panose="02040503050406030204" pitchFamily="18" charset="0"/>
                          </a:rPr>
                        </m:ctrlPr>
                      </m:funcPr>
                      <m:fName>
                        <m:limLow>
                          <m:limLowPr>
                            <m:ctrlPr>
                              <a:rPr lang="en-US" altLang="ja-JP" sz="2400" b="1" i="1">
                                <a:solidFill>
                                  <a:schemeClr val="accent1"/>
                                </a:solidFill>
                                <a:latin typeface="Cambria Math" panose="02040503050406030204" pitchFamily="18" charset="0"/>
                                <a:ea typeface="Cambria Math" panose="02040503050406030204" pitchFamily="18" charset="0"/>
                              </a:rPr>
                            </m:ctrlPr>
                          </m:limLowPr>
                          <m:e>
                            <m:r>
                              <a:rPr lang="en-US" altLang="ja-JP" sz="2400" b="1" i="1">
                                <a:solidFill>
                                  <a:schemeClr val="accent1"/>
                                </a:solidFill>
                                <a:latin typeface="Cambria Math" panose="02040503050406030204" pitchFamily="18" charset="0"/>
                                <a:ea typeface="Cambria Math" panose="02040503050406030204" pitchFamily="18" charset="0"/>
                              </a:rPr>
                              <m:t>𝒎𝒂𝒙</m:t>
                            </m:r>
                          </m:e>
                          <m:lim>
                            <m:r>
                              <a:rPr lang="en-US" altLang="ja-JP" sz="2400" b="1" i="1" smtClean="0">
                                <a:solidFill>
                                  <a:schemeClr val="accent1"/>
                                </a:solidFill>
                                <a:latin typeface="Cambria Math" panose="02040503050406030204" pitchFamily="18" charset="0"/>
                                <a:ea typeface="Cambria Math" panose="02040503050406030204" pitchFamily="18" charset="0"/>
                              </a:rPr>
                              <m:t>𝒂</m:t>
                            </m:r>
                          </m:lim>
                        </m:limLow>
                      </m:fName>
                      <m:e>
                        <m:r>
                          <a:rPr lang="en-US" altLang="ja-JP" sz="2400" b="1" i="1" smtClean="0">
                            <a:solidFill>
                              <a:schemeClr val="accent1"/>
                            </a:solidFill>
                            <a:latin typeface="Cambria Math" panose="02040503050406030204" pitchFamily="18" charset="0"/>
                            <a:ea typeface="Cambria Math" panose="02040503050406030204" pitchFamily="18" charset="0"/>
                          </a:rPr>
                          <m:t>𝑸</m:t>
                        </m:r>
                      </m:e>
                    </m:func>
                    <m:d>
                      <m:dPr>
                        <m:ctrlPr>
                          <a:rPr lang="en-US" altLang="ja-JP" sz="2400" b="1" i="1">
                            <a:solidFill>
                              <a:schemeClr val="accent1"/>
                            </a:solidFill>
                            <a:latin typeface="Cambria Math" panose="02040503050406030204" pitchFamily="18" charset="0"/>
                            <a:ea typeface="Cambria Math" panose="02040503050406030204" pitchFamily="18" charset="0"/>
                          </a:rPr>
                        </m:ctrlPr>
                      </m:dPr>
                      <m:e>
                        <m:sSub>
                          <m:sSubPr>
                            <m:ctrlPr>
                              <a:rPr lang="en-US" altLang="ja-JP" sz="2400" b="1" i="1" smtClean="0">
                                <a:solidFill>
                                  <a:schemeClr val="accent1"/>
                                </a:solidFill>
                                <a:latin typeface="Cambria Math" panose="02040503050406030204" pitchFamily="18" charset="0"/>
                                <a:ea typeface="Cambria Math" panose="02040503050406030204" pitchFamily="18" charset="0"/>
                              </a:rPr>
                            </m:ctrlPr>
                          </m:sSubPr>
                          <m:e>
                            <m:r>
                              <a:rPr lang="en-US" altLang="ja-JP" sz="2400" b="1" i="1" smtClean="0">
                                <a:solidFill>
                                  <a:schemeClr val="accent1"/>
                                </a:solidFill>
                                <a:latin typeface="Cambria Math" panose="02040503050406030204" pitchFamily="18" charset="0"/>
                                <a:ea typeface="Cambria Math" panose="02040503050406030204" pitchFamily="18" charset="0"/>
                              </a:rPr>
                              <m:t>𝒔</m:t>
                            </m:r>
                          </m:e>
                          <m:sub>
                            <m:r>
                              <a:rPr lang="en-US" altLang="ja-JP" sz="2400" b="1" i="1" smtClean="0">
                                <a:solidFill>
                                  <a:schemeClr val="accent1"/>
                                </a:solidFill>
                                <a:latin typeface="Cambria Math" panose="02040503050406030204" pitchFamily="18" charset="0"/>
                                <a:ea typeface="Cambria Math" panose="02040503050406030204" pitchFamily="18" charset="0"/>
                              </a:rPr>
                              <m:t>𝒕</m:t>
                            </m:r>
                            <m:r>
                              <a:rPr lang="en-US" altLang="ja-JP" sz="2400" b="1" i="1" smtClean="0">
                                <a:solidFill>
                                  <a:schemeClr val="accent1"/>
                                </a:solidFill>
                                <a:latin typeface="Cambria Math" panose="02040503050406030204" pitchFamily="18" charset="0"/>
                                <a:ea typeface="Cambria Math" panose="02040503050406030204" pitchFamily="18" charset="0"/>
                              </a:rPr>
                              <m:t>+</m:t>
                            </m:r>
                            <m:r>
                              <a:rPr lang="en-US" altLang="ja-JP" sz="2400" b="1" i="1" smtClean="0">
                                <a:solidFill>
                                  <a:schemeClr val="accent1"/>
                                </a:solidFill>
                                <a:latin typeface="Cambria Math" panose="02040503050406030204" pitchFamily="18" charset="0"/>
                                <a:ea typeface="Cambria Math" panose="02040503050406030204" pitchFamily="18" charset="0"/>
                              </a:rPr>
                              <m:t>𝟏</m:t>
                            </m:r>
                          </m:sub>
                        </m:sSub>
                        <m:r>
                          <a:rPr lang="en-US" altLang="ja-JP" sz="2400" b="1" i="1" smtClean="0">
                            <a:solidFill>
                              <a:schemeClr val="accent1"/>
                            </a:solidFill>
                            <a:latin typeface="Cambria Math" panose="02040503050406030204" pitchFamily="18" charset="0"/>
                            <a:ea typeface="Cambria Math" panose="02040503050406030204" pitchFamily="18" charset="0"/>
                          </a:rPr>
                          <m:t>,</m:t>
                        </m:r>
                        <m:r>
                          <a:rPr lang="en-US" altLang="ja-JP" sz="2400" b="1" i="1" smtClean="0">
                            <a:solidFill>
                              <a:schemeClr val="accent1"/>
                            </a:solidFill>
                            <a:latin typeface="Cambria Math" panose="02040503050406030204" pitchFamily="18" charset="0"/>
                            <a:ea typeface="Cambria Math" panose="02040503050406030204" pitchFamily="18" charset="0"/>
                          </a:rPr>
                          <m:t>𝒂</m:t>
                        </m:r>
                      </m:e>
                    </m:d>
                    <m:r>
                      <a:rPr lang="en-US" altLang="ja-JP" sz="2400" b="1" i="1" smtClean="0">
                        <a:solidFill>
                          <a:schemeClr val="accent1"/>
                        </a:solidFill>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𝑄</m:t>
                    </m:r>
                    <m:d>
                      <m:dPr>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𝑠</m:t>
                            </m:r>
                          </m:e>
                          <m:sub>
                            <m:r>
                              <a:rPr lang="en-US" altLang="ja-JP" sz="2400" b="0" i="1" smtClean="0">
                                <a:latin typeface="Cambria Math" panose="02040503050406030204" pitchFamily="18" charset="0"/>
                                <a:ea typeface="Cambria Math" panose="02040503050406030204" pitchFamily="18" charset="0"/>
                              </a:rPr>
                              <m:t>𝑡</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𝑎</m:t>
                            </m:r>
                          </m:e>
                          <m:sub>
                            <m:r>
                              <a:rPr lang="en-US" altLang="ja-JP" sz="2400" b="0" i="1" smtClean="0">
                                <a:latin typeface="Cambria Math" panose="02040503050406030204" pitchFamily="18" charset="0"/>
                                <a:ea typeface="Cambria Math" panose="02040503050406030204" pitchFamily="18" charset="0"/>
                              </a:rPr>
                              <m:t>𝑡</m:t>
                            </m:r>
                          </m:sub>
                        </m:sSub>
                      </m:e>
                    </m:d>
                    <m:r>
                      <a:rPr lang="en-US" altLang="ja-JP" sz="2400" b="0" i="1" smtClean="0">
                        <a:latin typeface="Cambria Math" panose="02040503050406030204" pitchFamily="18" charset="0"/>
                        <a:ea typeface="Cambria Math" panose="02040503050406030204" pitchFamily="18" charset="0"/>
                      </a:rPr>
                      <m:t>]</m:t>
                    </m:r>
                  </m:oMath>
                </a14:m>
                <a:endParaRPr kumimoji="1" lang="en-US" altLang="ja-JP" sz="2400" dirty="0"/>
              </a:p>
              <a:p>
                <a:pPr marL="0" indent="0">
                  <a:buNone/>
                </a:pPr>
                <a:r>
                  <a:rPr lang="en-US" altLang="ja-JP" sz="2400" b="1" dirty="0">
                    <a:solidFill>
                      <a:schemeClr val="accent1"/>
                    </a:solidFill>
                  </a:rPr>
                  <a:t>Sarsa</a:t>
                </a:r>
                <a:r>
                  <a:rPr lang="en-US" altLang="ja-JP" sz="2400" dirty="0">
                    <a:solidFill>
                      <a:schemeClr val="accent1"/>
                    </a:solidFill>
                  </a:rPr>
                  <a:t> </a:t>
                </a:r>
                <a:endParaRPr kumimoji="1" lang="en-US" altLang="ja-JP" sz="2400" dirty="0">
                  <a:solidFill>
                    <a:schemeClr val="accent1"/>
                  </a:solidFill>
                </a:endParaRPr>
              </a:p>
              <a:p>
                <a:pPr marL="0" indent="0">
                  <a:buNone/>
                </a:pPr>
                <a:r>
                  <a:rPr lang="ja-JP" altLang="en-US" dirty="0"/>
                  <a:t>行動は方策</a:t>
                </a:r>
                <a14:m>
                  <m:oMath xmlns:m="http://schemas.openxmlformats.org/officeDocument/2006/math">
                    <m:r>
                      <a:rPr lang="ja-JP" altLang="en-US" i="1" smtClean="0">
                        <a:latin typeface="Cambria Math" panose="02040503050406030204" pitchFamily="18" charset="0"/>
                      </a:rPr>
                      <m:t>𝜋</m:t>
                    </m:r>
                  </m:oMath>
                </a14:m>
                <a:r>
                  <a:rPr lang="ja-JP" altLang="en-US" dirty="0"/>
                  <a:t>をもとに慎重に選択し</a:t>
                </a:r>
                <a:r>
                  <a:rPr lang="en-US" altLang="ja-JP" dirty="0"/>
                  <a:t>, </a:t>
                </a:r>
                <a:r>
                  <a:rPr lang="ja-JP" altLang="en-US" dirty="0"/>
                  <a:t>次の時刻の行動価値関数</a:t>
                </a:r>
                <a14:m>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𝑄</m:t>
                        </m:r>
                      </m:e>
                      <m:sup>
                        <m:r>
                          <a:rPr lang="ja-JP" altLang="en-US" b="0" i="1" smtClean="0">
                            <a:latin typeface="Cambria Math" panose="02040503050406030204" pitchFamily="18" charset="0"/>
                          </a:rPr>
                          <m:t>𝜋</m:t>
                        </m:r>
                      </m:sup>
                    </m:sSup>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𝑠</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𝑎</m:t>
                        </m:r>
                      </m:e>
                      <m:sub>
                        <m:r>
                          <a:rPr lang="en-US" altLang="ja-JP" b="0" i="1" smtClean="0">
                            <a:latin typeface="Cambria Math" panose="02040503050406030204" pitchFamily="18" charset="0"/>
                          </a:rPr>
                          <m:t>𝑡</m:t>
                        </m:r>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oMath>
                </a14:m>
                <a:r>
                  <a:rPr lang="ja-JP" altLang="en-US" dirty="0"/>
                  <a:t>を使い</a:t>
                </a:r>
                <a:r>
                  <a:rPr lang="en-US" altLang="ja-JP" dirty="0"/>
                  <a:t>, </a:t>
                </a:r>
                <a:r>
                  <a:rPr lang="ja-JP" altLang="en-US" dirty="0"/>
                  <a:t>価値関数の更新を行う</a:t>
                </a:r>
                <a:r>
                  <a:rPr lang="en-US" altLang="ja-JP" dirty="0"/>
                  <a:t>. </a:t>
                </a:r>
              </a:p>
              <a:p>
                <a:pPr marL="0" indent="0">
                  <a:buNone/>
                </a:pPr>
                <a:r>
                  <a:rPr kumimoji="1" lang="en-US" altLang="ja-JP" sz="2400" b="0" dirty="0"/>
                  <a:t>(</a:t>
                </a:r>
                <a:r>
                  <a:rPr kumimoji="1" lang="ja-JP" altLang="en-US" sz="2400" b="0" dirty="0"/>
                  <a:t>更新式</a:t>
                </a:r>
                <a:r>
                  <a:rPr lang="en-US" altLang="ja-JP" sz="2400" dirty="0"/>
                  <a:t>)	</a:t>
                </a:r>
                <a14:m>
                  <m:oMath xmlns:m="http://schemas.openxmlformats.org/officeDocument/2006/math">
                    <m:r>
                      <a:rPr lang="en-US" altLang="ja-JP" sz="2400" dirty="0">
                        <a:latin typeface="Cambria Math" panose="02040503050406030204" pitchFamily="18" charset="0"/>
                      </a:rPr>
                      <m:t>	</m:t>
                    </m:r>
                    <m:r>
                      <a:rPr kumimoji="1" lang="en-US" altLang="ja-JP" sz="2400" b="0" i="1" smtClean="0">
                        <a:latin typeface="Cambria Math" panose="02040503050406030204" pitchFamily="18" charset="0"/>
                      </a:rPr>
                      <m:t>𝑄</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𝑡</m:t>
                            </m:r>
                          </m:sub>
                        </m:sSub>
                      </m:e>
                    </m:d>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𝑄</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𝑠</m:t>
                            </m:r>
                          </m:e>
                          <m:sub>
                            <m:r>
                              <a:rPr kumimoji="1" lang="en-US" altLang="ja-JP" sz="2400" b="0" i="1" smtClean="0">
                                <a:latin typeface="Cambria Math" panose="02040503050406030204" pitchFamily="18" charset="0"/>
                              </a:rPr>
                              <m:t>𝑡</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𝑎</m:t>
                            </m:r>
                          </m:e>
                          <m:sub>
                            <m:r>
                              <a:rPr kumimoji="1" lang="en-US" altLang="ja-JP" sz="2400" b="0" i="1" smtClean="0">
                                <a:latin typeface="Cambria Math" panose="02040503050406030204" pitchFamily="18" charset="0"/>
                              </a:rPr>
                              <m:t>𝑡</m:t>
                            </m:r>
                          </m:sub>
                        </m:sSub>
                      </m:e>
                    </m:d>
                    <m:r>
                      <a:rPr kumimoji="1" lang="en-US" altLang="ja-JP" sz="2400" b="0" i="1" smtClean="0">
                        <a:latin typeface="Cambria Math" panose="02040503050406030204" pitchFamily="18" charset="0"/>
                      </a:rPr>
                      <m:t>+</m:t>
                    </m:r>
                    <m:r>
                      <a:rPr kumimoji="1" lang="ja-JP" altLang="en-US" sz="2400" b="0" i="1" smtClean="0">
                        <a:latin typeface="Cambria Math" panose="02040503050406030204" pitchFamily="18" charset="0"/>
                      </a:rPr>
                      <m:t>𝛼</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𝑟</m:t>
                        </m:r>
                      </m:e>
                      <m:sub>
                        <m:r>
                          <a:rPr kumimoji="1" lang="en-US" altLang="ja-JP" sz="2400" b="0" i="1" smtClean="0">
                            <a:latin typeface="Cambria Math" panose="02040503050406030204" pitchFamily="18" charset="0"/>
                          </a:rPr>
                          <m:t>𝑡</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m:t>
                    </m:r>
                    <m:r>
                      <a:rPr kumimoji="1" lang="ja-JP" altLang="en-US" sz="2400" b="0" i="1" smtClean="0">
                        <a:latin typeface="Cambria Math" panose="02040503050406030204" pitchFamily="18" charset="0"/>
                      </a:rPr>
                      <m:t>𝛾</m:t>
                    </m:r>
                    <m:r>
                      <a:rPr lang="en-US" altLang="ja-JP" sz="2400" b="1" i="1" smtClean="0">
                        <a:solidFill>
                          <a:schemeClr val="accent1"/>
                        </a:solidFill>
                        <a:latin typeface="Cambria Math" panose="02040503050406030204" pitchFamily="18" charset="0"/>
                        <a:ea typeface="Cambria Math" panose="02040503050406030204" pitchFamily="18" charset="0"/>
                      </a:rPr>
                      <m:t>𝑸</m:t>
                    </m:r>
                    <m:d>
                      <m:dPr>
                        <m:ctrlPr>
                          <a:rPr lang="en-US" altLang="ja-JP" sz="2400" b="1" i="1">
                            <a:solidFill>
                              <a:schemeClr val="accent1"/>
                            </a:solidFill>
                            <a:latin typeface="Cambria Math" panose="02040503050406030204" pitchFamily="18" charset="0"/>
                            <a:ea typeface="Cambria Math" panose="02040503050406030204" pitchFamily="18" charset="0"/>
                          </a:rPr>
                        </m:ctrlPr>
                      </m:dPr>
                      <m:e>
                        <m:sSub>
                          <m:sSubPr>
                            <m:ctrlPr>
                              <a:rPr lang="en-US" altLang="ja-JP" sz="2400" b="1" i="1" smtClean="0">
                                <a:solidFill>
                                  <a:schemeClr val="accent1"/>
                                </a:solidFill>
                                <a:latin typeface="Cambria Math" panose="02040503050406030204" pitchFamily="18" charset="0"/>
                                <a:ea typeface="Cambria Math" panose="02040503050406030204" pitchFamily="18" charset="0"/>
                              </a:rPr>
                            </m:ctrlPr>
                          </m:sSubPr>
                          <m:e>
                            <m:r>
                              <a:rPr lang="en-US" altLang="ja-JP" sz="2400" b="1" i="1" smtClean="0">
                                <a:solidFill>
                                  <a:schemeClr val="accent1"/>
                                </a:solidFill>
                                <a:latin typeface="Cambria Math" panose="02040503050406030204" pitchFamily="18" charset="0"/>
                                <a:ea typeface="Cambria Math" panose="02040503050406030204" pitchFamily="18" charset="0"/>
                              </a:rPr>
                              <m:t>𝒔</m:t>
                            </m:r>
                          </m:e>
                          <m:sub>
                            <m:r>
                              <a:rPr lang="en-US" altLang="ja-JP" sz="2400" b="1" i="1" smtClean="0">
                                <a:solidFill>
                                  <a:schemeClr val="accent1"/>
                                </a:solidFill>
                                <a:latin typeface="Cambria Math" panose="02040503050406030204" pitchFamily="18" charset="0"/>
                                <a:ea typeface="Cambria Math" panose="02040503050406030204" pitchFamily="18" charset="0"/>
                              </a:rPr>
                              <m:t>𝒕</m:t>
                            </m:r>
                            <m:r>
                              <a:rPr lang="en-US" altLang="ja-JP" sz="2400" b="1" i="1" smtClean="0">
                                <a:solidFill>
                                  <a:schemeClr val="accent1"/>
                                </a:solidFill>
                                <a:latin typeface="Cambria Math" panose="02040503050406030204" pitchFamily="18" charset="0"/>
                                <a:ea typeface="Cambria Math" panose="02040503050406030204" pitchFamily="18" charset="0"/>
                              </a:rPr>
                              <m:t>+</m:t>
                            </m:r>
                            <m:r>
                              <a:rPr lang="en-US" altLang="ja-JP" sz="2400" b="1" i="1" smtClean="0">
                                <a:solidFill>
                                  <a:schemeClr val="accent1"/>
                                </a:solidFill>
                                <a:latin typeface="Cambria Math" panose="02040503050406030204" pitchFamily="18" charset="0"/>
                                <a:ea typeface="Cambria Math" panose="02040503050406030204" pitchFamily="18" charset="0"/>
                              </a:rPr>
                              <m:t>𝟏</m:t>
                            </m:r>
                          </m:sub>
                        </m:sSub>
                        <m:sSub>
                          <m:sSubPr>
                            <m:ctrlPr>
                              <a:rPr lang="en-US" altLang="ja-JP" sz="2400" b="1" i="1" smtClean="0">
                                <a:solidFill>
                                  <a:schemeClr val="accent1"/>
                                </a:solidFill>
                                <a:latin typeface="Cambria Math" panose="02040503050406030204" pitchFamily="18" charset="0"/>
                                <a:ea typeface="Cambria Math" panose="02040503050406030204" pitchFamily="18" charset="0"/>
                              </a:rPr>
                            </m:ctrlPr>
                          </m:sSubPr>
                          <m:e>
                            <m:r>
                              <a:rPr lang="en-US" altLang="ja-JP" sz="2400" b="1" i="1" smtClean="0">
                                <a:solidFill>
                                  <a:schemeClr val="accent1"/>
                                </a:solidFill>
                                <a:latin typeface="Cambria Math" panose="02040503050406030204" pitchFamily="18" charset="0"/>
                                <a:ea typeface="Cambria Math" panose="02040503050406030204" pitchFamily="18" charset="0"/>
                              </a:rPr>
                              <m:t>,</m:t>
                            </m:r>
                            <m:r>
                              <a:rPr lang="en-US" altLang="ja-JP" sz="2400" b="1" i="1" smtClean="0">
                                <a:solidFill>
                                  <a:schemeClr val="accent1"/>
                                </a:solidFill>
                                <a:latin typeface="Cambria Math" panose="02040503050406030204" pitchFamily="18" charset="0"/>
                                <a:ea typeface="Cambria Math" panose="02040503050406030204" pitchFamily="18" charset="0"/>
                              </a:rPr>
                              <m:t>𝒂</m:t>
                            </m:r>
                          </m:e>
                          <m:sub>
                            <m:r>
                              <a:rPr lang="en-US" altLang="ja-JP" sz="2400" b="1" i="1" smtClean="0">
                                <a:solidFill>
                                  <a:schemeClr val="accent1"/>
                                </a:solidFill>
                                <a:latin typeface="Cambria Math" panose="02040503050406030204" pitchFamily="18" charset="0"/>
                                <a:ea typeface="Cambria Math" panose="02040503050406030204" pitchFamily="18" charset="0"/>
                              </a:rPr>
                              <m:t>𝒕</m:t>
                            </m:r>
                            <m:r>
                              <a:rPr lang="en-US" altLang="ja-JP" sz="2400" b="1" i="1" smtClean="0">
                                <a:solidFill>
                                  <a:schemeClr val="accent1"/>
                                </a:solidFill>
                                <a:latin typeface="Cambria Math" panose="02040503050406030204" pitchFamily="18" charset="0"/>
                                <a:ea typeface="Cambria Math" panose="02040503050406030204" pitchFamily="18" charset="0"/>
                              </a:rPr>
                              <m:t>+</m:t>
                            </m:r>
                            <m:r>
                              <a:rPr lang="en-US" altLang="ja-JP" sz="2400" b="1" i="1" smtClean="0">
                                <a:solidFill>
                                  <a:schemeClr val="accent1"/>
                                </a:solidFill>
                                <a:latin typeface="Cambria Math" panose="02040503050406030204" pitchFamily="18" charset="0"/>
                                <a:ea typeface="Cambria Math" panose="02040503050406030204" pitchFamily="18" charset="0"/>
                              </a:rPr>
                              <m:t>𝟏</m:t>
                            </m:r>
                          </m:sub>
                        </m:sSub>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𝑄</m:t>
                    </m:r>
                    <m:d>
                      <m:dPr>
                        <m:ctrlPr>
                          <a:rPr lang="en-US" altLang="ja-JP" sz="2400" b="0" i="1" smtClean="0">
                            <a:latin typeface="Cambria Math" panose="02040503050406030204" pitchFamily="18" charset="0"/>
                            <a:ea typeface="Cambria Math" panose="02040503050406030204" pitchFamily="18" charset="0"/>
                          </a:rPr>
                        </m:ctrlPr>
                      </m:dPr>
                      <m:e>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𝑠</m:t>
                            </m:r>
                          </m:e>
                          <m:sub>
                            <m:r>
                              <a:rPr lang="en-US" altLang="ja-JP" sz="2400" b="0" i="1" smtClean="0">
                                <a:latin typeface="Cambria Math" panose="02040503050406030204" pitchFamily="18" charset="0"/>
                                <a:ea typeface="Cambria Math" panose="02040503050406030204" pitchFamily="18" charset="0"/>
                              </a:rPr>
                              <m:t>𝑡</m:t>
                            </m:r>
                          </m:sub>
                        </m:sSub>
                        <m:r>
                          <a:rPr lang="en-US" altLang="ja-JP" sz="2400" b="0" i="1" smtClean="0">
                            <a:latin typeface="Cambria Math" panose="02040503050406030204" pitchFamily="18" charset="0"/>
                            <a:ea typeface="Cambria Math" panose="02040503050406030204" pitchFamily="18" charset="0"/>
                          </a:rPr>
                          <m:t>,</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𝑎</m:t>
                            </m:r>
                          </m:e>
                          <m:sub>
                            <m:r>
                              <a:rPr lang="en-US" altLang="ja-JP" sz="2400" b="0" i="1" smtClean="0">
                                <a:latin typeface="Cambria Math" panose="02040503050406030204" pitchFamily="18" charset="0"/>
                                <a:ea typeface="Cambria Math" panose="02040503050406030204" pitchFamily="18" charset="0"/>
                              </a:rPr>
                              <m:t>𝑡</m:t>
                            </m:r>
                          </m:sub>
                        </m:sSub>
                      </m:e>
                    </m:d>
                    <m:r>
                      <a:rPr lang="en-US" altLang="ja-JP" sz="2400" b="0" i="1" smtClean="0">
                        <a:latin typeface="Cambria Math" panose="02040503050406030204" pitchFamily="18" charset="0"/>
                        <a:ea typeface="Cambria Math" panose="02040503050406030204" pitchFamily="18" charset="0"/>
                      </a:rPr>
                      <m:t>]</m:t>
                    </m:r>
                  </m:oMath>
                </a14:m>
                <a:endParaRPr kumimoji="1" lang="en-US" altLang="ja-JP"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1076324" y="1982877"/>
                <a:ext cx="10248167" cy="4588520"/>
              </a:xfrm>
              <a:blipFill>
                <a:blip r:embed="rId3"/>
                <a:stretch>
                  <a:fillRect l="-1666" t="-2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CBCA190-A557-9C67-A223-2F5D5635BA9D}"/>
                  </a:ext>
                </a:extLst>
              </p:cNvPr>
              <p:cNvSpPr txBox="1"/>
              <p:nvPr/>
            </p:nvSpPr>
            <p:spPr>
              <a:xfrm>
                <a:off x="7996741" y="1751253"/>
                <a:ext cx="3158836" cy="1077218"/>
              </a:xfrm>
              <a:prstGeom prst="rect">
                <a:avLst/>
              </a:prstGeom>
              <a:noFill/>
              <a:ln>
                <a:solidFill>
                  <a:srgbClr val="000000"/>
                </a:solidFill>
              </a:ln>
            </p:spPr>
            <p:txBody>
              <a:bodyPr wrap="square" rtlCol="0">
                <a:spAutoFit/>
              </a:bodyPr>
              <a:lstStyle/>
              <a:p>
                <a14:m>
                  <m:oMath xmlns:m="http://schemas.openxmlformats.org/officeDocument/2006/math">
                    <m:r>
                      <a:rPr kumimoji="1" lang="ja-JP" altLang="en-US" sz="1600" i="1" smtClean="0">
                        <a:latin typeface="Cambria Math" panose="02040503050406030204" pitchFamily="18" charset="0"/>
                      </a:rPr>
                      <m:t>𝛾</m:t>
                    </m:r>
                    <m:r>
                      <a:rPr kumimoji="1" lang="en-US" altLang="ja-JP" sz="1600" b="0" i="1" smtClean="0">
                        <a:latin typeface="Cambria Math" panose="02040503050406030204" pitchFamily="18" charset="0"/>
                      </a:rPr>
                      <m:t>: </m:t>
                    </m:r>
                  </m:oMath>
                </a14:m>
                <a:r>
                  <a:rPr kumimoji="1" lang="ja-JP" altLang="en-US" sz="1600" dirty="0"/>
                  <a:t>割引率</a:t>
                </a:r>
                <a:r>
                  <a:rPr kumimoji="1" lang="en-US" altLang="ja-JP" sz="1600" dirty="0"/>
                  <a:t> </a:t>
                </a:r>
                <a14:m>
                  <m:oMath xmlns:m="http://schemas.openxmlformats.org/officeDocument/2006/math">
                    <m:r>
                      <a:rPr kumimoji="1" lang="en-US" altLang="ja-JP" sz="1600" b="0" i="1" smtClean="0">
                        <a:latin typeface="Cambria Math" panose="02040503050406030204" pitchFamily="18" charset="0"/>
                      </a:rPr>
                      <m:t>(0≤</m:t>
                    </m:r>
                    <m:r>
                      <a:rPr kumimoji="1" lang="ja-JP" altLang="en-US" sz="1600" b="0" i="1" smtClean="0">
                        <a:latin typeface="Cambria Math" panose="02040503050406030204" pitchFamily="18" charset="0"/>
                      </a:rPr>
                      <m:t>𝛾</m:t>
                    </m:r>
                    <m:r>
                      <a:rPr kumimoji="1" lang="en-US" altLang="ja-JP" sz="1600" b="0" i="1" smtClean="0">
                        <a:latin typeface="Cambria Math" panose="02040503050406030204" pitchFamily="18" charset="0"/>
                      </a:rPr>
                      <m:t>≤1)</m:t>
                    </m:r>
                  </m:oMath>
                </a14:m>
                <a:endParaRPr kumimoji="1" lang="en-US" altLang="ja-JP" sz="1600" dirty="0"/>
              </a:p>
              <a:p>
                <a14:m>
                  <m:oMath xmlns:m="http://schemas.openxmlformats.org/officeDocument/2006/math">
                    <m:r>
                      <a:rPr kumimoji="1" lang="ja-JP" altLang="en-US" sz="1600" i="1" smtClean="0">
                        <a:latin typeface="Cambria Math" panose="02040503050406030204" pitchFamily="18" charset="0"/>
                      </a:rPr>
                      <m:t>𝛼</m:t>
                    </m:r>
                    <m:r>
                      <a:rPr kumimoji="1" lang="en-US" altLang="ja-JP" sz="1600" b="0" i="1" smtClean="0">
                        <a:latin typeface="Cambria Math" panose="02040503050406030204" pitchFamily="18" charset="0"/>
                      </a:rPr>
                      <m:t>:</m:t>
                    </m:r>
                  </m:oMath>
                </a14:m>
                <a:r>
                  <a:rPr kumimoji="1" lang="ja-JP" altLang="en-US" sz="1600" dirty="0"/>
                  <a:t> 学習率 </a:t>
                </a:r>
                <a14:m>
                  <m:oMath xmlns:m="http://schemas.openxmlformats.org/officeDocument/2006/math">
                    <m:r>
                      <a:rPr kumimoji="1" lang="en-US" altLang="ja-JP" sz="1600" b="0" i="1" smtClean="0">
                        <a:latin typeface="Cambria Math" panose="02040503050406030204" pitchFamily="18" charset="0"/>
                      </a:rPr>
                      <m:t>(0≤</m:t>
                    </m:r>
                    <m:r>
                      <a:rPr kumimoji="1" lang="ja-JP" altLang="en-US" sz="1600" b="0" i="1" smtClean="0">
                        <a:latin typeface="Cambria Math" panose="02040503050406030204" pitchFamily="18" charset="0"/>
                      </a:rPr>
                      <m:t>𝛼</m:t>
                    </m:r>
                    <m:r>
                      <a:rPr kumimoji="1" lang="en-US" altLang="ja-JP" sz="1600" b="0" i="1" smtClean="0">
                        <a:latin typeface="Cambria Math" panose="02040503050406030204" pitchFamily="18" charset="0"/>
                      </a:rPr>
                      <m:t>≤1)</m:t>
                    </m:r>
                  </m:oMath>
                </a14:m>
                <a:endParaRPr kumimoji="1" lang="en-US" altLang="ja-JP" sz="1600" dirty="0"/>
              </a:p>
              <a:p>
                <a:r>
                  <a:rPr kumimoji="1" lang="ja-JP" altLang="en-US" sz="1600" dirty="0"/>
                  <a:t>学習率が大きいと値の更新に及ぼす影響も大きい</a:t>
                </a:r>
              </a:p>
            </p:txBody>
          </p:sp>
        </mc:Choice>
        <mc:Fallback xmlns="">
          <p:sp>
            <p:nvSpPr>
              <p:cNvPr id="4" name="テキスト ボックス 3">
                <a:extLst>
                  <a:ext uri="{FF2B5EF4-FFF2-40B4-BE49-F238E27FC236}">
                    <a16:creationId xmlns:a16="http://schemas.microsoft.com/office/drawing/2014/main" id="{9CBCA190-A557-9C67-A223-2F5D5635BA9D}"/>
                  </a:ext>
                </a:extLst>
              </p:cNvPr>
              <p:cNvSpPr txBox="1">
                <a:spLocks noRot="1" noChangeAspect="1" noMove="1" noResize="1" noEditPoints="1" noAdjustHandles="1" noChangeArrowheads="1" noChangeShapeType="1" noTextEdit="1"/>
              </p:cNvSpPr>
              <p:nvPr/>
            </p:nvSpPr>
            <p:spPr>
              <a:xfrm>
                <a:off x="7996741" y="1751253"/>
                <a:ext cx="3158836" cy="1077218"/>
              </a:xfrm>
              <a:prstGeom prst="rect">
                <a:avLst/>
              </a:prstGeom>
              <a:blipFill>
                <a:blip r:embed="rId4"/>
                <a:stretch>
                  <a:fillRect l="-962" t="-2235" b="-4469"/>
                </a:stretch>
              </a:blipFill>
              <a:ln>
                <a:solidFill>
                  <a:srgbClr val="000000"/>
                </a:solidFill>
              </a:ln>
            </p:spPr>
            <p:txBody>
              <a:bodyPr/>
              <a:lstStyle/>
              <a:p>
                <a:r>
                  <a:rPr lang="ja-JP" altLang="en-US">
                    <a:noFill/>
                  </a:rPr>
                  <a:t> </a:t>
                </a:r>
              </a:p>
            </p:txBody>
          </p:sp>
        </mc:Fallback>
      </mc:AlternateContent>
      <p:sp>
        <p:nvSpPr>
          <p:cNvPr id="5" name="吹き出し: 四角形 4">
            <a:extLst>
              <a:ext uri="{FF2B5EF4-FFF2-40B4-BE49-F238E27FC236}">
                <a16:creationId xmlns:a16="http://schemas.microsoft.com/office/drawing/2014/main" id="{7707CCB9-3B95-DDA1-70D2-E89C4A150D83}"/>
              </a:ext>
            </a:extLst>
          </p:cNvPr>
          <p:cNvSpPr/>
          <p:nvPr/>
        </p:nvSpPr>
        <p:spPr>
          <a:xfrm>
            <a:off x="6755555" y="3295135"/>
            <a:ext cx="2521180" cy="494270"/>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782526D9-94BE-F1D6-60C7-D4190AEFE91C}"/>
                  </a:ext>
                </a:extLst>
              </p:cNvPr>
              <p:cNvSpPr txBox="1"/>
              <p:nvPr/>
            </p:nvSpPr>
            <p:spPr>
              <a:xfrm>
                <a:off x="6755555" y="3301380"/>
                <a:ext cx="2619632" cy="523220"/>
              </a:xfrm>
              <a:prstGeom prst="rect">
                <a:avLst/>
              </a:prstGeom>
              <a:noFill/>
            </p:spPr>
            <p:txBody>
              <a:bodyPr wrap="square" rtlCol="0">
                <a:spAutoFit/>
              </a:bodyPr>
              <a:lstStyle/>
              <a:p>
                <a14:m>
                  <m:oMath xmlns:m="http://schemas.openxmlformats.org/officeDocument/2006/math">
                    <m:r>
                      <a:rPr kumimoji="1" lang="ja-JP" altLang="en-US" sz="1400" i="1" smtClean="0">
                        <a:latin typeface="Cambria Math" panose="02040503050406030204" pitchFamily="18" charset="0"/>
                      </a:rPr>
                      <m:t>推定可能な</m:t>
                    </m:r>
                  </m:oMath>
                </a14:m>
                <a:r>
                  <a:rPr kumimoji="1" lang="ja-JP" altLang="en-US" sz="1400" dirty="0"/>
                  <a:t>最大の</a:t>
                </a:r>
                <a:r>
                  <a:rPr kumimoji="1" lang="en-US" altLang="ja-JP" sz="1400" dirty="0"/>
                  <a:t>Q</a:t>
                </a:r>
                <a:r>
                  <a:rPr kumimoji="1" lang="ja-JP" altLang="en-US" sz="1400" dirty="0"/>
                  <a:t>を用いて更新する</a:t>
                </a:r>
              </a:p>
            </p:txBody>
          </p:sp>
        </mc:Choice>
        <mc:Fallback xmlns="">
          <p:sp>
            <p:nvSpPr>
              <p:cNvPr id="7" name="テキスト ボックス 6">
                <a:extLst>
                  <a:ext uri="{FF2B5EF4-FFF2-40B4-BE49-F238E27FC236}">
                    <a16:creationId xmlns:a16="http://schemas.microsoft.com/office/drawing/2014/main" id="{782526D9-94BE-F1D6-60C7-D4190AEFE91C}"/>
                  </a:ext>
                </a:extLst>
              </p:cNvPr>
              <p:cNvSpPr txBox="1">
                <a:spLocks noRot="1" noChangeAspect="1" noMove="1" noResize="1" noEditPoints="1" noAdjustHandles="1" noChangeArrowheads="1" noChangeShapeType="1" noTextEdit="1"/>
              </p:cNvSpPr>
              <p:nvPr/>
            </p:nvSpPr>
            <p:spPr>
              <a:xfrm>
                <a:off x="6755555" y="3301380"/>
                <a:ext cx="2619632" cy="523220"/>
              </a:xfrm>
              <a:prstGeom prst="rect">
                <a:avLst/>
              </a:prstGeom>
              <a:blipFill>
                <a:blip r:embed="rId5"/>
                <a:stretch>
                  <a:fillRect l="-698" t="-4706" b="-9412"/>
                </a:stretch>
              </a:blipFill>
            </p:spPr>
            <p:txBody>
              <a:bodyPr/>
              <a:lstStyle/>
              <a:p>
                <a:r>
                  <a:rPr lang="ja-JP" altLang="en-US">
                    <a:noFill/>
                  </a:rPr>
                  <a:t> </a:t>
                </a:r>
              </a:p>
            </p:txBody>
          </p:sp>
        </mc:Fallback>
      </mc:AlternateContent>
      <p:sp>
        <p:nvSpPr>
          <p:cNvPr id="8" name="テキスト ボックス 7">
            <a:extLst>
              <a:ext uri="{FF2B5EF4-FFF2-40B4-BE49-F238E27FC236}">
                <a16:creationId xmlns:a16="http://schemas.microsoft.com/office/drawing/2014/main" id="{98CE3ED4-B111-9EAB-15CD-65AA75FF2621}"/>
              </a:ext>
            </a:extLst>
          </p:cNvPr>
          <p:cNvSpPr txBox="1"/>
          <p:nvPr/>
        </p:nvSpPr>
        <p:spPr>
          <a:xfrm>
            <a:off x="6766922" y="5151655"/>
            <a:ext cx="2619632" cy="523220"/>
          </a:xfrm>
          <a:prstGeom prst="rect">
            <a:avLst/>
          </a:prstGeom>
          <a:noFill/>
        </p:spPr>
        <p:txBody>
          <a:bodyPr wrap="square" rtlCol="0">
            <a:spAutoFit/>
          </a:bodyPr>
          <a:lstStyle/>
          <a:p>
            <a:r>
              <a:rPr kumimoji="1" lang="ja-JP" altLang="en-US" sz="1400" dirty="0"/>
              <a:t>次の時刻における</a:t>
            </a:r>
            <a:r>
              <a:rPr kumimoji="1" lang="en-US" altLang="ja-JP" sz="1400" dirty="0"/>
              <a:t>Q</a:t>
            </a:r>
            <a:r>
              <a:rPr kumimoji="1" lang="ja-JP" altLang="en-US" sz="1400" dirty="0"/>
              <a:t>を用いて更新する</a:t>
            </a:r>
          </a:p>
        </p:txBody>
      </p:sp>
      <p:sp>
        <p:nvSpPr>
          <p:cNvPr id="11" name="吹き出し: 四角形 10">
            <a:extLst>
              <a:ext uri="{FF2B5EF4-FFF2-40B4-BE49-F238E27FC236}">
                <a16:creationId xmlns:a16="http://schemas.microsoft.com/office/drawing/2014/main" id="{AB3499B3-070F-7631-4023-DE7EAD5A04F9}"/>
              </a:ext>
            </a:extLst>
          </p:cNvPr>
          <p:cNvSpPr/>
          <p:nvPr/>
        </p:nvSpPr>
        <p:spPr>
          <a:xfrm>
            <a:off x="6761238" y="5222349"/>
            <a:ext cx="2509813" cy="381831"/>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スライド番号プレースホルダー 5">
            <a:extLst>
              <a:ext uri="{FF2B5EF4-FFF2-40B4-BE49-F238E27FC236}">
                <a16:creationId xmlns:a16="http://schemas.microsoft.com/office/drawing/2014/main" id="{AB2F2F87-8249-F2E8-FC7A-4E2DEE1895B0}"/>
              </a:ext>
            </a:extLst>
          </p:cNvPr>
          <p:cNvSpPr>
            <a:spLocks noGrp="1"/>
          </p:cNvSpPr>
          <p:nvPr>
            <p:ph type="sldNum" sz="quarter" idx="12"/>
          </p:nvPr>
        </p:nvSpPr>
        <p:spPr/>
        <p:txBody>
          <a:bodyPr/>
          <a:lstStyle/>
          <a:p>
            <a:fld id="{E0107F97-1CD5-41F0-B842-C38020C26506}" type="slidenum">
              <a:rPr kumimoji="1" lang="ja-JP" altLang="en-US" smtClean="0"/>
              <a:t>18</a:t>
            </a:fld>
            <a:endParaRPr kumimoji="1" lang="ja-JP" altLang="en-US"/>
          </a:p>
        </p:txBody>
      </p:sp>
    </p:spTree>
    <p:extLst>
      <p:ext uri="{BB962C8B-B14F-4D97-AF65-F5344CB8AC3E}">
        <p14:creationId xmlns:p14="http://schemas.microsoft.com/office/powerpoint/2010/main" val="3307433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F3D7B2-5B5D-F6A4-9B4B-6941D3ECC0AD}"/>
              </a:ext>
            </a:extLst>
          </p:cNvPr>
          <p:cNvSpPr>
            <a:spLocks noGrp="1"/>
          </p:cNvSpPr>
          <p:nvPr>
            <p:ph type="title"/>
          </p:nvPr>
        </p:nvSpPr>
        <p:spPr/>
        <p:txBody>
          <a:bodyPr/>
          <a:lstStyle/>
          <a:p>
            <a:r>
              <a:rPr lang="en-US" altLang="ja-JP" dirty="0"/>
              <a:t>3. </a:t>
            </a:r>
            <a:r>
              <a:rPr lang="ja-JP" altLang="en-US" dirty="0"/>
              <a:t>解析手法　　</a:t>
            </a:r>
            <a:r>
              <a:rPr lang="en-US" altLang="ja-JP" dirty="0"/>
              <a:t>Q</a:t>
            </a:r>
            <a:r>
              <a:rPr lang="ja-JP" altLang="en-US" dirty="0"/>
              <a:t>学習</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93EFAB60-D74A-25E7-4EBA-A12D05ACFC8F}"/>
                  </a:ext>
                </a:extLst>
              </p:cNvPr>
              <p:cNvSpPr>
                <a:spLocks noGrp="1"/>
              </p:cNvSpPr>
              <p:nvPr>
                <p:ph idx="1"/>
              </p:nvPr>
            </p:nvSpPr>
            <p:spPr/>
            <p:txBody>
              <a:bodyPr/>
              <a:lstStyle/>
              <a:p>
                <a:r>
                  <a:rPr kumimoji="1" lang="ja-JP" altLang="en-US" dirty="0"/>
                  <a:t>・本論文では</a:t>
                </a:r>
                <a:r>
                  <a:rPr kumimoji="1" lang="en-US" altLang="ja-JP" dirty="0"/>
                  <a:t>,</a:t>
                </a:r>
                <a:r>
                  <a:rPr kumimoji="1" lang="ja-JP" altLang="en-US" dirty="0"/>
                  <a:t>方策</a:t>
                </a:r>
                <a14:m>
                  <m:oMath xmlns:m="http://schemas.openxmlformats.org/officeDocument/2006/math">
                    <m:r>
                      <a:rPr kumimoji="1" lang="ja-JP" altLang="en-US" i="1" smtClean="0">
                        <a:latin typeface="Cambria Math" panose="02040503050406030204" pitchFamily="18" charset="0"/>
                      </a:rPr>
                      <m:t>𝜋</m:t>
                    </m:r>
                  </m:oMath>
                </a14:m>
                <a:r>
                  <a:rPr kumimoji="1" lang="ja-JP" altLang="en-US" dirty="0"/>
                  <a:t>や次の時刻の行動価値関数</a:t>
                </a:r>
                <a14:m>
                  <m:oMath xmlns:m="http://schemas.openxmlformats.org/officeDocument/2006/math">
                    <m:r>
                      <a:rPr kumimoji="1" lang="en-US" altLang="ja-JP" b="0" i="1" smtClean="0">
                        <a:latin typeface="Cambria Math" panose="02040503050406030204" pitchFamily="18" charset="0"/>
                      </a:rPr>
                      <m:t>𝑄</m:t>
                    </m:r>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oMath>
                </a14:m>
                <a:r>
                  <a:rPr kumimoji="1" lang="ja-JP" altLang="en-US" dirty="0"/>
                  <a:t>に縛られない</a:t>
                </a:r>
                <a:r>
                  <a:rPr kumimoji="1" lang="en-US" altLang="ja-JP" dirty="0"/>
                  <a:t>, </a:t>
                </a:r>
                <a:r>
                  <a:rPr kumimoji="1" lang="en-US" altLang="ja-JP" b="1" dirty="0">
                    <a:solidFill>
                      <a:schemeClr val="accent1"/>
                    </a:solidFill>
                  </a:rPr>
                  <a:t>Q</a:t>
                </a:r>
                <a:r>
                  <a:rPr kumimoji="1" lang="ja-JP" altLang="en-US" b="1" dirty="0">
                    <a:solidFill>
                      <a:schemeClr val="accent1"/>
                    </a:solidFill>
                  </a:rPr>
                  <a:t>学習</a:t>
                </a:r>
                <a:r>
                  <a:rPr kumimoji="1" lang="ja-JP" altLang="en-US" dirty="0"/>
                  <a:t>を採用する</a:t>
                </a:r>
                <a:r>
                  <a:rPr lang="ja-JP" altLang="en-US" dirty="0"/>
                  <a:t>ことにより</a:t>
                </a:r>
                <a:r>
                  <a:rPr lang="en-US" altLang="ja-JP" dirty="0"/>
                  <a:t>, </a:t>
                </a:r>
                <a:r>
                  <a:rPr lang="ja-JP" altLang="en-US" dirty="0"/>
                  <a:t>非線形不確実</a:t>
                </a:r>
                <a:r>
                  <a:rPr lang="en-US" altLang="ja-JP" dirty="0"/>
                  <a:t>HIV</a:t>
                </a:r>
                <a:r>
                  <a:rPr lang="ja-JP" altLang="en-US" dirty="0"/>
                  <a:t>モデルにおける遊離ウイルスの個体数を制御するための最適な投薬量を決定する</a:t>
                </a:r>
                <a:r>
                  <a:rPr lang="en-US" altLang="ja-JP" dirty="0"/>
                  <a:t>. </a:t>
                </a:r>
                <a:r>
                  <a:rPr kumimoji="1" lang="en-US" altLang="ja-JP" dirty="0"/>
                  <a:t> </a:t>
                </a:r>
                <a:r>
                  <a:rPr kumimoji="1" lang="ja-JP" altLang="en-US" dirty="0"/>
                  <a:t>以下に本論文における</a:t>
                </a:r>
                <a:r>
                  <a:rPr kumimoji="1" lang="en-US" altLang="ja-JP" dirty="0"/>
                  <a:t>Q</a:t>
                </a:r>
                <a:r>
                  <a:rPr kumimoji="1" lang="ja-JP" altLang="en-US" dirty="0"/>
                  <a:t>学習のアルゴリズムを示す</a:t>
                </a:r>
                <a:r>
                  <a:rPr kumimoji="1" lang="en-US" altLang="ja-JP" dirty="0"/>
                  <a:t>. </a:t>
                </a: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93EFAB60-D74A-25E7-4EBA-A12D05ACFC8F}"/>
                  </a:ext>
                </a:extLst>
              </p:cNvPr>
              <p:cNvSpPr>
                <a:spLocks noGrp="1" noRot="1" noChangeAspect="1" noMove="1" noResize="1" noEditPoints="1" noAdjustHandles="1" noChangeArrowheads="1" noChangeShapeType="1" noTextEdit="1"/>
              </p:cNvSpPr>
              <p:nvPr>
                <p:ph idx="1"/>
              </p:nvPr>
            </p:nvSpPr>
            <p:spPr>
              <a:blipFill>
                <a:blip r:embed="rId2"/>
                <a:stretch>
                  <a:fillRect l="-606" t="-2121" r="-364"/>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3BC5D57-8723-4244-33E8-6637E69E8EF2}"/>
                  </a:ext>
                </a:extLst>
              </p:cNvPr>
              <p:cNvSpPr txBox="1"/>
              <p:nvPr/>
            </p:nvSpPr>
            <p:spPr>
              <a:xfrm>
                <a:off x="2467622" y="2895206"/>
                <a:ext cx="7317715" cy="3362780"/>
              </a:xfrm>
              <a:prstGeom prst="rect">
                <a:avLst/>
              </a:prstGeom>
              <a:noFill/>
              <a:ln w="12700">
                <a:solidFill>
                  <a:schemeClr val="tx1"/>
                </a:solidFill>
              </a:ln>
            </p:spPr>
            <p:txBody>
              <a:bodyPr wrap="square" rtlCol="0">
                <a:spAutoFit/>
              </a:bodyPr>
              <a:lstStyle/>
              <a:p>
                <a:pPr marL="342900" indent="-342900">
                  <a:buAutoNum type="arabicPeriod"/>
                </a:pPr>
                <a:r>
                  <a:rPr kumimoji="1" lang="ja-JP" altLang="en-US" dirty="0"/>
                  <a:t>初期学習条件の設定　</a:t>
                </a:r>
                <a:br>
                  <a:rPr kumimoji="1" lang="en-US" altLang="ja-JP" dirty="0"/>
                </a:br>
                <a:r>
                  <a:rPr kumimoji="1" lang="ja-JP" altLang="en-US" dirty="0"/>
                  <a:t>・反復回数</a:t>
                </a:r>
                <a:r>
                  <a:rPr kumimoji="1" lang="en-US" altLang="ja-JP" dirty="0"/>
                  <a:t>: 1,</a:t>
                </a:r>
                <a:r>
                  <a:rPr kumimoji="1" lang="ja-JP" altLang="en-US" dirty="0"/>
                  <a:t> </a:t>
                </a:r>
                <a14:m>
                  <m:oMath xmlns:m="http://schemas.openxmlformats.org/officeDocument/2006/math">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oMath>
                </a14:m>
                <a:r>
                  <a:rPr kumimoji="1" lang="en-US" altLang="ja-JP" dirty="0"/>
                  <a:t>:</a:t>
                </a:r>
                <a:r>
                  <a:rPr kumimoji="1" lang="ja-JP" altLang="en-US" dirty="0"/>
                  <a:t>任意の値</a:t>
                </a:r>
                <a:r>
                  <a:rPr kumimoji="1" lang="en-US" altLang="ja-JP" dirty="0"/>
                  <a:t>, </a:t>
                </a:r>
                <a14:m>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=0.1, </m:t>
                    </m:r>
                    <m:r>
                      <a:rPr kumimoji="1" lang="ja-JP" altLang="en-US" b="0" i="1" smtClean="0">
                        <a:latin typeface="Cambria Math" panose="02040503050406030204" pitchFamily="18" charset="0"/>
                      </a:rPr>
                      <m:t>𝛾</m:t>
                    </m:r>
                    <m:r>
                      <a:rPr kumimoji="1" lang="en-US" altLang="ja-JP" b="0" i="1" smtClean="0">
                        <a:latin typeface="Cambria Math" panose="02040503050406030204" pitchFamily="18" charset="0"/>
                      </a:rPr>
                      <m:t>=0.5, </m:t>
                    </m:r>
                    <m:r>
                      <a:rPr kumimoji="1" lang="en-US" altLang="ja-JP" b="0" i="1" smtClean="0">
                        <a:latin typeface="Cambria Math" panose="02040503050406030204" pitchFamily="18" charset="0"/>
                      </a:rPr>
                      <m:t>𝑇</m:t>
                    </m:r>
                    <m:r>
                      <a:rPr kumimoji="1" lang="en-US" altLang="ja-JP" b="0" i="1" smtClean="0">
                        <a:latin typeface="Cambria Math" panose="02040503050406030204" pitchFamily="18" charset="0"/>
                      </a:rPr>
                      <m:t>=1</m:t>
                    </m:r>
                  </m:oMath>
                </a14:m>
                <a:endParaRPr kumimoji="1" lang="en-US" altLang="ja-JP" dirty="0"/>
              </a:p>
              <a:p>
                <a:pPr marL="342900" indent="-342900">
                  <a:buAutoNum type="arabicPeriod"/>
                </a:pPr>
                <a:r>
                  <a:rPr kumimoji="1" lang="ja-JP" altLang="en-US" dirty="0"/>
                  <a:t>最大反復回数に達するまでの手順</a:t>
                </a:r>
                <a:br>
                  <a:rPr kumimoji="1" lang="en-US" altLang="ja-JP" dirty="0"/>
                </a:br>
                <a:r>
                  <a:rPr kumimoji="1" lang="ja-JP" altLang="en-US" dirty="0"/>
                  <a:t>・現在の状態ベクトル</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oMath>
                </a14:m>
                <a:r>
                  <a:rPr kumimoji="1" lang="ja-JP" altLang="en-US" dirty="0"/>
                  <a:t>を観測</a:t>
                </a:r>
                <a:br>
                  <a:rPr kumimoji="1" lang="en-US" altLang="ja-JP" dirty="0"/>
                </a:br>
                <a:r>
                  <a:rPr kumimoji="1" lang="ja-JP" altLang="en-US" dirty="0"/>
                  <a:t>・ソフトマックス方針を使用して行動</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oMath>
                </a14:m>
                <a:r>
                  <a:rPr kumimoji="1" lang="ja-JP" altLang="en-US" dirty="0"/>
                  <a:t>を選択 </a:t>
                </a:r>
                <a:br>
                  <a:rPr kumimoji="1" lang="en-US" altLang="ja-JP" dirty="0"/>
                </a:br>
                <a:r>
                  <a:rPr kumimoji="1" lang="ja-JP" altLang="en-US" dirty="0"/>
                  <a:t>➡確率</a:t>
                </a:r>
                <a14:m>
                  <m:oMath xmlns:m="http://schemas.openxmlformats.org/officeDocument/2006/math">
                    <m:f>
                      <m:fPr>
                        <m:ctrlPr>
                          <a:rPr kumimoji="1" lang="en-US" altLang="ja-JP" b="0" i="1" smtClean="0">
                            <a:latin typeface="Cambria Math" panose="02040503050406030204" pitchFamily="18" charset="0"/>
                          </a:rPr>
                        </m:ctrlPr>
                      </m:fPr>
                      <m:num>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𝑒</m:t>
                            </m:r>
                          </m:e>
                          <m:sup>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𝑄</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𝑎</m:t>
                                        </m:r>
                                      </m:e>
                                      <m:sub>
                                        <m:r>
                                          <a:rPr kumimoji="1" lang="en-US" altLang="ja-JP" b="0" i="1" smtClean="0">
                                            <a:latin typeface="Cambria Math" panose="02040503050406030204" pitchFamily="18" charset="0"/>
                                          </a:rPr>
                                          <m:t>𝑡</m:t>
                                        </m:r>
                                      </m:sub>
                                    </m:sSub>
                                  </m:e>
                                </m:d>
                              </m:num>
                              <m:den>
                                <m:r>
                                  <a:rPr kumimoji="1" lang="en-US" altLang="ja-JP" b="0" i="1" smtClean="0">
                                    <a:latin typeface="Cambria Math" panose="02040503050406030204" pitchFamily="18" charset="0"/>
                                  </a:rPr>
                                  <m:t>𝑇</m:t>
                                </m:r>
                              </m:den>
                            </m:f>
                          </m:sup>
                        </m:sSup>
                      </m:num>
                      <m:den>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𝑘</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𝑛</m:t>
                            </m:r>
                          </m:sup>
                          <m:e>
                            <m:sSup>
                              <m:sSupPr>
                                <m:ctrlPr>
                                  <a:rPr kumimoji="1" lang="en-US" altLang="ja-JP" i="1">
                                    <a:latin typeface="Cambria Math" panose="02040503050406030204" pitchFamily="18" charset="0"/>
                                  </a:rPr>
                                </m:ctrlPr>
                              </m:sSupPr>
                              <m:e>
                                <m:r>
                                  <a:rPr kumimoji="1" lang="en-US" altLang="ja-JP" i="1">
                                    <a:latin typeface="Cambria Math" panose="02040503050406030204" pitchFamily="18" charset="0"/>
                                  </a:rPr>
                                  <m:t>𝑒</m:t>
                                </m:r>
                              </m:e>
                              <m:sup>
                                <m:f>
                                  <m:fPr>
                                    <m:ctrlPr>
                                      <a:rPr kumimoji="1" lang="en-US" altLang="ja-JP" i="1">
                                        <a:latin typeface="Cambria Math" panose="02040503050406030204" pitchFamily="18" charset="0"/>
                                      </a:rPr>
                                    </m:ctrlPr>
                                  </m:fPr>
                                  <m:num>
                                    <m:r>
                                      <a:rPr kumimoji="1" lang="en-US" altLang="ja-JP" i="1">
                                        <a:latin typeface="Cambria Math" panose="02040503050406030204" pitchFamily="18" charset="0"/>
                                      </a:rPr>
                                      <m:t>𝑄</m:t>
                                    </m:r>
                                    <m:d>
                                      <m:dPr>
                                        <m:ctrlPr>
                                          <a:rPr kumimoji="1" lang="en-US" altLang="ja-JP" i="1">
                                            <a:latin typeface="Cambria Math" panose="02040503050406030204" pitchFamily="18" charset="0"/>
                                          </a:rPr>
                                        </m:ctrlPr>
                                      </m:dPr>
                                      <m:e>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en-US" altLang="ja-JP" i="1">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𝑎</m:t>
                                            </m:r>
                                          </m:e>
                                          <m:sub>
                                            <m:r>
                                              <a:rPr kumimoji="1" lang="en-US" altLang="ja-JP" b="0" i="1" smtClean="0">
                                                <a:latin typeface="Cambria Math" panose="02040503050406030204" pitchFamily="18" charset="0"/>
                                              </a:rPr>
                                              <m:t>𝑘</m:t>
                                            </m:r>
                                          </m:sub>
                                        </m:sSub>
                                      </m:e>
                                    </m:d>
                                  </m:num>
                                  <m:den>
                                    <m:r>
                                      <a:rPr kumimoji="1" lang="en-US" altLang="ja-JP" i="1">
                                        <a:latin typeface="Cambria Math" panose="02040503050406030204" pitchFamily="18" charset="0"/>
                                      </a:rPr>
                                      <m:t>𝑇</m:t>
                                    </m:r>
                                  </m:den>
                                </m:f>
                              </m:sup>
                            </m:sSup>
                          </m:e>
                        </m:nary>
                      </m:den>
                    </m:f>
                  </m:oMath>
                </a14:m>
                <a:r>
                  <a:rPr kumimoji="1" lang="ja-JP" altLang="en-US" dirty="0"/>
                  <a:t> で行動を選択</a:t>
                </a:r>
                <a:br>
                  <a:rPr kumimoji="1" lang="en-US" altLang="ja-JP" dirty="0"/>
                </a:br>
                <a:r>
                  <a:rPr kumimoji="1" lang="ja-JP" altLang="en-US" dirty="0"/>
                  <a:t>・行動を</a:t>
                </a:r>
                <a:r>
                  <a:rPr kumimoji="1" lang="en-US" altLang="ja-JP" dirty="0"/>
                  <a:t>HIV</a:t>
                </a:r>
                <a:r>
                  <a:rPr kumimoji="1" lang="ja-JP" altLang="en-US" dirty="0"/>
                  <a:t>システムの動的モデルに適用</a:t>
                </a:r>
                <a:r>
                  <a:rPr kumimoji="1" lang="en-US" altLang="ja-JP" dirty="0"/>
                  <a:t>. </a:t>
                </a:r>
                <a:r>
                  <a:rPr kumimoji="1" lang="ja-JP" altLang="en-US" dirty="0"/>
                  <a:t>新たな状態</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を観測</a:t>
                </a:r>
                <a:br>
                  <a:rPr kumimoji="1" lang="en-US" altLang="ja-JP" dirty="0"/>
                </a:br>
                <a:r>
                  <a:rPr kumimoji="1" lang="ja-JP" altLang="en-US" dirty="0"/>
                  <a:t>・即時報酬</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を受け取る</a:t>
                </a:r>
                <a:r>
                  <a:rPr kumimoji="1" lang="en-US" altLang="ja-JP" dirty="0"/>
                  <a:t>. </a:t>
                </a:r>
                <a:br>
                  <a:rPr kumimoji="1" lang="en-US" altLang="ja-JP" dirty="0"/>
                </a:br>
                <a:r>
                  <a:rPr kumimoji="1" lang="ja-JP" altLang="en-US" dirty="0"/>
                  <a:t>・行動価値関数</a:t>
                </a:r>
                <a:r>
                  <a:rPr kumimoji="1" lang="en-US" altLang="ja-JP" dirty="0"/>
                  <a:t>Q</a:t>
                </a:r>
                <a:r>
                  <a:rPr kumimoji="1" lang="ja-JP" altLang="en-US" dirty="0"/>
                  <a:t>を更新則に基づき</a:t>
                </a:r>
                <a:r>
                  <a:rPr kumimoji="1" lang="en-US" altLang="ja-JP" dirty="0"/>
                  <a:t>, </a:t>
                </a:r>
                <a:r>
                  <a:rPr kumimoji="1" lang="ja-JP" altLang="en-US" dirty="0"/>
                  <a:t>更新する</a:t>
                </a:r>
                <a:r>
                  <a:rPr kumimoji="1" lang="en-US" altLang="ja-JP" dirty="0"/>
                  <a:t>. </a:t>
                </a:r>
                <a:br>
                  <a:rPr kumimoji="1" lang="en-US" altLang="ja-JP" dirty="0"/>
                </a:br>
                <a:r>
                  <a:rPr kumimoji="1" lang="ja-JP" altLang="en-US" dirty="0"/>
                  <a:t>・</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sub>
                    </m:sSub>
                    <m:r>
                      <a:rPr kumimoji="1" lang="ja-JP" altLang="en-US" i="1">
                        <a:latin typeface="Cambria Math" panose="02040503050406030204" pitchFamily="18" charset="0"/>
                      </a:rPr>
                      <m:t>を</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𝑠</m:t>
                        </m:r>
                      </m:e>
                      <m:sub>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+1</m:t>
                        </m:r>
                      </m:sub>
                    </m:sSub>
                  </m:oMath>
                </a14:m>
                <a:r>
                  <a:rPr kumimoji="1" lang="ja-JP" altLang="en-US" dirty="0"/>
                  <a:t>に設定</a:t>
                </a:r>
                <a:endParaRPr kumimoji="1" lang="en-US" altLang="ja-JP" dirty="0"/>
              </a:p>
            </p:txBody>
          </p:sp>
        </mc:Choice>
        <mc:Fallback>
          <p:sp>
            <p:nvSpPr>
              <p:cNvPr id="4" name="テキスト ボックス 3">
                <a:extLst>
                  <a:ext uri="{FF2B5EF4-FFF2-40B4-BE49-F238E27FC236}">
                    <a16:creationId xmlns:a16="http://schemas.microsoft.com/office/drawing/2014/main" id="{E3BC5D57-8723-4244-33E8-6637E69E8EF2}"/>
                  </a:ext>
                </a:extLst>
              </p:cNvPr>
              <p:cNvSpPr txBox="1">
                <a:spLocks noRot="1" noChangeAspect="1" noMove="1" noResize="1" noEditPoints="1" noAdjustHandles="1" noChangeArrowheads="1" noChangeShapeType="1" noTextEdit="1"/>
              </p:cNvSpPr>
              <p:nvPr/>
            </p:nvSpPr>
            <p:spPr>
              <a:xfrm>
                <a:off x="2467622" y="2895206"/>
                <a:ext cx="7317715" cy="3362780"/>
              </a:xfrm>
              <a:prstGeom prst="rect">
                <a:avLst/>
              </a:prstGeom>
              <a:blipFill>
                <a:blip r:embed="rId3"/>
                <a:stretch>
                  <a:fillRect l="-666" t="-1444" b="-1083"/>
                </a:stretch>
              </a:blipFill>
              <a:ln w="12700">
                <a:solidFill>
                  <a:schemeClr val="tx1"/>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D502959A-4BA7-1E08-069E-3354919AD35C}"/>
              </a:ext>
            </a:extLst>
          </p:cNvPr>
          <p:cNvSpPr>
            <a:spLocks noGrp="1"/>
          </p:cNvSpPr>
          <p:nvPr>
            <p:ph type="sldNum" sz="quarter" idx="12"/>
          </p:nvPr>
        </p:nvSpPr>
        <p:spPr/>
        <p:txBody>
          <a:bodyPr/>
          <a:lstStyle/>
          <a:p>
            <a:fld id="{E0107F97-1CD5-41F0-B842-C38020C26506}" type="slidenum">
              <a:rPr kumimoji="1" lang="ja-JP" altLang="en-US" smtClean="0"/>
              <a:t>19</a:t>
            </a:fld>
            <a:endParaRPr kumimoji="1" lang="ja-JP" altLang="en-US"/>
          </a:p>
        </p:txBody>
      </p:sp>
    </p:spTree>
    <p:extLst>
      <p:ext uri="{BB962C8B-B14F-4D97-AF65-F5344CB8AC3E}">
        <p14:creationId xmlns:p14="http://schemas.microsoft.com/office/powerpoint/2010/main" val="3482581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A7D4C-250F-5594-CEFF-5826316DDC23}"/>
              </a:ext>
            </a:extLst>
          </p:cNvPr>
          <p:cNvSpPr>
            <a:spLocks noGrp="1"/>
          </p:cNvSpPr>
          <p:nvPr>
            <p:ph type="title"/>
          </p:nvPr>
        </p:nvSpPr>
        <p:spPr>
          <a:xfrm>
            <a:off x="1097280" y="690510"/>
            <a:ext cx="10058400" cy="930727"/>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C9F350-4FFF-5D7A-D8F3-96A9C4DC7413}"/>
              </a:ext>
            </a:extLst>
          </p:cNvPr>
          <p:cNvSpPr>
            <a:spLocks noGrp="1"/>
          </p:cNvSpPr>
          <p:nvPr>
            <p:ph idx="1"/>
          </p:nvPr>
        </p:nvSpPr>
        <p:spPr>
          <a:xfrm>
            <a:off x="1097280" y="1845733"/>
            <a:ext cx="4998720" cy="4444453"/>
          </a:xfrm>
        </p:spPr>
        <p:txBody>
          <a:bodyPr>
            <a:normAutofit/>
          </a:bodyPr>
          <a:lstStyle/>
          <a:p>
            <a:r>
              <a:rPr kumimoji="1" lang="en-US" altLang="ja-JP" dirty="0"/>
              <a:t>1. </a:t>
            </a:r>
            <a:r>
              <a:rPr lang="ja-JP" altLang="en-US" dirty="0"/>
              <a:t>はじめに</a:t>
            </a:r>
            <a:endParaRPr lang="en-US" altLang="ja-JP" dirty="0"/>
          </a:p>
          <a:p>
            <a:r>
              <a:rPr lang="en-US" altLang="ja-JP" sz="1900" dirty="0"/>
              <a:t>1-1. </a:t>
            </a:r>
            <a:r>
              <a:rPr lang="ja-JP" altLang="en-US" sz="1900" dirty="0"/>
              <a:t>背景と目的</a:t>
            </a:r>
            <a:endParaRPr lang="en-US" altLang="ja-JP" sz="1900" dirty="0"/>
          </a:p>
          <a:p>
            <a:r>
              <a:rPr lang="en-US" altLang="ja-JP" sz="1900" dirty="0"/>
              <a:t>1-2. </a:t>
            </a:r>
            <a:r>
              <a:rPr lang="ja-JP" altLang="en-US" sz="1900" dirty="0"/>
              <a:t>従来の研究</a:t>
            </a:r>
            <a:endParaRPr lang="en-US" altLang="ja-JP" sz="1900" dirty="0"/>
          </a:p>
          <a:p>
            <a:r>
              <a:rPr kumimoji="1" lang="en-US" altLang="ja-JP" dirty="0"/>
              <a:t>2. </a:t>
            </a:r>
            <a:r>
              <a:rPr kumimoji="1" lang="ja-JP" altLang="en-US" dirty="0"/>
              <a:t>数理モデル</a:t>
            </a:r>
            <a:endParaRPr kumimoji="1" lang="en-US" altLang="ja-JP" dirty="0"/>
          </a:p>
          <a:p>
            <a:r>
              <a:rPr lang="en-US" altLang="ja-JP" dirty="0"/>
              <a:t>3. </a:t>
            </a:r>
            <a:r>
              <a:rPr lang="ja-JP" altLang="en-US" dirty="0"/>
              <a:t>解析手法</a:t>
            </a:r>
            <a:endParaRPr lang="en-US" altLang="ja-JP" dirty="0"/>
          </a:p>
          <a:p>
            <a:r>
              <a:rPr lang="en-US" altLang="ja-JP" sz="1800" dirty="0"/>
              <a:t>3-1. </a:t>
            </a:r>
            <a:r>
              <a:rPr lang="ja-JP" altLang="en-US" sz="1800" dirty="0"/>
              <a:t>強化学習</a:t>
            </a:r>
            <a:endParaRPr lang="en-US" altLang="ja-JP" sz="1800" dirty="0"/>
          </a:p>
          <a:p>
            <a:r>
              <a:rPr lang="en-US" altLang="ja-JP" sz="1800" dirty="0"/>
              <a:t>3-2. </a:t>
            </a:r>
            <a:r>
              <a:rPr lang="ja-JP" altLang="en-US" sz="1800" dirty="0"/>
              <a:t>学習アルゴリズム</a:t>
            </a:r>
            <a:endParaRPr lang="en-US" altLang="ja-JP" sz="1800" dirty="0"/>
          </a:p>
          <a:p>
            <a:r>
              <a:rPr lang="en-US" altLang="ja-JP" sz="1800" dirty="0"/>
              <a:t>3-3. Q</a:t>
            </a:r>
            <a:r>
              <a:rPr lang="ja-JP" altLang="en-US" sz="1800" dirty="0"/>
              <a:t>学習</a:t>
            </a:r>
            <a:endParaRPr lang="en-US" altLang="ja-JP" sz="1800" dirty="0"/>
          </a:p>
          <a:p>
            <a:r>
              <a:rPr lang="en-US" altLang="ja-JP" sz="1800" dirty="0"/>
              <a:t>3-4.</a:t>
            </a:r>
            <a:r>
              <a:rPr kumimoji="1" lang="ja-JP" altLang="en-US" sz="18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状態・報酬・行動・方策の定義</a:t>
            </a:r>
            <a:endParaRPr lang="en-US" altLang="ja-JP" sz="1800" dirty="0"/>
          </a:p>
          <a:p>
            <a:endParaRPr lang="en-US" altLang="ja-JP" dirty="0"/>
          </a:p>
        </p:txBody>
      </p:sp>
      <p:sp>
        <p:nvSpPr>
          <p:cNvPr id="4" name="コンテンツ プレースホルダー 2">
            <a:extLst>
              <a:ext uri="{FF2B5EF4-FFF2-40B4-BE49-F238E27FC236}">
                <a16:creationId xmlns:a16="http://schemas.microsoft.com/office/drawing/2014/main" id="{CC6922C4-E278-C3B3-4D4C-FABD52103F92}"/>
              </a:ext>
            </a:extLst>
          </p:cNvPr>
          <p:cNvSpPr txBox="1">
            <a:spLocks/>
          </p:cNvSpPr>
          <p:nvPr/>
        </p:nvSpPr>
        <p:spPr>
          <a:xfrm>
            <a:off x="6096000" y="1881251"/>
            <a:ext cx="5222488" cy="4444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t>4. </a:t>
            </a:r>
            <a:r>
              <a:rPr lang="ja-JP" altLang="en-US" dirty="0"/>
              <a:t>検証</a:t>
            </a:r>
            <a:endParaRPr lang="en-US" altLang="ja-JP" dirty="0"/>
          </a:p>
          <a:p>
            <a:r>
              <a:rPr lang="en-US" altLang="ja-JP" sz="1800" dirty="0"/>
              <a:t>4-1. </a:t>
            </a:r>
            <a:r>
              <a:rPr lang="ja-JP" altLang="en-US" sz="1800" dirty="0"/>
              <a:t>初期条件が既知の場合</a:t>
            </a:r>
            <a:endParaRPr lang="en-US" altLang="ja-JP" sz="1800" dirty="0"/>
          </a:p>
          <a:p>
            <a:r>
              <a:rPr lang="en-US" altLang="ja-JP" sz="1800" dirty="0"/>
              <a:t>4-2.</a:t>
            </a:r>
            <a:r>
              <a:rPr kumimoji="1" lang="ja-JP" altLang="en-US" sz="18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初期条件が不確実な場合</a:t>
            </a:r>
            <a:endParaRPr lang="en-US" altLang="ja-JP" sz="1800" dirty="0"/>
          </a:p>
          <a:p>
            <a:r>
              <a:rPr lang="en-US" altLang="ja-JP" sz="1800" dirty="0"/>
              <a:t>4-3.</a:t>
            </a:r>
            <a:r>
              <a:rPr kumimoji="1" lang="ja-JP" altLang="en-US" sz="18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初期条件が不確実＋不確実外乱がある場合</a:t>
            </a:r>
            <a:endParaRPr lang="en-US" altLang="ja-JP" sz="1800" dirty="0"/>
          </a:p>
          <a:p>
            <a:r>
              <a:rPr lang="en-US" altLang="ja-JP" dirty="0"/>
              <a:t>5. </a:t>
            </a:r>
            <a:r>
              <a:rPr lang="ja-JP" altLang="en-US" dirty="0"/>
              <a:t>結論と展望</a:t>
            </a:r>
            <a:endParaRPr lang="en-US" altLang="ja-JP" dirty="0"/>
          </a:p>
          <a:p>
            <a:r>
              <a:rPr lang="en-US" altLang="ja-JP" dirty="0"/>
              <a:t>6. Appendix</a:t>
            </a:r>
          </a:p>
        </p:txBody>
      </p:sp>
      <p:sp>
        <p:nvSpPr>
          <p:cNvPr id="5" name="スライド番号プレースホルダー 4">
            <a:extLst>
              <a:ext uri="{FF2B5EF4-FFF2-40B4-BE49-F238E27FC236}">
                <a16:creationId xmlns:a16="http://schemas.microsoft.com/office/drawing/2014/main" id="{8B97F46F-7B6A-B18C-27BE-1E5B214F29EB}"/>
              </a:ext>
            </a:extLst>
          </p:cNvPr>
          <p:cNvSpPr>
            <a:spLocks noGrp="1"/>
          </p:cNvSpPr>
          <p:nvPr>
            <p:ph type="sldNum" sz="quarter" idx="12"/>
          </p:nvPr>
        </p:nvSpPr>
        <p:spPr/>
        <p:txBody>
          <a:bodyPr/>
          <a:lstStyle/>
          <a:p>
            <a:fld id="{E0107F97-1CD5-41F0-B842-C38020C26506}" type="slidenum">
              <a:rPr kumimoji="1" lang="ja-JP" altLang="en-US" sz="2000" smtClean="0"/>
              <a:t>2</a:t>
            </a:fld>
            <a:endParaRPr kumimoji="1" lang="ja-JP" altLang="en-US" dirty="0"/>
          </a:p>
        </p:txBody>
      </p:sp>
    </p:spTree>
    <p:extLst>
      <p:ext uri="{BB962C8B-B14F-4D97-AF65-F5344CB8AC3E}">
        <p14:creationId xmlns:p14="http://schemas.microsoft.com/office/powerpoint/2010/main" val="189189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A9788-7F59-4087-646C-F584D788F6AE}"/>
              </a:ext>
            </a:extLst>
          </p:cNvPr>
          <p:cNvSpPr>
            <a:spLocks noGrp="1"/>
          </p:cNvSpPr>
          <p:nvPr>
            <p:ph type="title"/>
          </p:nvPr>
        </p:nvSpPr>
        <p:spPr/>
        <p:txBody>
          <a:bodyPr/>
          <a:lstStyle/>
          <a:p>
            <a:r>
              <a:rPr lang="en-US" altLang="ja-JP" dirty="0"/>
              <a:t>3. </a:t>
            </a:r>
            <a:r>
              <a:rPr lang="ja-JP" altLang="en-US" dirty="0"/>
              <a:t>解析手法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状態・報酬・行動・方策の定義</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779E57A-3560-C4FA-51A5-49A07CE35CD1}"/>
                  </a:ext>
                </a:extLst>
              </p:cNvPr>
              <p:cNvSpPr>
                <a:spLocks noGrp="1"/>
              </p:cNvSpPr>
              <p:nvPr>
                <p:ph idx="1"/>
              </p:nvPr>
            </p:nvSpPr>
            <p:spPr/>
            <p:txBody>
              <a:bodyPr>
                <a:normAutofit/>
              </a:bodyPr>
              <a:lstStyle/>
              <a:p>
                <a:r>
                  <a:rPr kumimoji="1" lang="ja-JP" altLang="en-US" dirty="0"/>
                  <a:t>状態の定義</a:t>
                </a:r>
                <a:endParaRPr kumimoji="1" lang="en-US" altLang="ja-JP" dirty="0"/>
              </a:p>
              <a:p>
                <a:r>
                  <a:rPr lang="ja-JP" altLang="en-US" dirty="0"/>
                  <a:t>・状態空間</a:t>
                </a:r>
                <a14:m>
                  <m:oMath xmlns:m="http://schemas.openxmlformats.org/officeDocument/2006/math">
                    <m:r>
                      <a:rPr lang="en-US" altLang="ja-JP" b="0" i="1" smtClean="0">
                        <a:latin typeface="Cambria Math" panose="02040503050406030204" pitchFamily="18" charset="0"/>
                      </a:rPr>
                      <m:t>𝑠</m:t>
                    </m:r>
                  </m:oMath>
                </a14:m>
                <a:r>
                  <a:rPr kumimoji="1" lang="ja-JP" altLang="en-US" dirty="0"/>
                  <a:t>は</a:t>
                </a:r>
                <a:r>
                  <a:rPr kumimoji="1" lang="en-US" altLang="ja-JP" dirty="0"/>
                  <a:t>, </a:t>
                </a:r>
                <a:r>
                  <a:rPr kumimoji="1" lang="ja-JP" altLang="en-US" dirty="0"/>
                  <a:t>未感染の</a:t>
                </a:r>
                <a:r>
                  <a:rPr kumimoji="1" lang="en-US" altLang="ja-JP" dirty="0"/>
                  <a:t>CD4</a:t>
                </a:r>
                <a:r>
                  <a:rPr kumimoji="1" lang="ja-JP" altLang="en-US" dirty="0"/>
                  <a:t>細胞</a:t>
                </a:r>
                <a:r>
                  <a:rPr kumimoji="1" lang="en-US" altLang="ja-JP" dirty="0"/>
                  <a:t>(X)</a:t>
                </a:r>
                <a:r>
                  <a:rPr kumimoji="1" lang="ja-JP" altLang="en-US" dirty="0"/>
                  <a:t>と遊離ウイルス</a:t>
                </a:r>
                <a:r>
                  <a:rPr kumimoji="1" lang="en-US" altLang="ja-JP" dirty="0"/>
                  <a:t>(V)</a:t>
                </a:r>
                <a:r>
                  <a:rPr kumimoji="1" lang="ja-JP" altLang="en-US" dirty="0"/>
                  <a:t>で構成される</a:t>
                </a:r>
                <a:r>
                  <a:rPr kumimoji="1" lang="en-US" altLang="ja-JP" dirty="0"/>
                  <a:t>2</a:t>
                </a:r>
                <a:r>
                  <a:rPr kumimoji="1" lang="ja-JP" altLang="en-US" dirty="0"/>
                  <a:t>次元状態空間とする</a:t>
                </a:r>
                <a:r>
                  <a:rPr kumimoji="1" lang="en-US" altLang="ja-JP" dirty="0"/>
                  <a:t>. </a:t>
                </a:r>
              </a:p>
              <a:p>
                <a:r>
                  <a:rPr lang="ja-JP" altLang="en-US" dirty="0"/>
                  <a:t>・医療データによると</a:t>
                </a:r>
                <a:r>
                  <a:rPr lang="en-US" altLang="ja-JP" dirty="0"/>
                  <a:t>, </a:t>
                </a:r>
                <a14:m>
                  <m:oMath xmlns:m="http://schemas.openxmlformats.org/officeDocument/2006/math">
                    <m:r>
                      <a:rPr lang="en-US" altLang="ja-JP" b="0" i="1" smtClean="0">
                        <a:latin typeface="Cambria Math" panose="02040503050406030204" pitchFamily="18" charset="0"/>
                      </a:rPr>
                      <m:t>600≤</m:t>
                    </m:r>
                    <m:r>
                      <a:rPr lang="en-US" altLang="ja-JP" b="0" i="1" smtClean="0">
                        <a:latin typeface="Cambria Math" panose="02040503050406030204" pitchFamily="18" charset="0"/>
                      </a:rPr>
                      <m:t>𝑋</m:t>
                    </m:r>
                    <m:r>
                      <a:rPr lang="en-US" altLang="ja-JP" b="0" i="1" smtClean="0">
                        <a:latin typeface="Cambria Math" panose="02040503050406030204" pitchFamily="18" charset="0"/>
                      </a:rPr>
                      <m:t>≤3000 </m:t>
                    </m:r>
                    <m:d>
                      <m:dPr>
                        <m:begChr m:val="["/>
                        <m:endChr m:val="]"/>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𝑚</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−3</m:t>
                            </m:r>
                          </m:sup>
                        </m:sSup>
                      </m:e>
                    </m:d>
                    <m:r>
                      <a:rPr lang="en-US" altLang="ja-JP" b="0" i="1" smtClean="0">
                        <a:latin typeface="Cambria Math" panose="02040503050406030204" pitchFamily="18" charset="0"/>
                      </a:rPr>
                      <m:t>, 0≤</m:t>
                    </m:r>
                    <m:r>
                      <a:rPr lang="en-US" altLang="ja-JP" b="0" i="1" smtClean="0">
                        <a:latin typeface="Cambria Math" panose="02040503050406030204" pitchFamily="18" charset="0"/>
                      </a:rPr>
                      <m:t>𝑉</m:t>
                    </m:r>
                    <m:r>
                      <a:rPr lang="en-US" altLang="ja-JP" b="0" i="1" smtClean="0">
                        <a:latin typeface="Cambria Math" panose="02040503050406030204" pitchFamily="18" charset="0"/>
                      </a:rPr>
                      <m:t>≤5 [</m:t>
                    </m:r>
                    <m:r>
                      <a:rPr lang="en-US" altLang="ja-JP" b="0" i="1" smtClean="0">
                        <a:latin typeface="Cambria Math" panose="02040503050406030204" pitchFamily="18" charset="0"/>
                      </a:rPr>
                      <m:t>𝑚</m:t>
                    </m:r>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𝑚</m:t>
                        </m:r>
                      </m:e>
                      <m:sup>
                        <m:r>
                          <a:rPr lang="en-US" altLang="ja-JP" b="0" i="1" smtClean="0">
                            <a:latin typeface="Cambria Math" panose="02040503050406030204" pitchFamily="18" charset="0"/>
                          </a:rPr>
                          <m:t>−3</m:t>
                        </m:r>
                      </m:sup>
                    </m:sSup>
                    <m:r>
                      <a:rPr lang="en-US" altLang="ja-JP" b="0" i="1" smtClean="0">
                        <a:latin typeface="Cambria Math" panose="02040503050406030204" pitchFamily="18" charset="0"/>
                      </a:rPr>
                      <m:t>]</m:t>
                    </m:r>
                  </m:oMath>
                </a14:m>
                <a:r>
                  <a:rPr kumimoji="1" lang="ja-JP" altLang="en-US" dirty="0"/>
                  <a:t>であるといわれている</a:t>
                </a:r>
                <a:r>
                  <a:rPr kumimoji="1" lang="en-US" altLang="ja-JP" dirty="0"/>
                  <a:t>. </a:t>
                </a:r>
              </a:p>
              <a:p>
                <a:r>
                  <a:rPr lang="ja-JP" altLang="en-US" dirty="0"/>
                  <a:t>➡本論文では</a:t>
                </a:r>
                <a:r>
                  <a:rPr lang="en-US" altLang="ja-JP" dirty="0"/>
                  <a:t>, X</a:t>
                </a:r>
                <a:r>
                  <a:rPr lang="ja-JP" altLang="en-US" dirty="0"/>
                  <a:t>と</a:t>
                </a:r>
                <a:r>
                  <a:rPr lang="en-US" altLang="ja-JP" dirty="0"/>
                  <a:t>V</a:t>
                </a:r>
                <a:r>
                  <a:rPr lang="ja-JP" altLang="en-US" dirty="0"/>
                  <a:t>全体の間隔をそれぞれ</a:t>
                </a:r>
                <a:r>
                  <a:rPr lang="en-US" altLang="ja-JP" dirty="0"/>
                  <a:t>, 240, 100</a:t>
                </a:r>
                <a:r>
                  <a:rPr lang="ja-JP" altLang="en-US" dirty="0"/>
                  <a:t>の等間隔に分割した状態を考える</a:t>
                </a:r>
                <a:r>
                  <a:rPr lang="en-US" altLang="ja-JP" dirty="0"/>
                  <a:t>. </a:t>
                </a:r>
              </a:p>
              <a:p>
                <a:r>
                  <a:rPr kumimoji="1" lang="ja-JP" altLang="en-US" dirty="0"/>
                  <a:t> </a:t>
                </a:r>
              </a:p>
            </p:txBody>
          </p:sp>
        </mc:Choice>
        <mc:Fallback xmlns="">
          <p:sp>
            <p:nvSpPr>
              <p:cNvPr id="3" name="コンテンツ プレースホルダー 2">
                <a:extLst>
                  <a:ext uri="{FF2B5EF4-FFF2-40B4-BE49-F238E27FC236}">
                    <a16:creationId xmlns:a16="http://schemas.microsoft.com/office/drawing/2014/main" id="{E779E57A-3560-C4FA-51A5-49A07CE35CD1}"/>
                  </a:ext>
                </a:extLst>
              </p:cNvPr>
              <p:cNvSpPr>
                <a:spLocks noGrp="1" noRot="1" noChangeAspect="1" noMove="1" noResize="1" noEditPoints="1" noAdjustHandles="1" noChangeArrowheads="1" noChangeShapeType="1" noTextEdit="1"/>
              </p:cNvSpPr>
              <p:nvPr>
                <p:ph idx="1"/>
              </p:nvPr>
            </p:nvSpPr>
            <p:spPr>
              <a:blipFill>
                <a:blip r:embed="rId3"/>
                <a:stretch>
                  <a:fillRect l="-1515" t="-2121"/>
                </a:stretch>
              </a:blipFill>
            </p:spPr>
            <p:txBody>
              <a:bodyPr/>
              <a:lstStyle/>
              <a:p>
                <a:r>
                  <a:rPr lang="ja-JP" altLang="en-US">
                    <a:noFill/>
                  </a:rPr>
                  <a:t> </a:t>
                </a:r>
              </a:p>
            </p:txBody>
          </p:sp>
        </mc:Fallback>
      </mc:AlternateContent>
      <p:graphicFrame>
        <p:nvGraphicFramePr>
          <p:cNvPr id="4" name="表 3">
            <a:extLst>
              <a:ext uri="{FF2B5EF4-FFF2-40B4-BE49-F238E27FC236}">
                <a16:creationId xmlns:a16="http://schemas.microsoft.com/office/drawing/2014/main" id="{96887A0B-EAE5-3AB7-E6C2-629E5A90BE33}"/>
              </a:ext>
            </a:extLst>
          </p:cNvPr>
          <p:cNvGraphicFramePr>
            <a:graphicFrameLocks noGrp="1"/>
          </p:cNvGraphicFramePr>
          <p:nvPr>
            <p:extLst>
              <p:ext uri="{D42A27DB-BD31-4B8C-83A1-F6EECF244321}">
                <p14:modId xmlns:p14="http://schemas.microsoft.com/office/powerpoint/2010/main" val="2886775475"/>
              </p:ext>
            </p:extLst>
          </p:nvPr>
        </p:nvGraphicFramePr>
        <p:xfrm>
          <a:off x="2882047" y="4118474"/>
          <a:ext cx="6427906" cy="2100244"/>
        </p:xfrm>
        <a:graphic>
          <a:graphicData uri="http://schemas.openxmlformats.org/drawingml/2006/table">
            <a:tbl>
              <a:tblPr/>
              <a:tblGrid>
                <a:gridCol w="1594650">
                  <a:extLst>
                    <a:ext uri="{9D8B030D-6E8A-4147-A177-3AD203B41FA5}">
                      <a16:colId xmlns:a16="http://schemas.microsoft.com/office/drawing/2014/main" val="870901467"/>
                    </a:ext>
                  </a:extLst>
                </a:gridCol>
                <a:gridCol w="1208314">
                  <a:extLst>
                    <a:ext uri="{9D8B030D-6E8A-4147-A177-3AD203B41FA5}">
                      <a16:colId xmlns:a16="http://schemas.microsoft.com/office/drawing/2014/main" val="4163107523"/>
                    </a:ext>
                  </a:extLst>
                </a:gridCol>
                <a:gridCol w="1208314">
                  <a:extLst>
                    <a:ext uri="{9D8B030D-6E8A-4147-A177-3AD203B41FA5}">
                      <a16:colId xmlns:a16="http://schemas.microsoft.com/office/drawing/2014/main" val="1635736438"/>
                    </a:ext>
                  </a:extLst>
                </a:gridCol>
                <a:gridCol w="1208314">
                  <a:extLst>
                    <a:ext uri="{9D8B030D-6E8A-4147-A177-3AD203B41FA5}">
                      <a16:colId xmlns:a16="http://schemas.microsoft.com/office/drawing/2014/main" val="4258137740"/>
                    </a:ext>
                  </a:extLst>
                </a:gridCol>
                <a:gridCol w="1208314">
                  <a:extLst>
                    <a:ext uri="{9D8B030D-6E8A-4147-A177-3AD203B41FA5}">
                      <a16:colId xmlns:a16="http://schemas.microsoft.com/office/drawing/2014/main" val="2251328041"/>
                    </a:ext>
                  </a:extLst>
                </a:gridCol>
              </a:tblGrid>
              <a:tr h="542793">
                <a:tc>
                  <a:txBody>
                    <a:bodyPr/>
                    <a:lstStyle/>
                    <a:p>
                      <a:pPr algn="l" fontAlgn="t" latinLnBrk="0"/>
                      <a:r>
                        <a:rPr lang="en-US" sz="1500">
                          <a:effectLst/>
                        </a:rPr>
                        <a:t>Uninfected CD4 cells (X)</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rPr>
                        <a:t>600 ≤ </a:t>
                      </a:r>
                      <a:r>
                        <a:rPr lang="en-US" sz="1500" i="1">
                          <a:effectLst/>
                        </a:rPr>
                        <a:t>X</a:t>
                      </a:r>
                      <a:r>
                        <a:rPr lang="en-US" sz="1500">
                          <a:effectLst/>
                        </a:rPr>
                        <a:t> &lt; 610</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rPr>
                        <a:t>610 ≤ X &lt; 620</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altLang="ja-JP" sz="1500">
                          <a:effectLst/>
                        </a:rPr>
                        <a:t>…</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rPr>
                        <a:t>2990 ≤ </a:t>
                      </a:r>
                      <a:r>
                        <a:rPr lang="en-US" sz="1500" i="1">
                          <a:effectLst/>
                        </a:rPr>
                        <a:t>X</a:t>
                      </a:r>
                      <a:r>
                        <a:rPr lang="en-US" sz="1500">
                          <a:effectLst/>
                        </a:rPr>
                        <a:t> &lt; 3000</a:t>
                      </a:r>
                    </a:p>
                  </a:txBody>
                  <a:tcPr marL="24292" marR="24292" marT="24292" marB="24292">
                    <a:lnL w="9525" cap="flat" cmpd="sng" algn="ctr">
                      <a:solidFill>
                        <a:srgbClr val="D5D5D5"/>
                      </a:solidFill>
                      <a:prstDash val="solid"/>
                      <a:round/>
                      <a:headEnd type="none" w="med" len="med"/>
                      <a:tailEnd type="none" w="med" len="med"/>
                    </a:lnL>
                    <a:lnR w="4763"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4284293875"/>
                  </a:ext>
                </a:extLst>
              </a:tr>
              <a:tr h="125928">
                <a:tc gridSpan="5">
                  <a:txBody>
                    <a:bodyPr/>
                    <a:lstStyle/>
                    <a:p>
                      <a:pPr algn="l" fontAlgn="t" latinLnBrk="0"/>
                      <a:r>
                        <a:rPr lang="en-US" sz="1500">
                          <a:effectLst/>
                          <a:latin typeface="Merriweather Sans" panose="020F0502020204030204" pitchFamily="2" charset="0"/>
                        </a:rPr>
                        <a:t>Free virus (V)</a:t>
                      </a:r>
                    </a:p>
                  </a:txBody>
                  <a:tcPr marL="24292" marR="24292" marT="24292" marB="24292">
                    <a:lnL w="9525" cap="flat" cmpd="sng" algn="ctr">
                      <a:solidFill>
                        <a:srgbClr val="D5D5D5"/>
                      </a:solidFill>
                      <a:prstDash val="solid"/>
                      <a:round/>
                      <a:headEnd type="none" w="med" len="med"/>
                      <a:tailEnd type="none" w="med" len="med"/>
                    </a:lnL>
                    <a:lnR w="4763"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937159978"/>
                  </a:ext>
                </a:extLst>
              </a:tr>
              <a:tr h="334361">
                <a:tc>
                  <a:txBody>
                    <a:bodyPr/>
                    <a:lstStyle/>
                    <a:p>
                      <a:pPr algn="l" fontAlgn="t" latinLnBrk="0"/>
                      <a:r>
                        <a:rPr lang="en-US" sz="1500">
                          <a:effectLst/>
                          <a:latin typeface="Merriweather Sans" panose="020F0502020204030204" pitchFamily="2" charset="0"/>
                        </a:rPr>
                        <a:t> 0  ≤ </a:t>
                      </a:r>
                      <a:r>
                        <a:rPr lang="en-US" sz="1500" i="1">
                          <a:effectLst/>
                          <a:latin typeface="Merriweather Sans" panose="020F0502020204030204" pitchFamily="2" charset="0"/>
                        </a:rPr>
                        <a:t>V</a:t>
                      </a:r>
                      <a:r>
                        <a:rPr lang="en-US" sz="1500">
                          <a:effectLst/>
                          <a:latin typeface="Merriweather Sans" panose="020F0502020204030204" pitchFamily="2" charset="0"/>
                        </a:rPr>
                        <a:t> &lt; 0.05</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1</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101</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altLang="ja-JP" sz="1500">
                          <a:effectLst/>
                          <a:latin typeface="Merriweather Sans" panose="020F0502020204030204" pitchFamily="2" charset="0"/>
                        </a:rPr>
                        <a:t>…</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2301</a:t>
                      </a:r>
                    </a:p>
                  </a:txBody>
                  <a:tcPr marL="24292" marR="24292" marT="24292" marB="24292">
                    <a:lnL w="9525" cap="flat" cmpd="sng" algn="ctr">
                      <a:solidFill>
                        <a:srgbClr val="D5D5D5"/>
                      </a:solidFill>
                      <a:prstDash val="solid"/>
                      <a:round/>
                      <a:headEnd type="none" w="med" len="med"/>
                      <a:tailEnd type="none" w="med" len="med"/>
                    </a:lnL>
                    <a:lnR w="4763"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309943650"/>
                  </a:ext>
                </a:extLst>
              </a:tr>
              <a:tr h="334361">
                <a:tc>
                  <a:txBody>
                    <a:bodyPr/>
                    <a:lstStyle/>
                    <a:p>
                      <a:pPr algn="l" fontAlgn="t" latinLnBrk="0"/>
                      <a:r>
                        <a:rPr lang="en-US" sz="1500">
                          <a:effectLst/>
                          <a:latin typeface="Merriweather Sans" panose="020F0502020204030204" pitchFamily="2" charset="0"/>
                        </a:rPr>
                        <a:t> 0.05 ≤ </a:t>
                      </a:r>
                      <a:r>
                        <a:rPr lang="en-US" sz="1500" i="1">
                          <a:effectLst/>
                          <a:latin typeface="Merriweather Sans" panose="020F0502020204030204" pitchFamily="2" charset="0"/>
                        </a:rPr>
                        <a:t>V</a:t>
                      </a:r>
                      <a:r>
                        <a:rPr lang="en-US" sz="1500">
                          <a:effectLst/>
                          <a:latin typeface="Merriweather Sans" panose="020F0502020204030204" pitchFamily="2" charset="0"/>
                        </a:rPr>
                        <a:t> &lt; 0.1</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2</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102</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altLang="ja-JP" sz="1500">
                          <a:effectLst/>
                          <a:latin typeface="Merriweather Sans" panose="020F0502020204030204" pitchFamily="2" charset="0"/>
                        </a:rPr>
                        <a:t>…</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2302</a:t>
                      </a:r>
                    </a:p>
                  </a:txBody>
                  <a:tcPr marL="24292" marR="24292" marT="24292" marB="24292">
                    <a:lnL w="9525" cap="flat" cmpd="sng" algn="ctr">
                      <a:solidFill>
                        <a:srgbClr val="D5D5D5"/>
                      </a:solidFill>
                      <a:prstDash val="solid"/>
                      <a:round/>
                      <a:headEnd type="none" w="med" len="med"/>
                      <a:tailEnd type="none" w="med" len="med"/>
                    </a:lnL>
                    <a:lnR w="4763"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1221805225"/>
                  </a:ext>
                </a:extLst>
              </a:tr>
              <a:tr h="125928">
                <a:tc>
                  <a:txBody>
                    <a:bodyPr/>
                    <a:lstStyle/>
                    <a:p>
                      <a:pPr algn="l" fontAlgn="t" latinLnBrk="0"/>
                      <a:r>
                        <a:rPr lang="ja-JP" altLang="en-US" sz="1500">
                          <a:effectLst/>
                          <a:latin typeface="Merriweather Sans" panose="020F0502020204030204" pitchFamily="2" charset="0"/>
                        </a:rPr>
                        <a:t> ⋮</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ja-JP" altLang="en-US" sz="1500">
                          <a:effectLst/>
                          <a:latin typeface="Merriweather Sans" panose="020F0502020204030204" pitchFamily="2" charset="0"/>
                        </a:rPr>
                        <a:t>⋮</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ja-JP" altLang="en-US" sz="1500">
                          <a:effectLst/>
                          <a:latin typeface="Merriweather Sans" panose="020F0502020204030204" pitchFamily="2" charset="0"/>
                        </a:rPr>
                        <a:t>⋮</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a:r>
                        <a:rPr lang="ja-JP" altLang="en-US" sz="1500">
                          <a:effectLst/>
                          <a:latin typeface="Merriweather Sans" panose="020F0502020204030204" pitchFamily="2" charset="0"/>
                        </a:rPr>
                        <a:t> </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tc>
                  <a:txBody>
                    <a:bodyPr/>
                    <a:lstStyle/>
                    <a:p>
                      <a:pPr algn="l" fontAlgn="t" latinLnBrk="0"/>
                      <a:r>
                        <a:rPr lang="ja-JP" altLang="en-US" sz="1500">
                          <a:effectLst/>
                          <a:latin typeface="Merriweather Sans" panose="020F0502020204030204" pitchFamily="2" charset="0"/>
                        </a:rPr>
                        <a:t>⋮</a:t>
                      </a:r>
                    </a:p>
                  </a:txBody>
                  <a:tcPr marL="24292" marR="24292" marT="24292" marB="24292">
                    <a:lnL w="9525" cap="flat" cmpd="sng" algn="ctr">
                      <a:solidFill>
                        <a:srgbClr val="D5D5D5"/>
                      </a:solidFill>
                      <a:prstDash val="solid"/>
                      <a:round/>
                      <a:headEnd type="none" w="med" len="med"/>
                      <a:tailEnd type="none" w="med" len="med"/>
                    </a:lnL>
                    <a:lnR w="4763"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5D5D5"/>
                      </a:solidFill>
                      <a:prstDash val="solid"/>
                      <a:round/>
                      <a:headEnd type="none" w="med" len="med"/>
                      <a:tailEnd type="none" w="med" len="med"/>
                    </a:lnB>
                    <a:solidFill>
                      <a:srgbClr val="FFFFFF"/>
                    </a:solidFill>
                  </a:tcPr>
                </a:tc>
                <a:extLst>
                  <a:ext uri="{0D108BD9-81ED-4DB2-BD59-A6C34878D82A}">
                    <a16:rowId xmlns:a16="http://schemas.microsoft.com/office/drawing/2014/main" val="2732065399"/>
                  </a:ext>
                </a:extLst>
              </a:tr>
              <a:tr h="334361">
                <a:tc>
                  <a:txBody>
                    <a:bodyPr/>
                    <a:lstStyle/>
                    <a:p>
                      <a:pPr algn="l" fontAlgn="t" latinLnBrk="0"/>
                      <a:r>
                        <a:rPr lang="en-US" sz="1500">
                          <a:effectLst/>
                          <a:latin typeface="Merriweather Sans" panose="020F0502020204030204" pitchFamily="2" charset="0"/>
                        </a:rPr>
                        <a:t> 4.95 ≤ </a:t>
                      </a:r>
                      <a:r>
                        <a:rPr lang="en-US" sz="1500" i="1">
                          <a:effectLst/>
                          <a:latin typeface="Merriweather Sans" panose="020F0502020204030204" pitchFamily="2" charset="0"/>
                        </a:rPr>
                        <a:t>V</a:t>
                      </a:r>
                      <a:r>
                        <a:rPr lang="en-US" sz="1500">
                          <a:effectLst/>
                          <a:latin typeface="Merriweather Sans" panose="020F0502020204030204" pitchFamily="2" charset="0"/>
                        </a:rPr>
                        <a:t> &lt; 5</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100</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t" latinLnBrk="0"/>
                      <a:r>
                        <a:rPr lang="en-US" sz="1500">
                          <a:effectLst/>
                          <a:latin typeface="Merriweather Sans" panose="020F0502020204030204" pitchFamily="2" charset="0"/>
                        </a:rPr>
                        <a:t>State 200</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t" latinLnBrk="0"/>
                      <a:r>
                        <a:rPr lang="en-US" altLang="ja-JP" sz="1500">
                          <a:effectLst/>
                          <a:latin typeface="Merriweather Sans" panose="020F0502020204030204" pitchFamily="2" charset="0"/>
                        </a:rPr>
                        <a:t>…</a:t>
                      </a:r>
                    </a:p>
                  </a:txBody>
                  <a:tcPr marL="24292" marR="24292" marT="24292" marB="24292">
                    <a:lnL w="9525" cap="flat" cmpd="sng" algn="ctr">
                      <a:solidFill>
                        <a:srgbClr val="D5D5D5"/>
                      </a:solidFill>
                      <a:prstDash val="solid"/>
                      <a:round/>
                      <a:headEnd type="none" w="med" len="med"/>
                      <a:tailEnd type="none" w="med" len="med"/>
                    </a:lnL>
                    <a:lnR w="9525"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tc>
                  <a:txBody>
                    <a:bodyPr/>
                    <a:lstStyle/>
                    <a:p>
                      <a:pPr algn="l" fontAlgn="t" latinLnBrk="0"/>
                      <a:r>
                        <a:rPr lang="en-US" sz="1500" dirty="0">
                          <a:effectLst/>
                          <a:latin typeface="Merriweather Sans" panose="020F0502020204030204" pitchFamily="2" charset="0"/>
                        </a:rPr>
                        <a:t>State 2400</a:t>
                      </a:r>
                    </a:p>
                  </a:txBody>
                  <a:tcPr marL="24292" marR="24292" marT="24292" marB="24292">
                    <a:lnL w="9525" cap="flat" cmpd="sng" algn="ctr">
                      <a:solidFill>
                        <a:srgbClr val="D5D5D5"/>
                      </a:solidFill>
                      <a:prstDash val="solid"/>
                      <a:round/>
                      <a:headEnd type="none" w="med" len="med"/>
                      <a:tailEnd type="none" w="med" len="med"/>
                    </a:lnL>
                    <a:lnR w="4763" cap="flat" cmpd="sng" algn="ctr">
                      <a:solidFill>
                        <a:srgbClr val="D5D5D5"/>
                      </a:solidFill>
                      <a:prstDash val="solid"/>
                      <a:round/>
                      <a:headEnd type="none" w="med" len="med"/>
                      <a:tailEnd type="none" w="med" len="med"/>
                    </a:lnR>
                    <a:lnT w="9525" cap="flat" cmpd="sng" algn="ctr">
                      <a:solidFill>
                        <a:srgbClr val="D5D5D5"/>
                      </a:solidFill>
                      <a:prstDash val="solid"/>
                      <a:round/>
                      <a:headEnd type="none" w="med" len="med"/>
                      <a:tailEnd type="none" w="med" len="med"/>
                    </a:lnT>
                    <a:lnB w="9525" cap="flat" cmpd="sng" algn="ctr">
                      <a:solidFill>
                        <a:srgbClr val="DADADA"/>
                      </a:solidFill>
                      <a:prstDash val="solid"/>
                      <a:round/>
                      <a:headEnd type="none" w="med" len="med"/>
                      <a:tailEnd type="none" w="med" len="med"/>
                    </a:lnB>
                    <a:solidFill>
                      <a:srgbClr val="FFFFFF"/>
                    </a:solidFill>
                  </a:tcPr>
                </a:tc>
                <a:extLst>
                  <a:ext uri="{0D108BD9-81ED-4DB2-BD59-A6C34878D82A}">
                    <a16:rowId xmlns:a16="http://schemas.microsoft.com/office/drawing/2014/main" val="104905789"/>
                  </a:ext>
                </a:extLst>
              </a:tr>
            </a:tbl>
          </a:graphicData>
        </a:graphic>
      </p:graphicFrame>
      <p:sp>
        <p:nvSpPr>
          <p:cNvPr id="5" name="テキスト ボックス 4">
            <a:extLst>
              <a:ext uri="{FF2B5EF4-FFF2-40B4-BE49-F238E27FC236}">
                <a16:creationId xmlns:a16="http://schemas.microsoft.com/office/drawing/2014/main" id="{ABDB6527-4B38-0999-DE9A-D89A9C9076A2}"/>
              </a:ext>
            </a:extLst>
          </p:cNvPr>
          <p:cNvSpPr txBox="1"/>
          <p:nvPr/>
        </p:nvSpPr>
        <p:spPr>
          <a:xfrm>
            <a:off x="3211264" y="3640768"/>
            <a:ext cx="5830432" cy="369332"/>
          </a:xfrm>
          <a:prstGeom prst="rect">
            <a:avLst/>
          </a:prstGeom>
          <a:noFill/>
        </p:spPr>
        <p:txBody>
          <a:bodyPr wrap="square" rtlCol="0">
            <a:spAutoFit/>
          </a:bodyPr>
          <a:lstStyle/>
          <a:p>
            <a:r>
              <a:rPr kumimoji="1" lang="en-US" altLang="ja-JP" dirty="0"/>
              <a:t>Table 1: </a:t>
            </a:r>
            <a:r>
              <a:rPr kumimoji="1" lang="ja-JP" altLang="en-US" dirty="0"/>
              <a:t>未感染</a:t>
            </a:r>
            <a:r>
              <a:rPr kumimoji="1" lang="en-US" altLang="ja-JP" dirty="0"/>
              <a:t>CD4</a:t>
            </a:r>
            <a:r>
              <a:rPr kumimoji="1" lang="ja-JP" altLang="en-US" dirty="0"/>
              <a:t>細胞と遊離ウイルスを含む</a:t>
            </a:r>
            <a:r>
              <a:rPr kumimoji="1" lang="en-US" altLang="ja-JP" dirty="0"/>
              <a:t>2</a:t>
            </a:r>
            <a:r>
              <a:rPr kumimoji="1" lang="ja-JP" altLang="en-US" dirty="0"/>
              <a:t>次元状態</a:t>
            </a:r>
          </a:p>
        </p:txBody>
      </p:sp>
      <p:sp>
        <p:nvSpPr>
          <p:cNvPr id="6" name="吹き出し: 四角形 5">
            <a:extLst>
              <a:ext uri="{FF2B5EF4-FFF2-40B4-BE49-F238E27FC236}">
                <a16:creationId xmlns:a16="http://schemas.microsoft.com/office/drawing/2014/main" id="{D6291379-BB7B-7C08-BCCC-9AABD7D20468}"/>
              </a:ext>
            </a:extLst>
          </p:cNvPr>
          <p:cNvSpPr/>
          <p:nvPr/>
        </p:nvSpPr>
        <p:spPr>
          <a:xfrm rot="16200000">
            <a:off x="1102454" y="3544783"/>
            <a:ext cx="974854" cy="1905489"/>
          </a:xfrm>
          <a:prstGeom prst="wedgeRectCallou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43D357D-042E-B0C7-3BEE-0E4819FE2D3B}"/>
              </a:ext>
            </a:extLst>
          </p:cNvPr>
          <p:cNvSpPr txBox="1"/>
          <p:nvPr/>
        </p:nvSpPr>
        <p:spPr>
          <a:xfrm>
            <a:off x="702029" y="4082028"/>
            <a:ext cx="1905489" cy="830997"/>
          </a:xfrm>
          <a:prstGeom prst="rect">
            <a:avLst/>
          </a:prstGeom>
          <a:noFill/>
        </p:spPr>
        <p:txBody>
          <a:bodyPr wrap="square" rtlCol="0">
            <a:spAutoFit/>
          </a:bodyPr>
          <a:lstStyle/>
          <a:p>
            <a:r>
              <a:rPr kumimoji="1" lang="ja-JP" altLang="en-US" sz="1600" dirty="0"/>
              <a:t>状態の間隔の大きさと計算コストは</a:t>
            </a:r>
            <a:endParaRPr kumimoji="1" lang="en-US" altLang="ja-JP" sz="1600" dirty="0"/>
          </a:p>
          <a:p>
            <a:r>
              <a:rPr kumimoji="1" lang="ja-JP" altLang="en-US" sz="1600" dirty="0"/>
              <a:t>トレードオフ</a:t>
            </a:r>
          </a:p>
        </p:txBody>
      </p:sp>
      <p:sp>
        <p:nvSpPr>
          <p:cNvPr id="8" name="スライド番号プレースホルダー 7">
            <a:extLst>
              <a:ext uri="{FF2B5EF4-FFF2-40B4-BE49-F238E27FC236}">
                <a16:creationId xmlns:a16="http://schemas.microsoft.com/office/drawing/2014/main" id="{2024ABAD-1904-01C9-C46C-2C778D709795}"/>
              </a:ext>
            </a:extLst>
          </p:cNvPr>
          <p:cNvSpPr>
            <a:spLocks noGrp="1"/>
          </p:cNvSpPr>
          <p:nvPr>
            <p:ph type="sldNum" sz="quarter" idx="12"/>
          </p:nvPr>
        </p:nvSpPr>
        <p:spPr/>
        <p:txBody>
          <a:bodyPr/>
          <a:lstStyle/>
          <a:p>
            <a:fld id="{E0107F97-1CD5-41F0-B842-C38020C26506}" type="slidenum">
              <a:rPr kumimoji="1" lang="ja-JP" altLang="en-US" smtClean="0"/>
              <a:t>20</a:t>
            </a:fld>
            <a:endParaRPr kumimoji="1" lang="ja-JP" altLang="en-US"/>
          </a:p>
        </p:txBody>
      </p:sp>
    </p:spTree>
    <p:extLst>
      <p:ext uri="{BB962C8B-B14F-4D97-AF65-F5344CB8AC3E}">
        <p14:creationId xmlns:p14="http://schemas.microsoft.com/office/powerpoint/2010/main" val="168848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A9788-7F59-4087-646C-F584D788F6AE}"/>
              </a:ext>
            </a:extLst>
          </p:cNvPr>
          <p:cNvSpPr>
            <a:spLocks noGrp="1"/>
          </p:cNvSpPr>
          <p:nvPr>
            <p:ph type="title"/>
          </p:nvPr>
        </p:nvSpPr>
        <p:spPr/>
        <p:txBody>
          <a:bodyPr/>
          <a:lstStyle/>
          <a:p>
            <a:r>
              <a:rPr lang="en-US" altLang="ja-JP" dirty="0"/>
              <a:t>3. </a:t>
            </a:r>
            <a:r>
              <a:rPr lang="ja-JP" altLang="en-US" dirty="0"/>
              <a:t>解析手法　</a:t>
            </a:r>
            <a:r>
              <a:rPr lang="ja-JP" altLang="en-US" sz="4000" dirty="0"/>
              <a:t>状態・報酬・行動・方策の定義</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779E57A-3560-C4FA-51A5-49A07CE35CD1}"/>
                  </a:ext>
                </a:extLst>
              </p:cNvPr>
              <p:cNvSpPr>
                <a:spLocks noGrp="1"/>
              </p:cNvSpPr>
              <p:nvPr>
                <p:ph idx="1"/>
              </p:nvPr>
            </p:nvSpPr>
            <p:spPr/>
            <p:txBody>
              <a:bodyPr>
                <a:normAutofit fontScale="92500" lnSpcReduction="20000"/>
              </a:bodyPr>
              <a:lstStyle/>
              <a:p>
                <a:r>
                  <a:rPr lang="ja-JP" altLang="en-US" dirty="0"/>
                  <a:t>行動</a:t>
                </a:r>
                <a:r>
                  <a:rPr kumimoji="1" lang="ja-JP" altLang="en-US" dirty="0"/>
                  <a:t>の定義</a:t>
                </a:r>
                <a:endParaRPr kumimoji="1" lang="en-US" altLang="ja-JP" dirty="0"/>
              </a:p>
              <a:p>
                <a:r>
                  <a:rPr lang="ja-JP" altLang="en-US" dirty="0"/>
                  <a:t>・行動</a:t>
                </a:r>
                <a:r>
                  <a:rPr lang="en-US" altLang="ja-JP" dirty="0"/>
                  <a:t>/</a:t>
                </a:r>
                <a:r>
                  <a:rPr lang="ja-JP" altLang="en-US" dirty="0"/>
                  <a:t>制御</a:t>
                </a:r>
                <a14:m>
                  <m:oMath xmlns:m="http://schemas.openxmlformats.org/officeDocument/2006/math">
                    <m:r>
                      <a:rPr lang="ja-JP" altLang="en-US" b="0" i="1" dirty="0">
                        <a:latin typeface="Cambria Math" panose="02040503050406030204" pitchFamily="18" charset="0"/>
                      </a:rPr>
                      <m:t>入力</m:t>
                    </m:r>
                    <m:r>
                      <a:rPr lang="en-US" altLang="ja-JP" b="0" i="1" smtClean="0">
                        <a:latin typeface="Cambria Math" panose="02040503050406030204" pitchFamily="18" charset="0"/>
                      </a:rPr>
                      <m:t>𝑢</m:t>
                    </m:r>
                  </m:oMath>
                </a14:m>
                <a:r>
                  <a:rPr kumimoji="1" lang="ja-JP" altLang="en-US" dirty="0"/>
                  <a:t>は</a:t>
                </a:r>
                <a:r>
                  <a:rPr kumimoji="1" lang="en-US" altLang="ja-JP" dirty="0"/>
                  <a:t>HIV</a:t>
                </a:r>
                <a:r>
                  <a:rPr kumimoji="1" lang="ja-JP" altLang="en-US" dirty="0"/>
                  <a:t>非線形モデルにおいて</a:t>
                </a:r>
                <a:r>
                  <a:rPr kumimoji="1" lang="en-US" altLang="ja-JP" dirty="0"/>
                  <a:t>, </a:t>
                </a:r>
                <a:r>
                  <a:rPr kumimoji="1" lang="ja-JP" altLang="en-US" dirty="0"/>
                  <a:t>投薬量を示す</a:t>
                </a:r>
                <a:r>
                  <a:rPr kumimoji="1" lang="en-US" altLang="ja-JP" dirty="0"/>
                  <a:t>. </a:t>
                </a:r>
              </a:p>
              <a:p>
                <a:r>
                  <a:rPr lang="ja-JP" altLang="en-US" dirty="0"/>
                  <a:t>・</a:t>
                </a:r>
                <a14:m>
                  <m:oMath xmlns:m="http://schemas.openxmlformats.org/officeDocument/2006/math">
                    <m:r>
                      <a:rPr lang="en-US" altLang="ja-JP" b="0" i="1" smtClean="0">
                        <a:latin typeface="Cambria Math" panose="02040503050406030204" pitchFamily="18" charset="0"/>
                      </a:rPr>
                      <m:t>𝑢</m:t>
                    </m:r>
                    <m:r>
                      <a:rPr lang="ja-JP" altLang="en-US" i="1">
                        <a:latin typeface="Cambria Math" panose="02040503050406030204" pitchFamily="18" charset="0"/>
                      </a:rPr>
                      <m:t>の</m:t>
                    </m:r>
                  </m:oMath>
                </a14:m>
                <a:r>
                  <a:rPr kumimoji="1" lang="ja-JP" altLang="en-US" dirty="0"/>
                  <a:t>全区間</a:t>
                </a:r>
                <a:r>
                  <a:rPr kumimoji="1" lang="en-US" altLang="ja-JP" dirty="0"/>
                  <a:t>[0,1]</a:t>
                </a:r>
                <a:r>
                  <a:rPr lang="ja-JP" altLang="en-US" dirty="0"/>
                  <a:t>を</a:t>
                </a:r>
                <a:r>
                  <a:rPr lang="en-US" altLang="ja-JP" dirty="0"/>
                  <a:t>0.1</a:t>
                </a:r>
                <a:r>
                  <a:rPr lang="ja-JP" altLang="en-US" dirty="0"/>
                  <a:t>ずつ</a:t>
                </a:r>
                <a:r>
                  <a:rPr lang="en-US" altLang="ja-JP" dirty="0"/>
                  <a:t>, 10</a:t>
                </a:r>
                <a:r>
                  <a:rPr lang="ja-JP" altLang="en-US" dirty="0"/>
                  <a:t>個の等間隔に分割する</a:t>
                </a:r>
                <a:r>
                  <a:rPr lang="en-US" altLang="ja-JP" dirty="0"/>
                  <a:t>. </a:t>
                </a:r>
              </a:p>
              <a:p>
                <a:endParaRPr kumimoji="1" lang="en-US" altLang="ja-JP" dirty="0"/>
              </a:p>
              <a:p>
                <a:r>
                  <a:rPr lang="ja-JP" altLang="en-US" dirty="0"/>
                  <a:t>報酬の定義</a:t>
                </a:r>
                <a:endParaRPr lang="en-US" altLang="ja-JP" dirty="0"/>
              </a:p>
              <a:p>
                <a:r>
                  <a:rPr kumimoji="1" lang="ja-JP" altLang="en-US" dirty="0"/>
                  <a:t>・ある状態</a:t>
                </a:r>
                <a14:m>
                  <m:oMath xmlns:m="http://schemas.openxmlformats.org/officeDocument/2006/math">
                    <m:r>
                      <a:rPr kumimoji="1" lang="en-US" altLang="ja-JP" b="0" i="1" smtClean="0">
                        <a:latin typeface="Cambria Math" panose="02040503050406030204" pitchFamily="18" charset="0"/>
                      </a:rPr>
                      <m:t>𝑠</m:t>
                    </m:r>
                  </m:oMath>
                </a14:m>
                <a:r>
                  <a:rPr kumimoji="1" lang="ja-JP" altLang="en-US" dirty="0"/>
                  <a:t>において</a:t>
                </a:r>
                <a:r>
                  <a:rPr kumimoji="1" lang="en-US" altLang="ja-JP" dirty="0"/>
                  <a:t>, </a:t>
                </a:r>
                <a:r>
                  <a:rPr kumimoji="1" lang="ja-JP" altLang="en-US" dirty="0"/>
                  <a:t>行動</a:t>
                </a:r>
                <a14:m>
                  <m:oMath xmlns:m="http://schemas.openxmlformats.org/officeDocument/2006/math">
                    <m:r>
                      <a:rPr kumimoji="1" lang="en-US" altLang="ja-JP" b="0" i="1" smtClean="0">
                        <a:latin typeface="Cambria Math" panose="02040503050406030204" pitchFamily="18" charset="0"/>
                      </a:rPr>
                      <m:t>𝑎</m:t>
                    </m:r>
                  </m:oMath>
                </a14:m>
                <a:r>
                  <a:rPr kumimoji="1" lang="ja-JP" altLang="en-US" dirty="0"/>
                  <a:t>をとるときの報酬</a:t>
                </a:r>
                <a14:m>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𝑡</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a14:m>
                <a:r>
                  <a:rPr kumimoji="1" lang="en-US" altLang="ja-JP" dirty="0"/>
                  <a:t> </a:t>
                </a:r>
                <a:r>
                  <a:rPr kumimoji="1" lang="ja-JP" altLang="en-US" dirty="0"/>
                  <a:t>は次のように定義される</a:t>
                </a:r>
                <a:r>
                  <a:rPr kumimoji="1" lang="en-US" altLang="ja-JP" dirty="0"/>
                  <a:t>. </a:t>
                </a:r>
              </a:p>
              <a:p>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𝑡</m:t>
                          </m:r>
                        </m:sub>
                      </m:sSub>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𝑠</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e>
                      </m:d>
                      <m:r>
                        <a:rPr kumimoji="1" lang="en-US" altLang="ja-JP" b="0" i="1" smtClean="0">
                          <a:latin typeface="Cambria Math" panose="02040503050406030204" pitchFamily="18" charset="0"/>
                        </a:rPr>
                        <m:t>=</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log</m:t>
                          </m:r>
                        </m:fName>
                        <m:e>
                          <m:d>
                            <m:dPr>
                              <m:ctrlPr>
                                <a:rPr kumimoji="1" lang="en-US" altLang="ja-JP" b="0" i="1" smtClean="0">
                                  <a:latin typeface="Cambria Math" panose="02040503050406030204" pitchFamily="18" charset="0"/>
                                </a:rPr>
                              </m:ctrlPr>
                            </m:dPr>
                            <m:e>
                              <m:f>
                                <m:fPr>
                                  <m:ctrlPr>
                                    <a:rPr kumimoji="1" lang="en-US" altLang="ja-JP" b="0" i="1" smtClean="0">
                                      <a:latin typeface="Cambria Math" panose="02040503050406030204" pitchFamily="18" charset="0"/>
                                    </a:rPr>
                                  </m:ctrlPr>
                                </m:fPr>
                                <m:num>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0</m:t>
                                      </m:r>
                                      <m:r>
                                        <a:rPr kumimoji="1" lang="en-US" altLang="ja-JP" b="0" i="1" smtClean="0">
                                          <a:latin typeface="Cambria Math" panose="02040503050406030204" pitchFamily="18" charset="0"/>
                                        </a:rPr>
                                        <m:t>𝑙𝑑</m:t>
                                      </m:r>
                                    </m:sub>
                                  </m:sSub>
                                </m:num>
                                <m:den>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𝑉</m:t>
                                      </m:r>
                                    </m:e>
                                    <m:sub>
                                      <m:r>
                                        <a:rPr kumimoji="1" lang="en-US" altLang="ja-JP" b="0" i="1" smtClean="0">
                                          <a:latin typeface="Cambria Math" panose="02040503050406030204" pitchFamily="18" charset="0"/>
                                        </a:rPr>
                                        <m:t>𝑛𝑒𝑤</m:t>
                                      </m:r>
                                    </m:sub>
                                  </m:sSub>
                                </m:den>
                              </m:f>
                            </m:e>
                          </m:d>
                        </m:e>
                      </m:func>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𝑑𝑜𝑠</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𝑛𝑒𝑤</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𝑑𝑜𝑠</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𝑜𝑙𝑑</m:t>
                              </m:r>
                            </m:sub>
                          </m:sSub>
                        </m:e>
                      </m:d>
                      <m:r>
                        <m:rPr>
                          <m:sty m:val="p"/>
                        </m:rPr>
                        <a:rPr kumimoji="1" lang="en-US" altLang="ja-JP" b="0" i="0" smtClean="0">
                          <a:latin typeface="Cambria Math" panose="02040503050406030204" pitchFamily="18" charset="0"/>
                        </a:rPr>
                        <m:t>log</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𝑑𝑜𝑠</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𝑒</m:t>
                          </m:r>
                        </m:e>
                        <m:sub>
                          <m:r>
                            <a:rPr kumimoji="1" lang="en-US" altLang="ja-JP" b="0" i="1" smtClean="0">
                              <a:latin typeface="Cambria Math" panose="02040503050406030204" pitchFamily="18" charset="0"/>
                            </a:rPr>
                            <m:t>𝑛𝑒𝑤</m:t>
                          </m:r>
                        </m:sub>
                      </m:sSub>
                      <m:r>
                        <a:rPr kumimoji="1" lang="en-US" altLang="ja-JP" b="0" i="1" smtClean="0">
                          <a:latin typeface="Cambria Math" panose="02040503050406030204" pitchFamily="18" charset="0"/>
                        </a:rPr>
                        <m:t>)</m:t>
                      </m:r>
                    </m:oMath>
                  </m:oMathPara>
                </a14:m>
                <a:endParaRPr kumimoji="1" lang="en-US" altLang="ja-JP" dirty="0"/>
              </a:p>
              <a:p>
                <a:pPr marL="0" indent="0">
                  <a:buNone/>
                </a:pPr>
                <a:endParaRPr kumimoji="1" lang="en-US" altLang="ja-JP" dirty="0"/>
              </a:p>
              <a:p>
                <a:r>
                  <a:rPr kumimoji="1" lang="ja-JP" altLang="en-US" dirty="0"/>
                  <a:t> </a:t>
                </a:r>
              </a:p>
            </p:txBody>
          </p:sp>
        </mc:Choice>
        <mc:Fallback xmlns="">
          <p:sp>
            <p:nvSpPr>
              <p:cNvPr id="3" name="コンテンツ プレースホルダー 2">
                <a:extLst>
                  <a:ext uri="{FF2B5EF4-FFF2-40B4-BE49-F238E27FC236}">
                    <a16:creationId xmlns:a16="http://schemas.microsoft.com/office/drawing/2014/main" id="{E779E57A-3560-C4FA-51A5-49A07CE35CD1}"/>
                  </a:ext>
                </a:extLst>
              </p:cNvPr>
              <p:cNvSpPr>
                <a:spLocks noGrp="1" noRot="1" noChangeAspect="1" noMove="1" noResize="1" noEditPoints="1" noAdjustHandles="1" noChangeArrowheads="1" noChangeShapeType="1" noTextEdit="1"/>
              </p:cNvSpPr>
              <p:nvPr>
                <p:ph idx="1"/>
              </p:nvPr>
            </p:nvSpPr>
            <p:spPr>
              <a:blipFill>
                <a:blip r:embed="rId3"/>
                <a:stretch>
                  <a:fillRect l="-545" t="-3182"/>
                </a:stretch>
              </a:blipFill>
            </p:spPr>
            <p:txBody>
              <a:bodyPr/>
              <a:lstStyle/>
              <a:p>
                <a:r>
                  <a:rPr lang="ja-JP" altLang="en-US">
                    <a:noFill/>
                  </a:rPr>
                  <a:t> </a:t>
                </a:r>
              </a:p>
            </p:txBody>
          </p:sp>
        </mc:Fallback>
      </mc:AlternateContent>
      <p:sp>
        <p:nvSpPr>
          <p:cNvPr id="6" name="吹き出し: 四角形 5">
            <a:extLst>
              <a:ext uri="{FF2B5EF4-FFF2-40B4-BE49-F238E27FC236}">
                <a16:creationId xmlns:a16="http://schemas.microsoft.com/office/drawing/2014/main" id="{3A959FE8-E227-9E74-D6F2-206A91AB380A}"/>
              </a:ext>
            </a:extLst>
          </p:cNvPr>
          <p:cNvSpPr/>
          <p:nvPr/>
        </p:nvSpPr>
        <p:spPr>
          <a:xfrm rot="10800000">
            <a:off x="2849732" y="5264458"/>
            <a:ext cx="2743200" cy="784031"/>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0013105-7BCC-D7D0-4409-9EE1B741E27B}"/>
                  </a:ext>
                </a:extLst>
              </p:cNvPr>
              <p:cNvSpPr txBox="1"/>
              <p:nvPr/>
            </p:nvSpPr>
            <p:spPr>
              <a:xfrm>
                <a:off x="2947386" y="5370990"/>
                <a:ext cx="2814222" cy="523220"/>
              </a:xfrm>
              <a:prstGeom prst="rect">
                <a:avLst/>
              </a:prstGeom>
              <a:noFill/>
            </p:spPr>
            <p:txBody>
              <a:bodyPr wrap="square" rtlCol="0">
                <a:spAutoFit/>
              </a:bodyPr>
              <a:lstStyle/>
              <a:p>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𝑉</m:t>
                        </m:r>
                      </m:e>
                      <m:sub>
                        <m:r>
                          <a:rPr kumimoji="1" lang="en-US" altLang="ja-JP" sz="1400" b="0" i="1" smtClean="0">
                            <a:latin typeface="Cambria Math" panose="02040503050406030204" pitchFamily="18" charset="0"/>
                          </a:rPr>
                          <m:t>𝑜𝑙𝑑</m:t>
                        </m:r>
                      </m:sub>
                    </m:sSub>
                  </m:oMath>
                </a14:m>
                <a:r>
                  <a:rPr kumimoji="1" lang="en-US" altLang="ja-JP" sz="1400" dirty="0"/>
                  <a:t>: </a:t>
                </a:r>
                <a:r>
                  <a:rPr kumimoji="1" lang="ja-JP" altLang="en-US" sz="1400" dirty="0"/>
                  <a:t>前の状態の遊離ウイルス</a:t>
                </a:r>
                <a:endParaRPr kumimoji="1" lang="en-US" altLang="ja-JP" sz="1400" dirty="0"/>
              </a:p>
              <a:p>
                <a14:m>
                  <m:oMath xmlns:m="http://schemas.openxmlformats.org/officeDocument/2006/math">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𝑉</m:t>
                        </m:r>
                      </m:e>
                      <m:sub>
                        <m:r>
                          <a:rPr kumimoji="1" lang="en-US" altLang="ja-JP" sz="1400" b="0" i="1" smtClean="0">
                            <a:latin typeface="Cambria Math" panose="02040503050406030204" pitchFamily="18" charset="0"/>
                          </a:rPr>
                          <m:t>𝑛𝑒𝑤</m:t>
                        </m:r>
                      </m:sub>
                    </m:sSub>
                    <m:r>
                      <a:rPr kumimoji="1" lang="en-US" altLang="ja-JP" sz="1400" b="0" i="1" smtClean="0">
                        <a:latin typeface="Cambria Math" panose="02040503050406030204" pitchFamily="18" charset="0"/>
                      </a:rPr>
                      <m:t>:</m:t>
                    </m:r>
                  </m:oMath>
                </a14:m>
                <a:r>
                  <a:rPr kumimoji="1" lang="ja-JP" altLang="en-US" sz="1400" dirty="0"/>
                  <a:t> 現在の状態の遊離ウイルス</a:t>
                </a:r>
              </a:p>
            </p:txBody>
          </p:sp>
        </mc:Choice>
        <mc:Fallback xmlns="">
          <p:sp>
            <p:nvSpPr>
              <p:cNvPr id="7" name="テキスト ボックス 6">
                <a:extLst>
                  <a:ext uri="{FF2B5EF4-FFF2-40B4-BE49-F238E27FC236}">
                    <a16:creationId xmlns:a16="http://schemas.microsoft.com/office/drawing/2014/main" id="{10013105-7BCC-D7D0-4409-9EE1B741E27B}"/>
                  </a:ext>
                </a:extLst>
              </p:cNvPr>
              <p:cNvSpPr txBox="1">
                <a:spLocks noRot="1" noChangeAspect="1" noMove="1" noResize="1" noEditPoints="1" noAdjustHandles="1" noChangeArrowheads="1" noChangeShapeType="1" noTextEdit="1"/>
              </p:cNvSpPr>
              <p:nvPr/>
            </p:nvSpPr>
            <p:spPr>
              <a:xfrm>
                <a:off x="2947386" y="5370990"/>
                <a:ext cx="2814222" cy="523220"/>
              </a:xfrm>
              <a:prstGeom prst="rect">
                <a:avLst/>
              </a:prstGeom>
              <a:blipFill>
                <a:blip r:embed="rId4"/>
                <a:stretch>
                  <a:fillRect t="-4651" b="-9302"/>
                </a:stretch>
              </a:blipFill>
            </p:spPr>
            <p:txBody>
              <a:bodyPr/>
              <a:lstStyle/>
              <a:p>
                <a:r>
                  <a:rPr lang="ja-JP" altLang="en-US">
                    <a:noFill/>
                  </a:rPr>
                  <a:t> </a:t>
                </a:r>
              </a:p>
            </p:txBody>
          </p:sp>
        </mc:Fallback>
      </mc:AlternateContent>
      <p:sp>
        <p:nvSpPr>
          <p:cNvPr id="9" name="吹き出し: 四角形 8">
            <a:extLst>
              <a:ext uri="{FF2B5EF4-FFF2-40B4-BE49-F238E27FC236}">
                <a16:creationId xmlns:a16="http://schemas.microsoft.com/office/drawing/2014/main" id="{1624D918-1FF9-F804-9D58-B8D79ACCE0AD}"/>
              </a:ext>
            </a:extLst>
          </p:cNvPr>
          <p:cNvSpPr/>
          <p:nvPr/>
        </p:nvSpPr>
        <p:spPr>
          <a:xfrm rot="10800000">
            <a:off x="6546573" y="5240584"/>
            <a:ext cx="2067854" cy="784031"/>
          </a:xfrm>
          <a:prstGeom prst="wedgeRect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6DE6315-3F37-C2FE-4FC7-474889848667}"/>
                  </a:ext>
                </a:extLst>
              </p:cNvPr>
              <p:cNvSpPr txBox="1"/>
              <p:nvPr/>
            </p:nvSpPr>
            <p:spPr>
              <a:xfrm>
                <a:off x="6630911" y="5361357"/>
                <a:ext cx="1899178" cy="523220"/>
              </a:xfrm>
              <a:prstGeom prst="rect">
                <a:avLst/>
              </a:prstGeom>
              <a:noFill/>
            </p:spPr>
            <p:txBody>
              <a:bodyPr wrap="square" rtlCol="0">
                <a:spAutoFit/>
              </a:bodyPr>
              <a:lstStyle/>
              <a:p>
                <a:r>
                  <a:rPr kumimoji="1" lang="ja-JP" altLang="en-US" sz="1400" dirty="0"/>
                  <a:t>投薬量</a:t>
                </a:r>
                <a14:m>
                  <m:oMath xmlns:m="http://schemas.openxmlformats.org/officeDocument/2006/math">
                    <m:r>
                      <a:rPr kumimoji="1" lang="en-US" altLang="ja-JP" sz="1400" b="0" i="1" smtClean="0">
                        <a:latin typeface="Cambria Math" panose="02040503050406030204" pitchFamily="18" charset="0"/>
                      </a:rPr>
                      <m:t>𝑑𝑜𝑠</m:t>
                    </m:r>
                    <m:sSub>
                      <m:sSubPr>
                        <m:ctrlPr>
                          <a:rPr kumimoji="1" lang="en-US" altLang="ja-JP" sz="1400" b="0" i="1" smtClean="0">
                            <a:latin typeface="Cambria Math" panose="02040503050406030204" pitchFamily="18" charset="0"/>
                          </a:rPr>
                        </m:ctrlPr>
                      </m:sSubPr>
                      <m:e>
                        <m:r>
                          <a:rPr kumimoji="1" lang="en-US" altLang="ja-JP" sz="1400" b="0" i="1" smtClean="0">
                            <a:latin typeface="Cambria Math" panose="02040503050406030204" pitchFamily="18" charset="0"/>
                          </a:rPr>
                          <m:t>𝑒</m:t>
                        </m:r>
                      </m:e>
                      <m:sub>
                        <m:r>
                          <a:rPr kumimoji="1" lang="en-US" altLang="ja-JP" sz="1400" b="0" i="1" smtClean="0">
                            <a:latin typeface="Cambria Math" panose="02040503050406030204" pitchFamily="18" charset="0"/>
                          </a:rPr>
                          <m:t>𝑛𝑒𝑤</m:t>
                        </m:r>
                      </m:sub>
                    </m:sSub>
                  </m:oMath>
                </a14:m>
                <a:r>
                  <a:rPr kumimoji="1" lang="ja-JP" altLang="en-US" sz="1400" dirty="0"/>
                  <a:t>が増加すると負の報酬となる</a:t>
                </a:r>
              </a:p>
            </p:txBody>
          </p:sp>
        </mc:Choice>
        <mc:Fallback xmlns="">
          <p:sp>
            <p:nvSpPr>
              <p:cNvPr id="10" name="テキスト ボックス 9">
                <a:extLst>
                  <a:ext uri="{FF2B5EF4-FFF2-40B4-BE49-F238E27FC236}">
                    <a16:creationId xmlns:a16="http://schemas.microsoft.com/office/drawing/2014/main" id="{C6DE6315-3F37-C2FE-4FC7-474889848667}"/>
                  </a:ext>
                </a:extLst>
              </p:cNvPr>
              <p:cNvSpPr txBox="1">
                <a:spLocks noRot="1" noChangeAspect="1" noMove="1" noResize="1" noEditPoints="1" noAdjustHandles="1" noChangeArrowheads="1" noChangeShapeType="1" noTextEdit="1"/>
              </p:cNvSpPr>
              <p:nvPr/>
            </p:nvSpPr>
            <p:spPr>
              <a:xfrm>
                <a:off x="6630911" y="5361357"/>
                <a:ext cx="1899178" cy="523220"/>
              </a:xfrm>
              <a:prstGeom prst="rect">
                <a:avLst/>
              </a:prstGeom>
              <a:blipFill>
                <a:blip r:embed="rId5"/>
                <a:stretch>
                  <a:fillRect l="-965" t="-2326" r="-322" b="-930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6418253E-A457-3F4B-57CA-648E32321C40}"/>
              </a:ext>
            </a:extLst>
          </p:cNvPr>
          <p:cNvSpPr>
            <a:spLocks noGrp="1"/>
          </p:cNvSpPr>
          <p:nvPr>
            <p:ph type="sldNum" sz="quarter" idx="12"/>
          </p:nvPr>
        </p:nvSpPr>
        <p:spPr/>
        <p:txBody>
          <a:bodyPr/>
          <a:lstStyle/>
          <a:p>
            <a:fld id="{E0107F97-1CD5-41F0-B842-C38020C26506}" type="slidenum">
              <a:rPr kumimoji="1" lang="ja-JP" altLang="en-US" smtClean="0"/>
              <a:t>21</a:t>
            </a:fld>
            <a:endParaRPr kumimoji="1" lang="ja-JP" altLang="en-US"/>
          </a:p>
        </p:txBody>
      </p:sp>
    </p:spTree>
    <p:extLst>
      <p:ext uri="{BB962C8B-B14F-4D97-AF65-F5344CB8AC3E}">
        <p14:creationId xmlns:p14="http://schemas.microsoft.com/office/powerpoint/2010/main" val="26426638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DA9788-7F59-4087-646C-F584D788F6AE}"/>
              </a:ext>
            </a:extLst>
          </p:cNvPr>
          <p:cNvSpPr>
            <a:spLocks noGrp="1"/>
          </p:cNvSpPr>
          <p:nvPr>
            <p:ph type="title"/>
          </p:nvPr>
        </p:nvSpPr>
        <p:spPr/>
        <p:txBody>
          <a:bodyPr/>
          <a:lstStyle/>
          <a:p>
            <a:r>
              <a:rPr lang="en-US" altLang="ja-JP" dirty="0"/>
              <a:t>3. </a:t>
            </a:r>
            <a:r>
              <a:rPr lang="ja-JP" altLang="en-US" dirty="0"/>
              <a:t>解析手法　</a:t>
            </a:r>
            <a:r>
              <a:rPr lang="ja-JP" altLang="en-US" sz="4000" dirty="0"/>
              <a:t>状態・報酬・行動・方策の定義</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E779E57A-3560-C4FA-51A5-49A07CE35CD1}"/>
                  </a:ext>
                </a:extLst>
              </p:cNvPr>
              <p:cNvSpPr>
                <a:spLocks noGrp="1"/>
              </p:cNvSpPr>
              <p:nvPr>
                <p:ph idx="1"/>
              </p:nvPr>
            </p:nvSpPr>
            <p:spPr>
              <a:xfrm>
                <a:off x="1097279" y="1845734"/>
                <a:ext cx="10680505" cy="4383128"/>
              </a:xfrm>
            </p:spPr>
            <p:txBody>
              <a:bodyPr>
                <a:normAutofit fontScale="85000" lnSpcReduction="10000"/>
              </a:bodyPr>
              <a:lstStyle/>
              <a:p>
                <a:r>
                  <a:rPr lang="ja-JP" altLang="en-US" dirty="0">
                    <a:latin typeface="Cambria Math" panose="02040503050406030204" pitchFamily="18" charset="0"/>
                  </a:rPr>
                  <a:t>方策</a:t>
                </a:r>
                <a:r>
                  <a:rPr lang="en-US" altLang="ja-JP" dirty="0">
                    <a:latin typeface="Cambria Math" panose="02040503050406030204" pitchFamily="18" charset="0"/>
                    <a:ea typeface="Cambria Math" panose="02040503050406030204" pitchFamily="18" charset="0"/>
                  </a:rPr>
                  <a:t>(</a:t>
                </a:r>
                <a:r>
                  <a:rPr kumimoji="1" lang="ja-JP" altLang="en-US" dirty="0">
                    <a:latin typeface="Cambria Math" panose="02040503050406030204" pitchFamily="18" charset="0"/>
                  </a:rPr>
                  <a:t>ポリシー</a:t>
                </a:r>
                <a:r>
                  <a:rPr kumimoji="1" lang="en-US" altLang="ja-JP" dirty="0">
                    <a:latin typeface="Cambria Math" panose="02040503050406030204" pitchFamily="18" charset="0"/>
                    <a:ea typeface="Cambria Math" panose="02040503050406030204" pitchFamily="18" charset="0"/>
                  </a:rPr>
                  <a:t>)</a:t>
                </a:r>
                <a:r>
                  <a:rPr kumimoji="1" lang="ja-JP" altLang="en-US" dirty="0">
                    <a:latin typeface="Cambria Math" panose="02040503050406030204" pitchFamily="18" charset="0"/>
                  </a:rPr>
                  <a:t>の定義</a:t>
                </a:r>
                <a:endParaRPr kumimoji="1" lang="en-US" altLang="ja-JP" dirty="0">
                  <a:latin typeface="Cambria Math" panose="02040503050406030204" pitchFamily="18" charset="0"/>
                  <a:ea typeface="Cambria Math" panose="02040503050406030204" pitchFamily="18" charset="0"/>
                </a:endParaRPr>
              </a:p>
              <a:p>
                <a:r>
                  <a:rPr lang="ja-JP" altLang="en-US" dirty="0">
                    <a:latin typeface="Cambria Math" panose="02040503050406030204" pitchFamily="18" charset="0"/>
                  </a:rPr>
                  <a:t>・</a:t>
                </a:r>
                <a:r>
                  <a:rPr lang="en-US" altLang="ja-JP" dirty="0">
                    <a:latin typeface="Cambria Math" panose="02040503050406030204" pitchFamily="18" charset="0"/>
                    <a:ea typeface="Cambria Math" panose="02040503050406030204" pitchFamily="18" charset="0"/>
                  </a:rPr>
                  <a:t>Q</a:t>
                </a:r>
                <a:r>
                  <a:rPr lang="ja-JP" altLang="en-US" dirty="0">
                    <a:latin typeface="Cambria Math" panose="02040503050406030204" pitchFamily="18" charset="0"/>
                  </a:rPr>
                  <a:t>学習における</a:t>
                </a:r>
                <a:r>
                  <a:rPr lang="en-US" altLang="ja-JP" dirty="0">
                    <a:latin typeface="Cambria Math" panose="02040503050406030204" pitchFamily="18" charset="0"/>
                    <a:ea typeface="Cambria Math" panose="02040503050406030204" pitchFamily="18" charset="0"/>
                  </a:rPr>
                  <a:t>, </a:t>
                </a:r>
                <a:r>
                  <a:rPr lang="ja-JP" altLang="en-US" dirty="0">
                    <a:latin typeface="Cambria Math" panose="02040503050406030204" pitchFamily="18" charset="0"/>
                  </a:rPr>
                  <a:t>活用と探索のバランスをとることは重要</a:t>
                </a:r>
                <a:endParaRPr lang="en-US" altLang="ja-JP" dirty="0">
                  <a:latin typeface="Cambria Math" panose="02040503050406030204" pitchFamily="18" charset="0"/>
                  <a:ea typeface="Cambria Math" panose="02040503050406030204" pitchFamily="18" charset="0"/>
                </a:endParaRPr>
              </a:p>
              <a:p>
                <a:r>
                  <a:rPr lang="ja-JP" altLang="en-US" dirty="0">
                    <a:latin typeface="Cambria Math" panose="02040503050406030204" pitchFamily="18" charset="0"/>
                  </a:rPr>
                  <a:t>➡</a:t>
                </a:r>
                <a:r>
                  <a:rPr lang="en-US" altLang="ja-JP" dirty="0">
                    <a:latin typeface="Cambria Math" panose="02040503050406030204" pitchFamily="18" charset="0"/>
                    <a:ea typeface="Cambria Math" panose="02040503050406030204" pitchFamily="18" charset="0"/>
                  </a:rPr>
                  <a:t>Greedy</a:t>
                </a:r>
                <a:r>
                  <a:rPr lang="ja-JP" altLang="en-US" dirty="0">
                    <a:latin typeface="Cambria Math" panose="02040503050406030204" pitchFamily="18" charset="0"/>
                  </a:rPr>
                  <a:t>法や探索法では不十分</a:t>
                </a:r>
                <a:r>
                  <a:rPr lang="en-US" altLang="ja-JP" dirty="0">
                    <a:latin typeface="Cambria Math" panose="02040503050406030204" pitchFamily="18" charset="0"/>
                    <a:ea typeface="Cambria Math" panose="02040503050406030204" pitchFamily="18" charset="0"/>
                  </a:rPr>
                  <a:t>(</a:t>
                </a:r>
                <a:r>
                  <a:rPr lang="ja-JP" altLang="en-US" dirty="0">
                    <a:latin typeface="Cambria Math" panose="02040503050406030204" pitchFamily="18" charset="0"/>
                  </a:rPr>
                  <a:t>活用や探査に偏りがある</a:t>
                </a:r>
                <a:r>
                  <a:rPr lang="en-US" altLang="ja-JP" dirty="0">
                    <a:latin typeface="Cambria Math" panose="02040503050406030204" pitchFamily="18" charset="0"/>
                    <a:ea typeface="Cambria Math" panose="02040503050406030204" pitchFamily="18" charset="0"/>
                  </a:rPr>
                  <a:t>)</a:t>
                </a:r>
              </a:p>
              <a:p>
                <a:r>
                  <a:rPr lang="ja-JP" altLang="en-US" dirty="0">
                    <a:latin typeface="Cambria Math" panose="02040503050406030204" pitchFamily="18" charset="0"/>
                  </a:rPr>
                  <a:t>・改善手法として</a:t>
                </a:r>
                <a:r>
                  <a:rPr lang="en-US" altLang="ja-JP" dirty="0">
                    <a:latin typeface="Cambria Math" panose="02040503050406030204" pitchFamily="18" charset="0"/>
                    <a:ea typeface="Cambria Math" panose="02040503050406030204" pitchFamily="18" charset="0"/>
                  </a:rPr>
                  <a:t>, </a:t>
                </a:r>
                <a14:m>
                  <m:oMath xmlns:m="http://schemas.openxmlformats.org/officeDocument/2006/math">
                    <m:r>
                      <a:rPr lang="ja-JP" altLang="en-US" i="1" smtClean="0">
                        <a:latin typeface="Cambria Math" panose="02040503050406030204" pitchFamily="18" charset="0"/>
                      </a:rPr>
                      <m:t>𝜀</m:t>
                    </m:r>
                    <m:r>
                      <a:rPr lang="en-US" altLang="ja-JP" b="0" i="1" smtClean="0">
                        <a:latin typeface="Cambria Math" panose="02040503050406030204" pitchFamily="18" charset="0"/>
                        <a:ea typeface="Cambria Math" panose="02040503050406030204" pitchFamily="18" charset="0"/>
                      </a:rPr>
                      <m:t>−</m:t>
                    </m:r>
                    <m:r>
                      <a:rPr lang="en-US" altLang="ja-JP" b="0" i="1" smtClean="0">
                        <a:latin typeface="Cambria Math" panose="02040503050406030204" pitchFamily="18" charset="0"/>
                        <a:ea typeface="Cambria Math" panose="02040503050406030204" pitchFamily="18" charset="0"/>
                      </a:rPr>
                      <m:t>𝐺𝑟𝑒𝑒𝑑𝑦</m:t>
                    </m:r>
                    <m:r>
                      <a:rPr lang="ja-JP" altLang="en-US" i="1">
                        <a:latin typeface="Cambria Math" panose="02040503050406030204" pitchFamily="18" charset="0"/>
                      </a:rPr>
                      <m:t>法</m:t>
                    </m:r>
                  </m:oMath>
                </a14:m>
                <a:r>
                  <a:rPr lang="ja-JP" altLang="en-US" dirty="0">
                    <a:latin typeface="Cambria Math" panose="02040503050406030204" pitchFamily="18" charset="0"/>
                  </a:rPr>
                  <a:t>や</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𝑆𝑜𝑓𝑡𝑚𝑎𝑥</m:t>
                    </m:r>
                  </m:oMath>
                </a14:m>
                <a:r>
                  <a:rPr lang="ja-JP" altLang="en-US" dirty="0">
                    <a:latin typeface="Cambria Math" panose="02040503050406030204" pitchFamily="18" charset="0"/>
                  </a:rPr>
                  <a:t>法が有効である</a:t>
                </a:r>
                <a:r>
                  <a:rPr lang="en-US" altLang="ja-JP" dirty="0">
                    <a:latin typeface="Cambria Math" panose="02040503050406030204" pitchFamily="18" charset="0"/>
                    <a:ea typeface="Cambria Math" panose="02040503050406030204" pitchFamily="18" charset="0"/>
                  </a:rPr>
                  <a:t>. </a:t>
                </a:r>
              </a:p>
              <a:p>
                <a:pPr marL="0" indent="0">
                  <a:buNone/>
                </a:pPr>
                <a14:m>
                  <m:oMath xmlns:m="http://schemas.openxmlformats.org/officeDocument/2006/math">
                    <m:r>
                      <a:rPr lang="ja-JP" altLang="en-US" i="1" smtClean="0">
                        <a:solidFill>
                          <a:schemeClr val="accent1"/>
                        </a:solidFill>
                        <a:latin typeface="Cambria Math" panose="02040503050406030204" pitchFamily="18" charset="0"/>
                      </a:rPr>
                      <m:t>𝜀</m:t>
                    </m:r>
                    <m:r>
                      <a:rPr lang="en-US" altLang="ja-JP" b="0" i="1" smtClean="0">
                        <a:solidFill>
                          <a:schemeClr val="accent1"/>
                        </a:solidFill>
                        <a:latin typeface="Cambria Math" panose="02040503050406030204" pitchFamily="18" charset="0"/>
                        <a:ea typeface="Cambria Math" panose="02040503050406030204" pitchFamily="18" charset="0"/>
                      </a:rPr>
                      <m:t>−</m:t>
                    </m:r>
                    <m:r>
                      <a:rPr lang="en-US" altLang="ja-JP" b="0" i="1" smtClean="0">
                        <a:solidFill>
                          <a:schemeClr val="accent1"/>
                        </a:solidFill>
                        <a:latin typeface="Cambria Math" panose="02040503050406030204" pitchFamily="18" charset="0"/>
                        <a:ea typeface="Cambria Math" panose="02040503050406030204" pitchFamily="18" charset="0"/>
                      </a:rPr>
                      <m:t>𝐺𝑟𝑒𝑒𝑑𝑦</m:t>
                    </m:r>
                    <m:r>
                      <a:rPr lang="ja-JP" altLang="en-US" i="1">
                        <a:solidFill>
                          <a:schemeClr val="accent1"/>
                        </a:solidFill>
                        <a:latin typeface="Cambria Math" panose="02040503050406030204" pitchFamily="18" charset="0"/>
                      </a:rPr>
                      <m:t>法</m:t>
                    </m:r>
                    <m:r>
                      <a:rPr lang="en-US" altLang="ja-JP" b="0" i="0" smtClean="0">
                        <a:solidFill>
                          <a:schemeClr val="accent1"/>
                        </a:solidFill>
                        <a:latin typeface="Cambria Math" panose="02040503050406030204" pitchFamily="18" charset="0"/>
                        <a:ea typeface="Cambria Math" panose="02040503050406030204" pitchFamily="18" charset="0"/>
                      </a:rPr>
                      <m:t> </m:t>
                    </m:r>
                    <m:r>
                      <a:rPr lang="en-US" altLang="ja-JP" b="0" i="0" smtClean="0">
                        <a:latin typeface="Cambria Math" panose="02040503050406030204" pitchFamily="18" charset="0"/>
                        <a:ea typeface="Cambria Math" panose="02040503050406030204" pitchFamily="18" charset="0"/>
                      </a:rPr>
                      <m:t>:</m:t>
                    </m:r>
                  </m:oMath>
                </a14:m>
                <a:r>
                  <a:rPr lang="en-US" altLang="ja-JP" dirty="0">
                    <a:latin typeface="Cambria Math" panose="02040503050406030204" pitchFamily="18" charset="0"/>
                    <a:ea typeface="Cambria Math" panose="02040503050406030204" pitchFamily="18" charset="0"/>
                  </a:rPr>
                  <a:t> </a:t>
                </a:r>
                <a14:m>
                  <m:oMath xmlns:m="http://schemas.openxmlformats.org/officeDocument/2006/math">
                    <m:r>
                      <a:rPr lang="en-US" altLang="ja-JP" b="0" i="1" dirty="0" smtClean="0">
                        <a:latin typeface="Cambria Math" panose="02040503050406030204" pitchFamily="18" charset="0"/>
                        <a:ea typeface="Cambria Math" panose="02040503050406030204" pitchFamily="18" charset="0"/>
                      </a:rPr>
                      <m:t>1−</m:t>
                    </m:r>
                    <m:r>
                      <a:rPr lang="ja-JP" altLang="en-US" b="0" i="1" dirty="0" smtClean="0">
                        <a:latin typeface="Cambria Math" panose="02040503050406030204" pitchFamily="18" charset="0"/>
                      </a:rPr>
                      <m:t>𝜖</m:t>
                    </m:r>
                  </m:oMath>
                </a14:m>
                <a:r>
                  <a:rPr lang="en-US" altLang="ja-JP" dirty="0">
                    <a:latin typeface="Cambria Math" panose="02040503050406030204" pitchFamily="18" charset="0"/>
                    <a:ea typeface="Cambria Math" panose="02040503050406030204" pitchFamily="18" charset="0"/>
                  </a:rPr>
                  <a:t> </a:t>
                </a:r>
                <a:r>
                  <a:rPr lang="ja-JP" altLang="en-US" dirty="0">
                    <a:latin typeface="Cambria Math" panose="02040503050406030204" pitchFamily="18" charset="0"/>
                  </a:rPr>
                  <a:t>で最適な行動をとり</a:t>
                </a:r>
                <a:r>
                  <a:rPr lang="en-US" altLang="ja-JP" dirty="0">
                    <a:latin typeface="Cambria Math" panose="02040503050406030204" pitchFamily="18" charset="0"/>
                    <a:ea typeface="Cambria Math" panose="02040503050406030204" pitchFamily="18" charset="0"/>
                  </a:rPr>
                  <a:t>, </a:t>
                </a:r>
                <a14:m>
                  <m:oMath xmlns:m="http://schemas.openxmlformats.org/officeDocument/2006/math">
                    <m:r>
                      <a:rPr lang="ja-JP" altLang="en-US" i="1" smtClean="0">
                        <a:latin typeface="Cambria Math" panose="02040503050406030204" pitchFamily="18" charset="0"/>
                      </a:rPr>
                      <m:t>𝜖</m:t>
                    </m:r>
                  </m:oMath>
                </a14:m>
                <a:r>
                  <a:rPr lang="en-US" altLang="ja-JP" dirty="0">
                    <a:latin typeface="Cambria Math" panose="02040503050406030204" pitchFamily="18" charset="0"/>
                    <a:ea typeface="Cambria Math" panose="02040503050406030204" pitchFamily="18" charset="0"/>
                  </a:rPr>
                  <a:t> </a:t>
                </a:r>
                <a:r>
                  <a:rPr lang="ja-JP" altLang="en-US" dirty="0">
                    <a:latin typeface="Cambria Math" panose="02040503050406030204" pitchFamily="18" charset="0"/>
                  </a:rPr>
                  <a:t>でランダムな手法をとる</a:t>
                </a:r>
                <a:r>
                  <a:rPr lang="en-US" altLang="ja-JP" dirty="0">
                    <a:latin typeface="Cambria Math" panose="02040503050406030204" pitchFamily="18" charset="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(0≤</m:t>
                    </m:r>
                    <m:r>
                      <a:rPr lang="ja-JP" altLang="en-US" b="0" i="1" smtClean="0">
                        <a:latin typeface="Cambria Math" panose="02040503050406030204" pitchFamily="18" charset="0"/>
                      </a:rPr>
                      <m:t>𝜖</m:t>
                    </m:r>
                    <m:r>
                      <a:rPr lang="en-US" altLang="ja-JP" b="0" i="1" smtClean="0">
                        <a:latin typeface="Cambria Math" panose="02040503050406030204" pitchFamily="18" charset="0"/>
                        <a:ea typeface="Cambria Math" panose="02040503050406030204" pitchFamily="18" charset="0"/>
                      </a:rPr>
                      <m:t>≤1)</m:t>
                    </m:r>
                  </m:oMath>
                </a14:m>
                <a:endParaRPr lang="en-US" altLang="ja-JP"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altLang="ja-JP" b="0" i="1" smtClean="0">
                        <a:solidFill>
                          <a:schemeClr val="accent1"/>
                        </a:solidFill>
                        <a:latin typeface="Cambria Math" panose="02040503050406030204" pitchFamily="18" charset="0"/>
                        <a:ea typeface="Cambria Math" panose="02040503050406030204" pitchFamily="18" charset="0"/>
                      </a:rPr>
                      <m:t>𝑆𝑜𝑓𝑡𝑚𝑎𝑥</m:t>
                    </m:r>
                  </m:oMath>
                </a14:m>
                <a:r>
                  <a:rPr lang="en-US" altLang="ja-JP" dirty="0">
                    <a:solidFill>
                      <a:schemeClr val="accent1"/>
                    </a:solidFill>
                    <a:latin typeface="Cambria Math" panose="02040503050406030204" pitchFamily="18" charset="0"/>
                    <a:ea typeface="Cambria Math" panose="02040503050406030204" pitchFamily="18" charset="0"/>
                  </a:rPr>
                  <a:t> </a:t>
                </a:r>
                <a:r>
                  <a:rPr lang="ja-JP" altLang="en-US" dirty="0">
                    <a:solidFill>
                      <a:schemeClr val="accent1"/>
                    </a:solidFill>
                    <a:latin typeface="Cambria Math" panose="02040503050406030204" pitchFamily="18" charset="0"/>
                  </a:rPr>
                  <a:t>法 </a:t>
                </a:r>
                <a:r>
                  <a:rPr lang="en-US" altLang="ja-JP" dirty="0">
                    <a:latin typeface="Cambria Math" panose="02040503050406030204" pitchFamily="18" charset="0"/>
                    <a:ea typeface="Cambria Math" panose="02040503050406030204" pitchFamily="18" charset="0"/>
                  </a:rPr>
                  <a:t>: </a:t>
                </a:r>
                <a:r>
                  <a:rPr lang="ja-JP" altLang="en-US" dirty="0">
                    <a:latin typeface="Cambria Math" panose="02040503050406030204" pitchFamily="18" charset="0"/>
                  </a:rPr>
                  <a:t>行動の選択をギブス分布</a:t>
                </a:r>
                <a:r>
                  <a:rPr lang="en-US" altLang="ja-JP" dirty="0">
                    <a:latin typeface="Cambria Math" panose="02040503050406030204" pitchFamily="18" charset="0"/>
                    <a:ea typeface="Cambria Math" panose="02040503050406030204" pitchFamily="18" charset="0"/>
                  </a:rPr>
                  <a:t>/</a:t>
                </a:r>
                <a:r>
                  <a:rPr lang="ja-JP" altLang="en-US" dirty="0">
                    <a:latin typeface="Cambria Math" panose="02040503050406030204" pitchFamily="18" charset="0"/>
                  </a:rPr>
                  <a:t>ボルツマン分布を使用</a:t>
                </a:r>
                <a:r>
                  <a:rPr lang="en-US" altLang="ja-JP" dirty="0">
                    <a:latin typeface="Cambria Math" panose="02040503050406030204" pitchFamily="18" charset="0"/>
                    <a:ea typeface="Cambria Math" panose="02040503050406030204" pitchFamily="18" charset="0"/>
                  </a:rPr>
                  <a:t>. T</a:t>
                </a:r>
                <a:r>
                  <a:rPr lang="ja-JP" altLang="en-US" dirty="0">
                    <a:latin typeface="Cambria Math" panose="02040503050406030204" pitchFamily="18" charset="0"/>
                  </a:rPr>
                  <a:t>は計算温度であり</a:t>
                </a:r>
                <a:r>
                  <a:rPr lang="en-US" altLang="ja-JP" dirty="0">
                    <a:latin typeface="Cambria Math" panose="02040503050406030204" pitchFamily="18" charset="0"/>
                    <a:ea typeface="Cambria Math" panose="02040503050406030204" pitchFamily="18" charset="0"/>
                  </a:rPr>
                  <a:t>,</a:t>
                </a:r>
                <a:r>
                  <a:rPr lang="ja-JP" altLang="en-US" dirty="0">
                    <a:latin typeface="Cambria Math" panose="02040503050406030204" pitchFamily="18" charset="0"/>
                  </a:rPr>
                  <a:t>パラメータ</a:t>
                </a:r>
                <a:r>
                  <a:rPr lang="en-US" altLang="ja-JP" dirty="0">
                    <a:latin typeface="Cambria Math" panose="02040503050406030204" pitchFamily="18" charset="0"/>
                    <a:ea typeface="Cambria Math" panose="02040503050406030204" pitchFamily="18" charset="0"/>
                  </a:rPr>
                  <a:t>T</a:t>
                </a:r>
                <a:r>
                  <a:rPr lang="ja-JP" altLang="en-US" dirty="0">
                    <a:latin typeface="Cambria Math" panose="02040503050406030204" pitchFamily="18" charset="0"/>
                  </a:rPr>
                  <a:t>を変化させることで</a:t>
                </a:r>
                <a:r>
                  <a:rPr lang="en-US" altLang="ja-JP" dirty="0">
                    <a:latin typeface="Cambria Math" panose="02040503050406030204" pitchFamily="18" charset="0"/>
                    <a:ea typeface="Cambria Math" panose="02040503050406030204" pitchFamily="18" charset="0"/>
                  </a:rPr>
                  <a:t>, </a:t>
                </a:r>
              </a:p>
              <a:p>
                <a:pPr marL="0" indent="0">
                  <a:buNone/>
                </a:pPr>
                <a:r>
                  <a:rPr lang="en-US" altLang="ja-JP" dirty="0">
                    <a:latin typeface="Cambria Math" panose="02040503050406030204" pitchFamily="18" charset="0"/>
                    <a:ea typeface="Cambria Math" panose="02040503050406030204" pitchFamily="18" charset="0"/>
                  </a:rPr>
                  <a:t>	</a:t>
                </a:r>
                <a:r>
                  <a:rPr lang="ja-JP" altLang="en-US" dirty="0">
                    <a:latin typeface="Cambria Math" panose="02040503050406030204" pitchFamily="18" charset="0"/>
                  </a:rPr>
                  <a:t>　　　活用と探索のバランスを調整することができる</a:t>
                </a:r>
                <a:r>
                  <a:rPr lang="en-US" altLang="ja-JP" dirty="0">
                    <a:latin typeface="Cambria Math" panose="02040503050406030204" pitchFamily="18" charset="0"/>
                    <a:ea typeface="Cambria Math" panose="02040503050406030204" pitchFamily="18" charset="0"/>
                  </a:rPr>
                  <a:t>. (</a:t>
                </a:r>
                <a14:m>
                  <m:oMath xmlns:m="http://schemas.openxmlformats.org/officeDocument/2006/math">
                    <m:r>
                      <a:rPr lang="en-US" altLang="ja-JP" b="0" i="1" smtClean="0">
                        <a:latin typeface="Cambria Math" panose="02040503050406030204" pitchFamily="18" charset="0"/>
                        <a:ea typeface="Cambria Math" panose="02040503050406030204" pitchFamily="18" charset="0"/>
                      </a:rPr>
                      <m:t>𝑎𝑝𝑝𝑒𝑛𝑑𝑖𝑥</m:t>
                    </m:r>
                  </m:oMath>
                </a14:m>
                <a:r>
                  <a:rPr lang="en-US" altLang="ja-JP" dirty="0">
                    <a:latin typeface="Cambria Math" panose="02040503050406030204" pitchFamily="18" charset="0"/>
                    <a:ea typeface="Cambria Math" panose="02040503050406030204" pitchFamily="18" charset="0"/>
                  </a:rPr>
                  <a:t>1) </a:t>
                </a:r>
              </a:p>
              <a:p>
                <a:pPr marL="0" indent="0">
                  <a:buNone/>
                </a:pPr>
                <a:endParaRPr kumimoji="1" lang="en-US" altLang="ja-JP"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𝑎</m:t>
                          </m:r>
                        </m:e>
                      </m:d>
                      <m:r>
                        <a:rPr kumimoji="1"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𝑡</m:t>
                                          </m:r>
                                        </m:sub>
                                      </m:sSub>
                                    </m:e>
                                  </m:d>
                                </m:num>
                                <m:den>
                                  <m:r>
                                    <a:rPr lang="en-US" altLang="ja-JP" i="1">
                                      <a:latin typeface="Cambria Math" panose="02040503050406030204" pitchFamily="18" charset="0"/>
                                      <a:ea typeface="Cambria Math" panose="02040503050406030204" pitchFamily="18" charset="0"/>
                                    </a:rPr>
                                    <m:t>𝑇</m:t>
                                  </m:r>
                                </m:den>
                              </m:f>
                            </m:sup>
                          </m:sSup>
                        </m:num>
                        <m:den>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𝑛</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𝑘</m:t>
                                              </m:r>
                                            </m:sub>
                                          </m:sSub>
                                        </m:e>
                                      </m:d>
                                    </m:num>
                                    <m:den>
                                      <m:r>
                                        <a:rPr lang="en-US" altLang="ja-JP" i="1">
                                          <a:latin typeface="Cambria Math" panose="02040503050406030204" pitchFamily="18" charset="0"/>
                                          <a:ea typeface="Cambria Math" panose="02040503050406030204" pitchFamily="18" charset="0"/>
                                        </a:rPr>
                                        <m:t>𝑇</m:t>
                                      </m:r>
                                    </m:den>
                                  </m:f>
                                </m:sup>
                              </m:sSup>
                            </m:e>
                          </m:nary>
                        </m:den>
                      </m:f>
                    </m:oMath>
                  </m:oMathPara>
                </a14:m>
                <a:endParaRPr kumimoji="1" lang="en-US" altLang="ja-JP" dirty="0">
                  <a:latin typeface="Cambria Math" panose="02040503050406030204" pitchFamily="18" charset="0"/>
                  <a:ea typeface="Cambria Math" panose="02040503050406030204" pitchFamily="18" charset="0"/>
                </a:endParaRPr>
              </a:p>
              <a:p>
                <a:r>
                  <a:rPr kumimoji="1" lang="ja-JP" altLang="en-US" dirty="0"/>
                  <a:t> </a:t>
                </a:r>
              </a:p>
            </p:txBody>
          </p:sp>
        </mc:Choice>
        <mc:Fallback xmlns="">
          <p:sp>
            <p:nvSpPr>
              <p:cNvPr id="3" name="コンテンツ プレースホルダー 2">
                <a:extLst>
                  <a:ext uri="{FF2B5EF4-FFF2-40B4-BE49-F238E27FC236}">
                    <a16:creationId xmlns:a16="http://schemas.microsoft.com/office/drawing/2014/main" id="{E779E57A-3560-C4FA-51A5-49A07CE35CD1}"/>
                  </a:ext>
                </a:extLst>
              </p:cNvPr>
              <p:cNvSpPr>
                <a:spLocks noGrp="1" noRot="1" noChangeAspect="1" noMove="1" noResize="1" noEditPoints="1" noAdjustHandles="1" noChangeArrowheads="1" noChangeShapeType="1" noTextEdit="1"/>
              </p:cNvSpPr>
              <p:nvPr>
                <p:ph idx="1"/>
              </p:nvPr>
            </p:nvSpPr>
            <p:spPr>
              <a:xfrm>
                <a:off x="1097279" y="1845734"/>
                <a:ext cx="10680505" cy="4383128"/>
              </a:xfrm>
              <a:blipFill>
                <a:blip r:embed="rId3"/>
                <a:stretch>
                  <a:fillRect l="-1199" t="-1947"/>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CE1CFEFC-4266-46B5-03E9-3E2C541B2166}"/>
              </a:ext>
            </a:extLst>
          </p:cNvPr>
          <p:cNvSpPr>
            <a:spLocks noGrp="1"/>
          </p:cNvSpPr>
          <p:nvPr>
            <p:ph type="sldNum" sz="quarter" idx="12"/>
          </p:nvPr>
        </p:nvSpPr>
        <p:spPr/>
        <p:txBody>
          <a:bodyPr/>
          <a:lstStyle/>
          <a:p>
            <a:fld id="{E0107F97-1CD5-41F0-B842-C38020C26506}" type="slidenum">
              <a:rPr kumimoji="1" lang="ja-JP" altLang="en-US" smtClean="0"/>
              <a:t>22</a:t>
            </a:fld>
            <a:endParaRPr kumimoji="1" lang="ja-JP" altLang="en-US"/>
          </a:p>
        </p:txBody>
      </p:sp>
    </p:spTree>
    <p:extLst>
      <p:ext uri="{BB962C8B-B14F-4D97-AF65-F5344CB8AC3E}">
        <p14:creationId xmlns:p14="http://schemas.microsoft.com/office/powerpoint/2010/main" val="162214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A7D4C-250F-5594-CEFF-5826316DDC23}"/>
              </a:ext>
            </a:extLst>
          </p:cNvPr>
          <p:cNvSpPr>
            <a:spLocks noGrp="1"/>
          </p:cNvSpPr>
          <p:nvPr>
            <p:ph type="title"/>
          </p:nvPr>
        </p:nvSpPr>
        <p:spPr>
          <a:xfrm>
            <a:off x="1097280" y="690510"/>
            <a:ext cx="10058400" cy="930727"/>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C9F350-4FFF-5D7A-D8F3-96A9C4DC7413}"/>
              </a:ext>
            </a:extLst>
          </p:cNvPr>
          <p:cNvSpPr>
            <a:spLocks noGrp="1"/>
          </p:cNvSpPr>
          <p:nvPr>
            <p:ph idx="1"/>
          </p:nvPr>
        </p:nvSpPr>
        <p:spPr>
          <a:xfrm>
            <a:off x="1097280" y="1845733"/>
            <a:ext cx="4998720" cy="4444453"/>
          </a:xfrm>
        </p:spPr>
        <p:txBody>
          <a:bodyPr>
            <a:normAutofit/>
          </a:bodyPr>
          <a:lstStyle/>
          <a:p>
            <a:r>
              <a:rPr kumimoji="1" lang="en-US" altLang="ja-JP" dirty="0">
                <a:solidFill>
                  <a:schemeClr val="bg2"/>
                </a:solidFill>
              </a:rPr>
              <a:t>1. </a:t>
            </a:r>
            <a:r>
              <a:rPr lang="ja-JP" altLang="en-US" dirty="0">
                <a:solidFill>
                  <a:schemeClr val="bg2"/>
                </a:solidFill>
              </a:rPr>
              <a:t>はじめに</a:t>
            </a:r>
            <a:endParaRPr lang="en-US" altLang="ja-JP" dirty="0">
              <a:solidFill>
                <a:schemeClr val="bg2"/>
              </a:solidFill>
            </a:endParaRPr>
          </a:p>
          <a:p>
            <a:r>
              <a:rPr lang="en-US" altLang="ja-JP" sz="1900" dirty="0">
                <a:solidFill>
                  <a:schemeClr val="bg2"/>
                </a:solidFill>
              </a:rPr>
              <a:t>1-1. </a:t>
            </a:r>
            <a:r>
              <a:rPr lang="ja-JP" altLang="en-US" sz="1900" dirty="0">
                <a:solidFill>
                  <a:schemeClr val="bg2"/>
                </a:solidFill>
              </a:rPr>
              <a:t>背景と目的</a:t>
            </a:r>
            <a:endParaRPr lang="en-US" altLang="ja-JP" sz="1900" dirty="0">
              <a:solidFill>
                <a:schemeClr val="bg2"/>
              </a:solidFill>
            </a:endParaRPr>
          </a:p>
          <a:p>
            <a:r>
              <a:rPr lang="en-US" altLang="ja-JP" sz="1900" dirty="0">
                <a:solidFill>
                  <a:schemeClr val="bg2"/>
                </a:solidFill>
              </a:rPr>
              <a:t>1-2. </a:t>
            </a:r>
            <a:r>
              <a:rPr lang="ja-JP" altLang="en-US" sz="1900" dirty="0">
                <a:solidFill>
                  <a:schemeClr val="bg2"/>
                </a:solidFill>
              </a:rPr>
              <a:t>従来の研究</a:t>
            </a:r>
            <a:endParaRPr lang="en-US" altLang="ja-JP" sz="1900" dirty="0">
              <a:solidFill>
                <a:schemeClr val="bg2"/>
              </a:solidFill>
            </a:endParaRPr>
          </a:p>
          <a:p>
            <a:r>
              <a:rPr kumimoji="1" lang="en-US" altLang="ja-JP" dirty="0">
                <a:solidFill>
                  <a:schemeClr val="bg2"/>
                </a:solidFill>
              </a:rPr>
              <a:t>2. </a:t>
            </a:r>
            <a:r>
              <a:rPr kumimoji="1" lang="ja-JP" altLang="en-US" dirty="0">
                <a:solidFill>
                  <a:schemeClr val="bg2"/>
                </a:solidFill>
              </a:rPr>
              <a:t>数理モデル</a:t>
            </a:r>
            <a:endParaRPr kumimoji="1" lang="en-US" altLang="ja-JP" dirty="0">
              <a:solidFill>
                <a:schemeClr val="bg2"/>
              </a:solidFill>
            </a:endParaRPr>
          </a:p>
          <a:p>
            <a:r>
              <a:rPr lang="en-US" altLang="ja-JP" dirty="0">
                <a:solidFill>
                  <a:schemeClr val="bg2"/>
                </a:solidFill>
              </a:rPr>
              <a:t>3. </a:t>
            </a:r>
            <a:r>
              <a:rPr lang="ja-JP" altLang="en-US" dirty="0">
                <a:solidFill>
                  <a:schemeClr val="bg2"/>
                </a:solidFill>
              </a:rPr>
              <a:t>解析手法</a:t>
            </a:r>
            <a:endParaRPr lang="en-US" altLang="ja-JP" dirty="0">
              <a:solidFill>
                <a:schemeClr val="bg2"/>
              </a:solidFill>
            </a:endParaRPr>
          </a:p>
          <a:p>
            <a:r>
              <a:rPr lang="en-US" altLang="ja-JP" sz="1800" dirty="0">
                <a:solidFill>
                  <a:schemeClr val="bg2"/>
                </a:solidFill>
              </a:rPr>
              <a:t>3-1. </a:t>
            </a:r>
            <a:r>
              <a:rPr lang="ja-JP" altLang="en-US" sz="1800" dirty="0">
                <a:solidFill>
                  <a:schemeClr val="bg2"/>
                </a:solidFill>
              </a:rPr>
              <a:t>強化学習</a:t>
            </a:r>
            <a:endParaRPr lang="en-US" altLang="ja-JP" sz="1800" dirty="0">
              <a:solidFill>
                <a:schemeClr val="bg2"/>
              </a:solidFill>
            </a:endParaRPr>
          </a:p>
          <a:p>
            <a:r>
              <a:rPr lang="en-US" altLang="ja-JP" sz="1800" dirty="0">
                <a:solidFill>
                  <a:schemeClr val="bg2"/>
                </a:solidFill>
              </a:rPr>
              <a:t>3-2. </a:t>
            </a:r>
            <a:r>
              <a:rPr lang="ja-JP" altLang="en-US" sz="1800" dirty="0">
                <a:solidFill>
                  <a:schemeClr val="bg2"/>
                </a:solidFill>
              </a:rPr>
              <a:t>学習アルゴリズム</a:t>
            </a:r>
            <a:endParaRPr lang="en-US" altLang="ja-JP" sz="1800" dirty="0">
              <a:solidFill>
                <a:schemeClr val="bg2"/>
              </a:solidFill>
            </a:endParaRPr>
          </a:p>
          <a:p>
            <a:r>
              <a:rPr lang="en-US" altLang="ja-JP" sz="1800" dirty="0">
                <a:solidFill>
                  <a:schemeClr val="bg2"/>
                </a:solidFill>
              </a:rPr>
              <a:t>3-3. Q</a:t>
            </a:r>
            <a:r>
              <a:rPr lang="ja-JP" altLang="en-US" sz="1800" dirty="0">
                <a:solidFill>
                  <a:schemeClr val="bg2"/>
                </a:solidFill>
              </a:rPr>
              <a:t>学習</a:t>
            </a:r>
            <a:endParaRPr lang="en-US" altLang="ja-JP" sz="1800" dirty="0">
              <a:solidFill>
                <a:schemeClr val="bg2"/>
              </a:solidFill>
            </a:endParaRPr>
          </a:p>
          <a:p>
            <a:r>
              <a:rPr lang="en-US" altLang="ja-JP" sz="1800" dirty="0">
                <a:solidFill>
                  <a:schemeClr val="bg2"/>
                </a:solidFill>
              </a:rPr>
              <a:t>3-4.</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状態・報酬・行動・方策の定義</a:t>
            </a:r>
            <a:endParaRPr lang="en-US" altLang="ja-JP" sz="1800" dirty="0">
              <a:solidFill>
                <a:schemeClr val="bg2"/>
              </a:solidFill>
            </a:endParaRPr>
          </a:p>
          <a:p>
            <a:endParaRPr lang="en-US" altLang="ja-JP" dirty="0"/>
          </a:p>
        </p:txBody>
      </p:sp>
      <p:sp>
        <p:nvSpPr>
          <p:cNvPr id="4" name="コンテンツ プレースホルダー 2">
            <a:extLst>
              <a:ext uri="{FF2B5EF4-FFF2-40B4-BE49-F238E27FC236}">
                <a16:creationId xmlns:a16="http://schemas.microsoft.com/office/drawing/2014/main" id="{CC6922C4-E278-C3B3-4D4C-FABD52103F92}"/>
              </a:ext>
            </a:extLst>
          </p:cNvPr>
          <p:cNvSpPr txBox="1">
            <a:spLocks/>
          </p:cNvSpPr>
          <p:nvPr/>
        </p:nvSpPr>
        <p:spPr>
          <a:xfrm>
            <a:off x="6096000" y="1881251"/>
            <a:ext cx="5222488" cy="4444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t>4. </a:t>
            </a:r>
            <a:r>
              <a:rPr lang="ja-JP" altLang="en-US" dirty="0"/>
              <a:t>検証</a:t>
            </a:r>
            <a:endParaRPr lang="en-US" altLang="ja-JP" dirty="0"/>
          </a:p>
          <a:p>
            <a:r>
              <a:rPr lang="en-US" altLang="ja-JP" sz="1800" dirty="0"/>
              <a:t>4-1. </a:t>
            </a:r>
            <a:r>
              <a:rPr lang="ja-JP" altLang="en-US" sz="1800" dirty="0"/>
              <a:t>初期条件が既知の場合</a:t>
            </a:r>
            <a:endParaRPr lang="en-US" altLang="ja-JP" sz="1800" dirty="0"/>
          </a:p>
          <a:p>
            <a:r>
              <a:rPr lang="en-US" altLang="ja-JP" sz="1800" dirty="0"/>
              <a:t>4-2.</a:t>
            </a:r>
            <a:r>
              <a:rPr kumimoji="1" lang="ja-JP" altLang="en-US" sz="18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初期条件が不確実な場合</a:t>
            </a:r>
            <a:endParaRPr lang="en-US" altLang="ja-JP" sz="1800" dirty="0"/>
          </a:p>
          <a:p>
            <a:r>
              <a:rPr lang="en-US" altLang="ja-JP" sz="1800" dirty="0"/>
              <a:t>4-3.</a:t>
            </a:r>
            <a:r>
              <a:rPr kumimoji="1" lang="ja-JP" altLang="en-US" sz="18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初期条件が不確実＋不確実外乱がある場合</a:t>
            </a:r>
            <a:endParaRPr lang="en-US" altLang="ja-JP" sz="1800" dirty="0"/>
          </a:p>
          <a:p>
            <a:r>
              <a:rPr lang="en-US" altLang="ja-JP" dirty="0">
                <a:solidFill>
                  <a:schemeClr val="bg2"/>
                </a:solidFill>
              </a:rPr>
              <a:t>5. </a:t>
            </a:r>
            <a:r>
              <a:rPr lang="ja-JP" altLang="en-US" dirty="0">
                <a:solidFill>
                  <a:schemeClr val="bg2"/>
                </a:solidFill>
              </a:rPr>
              <a:t>結論と展望</a:t>
            </a:r>
            <a:endParaRPr lang="en-US" altLang="ja-JP" dirty="0">
              <a:solidFill>
                <a:schemeClr val="bg2"/>
              </a:solidFill>
            </a:endParaRPr>
          </a:p>
          <a:p>
            <a:r>
              <a:rPr lang="en-US" altLang="ja-JP" dirty="0">
                <a:solidFill>
                  <a:schemeClr val="bg2"/>
                </a:solidFill>
              </a:rPr>
              <a:t>6. Appendix</a:t>
            </a:r>
          </a:p>
        </p:txBody>
      </p:sp>
      <p:sp>
        <p:nvSpPr>
          <p:cNvPr id="5" name="スライド番号プレースホルダー 4">
            <a:extLst>
              <a:ext uri="{FF2B5EF4-FFF2-40B4-BE49-F238E27FC236}">
                <a16:creationId xmlns:a16="http://schemas.microsoft.com/office/drawing/2014/main" id="{A8919C7D-B726-4334-DABD-CAF37EC03A39}"/>
              </a:ext>
            </a:extLst>
          </p:cNvPr>
          <p:cNvSpPr>
            <a:spLocks noGrp="1"/>
          </p:cNvSpPr>
          <p:nvPr>
            <p:ph type="sldNum" sz="quarter" idx="12"/>
          </p:nvPr>
        </p:nvSpPr>
        <p:spPr/>
        <p:txBody>
          <a:bodyPr/>
          <a:lstStyle/>
          <a:p>
            <a:fld id="{E0107F97-1CD5-41F0-B842-C38020C26506}" type="slidenum">
              <a:rPr kumimoji="1" lang="ja-JP" altLang="en-US" smtClean="0"/>
              <a:t>23</a:t>
            </a:fld>
            <a:endParaRPr kumimoji="1" lang="ja-JP" altLang="en-US"/>
          </a:p>
        </p:txBody>
      </p:sp>
    </p:spTree>
    <p:extLst>
      <p:ext uri="{BB962C8B-B14F-4D97-AF65-F5344CB8AC3E}">
        <p14:creationId xmlns:p14="http://schemas.microsoft.com/office/powerpoint/2010/main" val="1782566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初期条件が既知の場合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097280" y="2595716"/>
                <a:ext cx="5177396" cy="3273378"/>
              </a:xfrm>
            </p:spPr>
            <p:txBody>
              <a:bodyPr>
                <a:normAutofit fontScale="92500"/>
              </a:bodyPr>
              <a:lstStyle/>
              <a:p>
                <a:r>
                  <a:rPr kumimoji="1" lang="en-US" altLang="ja-JP" dirty="0"/>
                  <a:t>1</a:t>
                </a:r>
                <a:r>
                  <a:rPr lang="ja-JP" altLang="en-US" dirty="0"/>
                  <a:t>つ目の検証では</a:t>
                </a:r>
                <a:r>
                  <a:rPr lang="en-US" altLang="ja-JP" dirty="0"/>
                  <a:t>, </a:t>
                </a:r>
                <a:r>
                  <a:rPr lang="ja-JP" altLang="en-US" dirty="0"/>
                  <a:t>初期条件やシステムが既知である場合の</a:t>
                </a:r>
                <a:r>
                  <a:rPr lang="en-US" altLang="ja-JP" dirty="0"/>
                  <a:t>Q</a:t>
                </a:r>
                <a:r>
                  <a:rPr lang="ja-JP" altLang="en-US" dirty="0"/>
                  <a:t>学習によるシミュレーションを実行した</a:t>
                </a:r>
                <a:r>
                  <a:rPr lang="en-US" altLang="ja-JP" dirty="0"/>
                  <a:t>. </a:t>
                </a:r>
                <a:r>
                  <a:rPr lang="ja-JP" altLang="en-US" dirty="0"/>
                  <a:t>本シミュレーションにおいて使用したパラメータは右の表に示す</a:t>
                </a:r>
                <a:r>
                  <a:rPr lang="en-US" altLang="ja-JP" dirty="0"/>
                  <a:t>. </a:t>
                </a:r>
              </a:p>
              <a:p>
                <a:r>
                  <a:rPr lang="ja-JP" altLang="en-US" dirty="0"/>
                  <a:t>ただし</a:t>
                </a:r>
                <a:r>
                  <a:rPr lang="en-US" altLang="ja-JP" dirty="0"/>
                  <a:t>, Λ</a:t>
                </a:r>
                <a:r>
                  <a:rPr lang="ja-JP" altLang="en-US" dirty="0"/>
                  <a:t>は未感染の</a:t>
                </a:r>
                <a:r>
                  <a:rPr lang="en-US" altLang="ja-JP" dirty="0"/>
                  <a:t>CD4 T</a:t>
                </a:r>
                <a:r>
                  <a:rPr lang="ja-JP" altLang="en-US" dirty="0"/>
                  <a:t>細胞の成長率を示す</a:t>
                </a:r>
                <a:r>
                  <a:rPr lang="en-US" altLang="ja-JP" dirty="0"/>
                  <a:t>. </a:t>
                </a:r>
              </a:p>
              <a:p>
                <a:r>
                  <a:rPr lang="ja-JP" altLang="en-US" dirty="0"/>
                  <a:t>また</a:t>
                </a:r>
                <a:r>
                  <a:rPr lang="en-US" altLang="ja-JP" dirty="0"/>
                  <a:t>, </a:t>
                </a:r>
                <a14:m>
                  <m:oMath xmlns:m="http://schemas.openxmlformats.org/officeDocument/2006/math">
                    <m:r>
                      <a:rPr lang="en-US" altLang="ja-JP" b="0" i="1" smtClean="0">
                        <a:latin typeface="Cambria Math" panose="02040503050406030204" pitchFamily="18" charset="0"/>
                      </a:rPr>
                      <m:t>𝑠𝑜𝑓𝑡𝑚𝑎𝑥</m:t>
                    </m:r>
                  </m:oMath>
                </a14:m>
                <a:r>
                  <a:rPr lang="ja-JP" altLang="en-US" dirty="0"/>
                  <a:t>関数の計算温度 </a:t>
                </a:r>
                <a14:m>
                  <m:oMath xmlns:m="http://schemas.openxmlformats.org/officeDocument/2006/math">
                    <m:r>
                      <a:rPr lang="en-US" altLang="ja-JP" b="0" i="1" smtClean="0">
                        <a:latin typeface="Cambria Math" panose="02040503050406030204" pitchFamily="18" charset="0"/>
                      </a:rPr>
                      <m:t>𝑇</m:t>
                    </m:r>
                    <m:r>
                      <a:rPr lang="en-US" altLang="ja-JP" b="0" i="1" smtClean="0">
                        <a:latin typeface="Cambria Math" panose="02040503050406030204" pitchFamily="18" charset="0"/>
                      </a:rPr>
                      <m:t>=1</m:t>
                    </m:r>
                  </m:oMath>
                </a14:m>
                <a:r>
                  <a:rPr lang="en-US" altLang="ja-JP" dirty="0"/>
                  <a:t>, </a:t>
                </a:r>
                <a:r>
                  <a:rPr lang="ja-JP" altLang="en-US" dirty="0"/>
                  <a:t>学習率</a:t>
                </a:r>
                <a14:m>
                  <m:oMath xmlns:m="http://schemas.openxmlformats.org/officeDocument/2006/math">
                    <m:r>
                      <a:rPr lang="en-US" altLang="ja-JP" b="0" i="0" smtClean="0">
                        <a:latin typeface="Cambria Math" panose="02040503050406030204" pitchFamily="18" charset="0"/>
                      </a:rPr>
                      <m:t> </m:t>
                    </m:r>
                    <m:r>
                      <a:rPr lang="ja-JP" altLang="en-US" i="1" smtClean="0">
                        <a:latin typeface="Cambria Math" panose="02040503050406030204" pitchFamily="18" charset="0"/>
                      </a:rPr>
                      <m:t>𝛼</m:t>
                    </m:r>
                    <m:r>
                      <a:rPr lang="en-US" altLang="ja-JP" b="0" i="1" smtClean="0">
                        <a:latin typeface="Cambria Math" panose="02040503050406030204" pitchFamily="18" charset="0"/>
                      </a:rPr>
                      <m:t>=0.1,</m:t>
                    </m:r>
                  </m:oMath>
                </a14:m>
                <a:r>
                  <a:rPr lang="en-US" altLang="ja-JP" dirty="0"/>
                  <a:t>  </a:t>
                </a:r>
                <a:r>
                  <a:rPr lang="ja-JP" altLang="en-US" dirty="0"/>
                  <a:t>割引係数 </a:t>
                </a:r>
                <a14:m>
                  <m:oMath xmlns:m="http://schemas.openxmlformats.org/officeDocument/2006/math">
                    <m:r>
                      <a:rPr lang="ja-JP" altLang="en-US" i="1" smtClean="0">
                        <a:latin typeface="Cambria Math" panose="02040503050406030204" pitchFamily="18" charset="0"/>
                      </a:rPr>
                      <m:t>𝛾</m:t>
                    </m:r>
                    <m:r>
                      <a:rPr lang="en-US" altLang="ja-JP" b="0" i="1" smtClean="0">
                        <a:latin typeface="Cambria Math" panose="02040503050406030204" pitchFamily="18" charset="0"/>
                      </a:rPr>
                      <m:t>=0</m:t>
                    </m:r>
                  </m:oMath>
                </a14:m>
                <a:r>
                  <a:rPr lang="en-US" altLang="ja-JP" dirty="0"/>
                  <a:t> </a:t>
                </a:r>
                <a:r>
                  <a:rPr lang="ja-JP" altLang="en-US" dirty="0"/>
                  <a:t>とする</a:t>
                </a:r>
                <a:r>
                  <a:rPr lang="en-US" altLang="ja-JP" dirty="0"/>
                  <a:t>. </a:t>
                </a:r>
              </a:p>
              <a:p>
                <a:endParaRPr lang="en-US" altLang="ja-JP" dirty="0"/>
              </a:p>
            </p:txBody>
          </p:sp>
        </mc:Choice>
        <mc:Fallback xmlns="">
          <p:sp>
            <p:nvSpPr>
              <p:cNvPr id="3" name="コンテンツ プレースホルダー 2">
                <a:extLst>
                  <a:ext uri="{FF2B5EF4-FFF2-40B4-BE49-F238E27FC236}">
                    <a16:creationId xmlns:a16="http://schemas.microsoft.com/office/drawing/2014/main" id="{0984E206-B470-167B-6E70-1E026CDF2258}"/>
                  </a:ext>
                </a:extLst>
              </p:cNvPr>
              <p:cNvSpPr>
                <a:spLocks noGrp="1" noRot="1" noChangeAspect="1" noMove="1" noResize="1" noEditPoints="1" noAdjustHandles="1" noChangeArrowheads="1" noChangeShapeType="1" noTextEdit="1"/>
              </p:cNvSpPr>
              <p:nvPr>
                <p:ph idx="1"/>
              </p:nvPr>
            </p:nvSpPr>
            <p:spPr>
              <a:xfrm>
                <a:off x="1097280" y="2595716"/>
                <a:ext cx="5177396" cy="3273378"/>
              </a:xfrm>
              <a:blipFill>
                <a:blip r:embed="rId2"/>
                <a:stretch>
                  <a:fillRect l="-1060" t="-2421" r="-1296"/>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7313AE55-C464-D08D-4DF6-C70F30AA5817}"/>
              </a:ext>
            </a:extLst>
          </p:cNvPr>
          <p:cNvPicPr>
            <a:picLocks noChangeAspect="1"/>
          </p:cNvPicPr>
          <p:nvPr/>
        </p:nvPicPr>
        <p:blipFill>
          <a:blip r:embed="rId3"/>
          <a:stretch>
            <a:fillRect/>
          </a:stretch>
        </p:blipFill>
        <p:spPr>
          <a:xfrm>
            <a:off x="7287142" y="2595716"/>
            <a:ext cx="3868538" cy="3273378"/>
          </a:xfrm>
          <a:prstGeom prst="rect">
            <a:avLst/>
          </a:prstGeom>
        </p:spPr>
      </p:pic>
      <p:sp>
        <p:nvSpPr>
          <p:cNvPr id="6" name="テキスト ボックス 5">
            <a:extLst>
              <a:ext uri="{FF2B5EF4-FFF2-40B4-BE49-F238E27FC236}">
                <a16:creationId xmlns:a16="http://schemas.microsoft.com/office/drawing/2014/main" id="{E7420EB4-FA3D-2B86-CEF3-206FBD303444}"/>
              </a:ext>
            </a:extLst>
          </p:cNvPr>
          <p:cNvSpPr txBox="1"/>
          <p:nvPr/>
        </p:nvSpPr>
        <p:spPr>
          <a:xfrm>
            <a:off x="7528560" y="2194560"/>
            <a:ext cx="4394200" cy="307777"/>
          </a:xfrm>
          <a:prstGeom prst="rect">
            <a:avLst/>
          </a:prstGeom>
          <a:noFill/>
        </p:spPr>
        <p:txBody>
          <a:bodyPr wrap="square" rtlCol="0">
            <a:spAutoFit/>
          </a:bodyPr>
          <a:lstStyle/>
          <a:p>
            <a:r>
              <a:rPr kumimoji="1" lang="en-US" altLang="ja-JP" sz="1400" dirty="0"/>
              <a:t>Table2  </a:t>
            </a:r>
            <a:r>
              <a:rPr kumimoji="1" lang="ja-JP" altLang="en-US" sz="1400" dirty="0"/>
              <a:t>シミュレーションに用いたパラメータ</a:t>
            </a:r>
          </a:p>
        </p:txBody>
      </p:sp>
      <p:sp>
        <p:nvSpPr>
          <p:cNvPr id="4" name="スライド番号プレースホルダー 3">
            <a:extLst>
              <a:ext uri="{FF2B5EF4-FFF2-40B4-BE49-F238E27FC236}">
                <a16:creationId xmlns:a16="http://schemas.microsoft.com/office/drawing/2014/main" id="{7C22D8A4-76B4-4C0B-CC04-A33119D0A4E5}"/>
              </a:ext>
            </a:extLst>
          </p:cNvPr>
          <p:cNvSpPr>
            <a:spLocks noGrp="1"/>
          </p:cNvSpPr>
          <p:nvPr>
            <p:ph type="sldNum" sz="quarter" idx="12"/>
          </p:nvPr>
        </p:nvSpPr>
        <p:spPr/>
        <p:txBody>
          <a:bodyPr/>
          <a:lstStyle/>
          <a:p>
            <a:fld id="{E0107F97-1CD5-41F0-B842-C38020C26506}" type="slidenum">
              <a:rPr kumimoji="1" lang="ja-JP" altLang="en-US" smtClean="0"/>
              <a:t>24</a:t>
            </a:fld>
            <a:endParaRPr kumimoji="1" lang="ja-JP" altLang="en-US"/>
          </a:p>
        </p:txBody>
      </p:sp>
    </p:spTree>
    <p:extLst>
      <p:ext uri="{BB962C8B-B14F-4D97-AF65-F5344CB8AC3E}">
        <p14:creationId xmlns:p14="http://schemas.microsoft.com/office/powerpoint/2010/main" val="34131898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初期条件が既知の場合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996695" y="4841204"/>
            <a:ext cx="10396729" cy="1450757"/>
          </a:xfrm>
          <a:ln>
            <a:solidFill>
              <a:schemeClr val="tx1"/>
            </a:solidFill>
          </a:ln>
        </p:spPr>
        <p:txBody>
          <a:bodyPr>
            <a:normAutofit fontScale="92500" lnSpcReduction="20000"/>
          </a:bodyPr>
          <a:lstStyle/>
          <a:p>
            <a:r>
              <a:rPr kumimoji="1" lang="ja-JP" altLang="en-US" sz="1800" dirty="0"/>
              <a:t>・上図は</a:t>
            </a:r>
            <a:r>
              <a:rPr kumimoji="1" lang="en-US" altLang="ja-JP" sz="1800" dirty="0"/>
              <a:t>500</a:t>
            </a:r>
            <a:r>
              <a:rPr kumimoji="1" lang="ja-JP" altLang="en-US" sz="1800" dirty="0"/>
              <a:t>日間の非感染</a:t>
            </a:r>
            <a:r>
              <a:rPr kumimoji="1" lang="en-US" altLang="ja-JP" sz="1800" dirty="0"/>
              <a:t>CD4 T</a:t>
            </a:r>
            <a:r>
              <a:rPr kumimoji="1" lang="ja-JP" altLang="en-US" sz="1800" dirty="0"/>
              <a:t>細胞数</a:t>
            </a:r>
            <a:r>
              <a:rPr kumimoji="1" lang="en-US" altLang="ja-JP" sz="1800" dirty="0"/>
              <a:t>X </a:t>
            </a:r>
            <a:r>
              <a:rPr kumimoji="1" lang="ja-JP" altLang="en-US" sz="1800" dirty="0"/>
              <a:t>および潜伏感染</a:t>
            </a:r>
            <a:r>
              <a:rPr kumimoji="1" lang="en-US" altLang="ja-JP" sz="1800" dirty="0"/>
              <a:t>CD4 T</a:t>
            </a:r>
            <a:r>
              <a:rPr kumimoji="1" lang="ja-JP" altLang="en-US" sz="1800" dirty="0"/>
              <a:t>細胞数</a:t>
            </a:r>
            <a:r>
              <a:rPr kumimoji="1" lang="en-US" altLang="ja-JP" sz="1800" dirty="0"/>
              <a:t>Y</a:t>
            </a:r>
            <a:r>
              <a:rPr kumimoji="1" lang="ja-JP" altLang="en-US" sz="1800" dirty="0"/>
              <a:t>の推移を表す</a:t>
            </a:r>
            <a:r>
              <a:rPr kumimoji="1" lang="en-US" altLang="ja-JP" sz="1800" dirty="0"/>
              <a:t>.</a:t>
            </a:r>
            <a:endParaRPr lang="en-US" altLang="ja-JP" sz="1800" dirty="0"/>
          </a:p>
          <a:p>
            <a:r>
              <a:rPr kumimoji="1" lang="ja-JP" altLang="en-US" sz="1800" dirty="0"/>
              <a:t>・</a:t>
            </a:r>
            <a:r>
              <a:rPr lang="en-US" altLang="ja-JP" sz="1800" dirty="0"/>
              <a:t>Fig5</a:t>
            </a:r>
            <a:r>
              <a:rPr lang="ja-JP" altLang="en-US" sz="1800" dirty="0"/>
              <a:t>に関して</a:t>
            </a:r>
            <a:r>
              <a:rPr lang="en-US" altLang="ja-JP" sz="1800" dirty="0"/>
              <a:t>, Q</a:t>
            </a:r>
            <a:r>
              <a:rPr lang="ja-JP" altLang="en-US" sz="1800" dirty="0"/>
              <a:t>学習を用いた投薬は</a:t>
            </a:r>
            <a:r>
              <a:rPr lang="en-US" altLang="ja-JP" sz="1800" dirty="0"/>
              <a:t>, </a:t>
            </a:r>
            <a:r>
              <a:rPr lang="ja-JP" altLang="en-US" sz="1800" dirty="0"/>
              <a:t>治療無しの場合や一定投薬の場合よりも非感染</a:t>
            </a:r>
            <a:r>
              <a:rPr lang="en-US" altLang="ja-JP" sz="1800" dirty="0"/>
              <a:t>CD4 T</a:t>
            </a:r>
            <a:r>
              <a:rPr lang="ja-JP" altLang="en-US" sz="1800" dirty="0"/>
              <a:t>細胞の数を増加させることが分かる</a:t>
            </a:r>
            <a:r>
              <a:rPr lang="en-US" altLang="ja-JP" sz="1800" dirty="0"/>
              <a:t>. </a:t>
            </a:r>
            <a:endParaRPr kumimoji="1" lang="en-US" altLang="ja-JP" sz="1800" dirty="0"/>
          </a:p>
          <a:p>
            <a:r>
              <a:rPr lang="ja-JP" altLang="en-US" sz="1800" dirty="0"/>
              <a:t>・</a:t>
            </a:r>
            <a:r>
              <a:rPr lang="en-US" altLang="ja-JP" sz="1800" dirty="0"/>
              <a:t>Fig6</a:t>
            </a:r>
            <a:r>
              <a:rPr lang="ja-JP" altLang="en-US" sz="1800" dirty="0"/>
              <a:t>に関して</a:t>
            </a:r>
            <a:r>
              <a:rPr lang="en-US" altLang="ja-JP" sz="1800" dirty="0"/>
              <a:t>, Q</a:t>
            </a:r>
            <a:r>
              <a:rPr lang="ja-JP" altLang="en-US" sz="1800" dirty="0"/>
              <a:t>学習を用いた投薬により</a:t>
            </a:r>
            <a:r>
              <a:rPr lang="en-US" altLang="ja-JP" sz="1800" dirty="0"/>
              <a:t>, </a:t>
            </a:r>
            <a:r>
              <a:rPr lang="ja-JP" altLang="en-US" sz="1800" dirty="0"/>
              <a:t>治療の有無にかかわらず</a:t>
            </a:r>
            <a:r>
              <a:rPr lang="en-US" altLang="ja-JP" sz="1800" dirty="0"/>
              <a:t>, </a:t>
            </a:r>
            <a:r>
              <a:rPr lang="ja-JP" altLang="en-US" sz="1800" dirty="0"/>
              <a:t>潜伏感染</a:t>
            </a:r>
            <a:r>
              <a:rPr lang="en-US" altLang="ja-JP" sz="1800" dirty="0"/>
              <a:t>CD4 T</a:t>
            </a:r>
            <a:r>
              <a:rPr lang="ja-JP" altLang="en-US" sz="1800" dirty="0"/>
              <a:t>細胞数は減少することが分かる</a:t>
            </a:r>
            <a:r>
              <a:rPr lang="en-US" altLang="ja-JP" sz="1800" dirty="0"/>
              <a:t>. </a:t>
            </a:r>
            <a:r>
              <a:rPr kumimoji="1" lang="en-US" altLang="ja-JP" sz="1800" dirty="0"/>
              <a:t> </a:t>
            </a:r>
            <a:endParaRPr kumimoji="1" lang="ja-JP" altLang="en-US" sz="1800" dirty="0"/>
          </a:p>
        </p:txBody>
      </p:sp>
      <p:pic>
        <p:nvPicPr>
          <p:cNvPr id="5" name="図 4">
            <a:extLst>
              <a:ext uri="{FF2B5EF4-FFF2-40B4-BE49-F238E27FC236}">
                <a16:creationId xmlns:a16="http://schemas.microsoft.com/office/drawing/2014/main" id="{BC5CB406-FB96-D80B-C143-25FD97B25A57}"/>
              </a:ext>
            </a:extLst>
          </p:cNvPr>
          <p:cNvPicPr>
            <a:picLocks noChangeAspect="1"/>
          </p:cNvPicPr>
          <p:nvPr/>
        </p:nvPicPr>
        <p:blipFill>
          <a:blip r:embed="rId3"/>
          <a:stretch>
            <a:fillRect/>
          </a:stretch>
        </p:blipFill>
        <p:spPr>
          <a:xfrm>
            <a:off x="2303323" y="1792532"/>
            <a:ext cx="3265424" cy="2659469"/>
          </a:xfrm>
          <a:prstGeom prst="rect">
            <a:avLst/>
          </a:prstGeom>
        </p:spPr>
      </p:pic>
      <p:pic>
        <p:nvPicPr>
          <p:cNvPr id="7" name="図 6">
            <a:extLst>
              <a:ext uri="{FF2B5EF4-FFF2-40B4-BE49-F238E27FC236}">
                <a16:creationId xmlns:a16="http://schemas.microsoft.com/office/drawing/2014/main" id="{0C7747CD-029F-7431-62C5-7F6D92953FD5}"/>
              </a:ext>
            </a:extLst>
          </p:cNvPr>
          <p:cNvPicPr>
            <a:picLocks noChangeAspect="1"/>
          </p:cNvPicPr>
          <p:nvPr/>
        </p:nvPicPr>
        <p:blipFill>
          <a:blip r:embed="rId4"/>
          <a:stretch>
            <a:fillRect/>
          </a:stretch>
        </p:blipFill>
        <p:spPr>
          <a:xfrm>
            <a:off x="6623254" y="1766221"/>
            <a:ext cx="3428650" cy="2801242"/>
          </a:xfrm>
          <a:prstGeom prst="rect">
            <a:avLst/>
          </a:prstGeom>
        </p:spPr>
      </p:pic>
      <p:sp>
        <p:nvSpPr>
          <p:cNvPr id="8" name="テキスト ボックス 7">
            <a:extLst>
              <a:ext uri="{FF2B5EF4-FFF2-40B4-BE49-F238E27FC236}">
                <a16:creationId xmlns:a16="http://schemas.microsoft.com/office/drawing/2014/main" id="{3E6F576A-C5B9-E6C6-E2BB-98E0B26DF98B}"/>
              </a:ext>
            </a:extLst>
          </p:cNvPr>
          <p:cNvSpPr txBox="1"/>
          <p:nvPr/>
        </p:nvSpPr>
        <p:spPr>
          <a:xfrm>
            <a:off x="2890703" y="4507173"/>
            <a:ext cx="3732551" cy="276999"/>
          </a:xfrm>
          <a:prstGeom prst="rect">
            <a:avLst/>
          </a:prstGeom>
          <a:noFill/>
        </p:spPr>
        <p:txBody>
          <a:bodyPr wrap="square" rtlCol="0">
            <a:spAutoFit/>
          </a:bodyPr>
          <a:lstStyle/>
          <a:p>
            <a:r>
              <a:rPr kumimoji="1" lang="en-US" altLang="ja-JP" sz="1200" dirty="0"/>
              <a:t>Fig5 </a:t>
            </a:r>
            <a:r>
              <a:rPr kumimoji="1" lang="ja-JP" altLang="en-US" sz="1200" dirty="0"/>
              <a:t>未感染</a:t>
            </a:r>
            <a:r>
              <a:rPr kumimoji="1" lang="en-US" altLang="ja-JP" sz="1200" dirty="0"/>
              <a:t>CD4 T</a:t>
            </a:r>
            <a:r>
              <a:rPr kumimoji="1" lang="ja-JP" altLang="en-US" sz="1200" dirty="0"/>
              <a:t>細胞</a:t>
            </a:r>
            <a:r>
              <a:rPr kumimoji="1" lang="en-US" altLang="ja-JP" sz="1200" dirty="0"/>
              <a:t>X</a:t>
            </a:r>
            <a:r>
              <a:rPr kumimoji="1" lang="ja-JP" altLang="en-US" sz="1200" dirty="0"/>
              <a:t>数の比較</a:t>
            </a:r>
          </a:p>
        </p:txBody>
      </p:sp>
      <p:sp>
        <p:nvSpPr>
          <p:cNvPr id="9" name="テキスト ボックス 8">
            <a:extLst>
              <a:ext uri="{FF2B5EF4-FFF2-40B4-BE49-F238E27FC236}">
                <a16:creationId xmlns:a16="http://schemas.microsoft.com/office/drawing/2014/main" id="{E66F026B-D2AC-9395-D7F3-3BB2F5F2D736}"/>
              </a:ext>
            </a:extLst>
          </p:cNvPr>
          <p:cNvSpPr txBox="1"/>
          <p:nvPr/>
        </p:nvSpPr>
        <p:spPr>
          <a:xfrm>
            <a:off x="7373860" y="4507173"/>
            <a:ext cx="3732551" cy="276999"/>
          </a:xfrm>
          <a:prstGeom prst="rect">
            <a:avLst/>
          </a:prstGeom>
          <a:noFill/>
        </p:spPr>
        <p:txBody>
          <a:bodyPr wrap="square" rtlCol="0">
            <a:spAutoFit/>
          </a:bodyPr>
          <a:lstStyle/>
          <a:p>
            <a:r>
              <a:rPr kumimoji="1" lang="en-US" altLang="ja-JP" sz="1200" dirty="0"/>
              <a:t>Fig6 </a:t>
            </a:r>
            <a:r>
              <a:rPr kumimoji="1" lang="ja-JP" altLang="en-US" sz="1200" dirty="0"/>
              <a:t>潜伏感染</a:t>
            </a:r>
            <a:r>
              <a:rPr kumimoji="1" lang="en-US" altLang="ja-JP" sz="1200" dirty="0"/>
              <a:t>CD4 T</a:t>
            </a:r>
            <a:r>
              <a:rPr kumimoji="1" lang="ja-JP" altLang="en-US" sz="1200" dirty="0"/>
              <a:t>細胞</a:t>
            </a:r>
            <a:r>
              <a:rPr kumimoji="1" lang="en-US" altLang="ja-JP" sz="1200" dirty="0"/>
              <a:t>Y</a:t>
            </a:r>
            <a:r>
              <a:rPr kumimoji="1" lang="ja-JP" altLang="en-US" sz="1200" dirty="0"/>
              <a:t>数の比較</a:t>
            </a:r>
          </a:p>
        </p:txBody>
      </p:sp>
      <p:sp>
        <p:nvSpPr>
          <p:cNvPr id="4" name="スライド番号プレースホルダー 3">
            <a:extLst>
              <a:ext uri="{FF2B5EF4-FFF2-40B4-BE49-F238E27FC236}">
                <a16:creationId xmlns:a16="http://schemas.microsoft.com/office/drawing/2014/main" id="{6A522DCB-D0DE-D811-8907-F43AF7818BE5}"/>
              </a:ext>
            </a:extLst>
          </p:cNvPr>
          <p:cNvSpPr>
            <a:spLocks noGrp="1"/>
          </p:cNvSpPr>
          <p:nvPr>
            <p:ph type="sldNum" sz="quarter" idx="12"/>
          </p:nvPr>
        </p:nvSpPr>
        <p:spPr/>
        <p:txBody>
          <a:bodyPr/>
          <a:lstStyle/>
          <a:p>
            <a:fld id="{E0107F97-1CD5-41F0-B842-C38020C26506}" type="slidenum">
              <a:rPr kumimoji="1" lang="ja-JP" altLang="en-US" smtClean="0"/>
              <a:t>25</a:t>
            </a:fld>
            <a:endParaRPr kumimoji="1" lang="ja-JP" altLang="en-US"/>
          </a:p>
        </p:txBody>
      </p:sp>
    </p:spTree>
    <p:extLst>
      <p:ext uri="{BB962C8B-B14F-4D97-AF65-F5344CB8AC3E}">
        <p14:creationId xmlns:p14="http://schemas.microsoft.com/office/powerpoint/2010/main" val="252299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初期条件が既知の場合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097278" y="4495032"/>
            <a:ext cx="10652762" cy="1821617"/>
          </a:xfrm>
          <a:ln>
            <a:solidFill>
              <a:schemeClr val="tx1"/>
            </a:solidFill>
          </a:ln>
        </p:spPr>
        <p:txBody>
          <a:bodyPr>
            <a:normAutofit/>
          </a:bodyPr>
          <a:lstStyle/>
          <a:p>
            <a:pPr marL="0" indent="0">
              <a:buNone/>
            </a:pPr>
            <a:r>
              <a:rPr kumimoji="1" lang="ja-JP" altLang="en-US" sz="1600" dirty="0"/>
              <a:t>・</a:t>
            </a:r>
            <a:r>
              <a:rPr lang="ja-JP" altLang="en-US" sz="1600" dirty="0"/>
              <a:t>右図</a:t>
            </a:r>
            <a:r>
              <a:rPr kumimoji="1" lang="ja-JP" altLang="en-US" sz="1600" dirty="0"/>
              <a:t>は </a:t>
            </a:r>
            <a:r>
              <a:rPr kumimoji="1" lang="en-US" altLang="ja-JP" sz="1600" dirty="0"/>
              <a:t>500</a:t>
            </a:r>
            <a:r>
              <a:rPr kumimoji="1" lang="ja-JP" altLang="en-US" sz="1600" dirty="0"/>
              <a:t>日間において活動感染した</a:t>
            </a:r>
            <a:r>
              <a:rPr kumimoji="1" lang="en-US" altLang="ja-JP" sz="1600" dirty="0"/>
              <a:t>CD4 T</a:t>
            </a:r>
            <a:r>
              <a:rPr kumimoji="1" lang="ja-JP" altLang="en-US" sz="1600" dirty="0"/>
              <a:t>細胞数</a:t>
            </a:r>
            <a:r>
              <a:rPr lang="en-US" altLang="ja-JP" sz="1600" dirty="0"/>
              <a:t>Z,</a:t>
            </a:r>
            <a:r>
              <a:rPr lang="ja-JP" altLang="en-US" sz="1600" dirty="0"/>
              <a:t> 遊離ウイルス</a:t>
            </a:r>
            <a:r>
              <a:rPr lang="en-US" altLang="ja-JP" sz="1600" dirty="0"/>
              <a:t>V</a:t>
            </a:r>
            <a:r>
              <a:rPr lang="ja-JP" altLang="en-US" sz="1600" dirty="0"/>
              <a:t>の推移を表す</a:t>
            </a:r>
            <a:r>
              <a:rPr lang="en-US" altLang="ja-JP" sz="1600" dirty="0"/>
              <a:t>. </a:t>
            </a:r>
          </a:p>
          <a:p>
            <a:pPr marL="0" indent="0">
              <a:buNone/>
            </a:pPr>
            <a:r>
              <a:rPr lang="ja-JP" altLang="en-US" sz="1600" dirty="0"/>
              <a:t>・</a:t>
            </a:r>
            <a:r>
              <a:rPr lang="en-US" altLang="ja-JP" sz="1600" dirty="0"/>
              <a:t>Fig 7</a:t>
            </a:r>
            <a:r>
              <a:rPr lang="ja-JP" altLang="en-US" sz="1600" dirty="0"/>
              <a:t>は活動感染</a:t>
            </a:r>
            <a:r>
              <a:rPr lang="en-US" altLang="ja-JP" sz="1600" dirty="0"/>
              <a:t>CD4 T</a:t>
            </a:r>
            <a:r>
              <a:rPr lang="ja-JP" altLang="en-US" sz="1600" dirty="0"/>
              <a:t>細胞数の推移であり</a:t>
            </a:r>
            <a:r>
              <a:rPr lang="en-US" altLang="ja-JP" sz="1600" dirty="0"/>
              <a:t>, Q</a:t>
            </a:r>
            <a:r>
              <a:rPr lang="ja-JP" altLang="en-US" sz="1600" dirty="0"/>
              <a:t>学習を用いた治療では</a:t>
            </a:r>
            <a:r>
              <a:rPr lang="en-US" altLang="ja-JP" sz="1600" dirty="0"/>
              <a:t>, </a:t>
            </a:r>
            <a:r>
              <a:rPr lang="ja-JP" altLang="en-US" sz="1600" dirty="0"/>
              <a:t>治療無しの場合や一定投薬の場合と比較して</a:t>
            </a:r>
            <a:r>
              <a:rPr lang="en-US" altLang="ja-JP" sz="1600" dirty="0"/>
              <a:t>, </a:t>
            </a:r>
            <a:r>
              <a:rPr lang="ja-JP" altLang="en-US" sz="1600" dirty="0"/>
              <a:t>活動感染した</a:t>
            </a:r>
            <a:r>
              <a:rPr lang="en-US" altLang="ja-JP" sz="1600" dirty="0"/>
              <a:t>CD4 T</a:t>
            </a:r>
            <a:r>
              <a:rPr lang="ja-JP" altLang="en-US" sz="1600" dirty="0"/>
              <a:t>細胞数は減少している</a:t>
            </a:r>
            <a:r>
              <a:rPr lang="en-US" altLang="ja-JP" sz="1600" dirty="0"/>
              <a:t>. </a:t>
            </a:r>
          </a:p>
          <a:p>
            <a:pPr marL="0" indent="0">
              <a:buNone/>
            </a:pPr>
            <a:r>
              <a:rPr lang="ja-JP" altLang="en-US" sz="1600" dirty="0"/>
              <a:t>・</a:t>
            </a:r>
            <a:r>
              <a:rPr lang="en-US" altLang="ja-JP" sz="1600" dirty="0"/>
              <a:t>Fig 8</a:t>
            </a:r>
            <a:r>
              <a:rPr lang="ja-JP" altLang="en-US" sz="1600" dirty="0"/>
              <a:t>は遊離ウイルス数の推移であり</a:t>
            </a:r>
            <a:r>
              <a:rPr lang="en-US" altLang="ja-JP" sz="1600" dirty="0"/>
              <a:t>, </a:t>
            </a:r>
            <a:r>
              <a:rPr lang="ja-JP" altLang="en-US" sz="1600" dirty="0"/>
              <a:t>一定投薬よりも</a:t>
            </a:r>
            <a:r>
              <a:rPr lang="en-US" altLang="ja-JP" sz="1600" dirty="0"/>
              <a:t>Q</a:t>
            </a:r>
            <a:r>
              <a:rPr lang="ja-JP" altLang="en-US" sz="1600" dirty="0"/>
              <a:t>学習をもちいた投薬は遊離ウイルス数を減少させることが分かる</a:t>
            </a:r>
            <a:r>
              <a:rPr lang="en-US" altLang="ja-JP" sz="1600" dirty="0"/>
              <a:t>. </a:t>
            </a:r>
          </a:p>
          <a:p>
            <a:pPr marL="0" indent="0">
              <a:buNone/>
            </a:pPr>
            <a:r>
              <a:rPr lang="ja-JP" altLang="en-US" sz="1600" dirty="0"/>
              <a:t>・遊離ウイルス数を減少させると</a:t>
            </a:r>
            <a:r>
              <a:rPr lang="en-US" altLang="ja-JP" sz="1600" dirty="0"/>
              <a:t>, </a:t>
            </a:r>
            <a:r>
              <a:rPr lang="ja-JP" altLang="en-US" sz="1600" dirty="0"/>
              <a:t>未感染</a:t>
            </a:r>
            <a:r>
              <a:rPr lang="en-US" altLang="ja-JP" sz="1600" dirty="0"/>
              <a:t>CD4 T</a:t>
            </a:r>
            <a:r>
              <a:rPr lang="ja-JP" altLang="en-US" sz="1600" dirty="0"/>
              <a:t>細胞数が増加し</a:t>
            </a:r>
            <a:r>
              <a:rPr lang="en-US" altLang="ja-JP" sz="1600" dirty="0"/>
              <a:t>, </a:t>
            </a:r>
            <a:r>
              <a:rPr lang="ja-JP" altLang="en-US" sz="1600" dirty="0"/>
              <a:t>結果として免疫システムの向上につながる</a:t>
            </a:r>
            <a:r>
              <a:rPr lang="en-US" altLang="ja-JP" sz="1600" dirty="0"/>
              <a:t>. </a:t>
            </a:r>
          </a:p>
        </p:txBody>
      </p:sp>
      <p:sp>
        <p:nvSpPr>
          <p:cNvPr id="8" name="テキスト ボックス 7">
            <a:extLst>
              <a:ext uri="{FF2B5EF4-FFF2-40B4-BE49-F238E27FC236}">
                <a16:creationId xmlns:a16="http://schemas.microsoft.com/office/drawing/2014/main" id="{3E6F576A-C5B9-E6C6-E2BB-98E0B26DF98B}"/>
              </a:ext>
            </a:extLst>
          </p:cNvPr>
          <p:cNvSpPr txBox="1"/>
          <p:nvPr/>
        </p:nvSpPr>
        <p:spPr>
          <a:xfrm>
            <a:off x="2931877" y="4109526"/>
            <a:ext cx="3732551" cy="276999"/>
          </a:xfrm>
          <a:prstGeom prst="rect">
            <a:avLst/>
          </a:prstGeom>
          <a:noFill/>
        </p:spPr>
        <p:txBody>
          <a:bodyPr wrap="square" rtlCol="0">
            <a:spAutoFit/>
          </a:bodyPr>
          <a:lstStyle/>
          <a:p>
            <a:r>
              <a:rPr kumimoji="1" lang="en-US" altLang="ja-JP" sz="1200" dirty="0"/>
              <a:t>Fig7 </a:t>
            </a:r>
            <a:r>
              <a:rPr kumimoji="1" lang="ja-JP" altLang="en-US" sz="1200" dirty="0"/>
              <a:t>活動感染</a:t>
            </a:r>
            <a:r>
              <a:rPr kumimoji="1" lang="en-US" altLang="ja-JP" sz="1200" dirty="0"/>
              <a:t>CD4 T</a:t>
            </a:r>
            <a:r>
              <a:rPr kumimoji="1" lang="ja-JP" altLang="en-US" sz="1200" dirty="0"/>
              <a:t>細胞</a:t>
            </a:r>
            <a:r>
              <a:rPr kumimoji="1" lang="en-US" altLang="ja-JP" sz="1200" dirty="0"/>
              <a:t>Z</a:t>
            </a:r>
            <a:r>
              <a:rPr kumimoji="1" lang="ja-JP" altLang="en-US" sz="1200" dirty="0"/>
              <a:t>数の比較</a:t>
            </a:r>
          </a:p>
        </p:txBody>
      </p:sp>
      <p:sp>
        <p:nvSpPr>
          <p:cNvPr id="9" name="テキスト ボックス 8">
            <a:extLst>
              <a:ext uri="{FF2B5EF4-FFF2-40B4-BE49-F238E27FC236}">
                <a16:creationId xmlns:a16="http://schemas.microsoft.com/office/drawing/2014/main" id="{E66F026B-D2AC-9395-D7F3-3BB2F5F2D736}"/>
              </a:ext>
            </a:extLst>
          </p:cNvPr>
          <p:cNvSpPr txBox="1"/>
          <p:nvPr/>
        </p:nvSpPr>
        <p:spPr>
          <a:xfrm>
            <a:off x="7028896" y="4163779"/>
            <a:ext cx="3732551" cy="276999"/>
          </a:xfrm>
          <a:prstGeom prst="rect">
            <a:avLst/>
          </a:prstGeom>
          <a:noFill/>
        </p:spPr>
        <p:txBody>
          <a:bodyPr wrap="square" rtlCol="0">
            <a:spAutoFit/>
          </a:bodyPr>
          <a:lstStyle/>
          <a:p>
            <a:r>
              <a:rPr kumimoji="1" lang="en-US" altLang="ja-JP" sz="1200" dirty="0"/>
              <a:t>Fig 8</a:t>
            </a:r>
            <a:r>
              <a:rPr kumimoji="1" lang="ja-JP" altLang="en-US" sz="1200" dirty="0"/>
              <a:t> 遊離ウイルス</a:t>
            </a:r>
            <a:r>
              <a:rPr kumimoji="1" lang="en-US" altLang="ja-JP" sz="1200" dirty="0"/>
              <a:t>V</a:t>
            </a:r>
            <a:r>
              <a:rPr kumimoji="1" lang="ja-JP" altLang="en-US" sz="1200" dirty="0"/>
              <a:t>数の比較</a:t>
            </a:r>
          </a:p>
        </p:txBody>
      </p:sp>
      <p:pic>
        <p:nvPicPr>
          <p:cNvPr id="6" name="図 5">
            <a:extLst>
              <a:ext uri="{FF2B5EF4-FFF2-40B4-BE49-F238E27FC236}">
                <a16:creationId xmlns:a16="http://schemas.microsoft.com/office/drawing/2014/main" id="{41E19E17-D16A-FA1E-2F2F-C6F657028C8D}"/>
              </a:ext>
            </a:extLst>
          </p:cNvPr>
          <p:cNvPicPr>
            <a:picLocks noChangeAspect="1"/>
          </p:cNvPicPr>
          <p:nvPr/>
        </p:nvPicPr>
        <p:blipFill>
          <a:blip r:embed="rId3"/>
          <a:stretch>
            <a:fillRect/>
          </a:stretch>
        </p:blipFill>
        <p:spPr>
          <a:xfrm>
            <a:off x="2567409" y="1825142"/>
            <a:ext cx="2879368" cy="2285683"/>
          </a:xfrm>
          <a:prstGeom prst="rect">
            <a:avLst/>
          </a:prstGeom>
        </p:spPr>
      </p:pic>
      <p:pic>
        <p:nvPicPr>
          <p:cNvPr id="11" name="図 10">
            <a:extLst>
              <a:ext uri="{FF2B5EF4-FFF2-40B4-BE49-F238E27FC236}">
                <a16:creationId xmlns:a16="http://schemas.microsoft.com/office/drawing/2014/main" id="{623E6285-954C-AFFF-1F6A-EFEEB7D59227}"/>
              </a:ext>
            </a:extLst>
          </p:cNvPr>
          <p:cNvPicPr>
            <a:picLocks noChangeAspect="1"/>
          </p:cNvPicPr>
          <p:nvPr/>
        </p:nvPicPr>
        <p:blipFill>
          <a:blip r:embed="rId4"/>
          <a:stretch>
            <a:fillRect/>
          </a:stretch>
        </p:blipFill>
        <p:spPr>
          <a:xfrm>
            <a:off x="6419924" y="1825142"/>
            <a:ext cx="2840668" cy="2342819"/>
          </a:xfrm>
          <a:prstGeom prst="rect">
            <a:avLst/>
          </a:prstGeom>
        </p:spPr>
      </p:pic>
      <p:sp>
        <p:nvSpPr>
          <p:cNvPr id="4" name="スライド番号プレースホルダー 3">
            <a:extLst>
              <a:ext uri="{FF2B5EF4-FFF2-40B4-BE49-F238E27FC236}">
                <a16:creationId xmlns:a16="http://schemas.microsoft.com/office/drawing/2014/main" id="{0363F480-CA75-B700-FAA0-AFAE9B69B8EC}"/>
              </a:ext>
            </a:extLst>
          </p:cNvPr>
          <p:cNvSpPr>
            <a:spLocks noGrp="1"/>
          </p:cNvSpPr>
          <p:nvPr>
            <p:ph type="sldNum" sz="quarter" idx="12"/>
          </p:nvPr>
        </p:nvSpPr>
        <p:spPr/>
        <p:txBody>
          <a:bodyPr/>
          <a:lstStyle/>
          <a:p>
            <a:fld id="{E0107F97-1CD5-41F0-B842-C38020C26506}" type="slidenum">
              <a:rPr kumimoji="1" lang="ja-JP" altLang="en-US" smtClean="0"/>
              <a:t>26</a:t>
            </a:fld>
            <a:endParaRPr kumimoji="1" lang="ja-JP" altLang="en-US"/>
          </a:p>
        </p:txBody>
      </p:sp>
    </p:spTree>
    <p:extLst>
      <p:ext uri="{BB962C8B-B14F-4D97-AF65-F5344CB8AC3E}">
        <p14:creationId xmlns:p14="http://schemas.microsoft.com/office/powerpoint/2010/main" val="19734895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初期条件が不確実な場合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097279" y="1845734"/>
            <a:ext cx="5960746" cy="4470916"/>
          </a:xfrm>
        </p:spPr>
        <p:txBody>
          <a:bodyPr/>
          <a:lstStyle/>
          <a:p>
            <a:r>
              <a:rPr kumimoji="1" lang="ja-JP" altLang="en-US" dirty="0"/>
              <a:t>・次に初期条件が不確実な場合における</a:t>
            </a:r>
            <a:r>
              <a:rPr kumimoji="1" lang="en-US" altLang="ja-JP" dirty="0"/>
              <a:t>Q</a:t>
            </a:r>
            <a:r>
              <a:rPr kumimoji="1" lang="ja-JP" altLang="en-US" dirty="0"/>
              <a:t>学習の効果を検証する</a:t>
            </a:r>
            <a:r>
              <a:rPr kumimoji="1" lang="en-US" altLang="ja-JP" dirty="0"/>
              <a:t>. </a:t>
            </a:r>
            <a:r>
              <a:rPr kumimoji="1" lang="ja-JP" altLang="en-US" dirty="0"/>
              <a:t>初期条件の不確実性は</a:t>
            </a:r>
            <a:r>
              <a:rPr kumimoji="1" lang="en-US" altLang="ja-JP" dirty="0"/>
              <a:t>, </a:t>
            </a:r>
            <a:r>
              <a:rPr kumimoji="1" lang="ja-JP" altLang="en-US" dirty="0"/>
              <a:t>患者による細胞数の変化に対応する</a:t>
            </a:r>
            <a:r>
              <a:rPr kumimoji="1" lang="en-US" altLang="ja-JP" dirty="0"/>
              <a:t>. </a:t>
            </a:r>
          </a:p>
          <a:p>
            <a:endParaRPr lang="en-US" altLang="ja-JP" dirty="0"/>
          </a:p>
          <a:p>
            <a:r>
              <a:rPr kumimoji="1" lang="ja-JP" altLang="en-US" dirty="0"/>
              <a:t>・ここでは</a:t>
            </a:r>
            <a:r>
              <a:rPr kumimoji="1" lang="en-US" altLang="ja-JP" dirty="0"/>
              <a:t>, </a:t>
            </a:r>
            <a:r>
              <a:rPr kumimoji="1" lang="ja-JP" altLang="en-US" dirty="0"/>
              <a:t>初期条件の不確実性は異なる平均と標準偏差を持つ正規分布であると仮定する</a:t>
            </a:r>
            <a:r>
              <a:rPr kumimoji="1" lang="en-US" altLang="ja-JP" dirty="0"/>
              <a:t>. (table3)</a:t>
            </a:r>
          </a:p>
          <a:p>
            <a:endParaRPr lang="en-US" altLang="ja-JP" dirty="0"/>
          </a:p>
          <a:p>
            <a:r>
              <a:rPr lang="ja-JP" altLang="en-US" dirty="0"/>
              <a:t>・</a:t>
            </a:r>
            <a:r>
              <a:rPr lang="en-US" altLang="ja-JP" dirty="0"/>
              <a:t>Q</a:t>
            </a:r>
            <a:r>
              <a:rPr lang="ja-JP" altLang="en-US" dirty="0"/>
              <a:t>学習の過程において</a:t>
            </a:r>
            <a:r>
              <a:rPr lang="en-US" altLang="ja-JP" dirty="0"/>
              <a:t>, </a:t>
            </a:r>
            <a:r>
              <a:rPr lang="ja-JP" altLang="en-US" dirty="0"/>
              <a:t>各状態における</a:t>
            </a:r>
            <a:r>
              <a:rPr lang="en-US" altLang="ja-JP" dirty="0"/>
              <a:t>Q</a:t>
            </a:r>
            <a:r>
              <a:rPr lang="ja-JP" altLang="en-US" dirty="0"/>
              <a:t>値は</a:t>
            </a:r>
            <a:r>
              <a:rPr lang="en-US" altLang="ja-JP" dirty="0"/>
              <a:t>Q</a:t>
            </a:r>
            <a:r>
              <a:rPr lang="ja-JP" altLang="en-US" dirty="0"/>
              <a:t>テーブル</a:t>
            </a:r>
            <a:r>
              <a:rPr lang="en-US" altLang="ja-JP" dirty="0"/>
              <a:t>(Table4)</a:t>
            </a:r>
            <a:r>
              <a:rPr lang="ja-JP" altLang="en-US" dirty="0"/>
              <a:t>に格納される</a:t>
            </a:r>
            <a:r>
              <a:rPr lang="en-US" altLang="ja-JP" dirty="0"/>
              <a:t>. </a:t>
            </a:r>
            <a:endParaRPr kumimoji="1" lang="en-US" altLang="ja-JP" dirty="0"/>
          </a:p>
        </p:txBody>
      </p:sp>
      <p:pic>
        <p:nvPicPr>
          <p:cNvPr id="5" name="図 4">
            <a:extLst>
              <a:ext uri="{FF2B5EF4-FFF2-40B4-BE49-F238E27FC236}">
                <a16:creationId xmlns:a16="http://schemas.microsoft.com/office/drawing/2014/main" id="{2FA028E1-A79C-B885-6F12-AB30A0D1F0B6}"/>
              </a:ext>
            </a:extLst>
          </p:cNvPr>
          <p:cNvPicPr>
            <a:picLocks noChangeAspect="1"/>
          </p:cNvPicPr>
          <p:nvPr/>
        </p:nvPicPr>
        <p:blipFill>
          <a:blip r:embed="rId3"/>
          <a:stretch>
            <a:fillRect/>
          </a:stretch>
        </p:blipFill>
        <p:spPr>
          <a:xfrm>
            <a:off x="7240905" y="2167251"/>
            <a:ext cx="4447401" cy="1450756"/>
          </a:xfrm>
          <a:prstGeom prst="rect">
            <a:avLst/>
          </a:prstGeom>
        </p:spPr>
      </p:pic>
      <p:sp>
        <p:nvSpPr>
          <p:cNvPr id="7" name="テキスト ボックス 6">
            <a:extLst>
              <a:ext uri="{FF2B5EF4-FFF2-40B4-BE49-F238E27FC236}">
                <a16:creationId xmlns:a16="http://schemas.microsoft.com/office/drawing/2014/main" id="{B16C8AA9-B262-8CD1-0BCC-99E45302115F}"/>
              </a:ext>
            </a:extLst>
          </p:cNvPr>
          <p:cNvSpPr txBox="1"/>
          <p:nvPr/>
        </p:nvSpPr>
        <p:spPr>
          <a:xfrm>
            <a:off x="7884160" y="1801491"/>
            <a:ext cx="3068320" cy="369332"/>
          </a:xfrm>
          <a:prstGeom prst="rect">
            <a:avLst/>
          </a:prstGeom>
          <a:noFill/>
        </p:spPr>
        <p:txBody>
          <a:bodyPr wrap="square" rtlCol="0">
            <a:spAutoFit/>
          </a:bodyPr>
          <a:lstStyle/>
          <a:p>
            <a:r>
              <a:rPr kumimoji="1" lang="en-US" altLang="ja-JP" dirty="0"/>
              <a:t>Table3 </a:t>
            </a:r>
            <a:r>
              <a:rPr kumimoji="1" lang="ja-JP" altLang="en-US" dirty="0"/>
              <a:t>不確実な初期条件</a:t>
            </a:r>
          </a:p>
        </p:txBody>
      </p:sp>
      <p:pic>
        <p:nvPicPr>
          <p:cNvPr id="12" name="図 11">
            <a:extLst>
              <a:ext uri="{FF2B5EF4-FFF2-40B4-BE49-F238E27FC236}">
                <a16:creationId xmlns:a16="http://schemas.microsoft.com/office/drawing/2014/main" id="{61737418-D81C-0CAE-D290-9803FBA016F2}"/>
              </a:ext>
            </a:extLst>
          </p:cNvPr>
          <p:cNvPicPr>
            <a:picLocks noChangeAspect="1"/>
          </p:cNvPicPr>
          <p:nvPr/>
        </p:nvPicPr>
        <p:blipFill>
          <a:blip r:embed="rId4"/>
          <a:stretch>
            <a:fillRect/>
          </a:stretch>
        </p:blipFill>
        <p:spPr>
          <a:xfrm>
            <a:off x="7107891" y="4377684"/>
            <a:ext cx="4713427" cy="1769115"/>
          </a:xfrm>
          <a:prstGeom prst="rect">
            <a:avLst/>
          </a:prstGeom>
        </p:spPr>
      </p:pic>
      <p:sp>
        <p:nvSpPr>
          <p:cNvPr id="13" name="テキスト ボックス 12">
            <a:extLst>
              <a:ext uri="{FF2B5EF4-FFF2-40B4-BE49-F238E27FC236}">
                <a16:creationId xmlns:a16="http://schemas.microsoft.com/office/drawing/2014/main" id="{1AE438CB-501C-17B3-AA24-1E2BC5609428}"/>
              </a:ext>
            </a:extLst>
          </p:cNvPr>
          <p:cNvSpPr txBox="1"/>
          <p:nvPr/>
        </p:nvSpPr>
        <p:spPr>
          <a:xfrm>
            <a:off x="7930444" y="3983767"/>
            <a:ext cx="3068320" cy="369332"/>
          </a:xfrm>
          <a:prstGeom prst="rect">
            <a:avLst/>
          </a:prstGeom>
          <a:noFill/>
        </p:spPr>
        <p:txBody>
          <a:bodyPr wrap="square" rtlCol="0">
            <a:spAutoFit/>
          </a:bodyPr>
          <a:lstStyle/>
          <a:p>
            <a:r>
              <a:rPr kumimoji="1" lang="en-US" altLang="ja-JP" dirty="0"/>
              <a:t>Table4 Q</a:t>
            </a:r>
            <a:r>
              <a:rPr kumimoji="1" lang="ja-JP" altLang="en-US" dirty="0"/>
              <a:t>テーブルの例</a:t>
            </a:r>
          </a:p>
        </p:txBody>
      </p:sp>
      <p:sp>
        <p:nvSpPr>
          <p:cNvPr id="14" name="スライド番号プレースホルダー 13">
            <a:extLst>
              <a:ext uri="{FF2B5EF4-FFF2-40B4-BE49-F238E27FC236}">
                <a16:creationId xmlns:a16="http://schemas.microsoft.com/office/drawing/2014/main" id="{EC590C42-7F0E-29C9-775C-710FE008D44D}"/>
              </a:ext>
            </a:extLst>
          </p:cNvPr>
          <p:cNvSpPr>
            <a:spLocks noGrp="1"/>
          </p:cNvSpPr>
          <p:nvPr>
            <p:ph type="sldNum" sz="quarter" idx="12"/>
          </p:nvPr>
        </p:nvSpPr>
        <p:spPr/>
        <p:txBody>
          <a:bodyPr/>
          <a:lstStyle/>
          <a:p>
            <a:fld id="{E0107F97-1CD5-41F0-B842-C38020C26506}" type="slidenum">
              <a:rPr kumimoji="1" lang="ja-JP" altLang="en-US" smtClean="0"/>
              <a:t>27</a:t>
            </a:fld>
            <a:endParaRPr kumimoji="1" lang="ja-JP" altLang="en-US"/>
          </a:p>
        </p:txBody>
      </p:sp>
    </p:spTree>
    <p:extLst>
      <p:ext uri="{BB962C8B-B14F-4D97-AF65-F5344CB8AC3E}">
        <p14:creationId xmlns:p14="http://schemas.microsoft.com/office/powerpoint/2010/main" val="906658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初期条件が不確実な場合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097278" y="4865892"/>
            <a:ext cx="10533889" cy="1450757"/>
          </a:xfrm>
          <a:ln>
            <a:solidFill>
              <a:schemeClr val="tx1"/>
            </a:solidFill>
          </a:ln>
        </p:spPr>
        <p:txBody>
          <a:bodyPr>
            <a:normAutofit lnSpcReduction="10000"/>
          </a:bodyPr>
          <a:lstStyle/>
          <a:p>
            <a:pPr marL="0" indent="0">
              <a:buNone/>
            </a:pPr>
            <a:r>
              <a:rPr kumimoji="1" lang="ja-JP" altLang="en-US" sz="1800" dirty="0"/>
              <a:t>・右図は</a:t>
            </a:r>
            <a:r>
              <a:rPr kumimoji="1" lang="en-US" altLang="ja-JP" sz="1800" dirty="0"/>
              <a:t>200</a:t>
            </a:r>
            <a:r>
              <a:rPr kumimoji="1" lang="ja-JP" altLang="en-US" sz="1800" dirty="0"/>
              <a:t>の異なる初期条件とそのうち</a:t>
            </a:r>
            <a:r>
              <a:rPr kumimoji="1" lang="en-US" altLang="ja-JP" sz="1800" dirty="0"/>
              <a:t>10</a:t>
            </a:r>
            <a:r>
              <a:rPr kumimoji="1" lang="ja-JP" altLang="en-US" sz="1800" dirty="0"/>
              <a:t>個のサンプルパスに対するシステムのシミュレーション結果である</a:t>
            </a:r>
            <a:r>
              <a:rPr kumimoji="1" lang="en-US" altLang="ja-JP" sz="1800" dirty="0"/>
              <a:t>.</a:t>
            </a:r>
          </a:p>
          <a:p>
            <a:pPr marL="0" indent="0">
              <a:buNone/>
            </a:pPr>
            <a:r>
              <a:rPr kumimoji="1" lang="ja-JP" altLang="en-US" sz="1800" dirty="0"/>
              <a:t>・</a:t>
            </a:r>
            <a:r>
              <a:rPr kumimoji="1" lang="en-US" altLang="ja-JP" sz="1800" dirty="0"/>
              <a:t>Fig 9</a:t>
            </a:r>
            <a:r>
              <a:rPr kumimoji="1" lang="ja-JP" altLang="en-US" sz="1800" dirty="0"/>
              <a:t>は不確実な初期条件における非感染</a:t>
            </a:r>
            <a:r>
              <a:rPr kumimoji="1" lang="en-US" altLang="ja-JP" sz="1800" dirty="0"/>
              <a:t>CD4 T</a:t>
            </a:r>
            <a:r>
              <a:rPr kumimoji="1" lang="ja-JP" altLang="en-US" sz="1800" dirty="0"/>
              <a:t>細胞数</a:t>
            </a:r>
            <a:r>
              <a:rPr kumimoji="1" lang="en-US" altLang="ja-JP" sz="1800" dirty="0"/>
              <a:t>X, Fig 10</a:t>
            </a:r>
            <a:r>
              <a:rPr kumimoji="1" lang="ja-JP" altLang="en-US" sz="1800" dirty="0"/>
              <a:t>は潜伏</a:t>
            </a:r>
            <a:r>
              <a:rPr kumimoji="1" lang="en-US" altLang="ja-JP" sz="1800" dirty="0"/>
              <a:t>CD4 T</a:t>
            </a:r>
            <a:r>
              <a:rPr kumimoji="1" lang="ja-JP" altLang="en-US" sz="1800" dirty="0"/>
              <a:t>細胞</a:t>
            </a:r>
            <a:r>
              <a:rPr kumimoji="1" lang="en-US" altLang="ja-JP" sz="1800" dirty="0"/>
              <a:t>Y</a:t>
            </a:r>
            <a:r>
              <a:rPr kumimoji="1" lang="ja-JP" altLang="en-US" sz="1800" dirty="0"/>
              <a:t>の推移を表す</a:t>
            </a:r>
            <a:r>
              <a:rPr kumimoji="1" lang="en-US" altLang="ja-JP" sz="1800" dirty="0"/>
              <a:t>. </a:t>
            </a:r>
          </a:p>
          <a:p>
            <a:pPr marL="0" indent="0">
              <a:buNone/>
            </a:pPr>
            <a:r>
              <a:rPr lang="ja-JP" altLang="en-US" sz="1800" dirty="0"/>
              <a:t>・初期状態の不確実性にもかかわらず</a:t>
            </a:r>
            <a:r>
              <a:rPr lang="en-US" altLang="ja-JP" sz="1800" dirty="0"/>
              <a:t>, </a:t>
            </a:r>
            <a:r>
              <a:rPr lang="ja-JP" altLang="en-US" sz="1800" dirty="0"/>
              <a:t>非感染</a:t>
            </a:r>
            <a:r>
              <a:rPr lang="en-US" altLang="ja-JP" sz="1800" dirty="0"/>
              <a:t>CD4 T</a:t>
            </a:r>
            <a:r>
              <a:rPr lang="ja-JP" altLang="en-US" sz="1800" dirty="0"/>
              <a:t>細胞数はいずれも増加し</a:t>
            </a:r>
            <a:r>
              <a:rPr lang="en-US" altLang="ja-JP" sz="1800" dirty="0"/>
              <a:t>, </a:t>
            </a:r>
            <a:r>
              <a:rPr lang="ja-JP" altLang="en-US" sz="1800" dirty="0"/>
              <a:t>潜伏細胞数は減少することが分かる</a:t>
            </a:r>
            <a:r>
              <a:rPr lang="en-US" altLang="ja-JP" sz="1800" dirty="0"/>
              <a:t>. </a:t>
            </a:r>
          </a:p>
          <a:p>
            <a:endParaRPr kumimoji="1" lang="en-US" altLang="ja-JP" dirty="0"/>
          </a:p>
        </p:txBody>
      </p:sp>
      <p:sp>
        <p:nvSpPr>
          <p:cNvPr id="8" name="テキスト ボックス 7">
            <a:extLst>
              <a:ext uri="{FF2B5EF4-FFF2-40B4-BE49-F238E27FC236}">
                <a16:creationId xmlns:a16="http://schemas.microsoft.com/office/drawing/2014/main" id="{3E6F576A-C5B9-E6C6-E2BB-98E0B26DF98B}"/>
              </a:ext>
            </a:extLst>
          </p:cNvPr>
          <p:cNvSpPr txBox="1"/>
          <p:nvPr/>
        </p:nvSpPr>
        <p:spPr>
          <a:xfrm>
            <a:off x="2293647" y="4461146"/>
            <a:ext cx="4460572" cy="261610"/>
          </a:xfrm>
          <a:prstGeom prst="rect">
            <a:avLst/>
          </a:prstGeom>
          <a:noFill/>
        </p:spPr>
        <p:txBody>
          <a:bodyPr wrap="square" rtlCol="0">
            <a:spAutoFit/>
          </a:bodyPr>
          <a:lstStyle/>
          <a:p>
            <a:r>
              <a:rPr kumimoji="1" lang="en-US" altLang="ja-JP" sz="1100" dirty="0"/>
              <a:t>Fig9 </a:t>
            </a:r>
            <a:r>
              <a:rPr kumimoji="1" lang="ja-JP" altLang="en-US" sz="1100" dirty="0"/>
              <a:t>不確実な初期条件の下での非感染</a:t>
            </a:r>
            <a:r>
              <a:rPr kumimoji="1" lang="en-US" altLang="ja-JP" sz="1100" dirty="0"/>
              <a:t>CD4 T</a:t>
            </a:r>
            <a:r>
              <a:rPr kumimoji="1" lang="ja-JP" altLang="en-US" sz="1100" dirty="0"/>
              <a:t>細胞</a:t>
            </a:r>
            <a:r>
              <a:rPr kumimoji="1" lang="en-US" altLang="ja-JP" sz="1100" dirty="0"/>
              <a:t>X</a:t>
            </a:r>
            <a:r>
              <a:rPr kumimoji="1" lang="ja-JP" altLang="en-US" sz="1100" dirty="0"/>
              <a:t>数の比較</a:t>
            </a:r>
          </a:p>
        </p:txBody>
      </p:sp>
      <p:sp>
        <p:nvSpPr>
          <p:cNvPr id="9" name="テキスト ボックス 8">
            <a:extLst>
              <a:ext uri="{FF2B5EF4-FFF2-40B4-BE49-F238E27FC236}">
                <a16:creationId xmlns:a16="http://schemas.microsoft.com/office/drawing/2014/main" id="{E66F026B-D2AC-9395-D7F3-3BB2F5F2D736}"/>
              </a:ext>
            </a:extLst>
          </p:cNvPr>
          <p:cNvSpPr txBox="1"/>
          <p:nvPr/>
        </p:nvSpPr>
        <p:spPr>
          <a:xfrm>
            <a:off x="6561495" y="4473476"/>
            <a:ext cx="4362137" cy="261610"/>
          </a:xfrm>
          <a:prstGeom prst="rect">
            <a:avLst/>
          </a:prstGeom>
          <a:noFill/>
        </p:spPr>
        <p:txBody>
          <a:bodyPr wrap="square" rtlCol="0">
            <a:spAutoFit/>
          </a:bodyPr>
          <a:lstStyle/>
          <a:p>
            <a:r>
              <a:rPr kumimoji="1" lang="en-US" altLang="ja-JP" sz="1100" dirty="0"/>
              <a:t>Fig 10</a:t>
            </a:r>
            <a:r>
              <a:rPr kumimoji="1" lang="ja-JP" altLang="en-US" sz="1100" dirty="0"/>
              <a:t> 不確実な初期条件の下での潜伏感染</a:t>
            </a:r>
            <a:r>
              <a:rPr kumimoji="1" lang="en-US" altLang="ja-JP" sz="1100" dirty="0"/>
              <a:t>CD4 T</a:t>
            </a:r>
            <a:r>
              <a:rPr kumimoji="1" lang="ja-JP" altLang="en-US" sz="1100" dirty="0"/>
              <a:t>細胞</a:t>
            </a:r>
            <a:r>
              <a:rPr kumimoji="1" lang="en-US" altLang="ja-JP" sz="1100" dirty="0"/>
              <a:t>Y</a:t>
            </a:r>
            <a:r>
              <a:rPr kumimoji="1" lang="ja-JP" altLang="en-US" sz="1100" dirty="0"/>
              <a:t>数の比較</a:t>
            </a:r>
          </a:p>
        </p:txBody>
      </p:sp>
      <p:pic>
        <p:nvPicPr>
          <p:cNvPr id="10" name="図 9">
            <a:extLst>
              <a:ext uri="{FF2B5EF4-FFF2-40B4-BE49-F238E27FC236}">
                <a16:creationId xmlns:a16="http://schemas.microsoft.com/office/drawing/2014/main" id="{600B8AE4-DCF2-E299-A442-74AFBC88DBE4}"/>
              </a:ext>
            </a:extLst>
          </p:cNvPr>
          <p:cNvPicPr>
            <a:picLocks noChangeAspect="1"/>
          </p:cNvPicPr>
          <p:nvPr/>
        </p:nvPicPr>
        <p:blipFill>
          <a:blip r:embed="rId3"/>
          <a:stretch>
            <a:fillRect/>
          </a:stretch>
        </p:blipFill>
        <p:spPr>
          <a:xfrm>
            <a:off x="2291542" y="1917524"/>
            <a:ext cx="3413078" cy="2543622"/>
          </a:xfrm>
          <a:prstGeom prst="rect">
            <a:avLst/>
          </a:prstGeom>
        </p:spPr>
      </p:pic>
      <p:pic>
        <p:nvPicPr>
          <p:cNvPr id="13" name="図 12">
            <a:extLst>
              <a:ext uri="{FF2B5EF4-FFF2-40B4-BE49-F238E27FC236}">
                <a16:creationId xmlns:a16="http://schemas.microsoft.com/office/drawing/2014/main" id="{1DD10A9F-5165-F0E0-09BF-C1B49FB1ED4A}"/>
              </a:ext>
            </a:extLst>
          </p:cNvPr>
          <p:cNvPicPr>
            <a:picLocks noChangeAspect="1"/>
          </p:cNvPicPr>
          <p:nvPr/>
        </p:nvPicPr>
        <p:blipFill>
          <a:blip r:embed="rId4"/>
          <a:stretch>
            <a:fillRect/>
          </a:stretch>
        </p:blipFill>
        <p:spPr>
          <a:xfrm>
            <a:off x="6432752" y="1917524"/>
            <a:ext cx="3467706" cy="2543621"/>
          </a:xfrm>
          <a:prstGeom prst="rect">
            <a:avLst/>
          </a:prstGeom>
        </p:spPr>
      </p:pic>
      <p:sp>
        <p:nvSpPr>
          <p:cNvPr id="14" name="スライド番号プレースホルダー 13">
            <a:extLst>
              <a:ext uri="{FF2B5EF4-FFF2-40B4-BE49-F238E27FC236}">
                <a16:creationId xmlns:a16="http://schemas.microsoft.com/office/drawing/2014/main" id="{24FADFD6-795F-6557-993A-FEBD70F1A7DD}"/>
              </a:ext>
            </a:extLst>
          </p:cNvPr>
          <p:cNvSpPr>
            <a:spLocks noGrp="1"/>
          </p:cNvSpPr>
          <p:nvPr>
            <p:ph type="sldNum" sz="quarter" idx="12"/>
          </p:nvPr>
        </p:nvSpPr>
        <p:spPr/>
        <p:txBody>
          <a:bodyPr/>
          <a:lstStyle/>
          <a:p>
            <a:fld id="{E0107F97-1CD5-41F0-B842-C38020C26506}" type="slidenum">
              <a:rPr kumimoji="1" lang="ja-JP" altLang="en-US" smtClean="0"/>
              <a:t>28</a:t>
            </a:fld>
            <a:endParaRPr kumimoji="1" lang="ja-JP" altLang="en-US"/>
          </a:p>
        </p:txBody>
      </p:sp>
    </p:spTree>
    <p:extLst>
      <p:ext uri="{BB962C8B-B14F-4D97-AF65-F5344CB8AC3E}">
        <p14:creationId xmlns:p14="http://schemas.microsoft.com/office/powerpoint/2010/main" val="21531526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初期条件が不確実な場合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164337" y="4817546"/>
            <a:ext cx="10176162" cy="1239378"/>
          </a:xfrm>
          <a:ln>
            <a:solidFill>
              <a:schemeClr val="tx1"/>
            </a:solidFill>
          </a:ln>
        </p:spPr>
        <p:txBody>
          <a:bodyPr/>
          <a:lstStyle/>
          <a:p>
            <a:pPr marL="0" indent="0">
              <a:buNone/>
            </a:pPr>
            <a:r>
              <a:rPr kumimoji="1" lang="ja-JP" altLang="en-US" dirty="0"/>
              <a:t>・</a:t>
            </a:r>
            <a:r>
              <a:rPr kumimoji="1" lang="en-US" altLang="ja-JP" sz="1800" dirty="0"/>
              <a:t>Fig 11</a:t>
            </a:r>
            <a:r>
              <a:rPr kumimoji="1" lang="ja-JP" altLang="en-US" sz="1800" dirty="0"/>
              <a:t>は不確実な初期条件における活動感染</a:t>
            </a:r>
            <a:r>
              <a:rPr kumimoji="1" lang="en-US" altLang="ja-JP" sz="1800" dirty="0"/>
              <a:t>CD4 T</a:t>
            </a:r>
            <a:r>
              <a:rPr kumimoji="1" lang="ja-JP" altLang="en-US" sz="1800" dirty="0"/>
              <a:t>細胞数</a:t>
            </a:r>
            <a:r>
              <a:rPr lang="en-US" altLang="ja-JP" sz="1800" dirty="0"/>
              <a:t>Z</a:t>
            </a:r>
            <a:r>
              <a:rPr kumimoji="1" lang="en-US" altLang="ja-JP" sz="1800" dirty="0"/>
              <a:t>, Fig 12</a:t>
            </a:r>
            <a:r>
              <a:rPr kumimoji="1" lang="ja-JP" altLang="en-US" sz="1800" dirty="0"/>
              <a:t>は遊離ウイルス</a:t>
            </a:r>
            <a:r>
              <a:rPr kumimoji="1" lang="en-US" altLang="ja-JP" sz="1800" dirty="0"/>
              <a:t>V </a:t>
            </a:r>
            <a:r>
              <a:rPr kumimoji="1" lang="ja-JP" altLang="en-US" sz="1800" dirty="0"/>
              <a:t>の推移を表す</a:t>
            </a:r>
            <a:r>
              <a:rPr kumimoji="1" lang="en-US" altLang="ja-JP" sz="1800" dirty="0"/>
              <a:t>. </a:t>
            </a:r>
            <a:endParaRPr lang="en-US" altLang="ja-JP" sz="1800" dirty="0"/>
          </a:p>
          <a:p>
            <a:pPr marL="0" indent="0">
              <a:buNone/>
            </a:pPr>
            <a:r>
              <a:rPr lang="ja-JP" altLang="en-US" sz="1800" dirty="0"/>
              <a:t>・初期状態の不確実性にかかわらず</a:t>
            </a:r>
            <a:r>
              <a:rPr lang="en-US" altLang="ja-JP" sz="1800" dirty="0"/>
              <a:t>, </a:t>
            </a:r>
            <a:r>
              <a:rPr lang="ja-JP" altLang="en-US" sz="1800" dirty="0"/>
              <a:t>活動感染</a:t>
            </a:r>
            <a:r>
              <a:rPr lang="en-US" altLang="ja-JP" sz="1800" dirty="0"/>
              <a:t>CD4 T</a:t>
            </a:r>
            <a:r>
              <a:rPr lang="ja-JP" altLang="en-US" sz="1800" dirty="0"/>
              <a:t>細胞数は減少し</a:t>
            </a:r>
            <a:r>
              <a:rPr lang="en-US" altLang="ja-JP" sz="1800" dirty="0"/>
              <a:t>, </a:t>
            </a:r>
            <a:r>
              <a:rPr lang="ja-JP" altLang="en-US" sz="1800" dirty="0"/>
              <a:t>感染源となる遊離ウイルス数も減少することが分かる</a:t>
            </a:r>
            <a:r>
              <a:rPr lang="en-US" altLang="ja-JP" sz="1800" dirty="0"/>
              <a:t>.</a:t>
            </a:r>
          </a:p>
          <a:p>
            <a:endParaRPr kumimoji="1" lang="en-US" altLang="ja-JP" dirty="0"/>
          </a:p>
        </p:txBody>
      </p:sp>
      <p:sp>
        <p:nvSpPr>
          <p:cNvPr id="8" name="テキスト ボックス 7">
            <a:extLst>
              <a:ext uri="{FF2B5EF4-FFF2-40B4-BE49-F238E27FC236}">
                <a16:creationId xmlns:a16="http://schemas.microsoft.com/office/drawing/2014/main" id="{3E6F576A-C5B9-E6C6-E2BB-98E0B26DF98B}"/>
              </a:ext>
            </a:extLst>
          </p:cNvPr>
          <p:cNvSpPr txBox="1"/>
          <p:nvPr/>
        </p:nvSpPr>
        <p:spPr>
          <a:xfrm>
            <a:off x="1788081" y="4422488"/>
            <a:ext cx="4114800" cy="261610"/>
          </a:xfrm>
          <a:prstGeom prst="rect">
            <a:avLst/>
          </a:prstGeom>
          <a:noFill/>
        </p:spPr>
        <p:txBody>
          <a:bodyPr wrap="square" rtlCol="0">
            <a:spAutoFit/>
          </a:bodyPr>
          <a:lstStyle/>
          <a:p>
            <a:r>
              <a:rPr kumimoji="1" lang="en-US" altLang="ja-JP" sz="1100" dirty="0"/>
              <a:t>Fig11 </a:t>
            </a:r>
            <a:r>
              <a:rPr kumimoji="1" lang="ja-JP" altLang="en-US" sz="1100" dirty="0"/>
              <a:t>不確実な初期条件での活動感染</a:t>
            </a:r>
            <a:r>
              <a:rPr kumimoji="1" lang="en-US" altLang="ja-JP" sz="1100" dirty="0"/>
              <a:t>CD4 T</a:t>
            </a:r>
            <a:r>
              <a:rPr kumimoji="1" lang="ja-JP" altLang="en-US" sz="1100" dirty="0"/>
              <a:t>細胞</a:t>
            </a:r>
            <a:r>
              <a:rPr kumimoji="1" lang="en-US" altLang="ja-JP" sz="1100" dirty="0"/>
              <a:t>Z</a:t>
            </a:r>
            <a:r>
              <a:rPr kumimoji="1" lang="ja-JP" altLang="en-US" sz="1100" dirty="0"/>
              <a:t>数の比較</a:t>
            </a:r>
          </a:p>
        </p:txBody>
      </p:sp>
      <p:sp>
        <p:nvSpPr>
          <p:cNvPr id="9" name="テキスト ボックス 8">
            <a:extLst>
              <a:ext uri="{FF2B5EF4-FFF2-40B4-BE49-F238E27FC236}">
                <a16:creationId xmlns:a16="http://schemas.microsoft.com/office/drawing/2014/main" id="{E66F026B-D2AC-9395-D7F3-3BB2F5F2D736}"/>
              </a:ext>
            </a:extLst>
          </p:cNvPr>
          <p:cNvSpPr txBox="1"/>
          <p:nvPr/>
        </p:nvSpPr>
        <p:spPr>
          <a:xfrm>
            <a:off x="6759165" y="4411477"/>
            <a:ext cx="3732551" cy="261610"/>
          </a:xfrm>
          <a:prstGeom prst="rect">
            <a:avLst/>
          </a:prstGeom>
          <a:noFill/>
        </p:spPr>
        <p:txBody>
          <a:bodyPr wrap="square" rtlCol="0">
            <a:spAutoFit/>
          </a:bodyPr>
          <a:lstStyle/>
          <a:p>
            <a:r>
              <a:rPr kumimoji="1" lang="en-US" altLang="ja-JP" sz="1100" dirty="0"/>
              <a:t>Fig 12</a:t>
            </a:r>
            <a:r>
              <a:rPr kumimoji="1" lang="ja-JP" altLang="en-US" sz="1100" dirty="0"/>
              <a:t> 不確実な初期条件での遊離ウイルス</a:t>
            </a:r>
            <a:r>
              <a:rPr kumimoji="1" lang="en-US" altLang="ja-JP" sz="1100" dirty="0"/>
              <a:t>V</a:t>
            </a:r>
            <a:r>
              <a:rPr kumimoji="1" lang="ja-JP" altLang="en-US" sz="1100" dirty="0"/>
              <a:t>数の比較</a:t>
            </a:r>
          </a:p>
        </p:txBody>
      </p:sp>
      <p:pic>
        <p:nvPicPr>
          <p:cNvPr id="5" name="図 4">
            <a:extLst>
              <a:ext uri="{FF2B5EF4-FFF2-40B4-BE49-F238E27FC236}">
                <a16:creationId xmlns:a16="http://schemas.microsoft.com/office/drawing/2014/main" id="{476CE43E-5441-CDDA-5519-E6DCDD92145C}"/>
              </a:ext>
            </a:extLst>
          </p:cNvPr>
          <p:cNvPicPr>
            <a:picLocks noChangeAspect="1"/>
          </p:cNvPicPr>
          <p:nvPr/>
        </p:nvPicPr>
        <p:blipFill>
          <a:blip r:embed="rId3"/>
          <a:stretch>
            <a:fillRect/>
          </a:stretch>
        </p:blipFill>
        <p:spPr>
          <a:xfrm>
            <a:off x="1925240" y="1792559"/>
            <a:ext cx="3295983" cy="2678555"/>
          </a:xfrm>
          <a:prstGeom prst="rect">
            <a:avLst/>
          </a:prstGeom>
        </p:spPr>
      </p:pic>
      <p:pic>
        <p:nvPicPr>
          <p:cNvPr id="10" name="図 9">
            <a:extLst>
              <a:ext uri="{FF2B5EF4-FFF2-40B4-BE49-F238E27FC236}">
                <a16:creationId xmlns:a16="http://schemas.microsoft.com/office/drawing/2014/main" id="{E5CBED22-62AB-0C81-DCDD-073FDF6C93D2}"/>
              </a:ext>
            </a:extLst>
          </p:cNvPr>
          <p:cNvPicPr>
            <a:picLocks noChangeAspect="1"/>
          </p:cNvPicPr>
          <p:nvPr/>
        </p:nvPicPr>
        <p:blipFill>
          <a:blip r:embed="rId4"/>
          <a:stretch>
            <a:fillRect/>
          </a:stretch>
        </p:blipFill>
        <p:spPr>
          <a:xfrm>
            <a:off x="6513998" y="1792559"/>
            <a:ext cx="3386460" cy="2678555"/>
          </a:xfrm>
          <a:prstGeom prst="rect">
            <a:avLst/>
          </a:prstGeom>
        </p:spPr>
      </p:pic>
      <p:sp>
        <p:nvSpPr>
          <p:cNvPr id="12" name="スライド番号プレースホルダー 11">
            <a:extLst>
              <a:ext uri="{FF2B5EF4-FFF2-40B4-BE49-F238E27FC236}">
                <a16:creationId xmlns:a16="http://schemas.microsoft.com/office/drawing/2014/main" id="{BDC06900-6421-71D2-1D6A-899242BE76E1}"/>
              </a:ext>
            </a:extLst>
          </p:cNvPr>
          <p:cNvSpPr>
            <a:spLocks noGrp="1"/>
          </p:cNvSpPr>
          <p:nvPr>
            <p:ph type="sldNum" sz="quarter" idx="12"/>
          </p:nvPr>
        </p:nvSpPr>
        <p:spPr/>
        <p:txBody>
          <a:bodyPr/>
          <a:lstStyle/>
          <a:p>
            <a:fld id="{E0107F97-1CD5-41F0-B842-C38020C26506}" type="slidenum">
              <a:rPr kumimoji="1" lang="ja-JP" altLang="en-US" smtClean="0"/>
              <a:t>29</a:t>
            </a:fld>
            <a:endParaRPr kumimoji="1" lang="ja-JP" altLang="en-US"/>
          </a:p>
        </p:txBody>
      </p:sp>
    </p:spTree>
    <p:extLst>
      <p:ext uri="{BB962C8B-B14F-4D97-AF65-F5344CB8AC3E}">
        <p14:creationId xmlns:p14="http://schemas.microsoft.com/office/powerpoint/2010/main" val="3372987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A7D4C-250F-5594-CEFF-5826316DDC23}"/>
              </a:ext>
            </a:extLst>
          </p:cNvPr>
          <p:cNvSpPr>
            <a:spLocks noGrp="1"/>
          </p:cNvSpPr>
          <p:nvPr>
            <p:ph type="title"/>
          </p:nvPr>
        </p:nvSpPr>
        <p:spPr>
          <a:xfrm>
            <a:off x="1097280" y="690510"/>
            <a:ext cx="10058400" cy="930727"/>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C9F350-4FFF-5D7A-D8F3-96A9C4DC7413}"/>
              </a:ext>
            </a:extLst>
          </p:cNvPr>
          <p:cNvSpPr>
            <a:spLocks noGrp="1"/>
          </p:cNvSpPr>
          <p:nvPr>
            <p:ph idx="1"/>
          </p:nvPr>
        </p:nvSpPr>
        <p:spPr>
          <a:xfrm>
            <a:off x="1097280" y="1845733"/>
            <a:ext cx="4998720" cy="4444453"/>
          </a:xfrm>
        </p:spPr>
        <p:txBody>
          <a:bodyPr>
            <a:normAutofit/>
          </a:bodyPr>
          <a:lstStyle/>
          <a:p>
            <a:r>
              <a:rPr kumimoji="1" lang="en-US" altLang="ja-JP" dirty="0"/>
              <a:t>1. </a:t>
            </a:r>
            <a:r>
              <a:rPr lang="ja-JP" altLang="en-US" dirty="0"/>
              <a:t>はじめに</a:t>
            </a:r>
            <a:endParaRPr lang="en-US" altLang="ja-JP" dirty="0"/>
          </a:p>
          <a:p>
            <a:r>
              <a:rPr lang="en-US" altLang="ja-JP" sz="1900" dirty="0"/>
              <a:t>1-1. </a:t>
            </a:r>
            <a:r>
              <a:rPr lang="ja-JP" altLang="en-US" sz="1900" dirty="0"/>
              <a:t>背景と目的</a:t>
            </a:r>
            <a:endParaRPr lang="en-US" altLang="ja-JP" sz="1900" dirty="0"/>
          </a:p>
          <a:p>
            <a:r>
              <a:rPr lang="en-US" altLang="ja-JP" sz="1900" dirty="0"/>
              <a:t>1-2. </a:t>
            </a:r>
            <a:r>
              <a:rPr lang="ja-JP" altLang="en-US" sz="1900" dirty="0"/>
              <a:t>従来の研究</a:t>
            </a:r>
            <a:endParaRPr lang="en-US" altLang="ja-JP" sz="1900" dirty="0"/>
          </a:p>
          <a:p>
            <a:r>
              <a:rPr kumimoji="1" lang="en-US" altLang="ja-JP" dirty="0">
                <a:solidFill>
                  <a:schemeClr val="bg2"/>
                </a:solidFill>
              </a:rPr>
              <a:t>2. </a:t>
            </a:r>
            <a:r>
              <a:rPr kumimoji="1" lang="ja-JP" altLang="en-US" dirty="0">
                <a:solidFill>
                  <a:schemeClr val="bg2"/>
                </a:solidFill>
              </a:rPr>
              <a:t>数理モデル</a:t>
            </a:r>
            <a:endParaRPr kumimoji="1" lang="en-US" altLang="ja-JP" dirty="0">
              <a:solidFill>
                <a:schemeClr val="bg2"/>
              </a:solidFill>
            </a:endParaRPr>
          </a:p>
          <a:p>
            <a:r>
              <a:rPr lang="en-US" altLang="ja-JP" dirty="0">
                <a:solidFill>
                  <a:schemeClr val="bg2"/>
                </a:solidFill>
              </a:rPr>
              <a:t>3. </a:t>
            </a:r>
            <a:r>
              <a:rPr lang="ja-JP" altLang="en-US" dirty="0">
                <a:solidFill>
                  <a:schemeClr val="bg2"/>
                </a:solidFill>
              </a:rPr>
              <a:t>解析手法</a:t>
            </a:r>
            <a:endParaRPr lang="en-US" altLang="ja-JP" dirty="0">
              <a:solidFill>
                <a:schemeClr val="bg2"/>
              </a:solidFill>
            </a:endParaRPr>
          </a:p>
          <a:p>
            <a:r>
              <a:rPr lang="en-US" altLang="ja-JP" sz="1800" dirty="0">
                <a:solidFill>
                  <a:schemeClr val="bg2"/>
                </a:solidFill>
              </a:rPr>
              <a:t>3-1. </a:t>
            </a:r>
            <a:r>
              <a:rPr lang="ja-JP" altLang="en-US" sz="1800" dirty="0">
                <a:solidFill>
                  <a:schemeClr val="bg2"/>
                </a:solidFill>
              </a:rPr>
              <a:t>強化学習</a:t>
            </a:r>
            <a:endParaRPr lang="en-US" altLang="ja-JP" sz="1800" dirty="0">
              <a:solidFill>
                <a:schemeClr val="bg2"/>
              </a:solidFill>
            </a:endParaRPr>
          </a:p>
          <a:p>
            <a:r>
              <a:rPr lang="en-US" altLang="ja-JP" sz="1800" dirty="0">
                <a:solidFill>
                  <a:schemeClr val="bg2"/>
                </a:solidFill>
              </a:rPr>
              <a:t>3-2. </a:t>
            </a:r>
            <a:r>
              <a:rPr lang="ja-JP" altLang="en-US" sz="1800" dirty="0">
                <a:solidFill>
                  <a:schemeClr val="bg2"/>
                </a:solidFill>
              </a:rPr>
              <a:t>学習アルゴリズム</a:t>
            </a:r>
            <a:endParaRPr lang="en-US" altLang="ja-JP" sz="1800" dirty="0">
              <a:solidFill>
                <a:schemeClr val="bg2"/>
              </a:solidFill>
            </a:endParaRPr>
          </a:p>
          <a:p>
            <a:r>
              <a:rPr lang="en-US" altLang="ja-JP" sz="1800" dirty="0">
                <a:solidFill>
                  <a:schemeClr val="bg2"/>
                </a:solidFill>
              </a:rPr>
              <a:t>3-3. Q</a:t>
            </a:r>
            <a:r>
              <a:rPr lang="ja-JP" altLang="en-US" sz="1800" dirty="0">
                <a:solidFill>
                  <a:schemeClr val="bg2"/>
                </a:solidFill>
              </a:rPr>
              <a:t>学習</a:t>
            </a:r>
            <a:endParaRPr lang="en-US" altLang="ja-JP" sz="1800" dirty="0">
              <a:solidFill>
                <a:schemeClr val="bg2"/>
              </a:solidFill>
            </a:endParaRPr>
          </a:p>
          <a:p>
            <a:r>
              <a:rPr lang="en-US" altLang="ja-JP" sz="1800" dirty="0">
                <a:solidFill>
                  <a:schemeClr val="bg2"/>
                </a:solidFill>
              </a:rPr>
              <a:t>3-4.</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状態・報酬・行動・方策の定義</a:t>
            </a:r>
            <a:endParaRPr lang="en-US" altLang="ja-JP" sz="1800" dirty="0">
              <a:solidFill>
                <a:schemeClr val="bg2"/>
              </a:solidFill>
            </a:endParaRPr>
          </a:p>
          <a:p>
            <a:endParaRPr lang="en-US" altLang="ja-JP" dirty="0"/>
          </a:p>
        </p:txBody>
      </p:sp>
      <p:sp>
        <p:nvSpPr>
          <p:cNvPr id="4" name="コンテンツ プレースホルダー 2">
            <a:extLst>
              <a:ext uri="{FF2B5EF4-FFF2-40B4-BE49-F238E27FC236}">
                <a16:creationId xmlns:a16="http://schemas.microsoft.com/office/drawing/2014/main" id="{CC6922C4-E278-C3B3-4D4C-FABD52103F92}"/>
              </a:ext>
            </a:extLst>
          </p:cNvPr>
          <p:cNvSpPr txBox="1">
            <a:spLocks/>
          </p:cNvSpPr>
          <p:nvPr/>
        </p:nvSpPr>
        <p:spPr>
          <a:xfrm>
            <a:off x="6096000" y="1881251"/>
            <a:ext cx="5222488" cy="4444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solidFill>
                  <a:schemeClr val="bg2"/>
                </a:solidFill>
              </a:rPr>
              <a:t>4. </a:t>
            </a:r>
            <a:r>
              <a:rPr lang="ja-JP" altLang="en-US" dirty="0">
                <a:solidFill>
                  <a:schemeClr val="bg2"/>
                </a:solidFill>
              </a:rPr>
              <a:t>検証</a:t>
            </a:r>
            <a:endParaRPr lang="en-US" altLang="ja-JP" dirty="0">
              <a:solidFill>
                <a:schemeClr val="bg2"/>
              </a:solidFill>
            </a:endParaRPr>
          </a:p>
          <a:p>
            <a:r>
              <a:rPr lang="en-US" altLang="ja-JP" sz="1800" dirty="0">
                <a:solidFill>
                  <a:schemeClr val="bg2"/>
                </a:solidFill>
              </a:rPr>
              <a:t>4-1. </a:t>
            </a:r>
            <a:r>
              <a:rPr lang="ja-JP" altLang="en-US" sz="1800" dirty="0">
                <a:solidFill>
                  <a:schemeClr val="bg2"/>
                </a:solidFill>
              </a:rPr>
              <a:t>初期条件が既知の場合</a:t>
            </a:r>
            <a:endParaRPr lang="en-US" altLang="ja-JP" sz="1800" dirty="0">
              <a:solidFill>
                <a:schemeClr val="bg2"/>
              </a:solidFill>
            </a:endParaRPr>
          </a:p>
          <a:p>
            <a:r>
              <a:rPr lang="en-US" altLang="ja-JP" sz="1800" dirty="0">
                <a:solidFill>
                  <a:schemeClr val="bg2"/>
                </a:solidFill>
              </a:rPr>
              <a:t>4-2.</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初期条件が不確実な場合</a:t>
            </a:r>
            <a:endParaRPr lang="en-US" altLang="ja-JP" sz="1800" dirty="0">
              <a:solidFill>
                <a:schemeClr val="bg2"/>
              </a:solidFill>
            </a:endParaRPr>
          </a:p>
          <a:p>
            <a:r>
              <a:rPr lang="en-US" altLang="ja-JP" sz="1800" dirty="0">
                <a:solidFill>
                  <a:schemeClr val="bg2"/>
                </a:solidFill>
              </a:rPr>
              <a:t>4-3.</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初期条件が不確実＋不確実外乱がある場合</a:t>
            </a:r>
            <a:endParaRPr lang="en-US" altLang="ja-JP" sz="1800" dirty="0">
              <a:solidFill>
                <a:schemeClr val="bg2"/>
              </a:solidFill>
            </a:endParaRPr>
          </a:p>
          <a:p>
            <a:r>
              <a:rPr lang="en-US" altLang="ja-JP" dirty="0">
                <a:solidFill>
                  <a:schemeClr val="bg2"/>
                </a:solidFill>
              </a:rPr>
              <a:t>5. </a:t>
            </a:r>
            <a:r>
              <a:rPr lang="ja-JP" altLang="en-US" dirty="0">
                <a:solidFill>
                  <a:schemeClr val="bg2"/>
                </a:solidFill>
              </a:rPr>
              <a:t>結論と展望</a:t>
            </a:r>
            <a:endParaRPr lang="en-US" altLang="ja-JP" dirty="0">
              <a:solidFill>
                <a:schemeClr val="bg2"/>
              </a:solidFill>
            </a:endParaRPr>
          </a:p>
          <a:p>
            <a:r>
              <a:rPr lang="en-US" altLang="ja-JP" dirty="0">
                <a:solidFill>
                  <a:schemeClr val="bg2"/>
                </a:solidFill>
              </a:rPr>
              <a:t>6. Appendix</a:t>
            </a:r>
          </a:p>
        </p:txBody>
      </p:sp>
      <p:sp>
        <p:nvSpPr>
          <p:cNvPr id="5" name="スライド番号プレースホルダー 4">
            <a:extLst>
              <a:ext uri="{FF2B5EF4-FFF2-40B4-BE49-F238E27FC236}">
                <a16:creationId xmlns:a16="http://schemas.microsoft.com/office/drawing/2014/main" id="{88217A24-0284-4C0E-9827-66FAABE9ACB6}"/>
              </a:ext>
            </a:extLst>
          </p:cNvPr>
          <p:cNvSpPr>
            <a:spLocks noGrp="1"/>
          </p:cNvSpPr>
          <p:nvPr>
            <p:ph type="sldNum" sz="quarter" idx="12"/>
          </p:nvPr>
        </p:nvSpPr>
        <p:spPr/>
        <p:txBody>
          <a:bodyPr/>
          <a:lstStyle/>
          <a:p>
            <a:fld id="{E0107F97-1CD5-41F0-B842-C38020C26506}" type="slidenum">
              <a:rPr kumimoji="1" lang="ja-JP" altLang="en-US" sz="2000" smtClean="0"/>
              <a:t>3</a:t>
            </a:fld>
            <a:endParaRPr kumimoji="1" lang="ja-JP" altLang="en-US" sz="2000" dirty="0"/>
          </a:p>
        </p:txBody>
      </p:sp>
    </p:spTree>
    <p:extLst>
      <p:ext uri="{BB962C8B-B14F-4D97-AF65-F5344CB8AC3E}">
        <p14:creationId xmlns:p14="http://schemas.microsoft.com/office/powerpoint/2010/main" val="30939349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a:t>
            </a:r>
            <a:r>
              <a:rPr kumimoji="1" lang="ja-JP" altLang="en-US" sz="32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初期条件が不確実＋不確実外乱がある場合</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238792" y="2164080"/>
                <a:ext cx="10058399" cy="4302034"/>
              </a:xfrm>
            </p:spPr>
            <p:txBody>
              <a:bodyPr/>
              <a:lstStyle/>
              <a:p>
                <a:pPr marL="0" indent="0">
                  <a:buNone/>
                </a:pPr>
                <a:r>
                  <a:rPr kumimoji="1" lang="ja-JP" altLang="en-US" dirty="0"/>
                  <a:t>・ここでは</a:t>
                </a:r>
                <a:r>
                  <a:rPr kumimoji="1" lang="en-US" altLang="ja-JP" dirty="0"/>
                  <a:t>, </a:t>
                </a:r>
                <a:r>
                  <a:rPr kumimoji="1" lang="ja-JP" altLang="en-US" dirty="0"/>
                  <a:t>初期状態の不確実性に加え</a:t>
                </a:r>
                <a:r>
                  <a:rPr kumimoji="1" lang="en-US" altLang="ja-JP" dirty="0"/>
                  <a:t>, </a:t>
                </a:r>
                <a:r>
                  <a:rPr kumimoji="1" lang="ja-JP" altLang="en-US" dirty="0"/>
                  <a:t>システムにホワイトノイズが追加される場合を考える</a:t>
                </a:r>
                <a:r>
                  <a:rPr kumimoji="1" lang="en-US" altLang="ja-JP" dirty="0"/>
                  <a:t>. </a:t>
                </a:r>
                <a:r>
                  <a:rPr kumimoji="1" lang="ja-JP" altLang="en-US" dirty="0"/>
                  <a:t>ホワイトノイズを加えることで遊離ウイルス集団における</a:t>
                </a:r>
                <a:r>
                  <a:rPr kumimoji="1" lang="en-US" altLang="ja-JP" dirty="0"/>
                  <a:t>, </a:t>
                </a:r>
                <a:r>
                  <a:rPr kumimoji="1" lang="ja-JP" altLang="en-US" dirty="0"/>
                  <a:t>一般性を考慮することができる</a:t>
                </a:r>
                <a:r>
                  <a:rPr kumimoji="1" lang="en-US" altLang="ja-JP" dirty="0"/>
                  <a:t>. </a:t>
                </a:r>
              </a:p>
              <a:p>
                <a:pPr marL="0" indent="0">
                  <a:buNone/>
                </a:pPr>
                <a:r>
                  <a:rPr lang="ja-JP" altLang="en-US" dirty="0"/>
                  <a:t>・ホワイトノイズを</a:t>
                </a:r>
                <a14:m>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3</m:t>
                        </m:r>
                      </m:sub>
                    </m:sSub>
                    <m:r>
                      <a:rPr lang="en-US" altLang="ja-JP" b="0" i="1" smtClean="0">
                        <a:latin typeface="Cambria Math" panose="02040503050406030204" pitchFamily="18" charset="0"/>
                      </a:rPr>
                      <m:t>, </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𝑤</m:t>
                        </m:r>
                      </m:e>
                      <m:sub>
                        <m:r>
                          <a:rPr lang="en-US" altLang="ja-JP" b="0" i="1" smtClean="0">
                            <a:latin typeface="Cambria Math" panose="02040503050406030204" pitchFamily="18" charset="0"/>
                          </a:rPr>
                          <m:t>4</m:t>
                        </m:r>
                      </m:sub>
                    </m:sSub>
                  </m:oMath>
                </a14:m>
                <a:r>
                  <a:rPr kumimoji="1" lang="en-US" altLang="ja-JP" dirty="0"/>
                  <a:t> </a:t>
                </a:r>
                <a:r>
                  <a:rPr kumimoji="1" lang="ja-JP" altLang="en-US" dirty="0"/>
                  <a:t>とすると次のような数理モデルに更新される</a:t>
                </a:r>
                <a:r>
                  <a:rPr kumimoji="1" lang="en-US" altLang="ja-JP" dirty="0"/>
                  <a:t>. </a:t>
                </a:r>
              </a:p>
              <a:p>
                <a:pPr marL="0" indent="0">
                  <a:buNone/>
                </a:pPr>
                <a:endParaRPr kumimoji="1"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f>
                        <m:fPr>
                          <m:ctrlPr>
                            <a:rPr kumimoji="1" lang="en-US" altLang="ja-JP" sz="2000" b="1" i="1" smtClean="0">
                              <a:latin typeface="Cambria Math" panose="02040503050406030204" pitchFamily="18" charset="0"/>
                            </a:rPr>
                          </m:ctrlPr>
                        </m:fPr>
                        <m:num>
                          <m:r>
                            <a:rPr kumimoji="1" lang="en-US" altLang="ja-JP" sz="2000" b="1" i="1" smtClean="0">
                              <a:latin typeface="Cambria Math" panose="02040503050406030204" pitchFamily="18" charset="0"/>
                            </a:rPr>
                            <m:t>𝒅𝑿</m:t>
                          </m:r>
                        </m:num>
                        <m:den>
                          <m:r>
                            <a:rPr kumimoji="1" lang="en-US" altLang="ja-JP" sz="2000" b="1" i="1" smtClean="0">
                              <a:latin typeface="Cambria Math" panose="02040503050406030204" pitchFamily="18" charset="0"/>
                            </a:rPr>
                            <m:t>𝒅𝒕</m:t>
                          </m:r>
                        </m:den>
                      </m:f>
                      <m:r>
                        <a:rPr kumimoji="1" lang="en-US" altLang="ja-JP" sz="2000" b="1" i="1" smtClean="0">
                          <a:latin typeface="Cambria Math" panose="02040503050406030204" pitchFamily="18" charset="0"/>
                        </a:rPr>
                        <m:t>=</m:t>
                      </m:r>
                      <m:f>
                        <m:fPr>
                          <m:ctrlPr>
                            <a:rPr lang="en-US" altLang="ja-JP" sz="2000" b="1" i="1" smtClean="0">
                              <a:latin typeface="Cambria Math" panose="02040503050406030204" pitchFamily="18" charset="0"/>
                            </a:rPr>
                          </m:ctrlPr>
                        </m:fPr>
                        <m:num>
                          <m:r>
                            <a:rPr lang="en-US" altLang="ja-JP" sz="2000" b="1" i="1">
                              <a:latin typeface="Cambria Math" panose="02040503050406030204" pitchFamily="18" charset="0"/>
                            </a:rPr>
                            <m:t>𝝀</m:t>
                          </m:r>
                        </m:num>
                        <m:den>
                          <m:r>
                            <a:rPr lang="en-US" altLang="ja-JP" sz="2000" b="1" i="1" smtClean="0">
                              <a:latin typeface="Cambria Math" panose="02040503050406030204" pitchFamily="18" charset="0"/>
                            </a:rPr>
                            <m:t>𝟏</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𝑽</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den>
                      </m:f>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𝝁</m:t>
                          </m:r>
                        </m:e>
                        <m:sub>
                          <m:r>
                            <a:rPr lang="en-US" altLang="ja-JP" sz="2000" b="1" i="1" smtClean="0">
                              <a:latin typeface="Cambria Math" panose="02040503050406030204" pitchFamily="18" charset="0"/>
                            </a:rPr>
                            <m:t>𝒙</m:t>
                          </m:r>
                        </m:sub>
                      </m:sSub>
                      <m:r>
                        <a:rPr lang="en-US" altLang="ja-JP" sz="2000" b="1" i="1" smtClean="0">
                          <a:latin typeface="Cambria Math" panose="02040503050406030204" pitchFamily="18" charset="0"/>
                        </a:rPr>
                        <m:t>𝑿</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𝒓𝑿</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𝟏</m:t>
                          </m:r>
                          <m:r>
                            <a:rPr lang="en-US" altLang="ja-JP" sz="2000" b="1" i="1" smtClean="0">
                              <a:latin typeface="Cambria Math" panose="02040503050406030204" pitchFamily="18" charset="0"/>
                            </a:rPr>
                            <m:t>−</m:t>
                          </m:r>
                          <m:f>
                            <m:fPr>
                              <m:ctrlPr>
                                <a:rPr lang="en-US" altLang="ja-JP" sz="2000" b="1" i="1" smtClean="0">
                                  <a:latin typeface="Cambria Math" panose="02040503050406030204" pitchFamily="18" charset="0"/>
                                </a:rPr>
                              </m:ctrlPr>
                            </m:fPr>
                            <m:num>
                              <m:r>
                                <a:rPr lang="en-US" altLang="ja-JP" sz="2000" b="1" i="1" smtClean="0">
                                  <a:latin typeface="Cambria Math" panose="02040503050406030204" pitchFamily="18" charset="0"/>
                                </a:rPr>
                                <m:t>𝑿</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𝒀</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𝒁</m:t>
                              </m:r>
                            </m:num>
                            <m:den>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𝑷</m:t>
                                  </m:r>
                                </m:e>
                                <m:sub>
                                  <m:r>
                                    <a:rPr lang="en-US" altLang="ja-JP" sz="2000" b="1" i="1" smtClean="0">
                                      <a:latin typeface="Cambria Math" panose="02040503050406030204" pitchFamily="18" charset="0"/>
                                    </a:rPr>
                                    <m:t>𝒎𝒂𝒙</m:t>
                                  </m:r>
                                </m:sub>
                              </m:sSub>
                            </m:den>
                          </m:f>
                        </m:e>
                      </m:d>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𝒌</m:t>
                          </m:r>
                        </m:e>
                        <m:sub>
                          <m:r>
                            <a:rPr lang="en-US" altLang="ja-JP" sz="2000" b="1" i="1" smtClean="0">
                              <a:latin typeface="Cambria Math" panose="02040503050406030204" pitchFamily="18" charset="0"/>
                            </a:rPr>
                            <m:t>𝟏</m:t>
                          </m:r>
                        </m:sub>
                      </m:sSub>
                      <m:r>
                        <a:rPr lang="en-US" altLang="ja-JP" sz="2000" b="1" i="1" smtClean="0">
                          <a:latin typeface="Cambria Math" panose="02040503050406030204" pitchFamily="18" charset="0"/>
                        </a:rPr>
                        <m:t>𝑿𝑽</m:t>
                      </m:r>
                      <m:r>
                        <a:rPr lang="en-US" altLang="ja-JP" sz="2000" b="1" i="1" smtClean="0">
                          <a:latin typeface="Cambria Math" panose="02040503050406030204" pitchFamily="18" charset="0"/>
                        </a:rPr>
                        <m:t>+</m:t>
                      </m:r>
                      <m:sSub>
                        <m:sSubPr>
                          <m:ctrlPr>
                            <a:rPr lang="en-US" altLang="ja-JP" sz="2000" b="1" i="1" smtClean="0">
                              <a:solidFill>
                                <a:srgbClr val="FF0000"/>
                              </a:solidFill>
                              <a:latin typeface="Cambria Math" panose="02040503050406030204" pitchFamily="18" charset="0"/>
                            </a:rPr>
                          </m:ctrlPr>
                        </m:sSubPr>
                        <m:e>
                          <m:r>
                            <a:rPr lang="en-US" altLang="ja-JP" sz="2000" b="1" i="1" smtClean="0">
                              <a:solidFill>
                                <a:srgbClr val="FF0000"/>
                              </a:solidFill>
                              <a:latin typeface="Cambria Math" panose="02040503050406030204" pitchFamily="18" charset="0"/>
                            </a:rPr>
                            <m:t>𝒘</m:t>
                          </m:r>
                        </m:e>
                        <m:sub>
                          <m:r>
                            <a:rPr lang="en-US" altLang="ja-JP" sz="2000" b="1" i="1" smtClean="0">
                              <a:solidFill>
                                <a:srgbClr val="FF0000"/>
                              </a:solidFill>
                              <a:latin typeface="Cambria Math" panose="02040503050406030204" pitchFamily="18" charset="0"/>
                            </a:rPr>
                            <m:t>𝟏</m:t>
                          </m:r>
                        </m:sub>
                      </m:sSub>
                      <m:r>
                        <a:rPr lang="en-US" altLang="ja-JP" sz="2000" b="1" i="1" smtClean="0">
                          <a:latin typeface="Cambria Math" panose="02040503050406030204" pitchFamily="18" charset="0"/>
                        </a:rPr>
                        <m:t>,</m:t>
                      </m:r>
                    </m:oMath>
                    <m:oMath xmlns:m="http://schemas.openxmlformats.org/officeDocument/2006/math">
                      <m:f>
                        <m:fPr>
                          <m:ctrlPr>
                            <a:rPr lang="en-US" altLang="ja-JP" sz="2000" b="1" i="1" smtClean="0">
                              <a:latin typeface="Cambria Math" panose="02040503050406030204" pitchFamily="18" charset="0"/>
                            </a:rPr>
                          </m:ctrlPr>
                        </m:fPr>
                        <m:num>
                          <m:r>
                            <a:rPr lang="en-US" altLang="ja-JP" sz="2000" b="1" i="1" smtClean="0">
                              <a:latin typeface="Cambria Math" panose="02040503050406030204" pitchFamily="18" charset="0"/>
                            </a:rPr>
                            <m:t>𝒅𝒀</m:t>
                          </m:r>
                        </m:num>
                        <m:den>
                          <m:r>
                            <a:rPr lang="en-US" altLang="ja-JP" sz="2000" b="1" i="1" smtClean="0">
                              <a:latin typeface="Cambria Math" panose="02040503050406030204" pitchFamily="18" charset="0"/>
                            </a:rPr>
                            <m:t>𝒅𝒕</m:t>
                          </m:r>
                        </m:den>
                      </m:f>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𝒌</m:t>
                          </m:r>
                        </m:e>
                        <m:sub>
                          <m:r>
                            <a:rPr lang="en-US" altLang="ja-JP" sz="2000" b="1" i="1" smtClean="0">
                              <a:latin typeface="Cambria Math" panose="02040503050406030204" pitchFamily="18" charset="0"/>
                            </a:rPr>
                            <m:t>𝟏</m:t>
                          </m:r>
                        </m:sub>
                      </m:sSub>
                      <m:r>
                        <a:rPr lang="en-US" altLang="ja-JP" sz="2000" b="1" i="1" smtClean="0">
                          <a:latin typeface="Cambria Math" panose="02040503050406030204" pitchFamily="18" charset="0"/>
                        </a:rPr>
                        <m:t>𝑿</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𝑽</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𝝁</m:t>
                          </m:r>
                        </m:e>
                        <m:sub>
                          <m:r>
                            <a:rPr lang="en-US" altLang="ja-JP" sz="2000" b="1" i="1" smtClean="0">
                              <a:latin typeface="Cambria Math" panose="02040503050406030204" pitchFamily="18" charset="0"/>
                            </a:rPr>
                            <m:t>𝒚</m:t>
                          </m:r>
                        </m:sub>
                      </m:sSub>
                      <m:r>
                        <a:rPr lang="en-US" altLang="ja-JP" sz="2000" b="1" i="1" smtClean="0">
                          <a:latin typeface="Cambria Math" panose="02040503050406030204" pitchFamily="18" charset="0"/>
                        </a:rPr>
                        <m:t>𝒀</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𝒌</m:t>
                          </m:r>
                        </m:e>
                        <m:sub>
                          <m:r>
                            <a:rPr lang="en-US" altLang="ja-JP" sz="2000" b="1" i="1" smtClean="0">
                              <a:latin typeface="Cambria Math" panose="02040503050406030204" pitchFamily="18" charset="0"/>
                            </a:rPr>
                            <m:t>𝟐</m:t>
                          </m:r>
                        </m:sub>
                      </m:sSub>
                      <m:r>
                        <a:rPr lang="en-US" altLang="ja-JP" sz="2000" b="1" i="1" smtClean="0">
                          <a:latin typeface="Cambria Math" panose="02040503050406030204" pitchFamily="18" charset="0"/>
                        </a:rPr>
                        <m:t>𝒀</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solidFill>
                                <a:srgbClr val="FF0000"/>
                              </a:solidFill>
                              <a:latin typeface="Cambria Math" panose="02040503050406030204" pitchFamily="18" charset="0"/>
                            </a:rPr>
                          </m:ctrlPr>
                        </m:sSubPr>
                        <m:e>
                          <m:r>
                            <a:rPr lang="en-US" altLang="ja-JP" sz="2000" b="1" i="1" smtClean="0">
                              <a:solidFill>
                                <a:srgbClr val="FF0000"/>
                              </a:solidFill>
                              <a:latin typeface="Cambria Math" panose="02040503050406030204" pitchFamily="18" charset="0"/>
                            </a:rPr>
                            <m:t>𝒘</m:t>
                          </m:r>
                        </m:e>
                        <m:sub>
                          <m:r>
                            <a:rPr lang="en-US" altLang="ja-JP" sz="2000" b="1" i="1" smtClean="0">
                              <a:solidFill>
                                <a:srgbClr val="FF0000"/>
                              </a:solidFill>
                              <a:latin typeface="Cambria Math" panose="02040503050406030204" pitchFamily="18" charset="0"/>
                            </a:rPr>
                            <m:t>𝟐</m:t>
                          </m:r>
                        </m:sub>
                      </m:sSub>
                      <m:r>
                        <a:rPr lang="en-US" altLang="ja-JP" sz="2000" b="1" i="1" smtClean="0">
                          <a:latin typeface="Cambria Math" panose="02040503050406030204" pitchFamily="18" charset="0"/>
                        </a:rPr>
                        <m:t>,</m:t>
                      </m:r>
                    </m:oMath>
                    <m:oMath xmlns:m="http://schemas.openxmlformats.org/officeDocument/2006/math">
                      <m:f>
                        <m:fPr>
                          <m:ctrlPr>
                            <a:rPr lang="en-US" altLang="ja-JP" sz="2000" b="1" i="1" smtClean="0">
                              <a:latin typeface="Cambria Math" panose="02040503050406030204" pitchFamily="18" charset="0"/>
                            </a:rPr>
                          </m:ctrlPr>
                        </m:fPr>
                        <m:num>
                          <m:r>
                            <a:rPr lang="en-US" altLang="ja-JP" sz="2000" b="1" i="1" smtClean="0">
                              <a:latin typeface="Cambria Math" panose="02040503050406030204" pitchFamily="18" charset="0"/>
                            </a:rPr>
                            <m:t>𝒅𝒁</m:t>
                          </m:r>
                        </m:num>
                        <m:den>
                          <m:r>
                            <a:rPr lang="en-US" altLang="ja-JP" sz="2000" b="1" i="1" smtClean="0">
                              <a:latin typeface="Cambria Math" panose="02040503050406030204" pitchFamily="18" charset="0"/>
                            </a:rPr>
                            <m:t>𝒅𝒕</m:t>
                          </m:r>
                        </m:den>
                      </m:f>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𝒌</m:t>
                          </m:r>
                        </m:e>
                        <m:sub>
                          <m:r>
                            <a:rPr lang="en-US" altLang="ja-JP" sz="2000" b="1" i="1" smtClean="0">
                              <a:latin typeface="Cambria Math" panose="02040503050406030204" pitchFamily="18" charset="0"/>
                            </a:rPr>
                            <m:t>𝟐</m:t>
                          </m:r>
                        </m:sub>
                      </m:sSub>
                      <m:r>
                        <a:rPr lang="en-US" altLang="ja-JP" sz="2000" b="1" i="1" smtClean="0">
                          <a:latin typeface="Cambria Math" panose="02040503050406030204" pitchFamily="18" charset="0"/>
                        </a:rPr>
                        <m:t>𝒀</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𝝁</m:t>
                          </m:r>
                        </m:e>
                        <m:sub>
                          <m:r>
                            <a:rPr lang="en-US" altLang="ja-JP" sz="2000" b="1" i="1" smtClean="0">
                              <a:latin typeface="Cambria Math" panose="02040503050406030204" pitchFamily="18" charset="0"/>
                            </a:rPr>
                            <m:t>𝒛</m:t>
                          </m:r>
                        </m:sub>
                      </m:sSub>
                      <m:r>
                        <a:rPr lang="en-US" altLang="ja-JP" sz="2000" b="1" i="1" smtClean="0">
                          <a:latin typeface="Cambria Math" panose="02040503050406030204" pitchFamily="18" charset="0"/>
                        </a:rPr>
                        <m:t>𝒁</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solidFill>
                                <a:srgbClr val="FF0000"/>
                              </a:solidFill>
                              <a:latin typeface="Cambria Math" panose="02040503050406030204" pitchFamily="18" charset="0"/>
                            </a:rPr>
                          </m:ctrlPr>
                        </m:sSubPr>
                        <m:e>
                          <m:r>
                            <a:rPr lang="en-US" altLang="ja-JP" sz="2000" b="1" i="1" smtClean="0">
                              <a:solidFill>
                                <a:srgbClr val="FF0000"/>
                              </a:solidFill>
                              <a:latin typeface="Cambria Math" panose="02040503050406030204" pitchFamily="18" charset="0"/>
                            </a:rPr>
                            <m:t>𝒘</m:t>
                          </m:r>
                        </m:e>
                        <m:sub>
                          <m:r>
                            <a:rPr lang="en-US" altLang="ja-JP" sz="2000" b="1" i="1" smtClean="0">
                              <a:solidFill>
                                <a:srgbClr val="FF0000"/>
                              </a:solidFill>
                              <a:latin typeface="Cambria Math" panose="02040503050406030204" pitchFamily="18" charset="0"/>
                            </a:rPr>
                            <m:t>𝟑</m:t>
                          </m:r>
                        </m:sub>
                      </m:sSub>
                      <m:r>
                        <a:rPr lang="en-US" altLang="ja-JP" sz="2000" b="1" i="1" smtClean="0">
                          <a:latin typeface="Cambria Math" panose="02040503050406030204" pitchFamily="18" charset="0"/>
                        </a:rPr>
                        <m:t>,</m:t>
                      </m:r>
                    </m:oMath>
                    <m:oMath xmlns:m="http://schemas.openxmlformats.org/officeDocument/2006/math">
                      <m:f>
                        <m:fPr>
                          <m:ctrlPr>
                            <a:rPr lang="en-US" altLang="ja-JP" sz="2000" b="1" i="1" smtClean="0">
                              <a:latin typeface="Cambria Math" panose="02040503050406030204" pitchFamily="18" charset="0"/>
                            </a:rPr>
                          </m:ctrlPr>
                        </m:fPr>
                        <m:num>
                          <m:r>
                            <a:rPr lang="en-US" altLang="ja-JP" sz="2000" b="1" i="1" smtClean="0">
                              <a:latin typeface="Cambria Math" panose="02040503050406030204" pitchFamily="18" charset="0"/>
                            </a:rPr>
                            <m:t>𝒅𝑽</m:t>
                          </m:r>
                        </m:num>
                        <m:den>
                          <m:r>
                            <a:rPr lang="en-US" altLang="ja-JP" sz="2000" b="1" i="1" smtClean="0">
                              <a:latin typeface="Cambria Math" panose="02040503050406030204" pitchFamily="18" charset="0"/>
                            </a:rPr>
                            <m:t>𝒅𝒕</m:t>
                          </m:r>
                        </m:den>
                      </m:f>
                      <m:r>
                        <a:rPr lang="en-US" altLang="ja-JP" sz="2000" b="1" i="1"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𝟏</m:t>
                          </m:r>
                          <m:r>
                            <a:rPr lang="en-US" altLang="ja-JP" sz="2000" b="1" i="1" smtClean="0">
                              <a:latin typeface="Cambria Math" panose="02040503050406030204" pitchFamily="18" charset="0"/>
                            </a:rPr>
                            <m:t>−</m:t>
                          </m:r>
                          <m:r>
                            <a:rPr lang="en-US" altLang="ja-JP" sz="2000" b="1" i="1" smtClean="0">
                              <a:latin typeface="Cambria Math" panose="02040503050406030204" pitchFamily="18" charset="0"/>
                            </a:rPr>
                            <m:t>𝒖</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e>
                      </m:d>
                      <m:r>
                        <a:rPr lang="en-US" altLang="ja-JP" sz="2000" b="1" i="1" smtClean="0">
                          <a:latin typeface="Cambria Math" panose="02040503050406030204" pitchFamily="18" charset="0"/>
                        </a:rPr>
                        <m:t>𝑵</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𝝁</m:t>
                          </m:r>
                        </m:e>
                        <m:sub>
                          <m:r>
                            <a:rPr lang="en-US" altLang="ja-JP" sz="2000" b="1" i="1" smtClean="0">
                              <a:latin typeface="Cambria Math" panose="02040503050406030204" pitchFamily="18" charset="0"/>
                            </a:rPr>
                            <m:t>𝒛</m:t>
                          </m:r>
                        </m:sub>
                      </m:sSub>
                      <m:r>
                        <a:rPr lang="en-US" altLang="ja-JP" sz="2000" b="1" i="1" smtClean="0">
                          <a:latin typeface="Cambria Math" panose="02040503050406030204" pitchFamily="18" charset="0"/>
                        </a:rPr>
                        <m:t>𝒁</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en-US" altLang="ja-JP" sz="2000" b="1" i="1" smtClean="0">
                              <a:latin typeface="Cambria Math" panose="02040503050406030204" pitchFamily="18" charset="0"/>
                            </a:rPr>
                            <m:t>𝒌</m:t>
                          </m:r>
                        </m:e>
                        <m:sub>
                          <m:r>
                            <a:rPr lang="en-US" altLang="ja-JP" sz="2000" b="1" i="1" smtClean="0">
                              <a:latin typeface="Cambria Math" panose="02040503050406030204" pitchFamily="18" charset="0"/>
                            </a:rPr>
                            <m:t>𝟏</m:t>
                          </m:r>
                        </m:sub>
                      </m:sSub>
                      <m:r>
                        <a:rPr lang="en-US" altLang="ja-JP" sz="2000" b="1" i="1" smtClean="0">
                          <a:latin typeface="Cambria Math" panose="02040503050406030204" pitchFamily="18" charset="0"/>
                        </a:rPr>
                        <m:t>𝑿</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𝑽</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latin typeface="Cambria Math" panose="02040503050406030204" pitchFamily="18" charset="0"/>
                            </a:rPr>
                          </m:ctrlPr>
                        </m:sSubPr>
                        <m:e>
                          <m:r>
                            <a:rPr lang="ja-JP" altLang="en-US" sz="2000" b="1" i="1" smtClean="0">
                              <a:latin typeface="Cambria Math" panose="02040503050406030204" pitchFamily="18" charset="0"/>
                            </a:rPr>
                            <m:t>𝝁</m:t>
                          </m:r>
                        </m:e>
                        <m:sub>
                          <m:r>
                            <a:rPr lang="en-US" altLang="ja-JP" sz="2000" b="1" i="1" smtClean="0">
                              <a:latin typeface="Cambria Math" panose="02040503050406030204" pitchFamily="18" charset="0"/>
                            </a:rPr>
                            <m:t>𝒗</m:t>
                          </m:r>
                        </m:sub>
                      </m:sSub>
                      <m:r>
                        <a:rPr lang="en-US" altLang="ja-JP" sz="2000" b="1" i="1" smtClean="0">
                          <a:latin typeface="Cambria Math" panose="02040503050406030204" pitchFamily="18" charset="0"/>
                        </a:rPr>
                        <m:t>𝑽</m:t>
                      </m:r>
                      <m:d>
                        <m:dPr>
                          <m:ctrlPr>
                            <a:rPr lang="en-US" altLang="ja-JP" sz="2000" b="1" i="1" smtClean="0">
                              <a:latin typeface="Cambria Math" panose="02040503050406030204" pitchFamily="18" charset="0"/>
                            </a:rPr>
                          </m:ctrlPr>
                        </m:dPr>
                        <m:e>
                          <m:r>
                            <a:rPr lang="en-US" altLang="ja-JP" sz="2000" b="1" i="1" smtClean="0">
                              <a:latin typeface="Cambria Math" panose="02040503050406030204" pitchFamily="18" charset="0"/>
                            </a:rPr>
                            <m:t>𝒕</m:t>
                          </m:r>
                        </m:e>
                      </m:d>
                      <m:r>
                        <a:rPr lang="en-US" altLang="ja-JP" sz="2000" b="1" i="1" smtClean="0">
                          <a:latin typeface="Cambria Math" panose="02040503050406030204" pitchFamily="18" charset="0"/>
                        </a:rPr>
                        <m:t>+</m:t>
                      </m:r>
                      <m:sSub>
                        <m:sSubPr>
                          <m:ctrlPr>
                            <a:rPr lang="en-US" altLang="ja-JP" sz="2000" b="1" i="1" smtClean="0">
                              <a:solidFill>
                                <a:srgbClr val="FF0000"/>
                              </a:solidFill>
                              <a:latin typeface="Cambria Math" panose="02040503050406030204" pitchFamily="18" charset="0"/>
                            </a:rPr>
                          </m:ctrlPr>
                        </m:sSubPr>
                        <m:e>
                          <m:r>
                            <a:rPr lang="en-US" altLang="ja-JP" sz="2000" b="1" i="1" smtClean="0">
                              <a:solidFill>
                                <a:srgbClr val="FF0000"/>
                              </a:solidFill>
                              <a:latin typeface="Cambria Math" panose="02040503050406030204" pitchFamily="18" charset="0"/>
                            </a:rPr>
                            <m:t>𝒘</m:t>
                          </m:r>
                        </m:e>
                        <m:sub>
                          <m:r>
                            <a:rPr lang="en-US" altLang="ja-JP" sz="2000" b="1" i="1" smtClean="0">
                              <a:solidFill>
                                <a:srgbClr val="FF0000"/>
                              </a:solidFill>
                              <a:latin typeface="Cambria Math" panose="02040503050406030204" pitchFamily="18" charset="0"/>
                            </a:rPr>
                            <m:t>𝟒</m:t>
                          </m:r>
                        </m:sub>
                      </m:sSub>
                    </m:oMath>
                  </m:oMathPara>
                </a14:m>
                <a:endParaRPr lang="en-US" altLang="ja-JP" sz="2000" b="1" dirty="0"/>
              </a:p>
              <a:p>
                <a:pPr marL="0" indent="0">
                  <a:buNone/>
                </a:pPr>
                <a:endParaRPr kumimoji="1" lang="en-US" altLang="ja-JP" dirty="0"/>
              </a:p>
              <a:p>
                <a:pPr marL="0" indent="0">
                  <a:buNone/>
                </a:pPr>
                <a:endParaRPr kumimoji="1" lang="en-US" altLang="ja-JP" dirty="0"/>
              </a:p>
            </p:txBody>
          </p:sp>
        </mc:Choice>
        <mc:Fallback xmlns="">
          <p:sp>
            <p:nvSpPr>
              <p:cNvPr id="3" name="コンテンツ プレースホルダー 2">
                <a:extLst>
                  <a:ext uri="{FF2B5EF4-FFF2-40B4-BE49-F238E27FC236}">
                    <a16:creationId xmlns:a16="http://schemas.microsoft.com/office/drawing/2014/main" id="{0984E206-B470-167B-6E70-1E026CDF2258}"/>
                  </a:ext>
                </a:extLst>
              </p:cNvPr>
              <p:cNvSpPr>
                <a:spLocks noGrp="1" noRot="1" noChangeAspect="1" noMove="1" noResize="1" noEditPoints="1" noAdjustHandles="1" noChangeArrowheads="1" noChangeShapeType="1" noTextEdit="1"/>
              </p:cNvSpPr>
              <p:nvPr>
                <p:ph idx="1"/>
              </p:nvPr>
            </p:nvSpPr>
            <p:spPr>
              <a:xfrm>
                <a:off x="1238792" y="2164080"/>
                <a:ext cx="10058399" cy="4302034"/>
              </a:xfrm>
              <a:blipFill>
                <a:blip r:embed="rId3"/>
                <a:stretch>
                  <a:fillRect l="-1515" t="-184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AA1E4F4F-6C7F-BAF7-63B8-3C791454A475}"/>
              </a:ext>
            </a:extLst>
          </p:cNvPr>
          <p:cNvSpPr>
            <a:spLocks noGrp="1"/>
          </p:cNvSpPr>
          <p:nvPr>
            <p:ph type="sldNum" sz="quarter" idx="12"/>
          </p:nvPr>
        </p:nvSpPr>
        <p:spPr/>
        <p:txBody>
          <a:bodyPr/>
          <a:lstStyle/>
          <a:p>
            <a:fld id="{E0107F97-1CD5-41F0-B842-C38020C26506}" type="slidenum">
              <a:rPr kumimoji="1" lang="ja-JP" altLang="en-US" smtClean="0"/>
              <a:t>30</a:t>
            </a:fld>
            <a:endParaRPr kumimoji="1" lang="ja-JP" altLang="en-US"/>
          </a:p>
        </p:txBody>
      </p:sp>
    </p:spTree>
    <p:extLst>
      <p:ext uri="{BB962C8B-B14F-4D97-AF65-F5344CB8AC3E}">
        <p14:creationId xmlns:p14="http://schemas.microsoft.com/office/powerpoint/2010/main" val="17632596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a:t>
            </a:r>
            <a:r>
              <a:rPr kumimoji="1" lang="ja-JP" altLang="en-US" sz="32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初期条件が不確実＋不確実外乱がある場合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446275" y="4949673"/>
            <a:ext cx="9299449" cy="1085368"/>
          </a:xfrm>
          <a:ln>
            <a:solidFill>
              <a:srgbClr val="000000"/>
            </a:solidFill>
          </a:ln>
        </p:spPr>
        <p:txBody>
          <a:bodyPr>
            <a:normAutofit/>
          </a:bodyPr>
          <a:lstStyle/>
          <a:p>
            <a:pPr marL="0" indent="0">
              <a:buNone/>
            </a:pPr>
            <a:r>
              <a:rPr kumimoji="1" lang="ja-JP" altLang="en-US" sz="1800" dirty="0"/>
              <a:t>・</a:t>
            </a:r>
            <a:r>
              <a:rPr kumimoji="1" lang="en-US" altLang="ja-JP" sz="1800" dirty="0"/>
              <a:t>Fig 13</a:t>
            </a:r>
            <a:r>
              <a:rPr kumimoji="1" lang="ja-JP" altLang="en-US" sz="1800" dirty="0"/>
              <a:t>は不確実な初期条件</a:t>
            </a:r>
            <a:r>
              <a:rPr kumimoji="1" lang="en-US" altLang="ja-JP" sz="1800" dirty="0"/>
              <a:t>+</a:t>
            </a:r>
            <a:r>
              <a:rPr kumimoji="1" lang="ja-JP" altLang="en-US" sz="1800" dirty="0"/>
              <a:t>ホワイトノイズにおける</a:t>
            </a:r>
            <a:r>
              <a:rPr lang="ja-JP" altLang="en-US" sz="1800" dirty="0"/>
              <a:t>非</a:t>
            </a:r>
            <a:r>
              <a:rPr kumimoji="1" lang="ja-JP" altLang="en-US" sz="1800" dirty="0"/>
              <a:t>感染</a:t>
            </a:r>
            <a:r>
              <a:rPr kumimoji="1" lang="en-US" altLang="ja-JP" sz="1800" dirty="0"/>
              <a:t>CD4 T</a:t>
            </a:r>
            <a:r>
              <a:rPr kumimoji="1" lang="ja-JP" altLang="en-US" sz="1800" dirty="0"/>
              <a:t>細胞数</a:t>
            </a:r>
            <a:r>
              <a:rPr kumimoji="1" lang="en-US" altLang="ja-JP" sz="1800" dirty="0"/>
              <a:t>X, Fig 1</a:t>
            </a:r>
            <a:r>
              <a:rPr lang="en-US" altLang="ja-JP" sz="1800" dirty="0"/>
              <a:t>4</a:t>
            </a:r>
            <a:r>
              <a:rPr kumimoji="1" lang="ja-JP" altLang="en-US" sz="1800" dirty="0"/>
              <a:t>は潜伏感染</a:t>
            </a:r>
            <a:r>
              <a:rPr kumimoji="1" lang="en-US" altLang="ja-JP" sz="1800" dirty="0"/>
              <a:t>CD4 T</a:t>
            </a:r>
            <a:r>
              <a:rPr kumimoji="1" lang="ja-JP" altLang="en-US" sz="1800" dirty="0"/>
              <a:t>細胞数</a:t>
            </a:r>
            <a:r>
              <a:rPr kumimoji="1" lang="en-US" altLang="ja-JP" sz="1800" dirty="0"/>
              <a:t>Y </a:t>
            </a:r>
            <a:r>
              <a:rPr kumimoji="1" lang="ja-JP" altLang="en-US" sz="1800" dirty="0"/>
              <a:t>の推移を表す</a:t>
            </a:r>
            <a:r>
              <a:rPr kumimoji="1" lang="en-US" altLang="ja-JP" sz="1800" dirty="0"/>
              <a:t>. </a:t>
            </a:r>
            <a:endParaRPr lang="en-US" altLang="ja-JP" sz="1800" dirty="0"/>
          </a:p>
          <a:p>
            <a:pPr marL="0" indent="0">
              <a:buNone/>
            </a:pPr>
            <a:r>
              <a:rPr lang="ja-JP" altLang="en-US" sz="1800" dirty="0"/>
              <a:t>・シミュレーションは</a:t>
            </a:r>
            <a:r>
              <a:rPr lang="en-US" altLang="ja-JP" sz="1800" dirty="0"/>
              <a:t>5</a:t>
            </a:r>
            <a:r>
              <a:rPr lang="ja-JP" altLang="en-US" sz="1800" dirty="0"/>
              <a:t>つのサンプルパスをもつ</a:t>
            </a:r>
            <a:r>
              <a:rPr lang="en-US" altLang="ja-JP" sz="1800" dirty="0"/>
              <a:t>200</a:t>
            </a:r>
            <a:r>
              <a:rPr lang="ja-JP" altLang="en-US" sz="1800" dirty="0"/>
              <a:t>個の異なる初期値で実行した</a:t>
            </a:r>
            <a:r>
              <a:rPr lang="en-US" altLang="ja-JP" sz="1800" dirty="0"/>
              <a:t>. </a:t>
            </a:r>
            <a:endParaRPr kumimoji="1" lang="en-US" altLang="ja-JP" sz="1800" dirty="0"/>
          </a:p>
        </p:txBody>
      </p:sp>
      <p:sp>
        <p:nvSpPr>
          <p:cNvPr id="8" name="テキスト ボックス 7">
            <a:extLst>
              <a:ext uri="{FF2B5EF4-FFF2-40B4-BE49-F238E27FC236}">
                <a16:creationId xmlns:a16="http://schemas.microsoft.com/office/drawing/2014/main" id="{3E6F576A-C5B9-E6C6-E2BB-98E0B26DF98B}"/>
              </a:ext>
            </a:extLst>
          </p:cNvPr>
          <p:cNvSpPr txBox="1"/>
          <p:nvPr/>
        </p:nvSpPr>
        <p:spPr>
          <a:xfrm>
            <a:off x="2275415" y="4402226"/>
            <a:ext cx="4114800" cy="261610"/>
          </a:xfrm>
          <a:prstGeom prst="rect">
            <a:avLst/>
          </a:prstGeom>
          <a:noFill/>
        </p:spPr>
        <p:txBody>
          <a:bodyPr wrap="square" rtlCol="0">
            <a:spAutoFit/>
          </a:bodyPr>
          <a:lstStyle/>
          <a:p>
            <a:r>
              <a:rPr kumimoji="1" lang="en-US" altLang="ja-JP" sz="1050" dirty="0"/>
              <a:t>Fig13 </a:t>
            </a:r>
            <a:r>
              <a:rPr kumimoji="1" lang="ja-JP" altLang="en-US" sz="1050" dirty="0"/>
              <a:t>外乱下での非感染</a:t>
            </a:r>
            <a:r>
              <a:rPr kumimoji="1" lang="en-US" altLang="ja-JP" sz="1050" dirty="0"/>
              <a:t>CD4 T</a:t>
            </a:r>
            <a:r>
              <a:rPr kumimoji="1" lang="ja-JP" altLang="en-US" sz="1050" dirty="0"/>
              <a:t>細胞</a:t>
            </a:r>
            <a:r>
              <a:rPr kumimoji="1" lang="en-US" altLang="ja-JP" sz="1050" dirty="0"/>
              <a:t>X</a:t>
            </a:r>
            <a:r>
              <a:rPr kumimoji="1" lang="ja-JP" altLang="en-US" sz="1050" dirty="0"/>
              <a:t>数の比較</a:t>
            </a:r>
          </a:p>
        </p:txBody>
      </p:sp>
      <p:sp>
        <p:nvSpPr>
          <p:cNvPr id="9" name="テキスト ボックス 8">
            <a:extLst>
              <a:ext uri="{FF2B5EF4-FFF2-40B4-BE49-F238E27FC236}">
                <a16:creationId xmlns:a16="http://schemas.microsoft.com/office/drawing/2014/main" id="{E66F026B-D2AC-9395-D7F3-3BB2F5F2D736}"/>
              </a:ext>
            </a:extLst>
          </p:cNvPr>
          <p:cNvSpPr txBox="1"/>
          <p:nvPr/>
        </p:nvSpPr>
        <p:spPr>
          <a:xfrm>
            <a:off x="6686567" y="4360846"/>
            <a:ext cx="3732551" cy="261610"/>
          </a:xfrm>
          <a:prstGeom prst="rect">
            <a:avLst/>
          </a:prstGeom>
          <a:noFill/>
        </p:spPr>
        <p:txBody>
          <a:bodyPr wrap="square" rtlCol="0">
            <a:spAutoFit/>
          </a:bodyPr>
          <a:lstStyle/>
          <a:p>
            <a:r>
              <a:rPr kumimoji="1" lang="en-US" altLang="ja-JP" sz="1050" dirty="0"/>
              <a:t>Fig 14</a:t>
            </a:r>
            <a:r>
              <a:rPr kumimoji="1" lang="ja-JP" altLang="en-US" sz="1050" dirty="0"/>
              <a:t> 外乱下での潜伏感染</a:t>
            </a:r>
            <a:r>
              <a:rPr kumimoji="1" lang="en-US" altLang="ja-JP" sz="1050" dirty="0"/>
              <a:t>CD4 T</a:t>
            </a:r>
            <a:r>
              <a:rPr kumimoji="1" lang="ja-JP" altLang="en-US" sz="1050" dirty="0"/>
              <a:t>細胞</a:t>
            </a:r>
            <a:r>
              <a:rPr kumimoji="1" lang="en-US" altLang="ja-JP" sz="1050" dirty="0"/>
              <a:t>Y</a:t>
            </a:r>
            <a:r>
              <a:rPr kumimoji="1" lang="ja-JP" altLang="en-US" sz="1050" dirty="0"/>
              <a:t>数の比較</a:t>
            </a:r>
          </a:p>
        </p:txBody>
      </p:sp>
      <p:pic>
        <p:nvPicPr>
          <p:cNvPr id="11" name="図 10">
            <a:extLst>
              <a:ext uri="{FF2B5EF4-FFF2-40B4-BE49-F238E27FC236}">
                <a16:creationId xmlns:a16="http://schemas.microsoft.com/office/drawing/2014/main" id="{717C946C-6759-DCAA-FCA5-CB6EA3C10533}"/>
              </a:ext>
            </a:extLst>
          </p:cNvPr>
          <p:cNvPicPr>
            <a:picLocks noChangeAspect="1"/>
          </p:cNvPicPr>
          <p:nvPr/>
        </p:nvPicPr>
        <p:blipFill>
          <a:blip r:embed="rId3"/>
          <a:stretch>
            <a:fillRect/>
          </a:stretch>
        </p:blipFill>
        <p:spPr>
          <a:xfrm>
            <a:off x="1795969" y="1818544"/>
            <a:ext cx="3492230" cy="2583682"/>
          </a:xfrm>
          <a:prstGeom prst="rect">
            <a:avLst/>
          </a:prstGeom>
        </p:spPr>
      </p:pic>
      <p:pic>
        <p:nvPicPr>
          <p:cNvPr id="13" name="図 12">
            <a:extLst>
              <a:ext uri="{FF2B5EF4-FFF2-40B4-BE49-F238E27FC236}">
                <a16:creationId xmlns:a16="http://schemas.microsoft.com/office/drawing/2014/main" id="{73D8591D-C1AC-6EA5-1C93-25D87BCDADAF}"/>
              </a:ext>
            </a:extLst>
          </p:cNvPr>
          <p:cNvPicPr>
            <a:picLocks noChangeAspect="1"/>
          </p:cNvPicPr>
          <p:nvPr/>
        </p:nvPicPr>
        <p:blipFill>
          <a:blip r:embed="rId4"/>
          <a:stretch>
            <a:fillRect/>
          </a:stretch>
        </p:blipFill>
        <p:spPr>
          <a:xfrm>
            <a:off x="6321833" y="1855794"/>
            <a:ext cx="3249211" cy="2546432"/>
          </a:xfrm>
          <a:prstGeom prst="rect">
            <a:avLst/>
          </a:prstGeom>
        </p:spPr>
      </p:pic>
      <p:sp>
        <p:nvSpPr>
          <p:cNvPr id="14" name="スライド番号プレースホルダー 13">
            <a:extLst>
              <a:ext uri="{FF2B5EF4-FFF2-40B4-BE49-F238E27FC236}">
                <a16:creationId xmlns:a16="http://schemas.microsoft.com/office/drawing/2014/main" id="{DBBD44DC-B3BA-4F27-90A7-6EF37530F892}"/>
              </a:ext>
            </a:extLst>
          </p:cNvPr>
          <p:cNvSpPr>
            <a:spLocks noGrp="1"/>
          </p:cNvSpPr>
          <p:nvPr>
            <p:ph type="sldNum" sz="quarter" idx="12"/>
          </p:nvPr>
        </p:nvSpPr>
        <p:spPr/>
        <p:txBody>
          <a:bodyPr/>
          <a:lstStyle/>
          <a:p>
            <a:fld id="{E0107F97-1CD5-41F0-B842-C38020C26506}" type="slidenum">
              <a:rPr kumimoji="1" lang="ja-JP" altLang="en-US" smtClean="0"/>
              <a:t>31</a:t>
            </a:fld>
            <a:endParaRPr kumimoji="1" lang="ja-JP" altLang="en-US"/>
          </a:p>
        </p:txBody>
      </p:sp>
    </p:spTree>
    <p:extLst>
      <p:ext uri="{BB962C8B-B14F-4D97-AF65-F5344CB8AC3E}">
        <p14:creationId xmlns:p14="http://schemas.microsoft.com/office/powerpoint/2010/main" val="3350432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a:t>
            </a:r>
            <a:r>
              <a:rPr kumimoji="1" lang="ja-JP" altLang="en-US" sz="32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初期条件が不確実＋不確実外乱がある場合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979517" y="4965810"/>
            <a:ext cx="10058400" cy="1226453"/>
          </a:xfrm>
          <a:ln>
            <a:solidFill>
              <a:schemeClr val="tx1"/>
            </a:solidFill>
          </a:ln>
        </p:spPr>
        <p:txBody>
          <a:bodyPr>
            <a:normAutofit fontScale="92500" lnSpcReduction="10000"/>
          </a:bodyPr>
          <a:lstStyle/>
          <a:p>
            <a:pPr marL="0" indent="0">
              <a:buNone/>
            </a:pPr>
            <a:r>
              <a:rPr kumimoji="1" lang="ja-JP" altLang="en-US" sz="1600" dirty="0"/>
              <a:t>・</a:t>
            </a:r>
            <a:r>
              <a:rPr kumimoji="1" lang="en-US" altLang="ja-JP" sz="1600" dirty="0"/>
              <a:t>Fig 15</a:t>
            </a:r>
            <a:r>
              <a:rPr kumimoji="1" lang="ja-JP" altLang="en-US" sz="1600" dirty="0"/>
              <a:t>は不確実な初期条件</a:t>
            </a:r>
            <a:r>
              <a:rPr kumimoji="1" lang="en-US" altLang="ja-JP" sz="1600" dirty="0"/>
              <a:t>+</a:t>
            </a:r>
            <a:r>
              <a:rPr kumimoji="1" lang="ja-JP" altLang="en-US" sz="1600" dirty="0"/>
              <a:t>ホワイトノイズにおけ活動</a:t>
            </a:r>
            <a:r>
              <a:rPr lang="ja-JP" altLang="en-US" sz="1600" dirty="0"/>
              <a:t>非</a:t>
            </a:r>
            <a:r>
              <a:rPr kumimoji="1" lang="ja-JP" altLang="en-US" sz="1600" dirty="0"/>
              <a:t>感染</a:t>
            </a:r>
            <a:r>
              <a:rPr kumimoji="1" lang="en-US" altLang="ja-JP" sz="1600" dirty="0"/>
              <a:t>CD4 T</a:t>
            </a:r>
            <a:r>
              <a:rPr kumimoji="1" lang="ja-JP" altLang="en-US" sz="1600" dirty="0"/>
              <a:t>細胞数</a:t>
            </a:r>
            <a:r>
              <a:rPr lang="en-US" altLang="ja-JP" sz="1600" dirty="0"/>
              <a:t>Z</a:t>
            </a:r>
            <a:r>
              <a:rPr kumimoji="1" lang="en-US" altLang="ja-JP" sz="1600" dirty="0"/>
              <a:t>, Fig 16</a:t>
            </a:r>
            <a:r>
              <a:rPr kumimoji="1" lang="ja-JP" altLang="en-US" sz="1600" dirty="0"/>
              <a:t>は遊離ウイルス</a:t>
            </a:r>
            <a:r>
              <a:rPr kumimoji="1" lang="en-US" altLang="ja-JP" sz="1600" dirty="0"/>
              <a:t>V</a:t>
            </a:r>
            <a:r>
              <a:rPr kumimoji="1" lang="ja-JP" altLang="en-US" sz="1600" dirty="0"/>
              <a:t>の推移を表す</a:t>
            </a:r>
            <a:r>
              <a:rPr kumimoji="1" lang="en-US" altLang="ja-JP" sz="1600" dirty="0"/>
              <a:t>. </a:t>
            </a:r>
            <a:endParaRPr lang="en-US" altLang="ja-JP" sz="1600" dirty="0"/>
          </a:p>
          <a:p>
            <a:pPr marL="0" indent="0">
              <a:buNone/>
            </a:pPr>
            <a:r>
              <a:rPr lang="ja-JP" altLang="en-US" sz="1600" dirty="0"/>
              <a:t>・</a:t>
            </a:r>
            <a:r>
              <a:rPr lang="en-US" altLang="ja-JP" sz="1600" dirty="0"/>
              <a:t>200</a:t>
            </a:r>
            <a:r>
              <a:rPr lang="ja-JP" altLang="en-US" sz="1600" dirty="0"/>
              <a:t>のすべてのサンプルに対して</a:t>
            </a:r>
            <a:r>
              <a:rPr lang="en-US" altLang="ja-JP" sz="1600" dirty="0"/>
              <a:t>, </a:t>
            </a:r>
            <a:r>
              <a:rPr lang="ja-JP" altLang="en-US" sz="1600" dirty="0"/>
              <a:t>遊離ウイルス数</a:t>
            </a:r>
            <a:r>
              <a:rPr lang="en-US" altLang="ja-JP" sz="1600" dirty="0"/>
              <a:t>V</a:t>
            </a:r>
            <a:r>
              <a:rPr lang="ja-JP" altLang="en-US" sz="1600" dirty="0"/>
              <a:t>および感染した</a:t>
            </a:r>
            <a:r>
              <a:rPr lang="en-US" altLang="ja-JP" sz="1600" dirty="0"/>
              <a:t>CD4 T</a:t>
            </a:r>
            <a:r>
              <a:rPr lang="ja-JP" altLang="en-US" sz="1600" dirty="0"/>
              <a:t>細胞数が減少した</a:t>
            </a:r>
            <a:r>
              <a:rPr lang="en-US" altLang="ja-JP" sz="1600" dirty="0"/>
              <a:t>. </a:t>
            </a:r>
          </a:p>
          <a:p>
            <a:pPr marL="0" indent="0">
              <a:buNone/>
            </a:pPr>
            <a:r>
              <a:rPr lang="ja-JP" altLang="en-US" sz="1600" dirty="0"/>
              <a:t>・不確実な初期条件とホワイトノイズは</a:t>
            </a:r>
            <a:r>
              <a:rPr lang="en-US" altLang="ja-JP" sz="1600" dirty="0"/>
              <a:t>, </a:t>
            </a:r>
            <a:r>
              <a:rPr lang="ja-JP" altLang="en-US" sz="1600" dirty="0"/>
              <a:t>健康な</a:t>
            </a:r>
            <a:r>
              <a:rPr lang="en-US" altLang="ja-JP" sz="1600" dirty="0"/>
              <a:t>CD4 T</a:t>
            </a:r>
            <a:r>
              <a:rPr lang="ja-JP" altLang="en-US" sz="1600" dirty="0"/>
              <a:t>細胞を増加させ</a:t>
            </a:r>
            <a:r>
              <a:rPr lang="en-US" altLang="ja-JP" sz="1600" dirty="0"/>
              <a:t>, </a:t>
            </a:r>
            <a:r>
              <a:rPr lang="ja-JP" altLang="en-US" sz="1600" dirty="0"/>
              <a:t>感染した</a:t>
            </a:r>
            <a:r>
              <a:rPr lang="en-US" altLang="ja-JP" sz="1600" dirty="0"/>
              <a:t>CD4 T</a:t>
            </a:r>
            <a:r>
              <a:rPr lang="ja-JP" altLang="en-US" sz="1600" dirty="0"/>
              <a:t>細胞を減少させる役割には影響しないことが分かる</a:t>
            </a:r>
            <a:r>
              <a:rPr lang="en-US" altLang="ja-JP" sz="1600" dirty="0"/>
              <a:t>. </a:t>
            </a:r>
          </a:p>
          <a:p>
            <a:pPr marL="0" indent="0">
              <a:buNone/>
            </a:pPr>
            <a:endParaRPr kumimoji="1" lang="en-US" altLang="ja-JP" dirty="0"/>
          </a:p>
        </p:txBody>
      </p:sp>
      <p:sp>
        <p:nvSpPr>
          <p:cNvPr id="8" name="テキスト ボックス 7">
            <a:extLst>
              <a:ext uri="{FF2B5EF4-FFF2-40B4-BE49-F238E27FC236}">
                <a16:creationId xmlns:a16="http://schemas.microsoft.com/office/drawing/2014/main" id="{3E6F576A-C5B9-E6C6-E2BB-98E0B26DF98B}"/>
              </a:ext>
            </a:extLst>
          </p:cNvPr>
          <p:cNvSpPr txBox="1"/>
          <p:nvPr/>
        </p:nvSpPr>
        <p:spPr>
          <a:xfrm>
            <a:off x="1981200" y="4444618"/>
            <a:ext cx="4114800" cy="261610"/>
          </a:xfrm>
          <a:prstGeom prst="rect">
            <a:avLst/>
          </a:prstGeom>
          <a:noFill/>
        </p:spPr>
        <p:txBody>
          <a:bodyPr wrap="square" rtlCol="0">
            <a:spAutoFit/>
          </a:bodyPr>
          <a:lstStyle/>
          <a:p>
            <a:r>
              <a:rPr kumimoji="1" lang="en-US" altLang="ja-JP" sz="1050" dirty="0"/>
              <a:t>Fig15 </a:t>
            </a:r>
            <a:r>
              <a:rPr kumimoji="1" lang="ja-JP" altLang="en-US" sz="1050" dirty="0"/>
              <a:t>外乱下での活動感染</a:t>
            </a:r>
            <a:r>
              <a:rPr kumimoji="1" lang="en-US" altLang="ja-JP" sz="1050" dirty="0"/>
              <a:t>CD4 T</a:t>
            </a:r>
            <a:r>
              <a:rPr kumimoji="1" lang="ja-JP" altLang="en-US" sz="1050" dirty="0"/>
              <a:t>細胞</a:t>
            </a:r>
            <a:r>
              <a:rPr kumimoji="1" lang="en-US" altLang="ja-JP" sz="1050" dirty="0"/>
              <a:t>Z</a:t>
            </a:r>
            <a:r>
              <a:rPr kumimoji="1" lang="ja-JP" altLang="en-US" sz="1050" dirty="0"/>
              <a:t>数の比較</a:t>
            </a:r>
          </a:p>
        </p:txBody>
      </p:sp>
      <p:sp>
        <p:nvSpPr>
          <p:cNvPr id="9" name="テキスト ボックス 8">
            <a:extLst>
              <a:ext uri="{FF2B5EF4-FFF2-40B4-BE49-F238E27FC236}">
                <a16:creationId xmlns:a16="http://schemas.microsoft.com/office/drawing/2014/main" id="{E66F026B-D2AC-9395-D7F3-3BB2F5F2D736}"/>
              </a:ext>
            </a:extLst>
          </p:cNvPr>
          <p:cNvSpPr txBox="1"/>
          <p:nvPr/>
        </p:nvSpPr>
        <p:spPr>
          <a:xfrm>
            <a:off x="7204782" y="4530655"/>
            <a:ext cx="3732551" cy="261610"/>
          </a:xfrm>
          <a:prstGeom prst="rect">
            <a:avLst/>
          </a:prstGeom>
          <a:noFill/>
        </p:spPr>
        <p:txBody>
          <a:bodyPr wrap="square" rtlCol="0">
            <a:spAutoFit/>
          </a:bodyPr>
          <a:lstStyle/>
          <a:p>
            <a:r>
              <a:rPr kumimoji="1" lang="en-US" altLang="ja-JP" sz="1050" dirty="0"/>
              <a:t>Fig 16</a:t>
            </a:r>
            <a:r>
              <a:rPr kumimoji="1" lang="ja-JP" altLang="en-US" sz="1050" dirty="0"/>
              <a:t> 外乱下での遊離ウイルス</a:t>
            </a:r>
            <a:r>
              <a:rPr kumimoji="1" lang="en-US" altLang="ja-JP" sz="1050" dirty="0"/>
              <a:t>V</a:t>
            </a:r>
            <a:r>
              <a:rPr kumimoji="1" lang="ja-JP" altLang="en-US" sz="1050" dirty="0"/>
              <a:t>の比較</a:t>
            </a:r>
          </a:p>
        </p:txBody>
      </p:sp>
      <p:pic>
        <p:nvPicPr>
          <p:cNvPr id="5" name="図 4">
            <a:extLst>
              <a:ext uri="{FF2B5EF4-FFF2-40B4-BE49-F238E27FC236}">
                <a16:creationId xmlns:a16="http://schemas.microsoft.com/office/drawing/2014/main" id="{8D7B0575-C89E-1AA4-2EAE-23C2FF6A798C}"/>
              </a:ext>
            </a:extLst>
          </p:cNvPr>
          <p:cNvPicPr>
            <a:picLocks noChangeAspect="1"/>
          </p:cNvPicPr>
          <p:nvPr/>
        </p:nvPicPr>
        <p:blipFill>
          <a:blip r:embed="rId3"/>
          <a:stretch>
            <a:fillRect/>
          </a:stretch>
        </p:blipFill>
        <p:spPr>
          <a:xfrm>
            <a:off x="1684938" y="1882268"/>
            <a:ext cx="3494890" cy="2603885"/>
          </a:xfrm>
          <a:prstGeom prst="rect">
            <a:avLst/>
          </a:prstGeom>
        </p:spPr>
      </p:pic>
      <p:pic>
        <p:nvPicPr>
          <p:cNvPr id="7" name="図 6">
            <a:extLst>
              <a:ext uri="{FF2B5EF4-FFF2-40B4-BE49-F238E27FC236}">
                <a16:creationId xmlns:a16="http://schemas.microsoft.com/office/drawing/2014/main" id="{088091D1-9D5A-6051-4BFD-4BEF4C030368}"/>
              </a:ext>
            </a:extLst>
          </p:cNvPr>
          <p:cNvPicPr>
            <a:picLocks noChangeAspect="1"/>
          </p:cNvPicPr>
          <p:nvPr/>
        </p:nvPicPr>
        <p:blipFill>
          <a:blip r:embed="rId4"/>
          <a:stretch>
            <a:fillRect/>
          </a:stretch>
        </p:blipFill>
        <p:spPr>
          <a:xfrm>
            <a:off x="6549179" y="1882268"/>
            <a:ext cx="3488472" cy="2652143"/>
          </a:xfrm>
          <a:prstGeom prst="rect">
            <a:avLst/>
          </a:prstGeom>
        </p:spPr>
      </p:pic>
      <p:sp>
        <p:nvSpPr>
          <p:cNvPr id="10" name="スライド番号プレースホルダー 9">
            <a:extLst>
              <a:ext uri="{FF2B5EF4-FFF2-40B4-BE49-F238E27FC236}">
                <a16:creationId xmlns:a16="http://schemas.microsoft.com/office/drawing/2014/main" id="{00EDF9A8-3B9A-3849-AA9E-3D8336D4602B}"/>
              </a:ext>
            </a:extLst>
          </p:cNvPr>
          <p:cNvSpPr>
            <a:spLocks noGrp="1"/>
          </p:cNvSpPr>
          <p:nvPr>
            <p:ph type="sldNum" sz="quarter" idx="12"/>
          </p:nvPr>
        </p:nvSpPr>
        <p:spPr/>
        <p:txBody>
          <a:bodyPr/>
          <a:lstStyle/>
          <a:p>
            <a:fld id="{E0107F97-1CD5-41F0-B842-C38020C26506}" type="slidenum">
              <a:rPr kumimoji="1" lang="ja-JP" altLang="en-US" smtClean="0"/>
              <a:t>32</a:t>
            </a:fld>
            <a:endParaRPr kumimoji="1" lang="ja-JP" altLang="en-US"/>
          </a:p>
        </p:txBody>
      </p:sp>
    </p:spTree>
    <p:extLst>
      <p:ext uri="{BB962C8B-B14F-4D97-AF65-F5344CB8AC3E}">
        <p14:creationId xmlns:p14="http://schemas.microsoft.com/office/powerpoint/2010/main" val="38776062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D44BA0-FD37-5DC1-71BE-86A55AB4706B}"/>
              </a:ext>
            </a:extLst>
          </p:cNvPr>
          <p:cNvSpPr>
            <a:spLocks noGrp="1"/>
          </p:cNvSpPr>
          <p:nvPr>
            <p:ph type="title"/>
          </p:nvPr>
        </p:nvSpPr>
        <p:spPr/>
        <p:txBody>
          <a:bodyPr/>
          <a:lstStyle/>
          <a:p>
            <a:r>
              <a:rPr lang="en-US" altLang="ja-JP" dirty="0">
                <a:solidFill>
                  <a:prstClr val="black">
                    <a:lumMod val="75000"/>
                    <a:lumOff val="25000"/>
                  </a:prstClr>
                </a:solidFill>
                <a:latin typeface="Calibri Light" panose="020F0302020204030204"/>
                <a:ea typeface="ＭＳ Ｐゴシック" panose="020B0600070205080204" pitchFamily="50" charset="-128"/>
              </a:rPr>
              <a:t>4. </a:t>
            </a:r>
            <a:r>
              <a:rPr kumimoji="1" lang="ja-JP" altLang="en-US" sz="40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検証　</a:t>
            </a:r>
            <a:r>
              <a:rPr kumimoji="1" lang="ja-JP" altLang="en-US" sz="3200" b="0" i="0" u="none" strike="noStrike" kern="1200" cap="none" spc="-50" normalizeH="0" baseline="0" noProof="0" dirty="0">
                <a:ln>
                  <a:noFill/>
                </a:ln>
                <a:solidFill>
                  <a:prstClr val="black">
                    <a:lumMod val="75000"/>
                    <a:lumOff val="25000"/>
                  </a:prstClr>
                </a:solidFill>
                <a:effectLst/>
                <a:uLnTx/>
                <a:uFillTx/>
                <a:latin typeface="Calibri Light" panose="020F0302020204030204"/>
                <a:ea typeface="ＭＳ Ｐゴシック" panose="020B0600070205080204" pitchFamily="50" charset="-128"/>
                <a:cs typeface="+mj-cs"/>
              </a:rPr>
              <a:t>初期条件が不確実＋不確実外乱がある場合</a:t>
            </a:r>
            <a:endParaRPr kumimoji="1" lang="ja-JP" altLang="en-US" dirty="0"/>
          </a:p>
        </p:txBody>
      </p:sp>
      <p:sp>
        <p:nvSpPr>
          <p:cNvPr id="3" name="コンテンツ プレースホルダー 2">
            <a:extLst>
              <a:ext uri="{FF2B5EF4-FFF2-40B4-BE49-F238E27FC236}">
                <a16:creationId xmlns:a16="http://schemas.microsoft.com/office/drawing/2014/main" id="{0984E206-B470-167B-6E70-1E026CDF2258}"/>
              </a:ext>
            </a:extLst>
          </p:cNvPr>
          <p:cNvSpPr>
            <a:spLocks noGrp="1"/>
          </p:cNvSpPr>
          <p:nvPr>
            <p:ph idx="1"/>
          </p:nvPr>
        </p:nvSpPr>
        <p:spPr>
          <a:xfrm>
            <a:off x="1097279" y="2468880"/>
            <a:ext cx="5960746" cy="3847770"/>
          </a:xfrm>
        </p:spPr>
        <p:txBody>
          <a:bodyPr/>
          <a:lstStyle/>
          <a:p>
            <a:pPr marL="0" indent="0">
              <a:buNone/>
            </a:pPr>
            <a:r>
              <a:rPr kumimoji="1" lang="ja-JP" altLang="en-US" dirty="0"/>
              <a:t>さらに不確実な</a:t>
            </a:r>
            <a:r>
              <a:rPr kumimoji="1" lang="en-US" altLang="ja-JP" dirty="0"/>
              <a:t>HIV</a:t>
            </a:r>
            <a:r>
              <a:rPr kumimoji="1" lang="ja-JP" altLang="en-US" dirty="0"/>
              <a:t>において</a:t>
            </a:r>
            <a:r>
              <a:rPr kumimoji="1" lang="en-US" altLang="ja-JP" dirty="0"/>
              <a:t>Q</a:t>
            </a:r>
            <a:r>
              <a:rPr kumimoji="1" lang="ja-JP" altLang="en-US" dirty="0"/>
              <a:t>学習アルゴリズムを用いた</a:t>
            </a:r>
            <a:r>
              <a:rPr kumimoji="1" lang="en-US" altLang="ja-JP" dirty="0"/>
              <a:t>, </a:t>
            </a:r>
            <a:r>
              <a:rPr kumimoji="1" lang="ja-JP" altLang="en-US" dirty="0"/>
              <a:t>ウイルス量の減少の効果を示すために</a:t>
            </a:r>
            <a:r>
              <a:rPr kumimoji="1" lang="en-US" altLang="ja-JP" dirty="0"/>
              <a:t>2000</a:t>
            </a:r>
            <a:r>
              <a:rPr kumimoji="1" lang="ja-JP" altLang="en-US" dirty="0"/>
              <a:t>日間にわたる</a:t>
            </a:r>
            <a:r>
              <a:rPr kumimoji="1" lang="en-US" altLang="ja-JP" dirty="0"/>
              <a:t>5</a:t>
            </a:r>
            <a:r>
              <a:rPr kumimoji="1" lang="ja-JP" altLang="en-US" dirty="0"/>
              <a:t>つのサンプルパスを示す</a:t>
            </a:r>
            <a:r>
              <a:rPr kumimoji="1" lang="en-US" altLang="ja-JP" dirty="0"/>
              <a:t>. </a:t>
            </a:r>
          </a:p>
          <a:p>
            <a:pPr marL="0" indent="0">
              <a:buNone/>
            </a:pPr>
            <a:endParaRPr lang="en-US" altLang="ja-JP" dirty="0"/>
          </a:p>
          <a:p>
            <a:pPr marL="0" indent="0">
              <a:buNone/>
            </a:pPr>
            <a:r>
              <a:rPr kumimoji="1" lang="en-US" altLang="ja-JP" dirty="0"/>
              <a:t>5</a:t>
            </a:r>
            <a:r>
              <a:rPr kumimoji="1" lang="ja-JP" altLang="en-US" dirty="0"/>
              <a:t>つの経路において</a:t>
            </a:r>
            <a:r>
              <a:rPr kumimoji="1" lang="en-US" altLang="ja-JP" dirty="0"/>
              <a:t>, </a:t>
            </a:r>
            <a:r>
              <a:rPr kumimoji="1" lang="ja-JP" altLang="en-US" dirty="0"/>
              <a:t>異なる動作をしていることは外乱や初期条件に由来している</a:t>
            </a:r>
            <a:r>
              <a:rPr kumimoji="1" lang="en-US" altLang="ja-JP" dirty="0"/>
              <a:t>. </a:t>
            </a:r>
          </a:p>
        </p:txBody>
      </p:sp>
      <p:sp>
        <p:nvSpPr>
          <p:cNvPr id="9" name="テキスト ボックス 8">
            <a:extLst>
              <a:ext uri="{FF2B5EF4-FFF2-40B4-BE49-F238E27FC236}">
                <a16:creationId xmlns:a16="http://schemas.microsoft.com/office/drawing/2014/main" id="{E66F026B-D2AC-9395-D7F3-3BB2F5F2D736}"/>
              </a:ext>
            </a:extLst>
          </p:cNvPr>
          <p:cNvSpPr txBox="1"/>
          <p:nvPr/>
        </p:nvSpPr>
        <p:spPr>
          <a:xfrm>
            <a:off x="7118985" y="5732227"/>
            <a:ext cx="4516138" cy="338554"/>
          </a:xfrm>
          <a:prstGeom prst="rect">
            <a:avLst/>
          </a:prstGeom>
          <a:noFill/>
        </p:spPr>
        <p:txBody>
          <a:bodyPr wrap="square" rtlCol="0">
            <a:spAutoFit/>
          </a:bodyPr>
          <a:lstStyle/>
          <a:p>
            <a:r>
              <a:rPr kumimoji="1" lang="en-US" altLang="ja-JP" sz="1600" dirty="0"/>
              <a:t>Fig 17</a:t>
            </a:r>
            <a:r>
              <a:rPr kumimoji="1" lang="ja-JP" altLang="en-US" sz="1600" dirty="0"/>
              <a:t>　 </a:t>
            </a:r>
            <a:r>
              <a:rPr kumimoji="1" lang="en-US" altLang="ja-JP" sz="1600" dirty="0"/>
              <a:t>5</a:t>
            </a:r>
            <a:r>
              <a:rPr kumimoji="1" lang="ja-JP" altLang="en-US" sz="1600" dirty="0"/>
              <a:t>つの経路における遊離ウイルス数の推移</a:t>
            </a:r>
          </a:p>
        </p:txBody>
      </p:sp>
      <p:pic>
        <p:nvPicPr>
          <p:cNvPr id="6" name="図 5">
            <a:extLst>
              <a:ext uri="{FF2B5EF4-FFF2-40B4-BE49-F238E27FC236}">
                <a16:creationId xmlns:a16="http://schemas.microsoft.com/office/drawing/2014/main" id="{982E3987-232C-3B48-48B5-A632C8BD79D8}"/>
              </a:ext>
            </a:extLst>
          </p:cNvPr>
          <p:cNvPicPr>
            <a:picLocks noChangeAspect="1"/>
          </p:cNvPicPr>
          <p:nvPr/>
        </p:nvPicPr>
        <p:blipFill>
          <a:blip r:embed="rId3"/>
          <a:stretch>
            <a:fillRect/>
          </a:stretch>
        </p:blipFill>
        <p:spPr>
          <a:xfrm>
            <a:off x="7058025" y="2360352"/>
            <a:ext cx="4286281" cy="3371875"/>
          </a:xfrm>
          <a:prstGeom prst="rect">
            <a:avLst/>
          </a:prstGeom>
        </p:spPr>
      </p:pic>
      <p:sp>
        <p:nvSpPr>
          <p:cNvPr id="10" name="スライド番号プレースホルダー 9">
            <a:extLst>
              <a:ext uri="{FF2B5EF4-FFF2-40B4-BE49-F238E27FC236}">
                <a16:creationId xmlns:a16="http://schemas.microsoft.com/office/drawing/2014/main" id="{EA69C411-F44C-C7AC-4C20-30D4284427EF}"/>
              </a:ext>
            </a:extLst>
          </p:cNvPr>
          <p:cNvSpPr>
            <a:spLocks noGrp="1"/>
          </p:cNvSpPr>
          <p:nvPr>
            <p:ph type="sldNum" sz="quarter" idx="12"/>
          </p:nvPr>
        </p:nvSpPr>
        <p:spPr/>
        <p:txBody>
          <a:bodyPr/>
          <a:lstStyle/>
          <a:p>
            <a:fld id="{E0107F97-1CD5-41F0-B842-C38020C26506}" type="slidenum">
              <a:rPr kumimoji="1" lang="ja-JP" altLang="en-US" smtClean="0"/>
              <a:t>33</a:t>
            </a:fld>
            <a:endParaRPr kumimoji="1" lang="ja-JP" altLang="en-US"/>
          </a:p>
        </p:txBody>
      </p:sp>
    </p:spTree>
    <p:extLst>
      <p:ext uri="{BB962C8B-B14F-4D97-AF65-F5344CB8AC3E}">
        <p14:creationId xmlns:p14="http://schemas.microsoft.com/office/powerpoint/2010/main" val="41835222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A7D4C-250F-5594-CEFF-5826316DDC23}"/>
              </a:ext>
            </a:extLst>
          </p:cNvPr>
          <p:cNvSpPr>
            <a:spLocks noGrp="1"/>
          </p:cNvSpPr>
          <p:nvPr>
            <p:ph type="title"/>
          </p:nvPr>
        </p:nvSpPr>
        <p:spPr>
          <a:xfrm>
            <a:off x="1097280" y="690510"/>
            <a:ext cx="10058400" cy="930727"/>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C9F350-4FFF-5D7A-D8F3-96A9C4DC7413}"/>
              </a:ext>
            </a:extLst>
          </p:cNvPr>
          <p:cNvSpPr>
            <a:spLocks noGrp="1"/>
          </p:cNvSpPr>
          <p:nvPr>
            <p:ph idx="1"/>
          </p:nvPr>
        </p:nvSpPr>
        <p:spPr>
          <a:xfrm>
            <a:off x="1097280" y="1845733"/>
            <a:ext cx="4998720" cy="4444453"/>
          </a:xfrm>
        </p:spPr>
        <p:txBody>
          <a:bodyPr>
            <a:normAutofit/>
          </a:bodyPr>
          <a:lstStyle/>
          <a:p>
            <a:r>
              <a:rPr kumimoji="1" lang="en-US" altLang="ja-JP" dirty="0">
                <a:solidFill>
                  <a:schemeClr val="bg2"/>
                </a:solidFill>
              </a:rPr>
              <a:t>1. </a:t>
            </a:r>
            <a:r>
              <a:rPr lang="ja-JP" altLang="en-US" dirty="0">
                <a:solidFill>
                  <a:schemeClr val="bg2"/>
                </a:solidFill>
              </a:rPr>
              <a:t>はじめに</a:t>
            </a:r>
            <a:endParaRPr lang="en-US" altLang="ja-JP" dirty="0">
              <a:solidFill>
                <a:schemeClr val="bg2"/>
              </a:solidFill>
            </a:endParaRPr>
          </a:p>
          <a:p>
            <a:r>
              <a:rPr lang="en-US" altLang="ja-JP" sz="1900" dirty="0">
                <a:solidFill>
                  <a:schemeClr val="bg2"/>
                </a:solidFill>
              </a:rPr>
              <a:t>1-1. </a:t>
            </a:r>
            <a:r>
              <a:rPr lang="ja-JP" altLang="en-US" sz="1900" dirty="0">
                <a:solidFill>
                  <a:schemeClr val="bg2"/>
                </a:solidFill>
              </a:rPr>
              <a:t>背景と目的</a:t>
            </a:r>
            <a:endParaRPr lang="en-US" altLang="ja-JP" sz="1900" dirty="0">
              <a:solidFill>
                <a:schemeClr val="bg2"/>
              </a:solidFill>
            </a:endParaRPr>
          </a:p>
          <a:p>
            <a:r>
              <a:rPr lang="en-US" altLang="ja-JP" sz="1900" dirty="0">
                <a:solidFill>
                  <a:schemeClr val="bg2"/>
                </a:solidFill>
              </a:rPr>
              <a:t>1-2. </a:t>
            </a:r>
            <a:r>
              <a:rPr lang="ja-JP" altLang="en-US" sz="1900" dirty="0">
                <a:solidFill>
                  <a:schemeClr val="bg2"/>
                </a:solidFill>
              </a:rPr>
              <a:t>従来の研究</a:t>
            </a:r>
            <a:endParaRPr lang="en-US" altLang="ja-JP" sz="1900" dirty="0">
              <a:solidFill>
                <a:schemeClr val="bg2"/>
              </a:solidFill>
            </a:endParaRPr>
          </a:p>
          <a:p>
            <a:r>
              <a:rPr kumimoji="1" lang="en-US" altLang="ja-JP" dirty="0">
                <a:solidFill>
                  <a:schemeClr val="bg2"/>
                </a:solidFill>
              </a:rPr>
              <a:t>2. </a:t>
            </a:r>
            <a:r>
              <a:rPr kumimoji="1" lang="ja-JP" altLang="en-US" dirty="0">
                <a:solidFill>
                  <a:schemeClr val="bg2"/>
                </a:solidFill>
              </a:rPr>
              <a:t>数理モデル</a:t>
            </a:r>
            <a:endParaRPr kumimoji="1" lang="en-US" altLang="ja-JP" dirty="0">
              <a:solidFill>
                <a:schemeClr val="bg2"/>
              </a:solidFill>
            </a:endParaRPr>
          </a:p>
          <a:p>
            <a:r>
              <a:rPr lang="en-US" altLang="ja-JP" dirty="0">
                <a:solidFill>
                  <a:schemeClr val="bg2"/>
                </a:solidFill>
              </a:rPr>
              <a:t>3. </a:t>
            </a:r>
            <a:r>
              <a:rPr lang="ja-JP" altLang="en-US" dirty="0">
                <a:solidFill>
                  <a:schemeClr val="bg2"/>
                </a:solidFill>
              </a:rPr>
              <a:t>解析手法</a:t>
            </a:r>
            <a:endParaRPr lang="en-US" altLang="ja-JP" dirty="0">
              <a:solidFill>
                <a:schemeClr val="bg2"/>
              </a:solidFill>
            </a:endParaRPr>
          </a:p>
          <a:p>
            <a:r>
              <a:rPr lang="en-US" altLang="ja-JP" sz="1800" dirty="0">
                <a:solidFill>
                  <a:schemeClr val="bg2"/>
                </a:solidFill>
              </a:rPr>
              <a:t>3-1. </a:t>
            </a:r>
            <a:r>
              <a:rPr lang="ja-JP" altLang="en-US" sz="1800" dirty="0">
                <a:solidFill>
                  <a:schemeClr val="bg2"/>
                </a:solidFill>
              </a:rPr>
              <a:t>強化学習</a:t>
            </a:r>
            <a:endParaRPr lang="en-US" altLang="ja-JP" sz="1800" dirty="0">
              <a:solidFill>
                <a:schemeClr val="bg2"/>
              </a:solidFill>
            </a:endParaRPr>
          </a:p>
          <a:p>
            <a:r>
              <a:rPr lang="en-US" altLang="ja-JP" sz="1800" dirty="0">
                <a:solidFill>
                  <a:schemeClr val="bg2"/>
                </a:solidFill>
              </a:rPr>
              <a:t>3-2. </a:t>
            </a:r>
            <a:r>
              <a:rPr lang="ja-JP" altLang="en-US" sz="1800" dirty="0">
                <a:solidFill>
                  <a:schemeClr val="bg2"/>
                </a:solidFill>
              </a:rPr>
              <a:t>学習アルゴリズム</a:t>
            </a:r>
            <a:endParaRPr lang="en-US" altLang="ja-JP" sz="1800" dirty="0">
              <a:solidFill>
                <a:schemeClr val="bg2"/>
              </a:solidFill>
            </a:endParaRPr>
          </a:p>
          <a:p>
            <a:r>
              <a:rPr lang="en-US" altLang="ja-JP" sz="1800" dirty="0">
                <a:solidFill>
                  <a:schemeClr val="bg2"/>
                </a:solidFill>
              </a:rPr>
              <a:t>3-3. Q</a:t>
            </a:r>
            <a:r>
              <a:rPr lang="ja-JP" altLang="en-US" sz="1800" dirty="0">
                <a:solidFill>
                  <a:schemeClr val="bg2"/>
                </a:solidFill>
              </a:rPr>
              <a:t>学習</a:t>
            </a:r>
            <a:endParaRPr lang="en-US" altLang="ja-JP" sz="1800" dirty="0">
              <a:solidFill>
                <a:schemeClr val="bg2"/>
              </a:solidFill>
            </a:endParaRPr>
          </a:p>
          <a:p>
            <a:r>
              <a:rPr lang="en-US" altLang="ja-JP" sz="1800" dirty="0">
                <a:solidFill>
                  <a:schemeClr val="bg2"/>
                </a:solidFill>
              </a:rPr>
              <a:t>3-4.</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状態・報酬・行動・方策の定義</a:t>
            </a:r>
            <a:endParaRPr lang="en-US" altLang="ja-JP" sz="1800" dirty="0">
              <a:solidFill>
                <a:schemeClr val="bg2"/>
              </a:solidFill>
            </a:endParaRPr>
          </a:p>
          <a:p>
            <a:endParaRPr lang="en-US" altLang="ja-JP" dirty="0"/>
          </a:p>
        </p:txBody>
      </p:sp>
      <p:sp>
        <p:nvSpPr>
          <p:cNvPr id="4" name="コンテンツ プレースホルダー 2">
            <a:extLst>
              <a:ext uri="{FF2B5EF4-FFF2-40B4-BE49-F238E27FC236}">
                <a16:creationId xmlns:a16="http://schemas.microsoft.com/office/drawing/2014/main" id="{CC6922C4-E278-C3B3-4D4C-FABD52103F92}"/>
              </a:ext>
            </a:extLst>
          </p:cNvPr>
          <p:cNvSpPr txBox="1">
            <a:spLocks/>
          </p:cNvSpPr>
          <p:nvPr/>
        </p:nvSpPr>
        <p:spPr>
          <a:xfrm>
            <a:off x="6096000" y="1881251"/>
            <a:ext cx="5222488" cy="4444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solidFill>
                  <a:schemeClr val="bg2"/>
                </a:solidFill>
              </a:rPr>
              <a:t>4. </a:t>
            </a:r>
            <a:r>
              <a:rPr lang="ja-JP" altLang="en-US" dirty="0">
                <a:solidFill>
                  <a:schemeClr val="bg2"/>
                </a:solidFill>
              </a:rPr>
              <a:t>検証</a:t>
            </a:r>
            <a:endParaRPr lang="en-US" altLang="ja-JP" dirty="0">
              <a:solidFill>
                <a:schemeClr val="bg2"/>
              </a:solidFill>
            </a:endParaRPr>
          </a:p>
          <a:p>
            <a:r>
              <a:rPr lang="en-US" altLang="ja-JP" sz="1800" dirty="0">
                <a:solidFill>
                  <a:schemeClr val="bg2"/>
                </a:solidFill>
              </a:rPr>
              <a:t>4-1. </a:t>
            </a:r>
            <a:r>
              <a:rPr lang="ja-JP" altLang="en-US" sz="1800" dirty="0">
                <a:solidFill>
                  <a:schemeClr val="bg2"/>
                </a:solidFill>
              </a:rPr>
              <a:t>初期条件が既知の場合</a:t>
            </a:r>
            <a:endParaRPr lang="en-US" altLang="ja-JP" sz="1800" dirty="0">
              <a:solidFill>
                <a:schemeClr val="bg2"/>
              </a:solidFill>
            </a:endParaRPr>
          </a:p>
          <a:p>
            <a:r>
              <a:rPr lang="en-US" altLang="ja-JP" sz="1800" dirty="0">
                <a:solidFill>
                  <a:schemeClr val="bg2"/>
                </a:solidFill>
              </a:rPr>
              <a:t>4-2.</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初期条件が不確実な場合</a:t>
            </a:r>
            <a:endParaRPr lang="en-US" altLang="ja-JP" sz="1800" dirty="0">
              <a:solidFill>
                <a:schemeClr val="bg2"/>
              </a:solidFill>
            </a:endParaRPr>
          </a:p>
          <a:p>
            <a:r>
              <a:rPr lang="en-US" altLang="ja-JP" sz="1800" dirty="0">
                <a:solidFill>
                  <a:schemeClr val="bg2"/>
                </a:solidFill>
              </a:rPr>
              <a:t>4-3.</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初期条件が不確実＋不確実外乱がある場合</a:t>
            </a:r>
            <a:endParaRPr lang="en-US" altLang="ja-JP" sz="1800" dirty="0">
              <a:solidFill>
                <a:schemeClr val="bg2"/>
              </a:solidFill>
            </a:endParaRPr>
          </a:p>
          <a:p>
            <a:r>
              <a:rPr lang="en-US" altLang="ja-JP" dirty="0"/>
              <a:t>5. </a:t>
            </a:r>
            <a:r>
              <a:rPr lang="ja-JP" altLang="en-US" dirty="0"/>
              <a:t>結論と展望</a:t>
            </a:r>
            <a:endParaRPr lang="en-US" altLang="ja-JP" dirty="0"/>
          </a:p>
          <a:p>
            <a:r>
              <a:rPr lang="en-US" altLang="ja-JP" dirty="0">
                <a:solidFill>
                  <a:schemeClr val="bg2"/>
                </a:solidFill>
              </a:rPr>
              <a:t>6. Appendix</a:t>
            </a:r>
          </a:p>
        </p:txBody>
      </p:sp>
      <p:sp>
        <p:nvSpPr>
          <p:cNvPr id="5" name="スライド番号プレースホルダー 4">
            <a:extLst>
              <a:ext uri="{FF2B5EF4-FFF2-40B4-BE49-F238E27FC236}">
                <a16:creationId xmlns:a16="http://schemas.microsoft.com/office/drawing/2014/main" id="{FD193D11-3C2B-2D3E-81D8-B34495F83B32}"/>
              </a:ext>
            </a:extLst>
          </p:cNvPr>
          <p:cNvSpPr>
            <a:spLocks noGrp="1"/>
          </p:cNvSpPr>
          <p:nvPr>
            <p:ph type="sldNum" sz="quarter" idx="12"/>
          </p:nvPr>
        </p:nvSpPr>
        <p:spPr/>
        <p:txBody>
          <a:bodyPr/>
          <a:lstStyle/>
          <a:p>
            <a:fld id="{E0107F97-1CD5-41F0-B842-C38020C26506}" type="slidenum">
              <a:rPr kumimoji="1" lang="ja-JP" altLang="en-US" smtClean="0"/>
              <a:t>34</a:t>
            </a:fld>
            <a:endParaRPr kumimoji="1" lang="ja-JP" altLang="en-US"/>
          </a:p>
        </p:txBody>
      </p:sp>
    </p:spTree>
    <p:extLst>
      <p:ext uri="{BB962C8B-B14F-4D97-AF65-F5344CB8AC3E}">
        <p14:creationId xmlns:p14="http://schemas.microsoft.com/office/powerpoint/2010/main" val="3475929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9EA269-0C19-F419-4BFD-E0224A5C8A38}"/>
              </a:ext>
            </a:extLst>
          </p:cNvPr>
          <p:cNvSpPr>
            <a:spLocks noGrp="1"/>
          </p:cNvSpPr>
          <p:nvPr>
            <p:ph type="title"/>
          </p:nvPr>
        </p:nvSpPr>
        <p:spPr/>
        <p:txBody>
          <a:bodyPr>
            <a:normAutofit/>
          </a:bodyPr>
          <a:lstStyle/>
          <a:p>
            <a:r>
              <a:rPr kumimoji="1" lang="en-US" altLang="ja-JP" sz="4400" dirty="0"/>
              <a:t>5. </a:t>
            </a:r>
            <a:r>
              <a:rPr kumimoji="1" lang="ja-JP" altLang="en-US" sz="4400" dirty="0"/>
              <a:t>結論と展望</a:t>
            </a:r>
          </a:p>
        </p:txBody>
      </p:sp>
      <p:sp>
        <p:nvSpPr>
          <p:cNvPr id="3" name="コンテンツ プレースホルダー 2">
            <a:extLst>
              <a:ext uri="{FF2B5EF4-FFF2-40B4-BE49-F238E27FC236}">
                <a16:creationId xmlns:a16="http://schemas.microsoft.com/office/drawing/2014/main" id="{6C906921-7359-5B1C-706B-CB1D59CE3EFF}"/>
              </a:ext>
            </a:extLst>
          </p:cNvPr>
          <p:cNvSpPr>
            <a:spLocks noGrp="1"/>
          </p:cNvSpPr>
          <p:nvPr>
            <p:ph idx="1"/>
          </p:nvPr>
        </p:nvSpPr>
        <p:spPr>
          <a:xfrm>
            <a:off x="1097280" y="1845733"/>
            <a:ext cx="10058400" cy="5250806"/>
          </a:xfrm>
        </p:spPr>
        <p:txBody>
          <a:bodyPr>
            <a:normAutofit/>
          </a:bodyPr>
          <a:lstStyle/>
          <a:p>
            <a:r>
              <a:rPr lang="ja-JP" altLang="en-US" sz="2800" dirty="0"/>
              <a:t>結論</a:t>
            </a:r>
            <a:endParaRPr lang="en-US" altLang="ja-JP" sz="2800" dirty="0"/>
          </a:p>
          <a:p>
            <a:r>
              <a:rPr kumimoji="1" lang="ja-JP" altLang="en-US" sz="2400" dirty="0"/>
              <a:t>・</a:t>
            </a:r>
            <a:r>
              <a:rPr kumimoji="1" lang="ja-JP" altLang="en-US" dirty="0"/>
              <a:t>副作用を最小限に抑えた薬物療法を使用して</a:t>
            </a:r>
            <a:r>
              <a:rPr kumimoji="1" lang="en-US" altLang="ja-JP" dirty="0"/>
              <a:t>, HIV</a:t>
            </a:r>
            <a:r>
              <a:rPr kumimoji="1" lang="ja-JP" altLang="en-US" dirty="0"/>
              <a:t>ウイルスに感染した患者の新たな感染を抑制し</a:t>
            </a:r>
            <a:r>
              <a:rPr kumimoji="1" lang="en-US" altLang="ja-JP" dirty="0"/>
              <a:t>, </a:t>
            </a:r>
            <a:r>
              <a:rPr kumimoji="1" lang="ja-JP" altLang="en-US" dirty="0"/>
              <a:t>ウイルスの生成を防ぐ手段として</a:t>
            </a:r>
            <a:r>
              <a:rPr lang="ja-JP" altLang="en-US" dirty="0"/>
              <a:t>強化学習の</a:t>
            </a:r>
            <a:r>
              <a:rPr lang="en-US" altLang="ja-JP" dirty="0"/>
              <a:t>1</a:t>
            </a:r>
            <a:r>
              <a:rPr lang="ja-JP" altLang="en-US" dirty="0"/>
              <a:t>つである</a:t>
            </a:r>
            <a:r>
              <a:rPr lang="en-US" altLang="ja-JP" dirty="0"/>
              <a:t>Q</a:t>
            </a:r>
            <a:r>
              <a:rPr lang="ja-JP" altLang="en-US" dirty="0"/>
              <a:t>学習を使用したところ</a:t>
            </a:r>
            <a:r>
              <a:rPr lang="en-US" altLang="ja-JP" dirty="0"/>
              <a:t>, </a:t>
            </a:r>
            <a:br>
              <a:rPr lang="en-US" altLang="ja-JP" dirty="0"/>
            </a:br>
            <a:r>
              <a:rPr lang="ja-JP" altLang="en-US" dirty="0"/>
              <a:t>①</a:t>
            </a:r>
            <a:r>
              <a:rPr lang="ja-JP" altLang="en-US" b="1" dirty="0"/>
              <a:t>初期条件が既知の場合</a:t>
            </a:r>
            <a:r>
              <a:rPr lang="ja-JP" altLang="en-US" dirty="0"/>
              <a:t>　②</a:t>
            </a:r>
            <a:r>
              <a:rPr lang="ja-JP" altLang="en-US" b="1" dirty="0"/>
              <a:t>初期条件が不確実である場合 </a:t>
            </a:r>
            <a:r>
              <a:rPr lang="ja-JP" altLang="en-US" dirty="0"/>
              <a:t>③</a:t>
            </a:r>
            <a:r>
              <a:rPr lang="ja-JP" altLang="en-US" b="1" dirty="0"/>
              <a:t>初期条件が不確実かつ不確実外乱がある場合</a:t>
            </a:r>
            <a:r>
              <a:rPr lang="ja-JP" altLang="en-US" dirty="0"/>
              <a:t>　の</a:t>
            </a:r>
            <a:r>
              <a:rPr lang="en-US" altLang="ja-JP" dirty="0"/>
              <a:t>3</a:t>
            </a:r>
            <a:r>
              <a:rPr lang="ja-JP" altLang="en-US" dirty="0"/>
              <a:t>つすべてに関して</a:t>
            </a:r>
            <a:r>
              <a:rPr lang="en-US" altLang="ja-JP" dirty="0"/>
              <a:t>, </a:t>
            </a:r>
            <a:r>
              <a:rPr lang="ja-JP" altLang="en-US" dirty="0"/>
              <a:t>定量投薬と比較してウイルス量のより良い制御が可能となった</a:t>
            </a:r>
            <a:r>
              <a:rPr lang="en-US" altLang="ja-JP" dirty="0"/>
              <a:t>.</a:t>
            </a:r>
            <a:endParaRPr kumimoji="1" lang="en-US" altLang="ja-JP" sz="2400" dirty="0"/>
          </a:p>
          <a:p>
            <a:r>
              <a:rPr lang="ja-JP" altLang="en-US" sz="2800" dirty="0"/>
              <a:t>展望</a:t>
            </a:r>
            <a:endParaRPr kumimoji="1" lang="en-US" altLang="ja-JP" sz="2800" dirty="0"/>
          </a:p>
          <a:p>
            <a:r>
              <a:rPr lang="ja-JP" altLang="en-US" sz="2400" dirty="0"/>
              <a:t>・</a:t>
            </a:r>
            <a:r>
              <a:rPr lang="ja-JP" altLang="en-US" dirty="0"/>
              <a:t>実際の</a:t>
            </a:r>
            <a:r>
              <a:rPr lang="en-US" altLang="ja-JP" dirty="0"/>
              <a:t>CD4 T</a:t>
            </a:r>
            <a:r>
              <a:rPr lang="ja-JP" altLang="en-US" dirty="0"/>
              <a:t>細胞データセットを用いて従来の最適制御と</a:t>
            </a:r>
            <a:r>
              <a:rPr lang="en-US" altLang="ja-JP" dirty="0"/>
              <a:t>, </a:t>
            </a:r>
            <a:r>
              <a:rPr lang="ja-JP" altLang="en-US" dirty="0">
                <a:solidFill>
                  <a:schemeClr val="accent1"/>
                </a:solidFill>
              </a:rPr>
              <a:t>オンライン学習</a:t>
            </a:r>
            <a:r>
              <a:rPr lang="ja-JP" altLang="en-US" dirty="0"/>
              <a:t>を組み合わせることでシミュレーションと現実性の差を埋めることができるのではないか</a:t>
            </a:r>
            <a:r>
              <a:rPr lang="en-US" altLang="ja-JP" dirty="0"/>
              <a:t>. </a:t>
            </a:r>
          </a:p>
          <a:p>
            <a:r>
              <a:rPr lang="ja-JP" altLang="en-US" dirty="0"/>
              <a:t>・</a:t>
            </a:r>
            <a:r>
              <a:rPr lang="en-US" altLang="ja-JP" dirty="0"/>
              <a:t>Q</a:t>
            </a:r>
            <a:r>
              <a:rPr lang="ja-JP" altLang="en-US" dirty="0"/>
              <a:t>テーブルは離散的であるが</a:t>
            </a:r>
            <a:r>
              <a:rPr lang="en-US" altLang="ja-JP" dirty="0"/>
              <a:t>, </a:t>
            </a:r>
            <a:r>
              <a:rPr lang="ja-JP" altLang="en-US" dirty="0"/>
              <a:t>より投薬量を細かくするには連続的な</a:t>
            </a:r>
            <a:r>
              <a:rPr lang="en-US" altLang="ja-JP" dirty="0"/>
              <a:t>Q</a:t>
            </a:r>
            <a:r>
              <a:rPr lang="ja-JP" altLang="en-US" dirty="0"/>
              <a:t>テーブルが好ましい</a:t>
            </a:r>
            <a:r>
              <a:rPr lang="en-US" altLang="ja-JP" dirty="0"/>
              <a:t>. </a:t>
            </a:r>
            <a:br>
              <a:rPr lang="en-US" altLang="ja-JP" dirty="0"/>
            </a:br>
            <a:r>
              <a:rPr lang="ja-JP" altLang="en-US" dirty="0"/>
              <a:t>そこで</a:t>
            </a:r>
            <a:r>
              <a:rPr lang="ja-JP" altLang="en-US" dirty="0">
                <a:solidFill>
                  <a:schemeClr val="accent1"/>
                </a:solidFill>
              </a:rPr>
              <a:t>深層強化学習</a:t>
            </a:r>
            <a:r>
              <a:rPr lang="ja-JP" altLang="en-US" dirty="0"/>
              <a:t>を用いて</a:t>
            </a:r>
            <a:r>
              <a:rPr lang="en-US" altLang="ja-JP" dirty="0"/>
              <a:t>, Q</a:t>
            </a:r>
            <a:r>
              <a:rPr lang="ja-JP" altLang="en-US" dirty="0"/>
              <a:t>関数を</a:t>
            </a:r>
            <a:r>
              <a:rPr lang="ja-JP" altLang="en-US" dirty="0">
                <a:solidFill>
                  <a:schemeClr val="accent1"/>
                </a:solidFill>
              </a:rPr>
              <a:t>ニューラルネットワーク</a:t>
            </a:r>
            <a:r>
              <a:rPr lang="ja-JP" altLang="en-US" dirty="0"/>
              <a:t>で近似すれば連続的な学習が可能になるのではないか</a:t>
            </a:r>
            <a:r>
              <a:rPr lang="en-US" altLang="ja-JP" dirty="0"/>
              <a:t>.</a:t>
            </a:r>
          </a:p>
          <a:p>
            <a:r>
              <a:rPr lang="ja-JP" altLang="en-US" dirty="0"/>
              <a:t>・</a:t>
            </a:r>
            <a:endParaRPr lang="en-US" altLang="ja-JP" dirty="0"/>
          </a:p>
          <a:p>
            <a:endParaRPr kumimoji="1" lang="ja-JP" altLang="en-US" sz="2400" dirty="0"/>
          </a:p>
        </p:txBody>
      </p:sp>
      <p:sp>
        <p:nvSpPr>
          <p:cNvPr id="4" name="スライド番号プレースホルダー 3">
            <a:extLst>
              <a:ext uri="{FF2B5EF4-FFF2-40B4-BE49-F238E27FC236}">
                <a16:creationId xmlns:a16="http://schemas.microsoft.com/office/drawing/2014/main" id="{25C21AE5-263C-351D-FABC-54E361DA06BB}"/>
              </a:ext>
            </a:extLst>
          </p:cNvPr>
          <p:cNvSpPr>
            <a:spLocks noGrp="1"/>
          </p:cNvSpPr>
          <p:nvPr>
            <p:ph type="sldNum" sz="quarter" idx="12"/>
          </p:nvPr>
        </p:nvSpPr>
        <p:spPr/>
        <p:txBody>
          <a:bodyPr/>
          <a:lstStyle/>
          <a:p>
            <a:fld id="{E0107F97-1CD5-41F0-B842-C38020C26506}" type="slidenum">
              <a:rPr kumimoji="1" lang="ja-JP" altLang="en-US" smtClean="0"/>
              <a:t>35</a:t>
            </a:fld>
            <a:endParaRPr kumimoji="1" lang="ja-JP" altLang="en-US"/>
          </a:p>
        </p:txBody>
      </p:sp>
    </p:spTree>
    <p:extLst>
      <p:ext uri="{BB962C8B-B14F-4D97-AF65-F5344CB8AC3E}">
        <p14:creationId xmlns:p14="http://schemas.microsoft.com/office/powerpoint/2010/main" val="37054256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855325-9739-C88F-D6B5-575B41AF1634}"/>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DDD5FC5D-7FAF-8699-B25C-26AC69E96067}"/>
              </a:ext>
            </a:extLst>
          </p:cNvPr>
          <p:cNvSpPr>
            <a:spLocks noGrp="1"/>
          </p:cNvSpPr>
          <p:nvPr>
            <p:ph idx="1"/>
          </p:nvPr>
        </p:nvSpPr>
        <p:spPr/>
        <p:txBody>
          <a:bodyPr/>
          <a:lstStyle/>
          <a:p>
            <a:r>
              <a:rPr kumimoji="1" lang="en-US" altLang="ja-JP" dirty="0"/>
              <a:t>[1] Hossein Gholizade-Narm, Amin Noori </a:t>
            </a:r>
          </a:p>
          <a:p>
            <a:r>
              <a:rPr kumimoji="1" lang="en-US" altLang="ja-JP" dirty="0"/>
              <a:t>International journal of machine learning and cybernetics, 2018-07, Vol.9 (7), p.1169-1179 </a:t>
            </a:r>
          </a:p>
          <a:p>
            <a:endParaRPr kumimoji="1" lang="ja-JP" altLang="en-US" dirty="0"/>
          </a:p>
        </p:txBody>
      </p:sp>
      <p:sp>
        <p:nvSpPr>
          <p:cNvPr id="4" name="スライド番号プレースホルダー 3">
            <a:extLst>
              <a:ext uri="{FF2B5EF4-FFF2-40B4-BE49-F238E27FC236}">
                <a16:creationId xmlns:a16="http://schemas.microsoft.com/office/drawing/2014/main" id="{476651BE-87CF-535D-9F20-7638EBE9071C}"/>
              </a:ext>
            </a:extLst>
          </p:cNvPr>
          <p:cNvSpPr>
            <a:spLocks noGrp="1"/>
          </p:cNvSpPr>
          <p:nvPr>
            <p:ph type="sldNum" sz="quarter" idx="12"/>
          </p:nvPr>
        </p:nvSpPr>
        <p:spPr/>
        <p:txBody>
          <a:bodyPr/>
          <a:lstStyle/>
          <a:p>
            <a:fld id="{E0107F97-1CD5-41F0-B842-C38020C26506}" type="slidenum">
              <a:rPr kumimoji="1" lang="ja-JP" altLang="en-US" smtClean="0"/>
              <a:t>36</a:t>
            </a:fld>
            <a:endParaRPr kumimoji="1" lang="ja-JP" altLang="en-US"/>
          </a:p>
        </p:txBody>
      </p:sp>
    </p:spTree>
    <p:extLst>
      <p:ext uri="{BB962C8B-B14F-4D97-AF65-F5344CB8AC3E}">
        <p14:creationId xmlns:p14="http://schemas.microsoft.com/office/powerpoint/2010/main" val="1497257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A7D4C-250F-5594-CEFF-5826316DDC23}"/>
              </a:ext>
            </a:extLst>
          </p:cNvPr>
          <p:cNvSpPr>
            <a:spLocks noGrp="1"/>
          </p:cNvSpPr>
          <p:nvPr>
            <p:ph type="title"/>
          </p:nvPr>
        </p:nvSpPr>
        <p:spPr>
          <a:xfrm>
            <a:off x="1097280" y="690510"/>
            <a:ext cx="10058400" cy="930727"/>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C9F350-4FFF-5D7A-D8F3-96A9C4DC7413}"/>
              </a:ext>
            </a:extLst>
          </p:cNvPr>
          <p:cNvSpPr>
            <a:spLocks noGrp="1"/>
          </p:cNvSpPr>
          <p:nvPr>
            <p:ph idx="1"/>
          </p:nvPr>
        </p:nvSpPr>
        <p:spPr>
          <a:xfrm>
            <a:off x="1097280" y="1845733"/>
            <a:ext cx="4998720" cy="4444453"/>
          </a:xfrm>
        </p:spPr>
        <p:txBody>
          <a:bodyPr>
            <a:normAutofit/>
          </a:bodyPr>
          <a:lstStyle/>
          <a:p>
            <a:r>
              <a:rPr kumimoji="1" lang="en-US" altLang="ja-JP" dirty="0">
                <a:solidFill>
                  <a:schemeClr val="bg2"/>
                </a:solidFill>
              </a:rPr>
              <a:t>1. </a:t>
            </a:r>
            <a:r>
              <a:rPr lang="ja-JP" altLang="en-US" dirty="0">
                <a:solidFill>
                  <a:schemeClr val="bg2"/>
                </a:solidFill>
              </a:rPr>
              <a:t>はじめに</a:t>
            </a:r>
            <a:endParaRPr lang="en-US" altLang="ja-JP" dirty="0">
              <a:solidFill>
                <a:schemeClr val="bg2"/>
              </a:solidFill>
            </a:endParaRPr>
          </a:p>
          <a:p>
            <a:r>
              <a:rPr lang="en-US" altLang="ja-JP" sz="1900" dirty="0">
                <a:solidFill>
                  <a:schemeClr val="bg2"/>
                </a:solidFill>
              </a:rPr>
              <a:t>1-1. </a:t>
            </a:r>
            <a:r>
              <a:rPr lang="ja-JP" altLang="en-US" sz="1900" dirty="0">
                <a:solidFill>
                  <a:schemeClr val="bg2"/>
                </a:solidFill>
              </a:rPr>
              <a:t>背景と目的</a:t>
            </a:r>
            <a:endParaRPr lang="en-US" altLang="ja-JP" sz="1900" dirty="0">
              <a:solidFill>
                <a:schemeClr val="bg2"/>
              </a:solidFill>
            </a:endParaRPr>
          </a:p>
          <a:p>
            <a:r>
              <a:rPr lang="en-US" altLang="ja-JP" sz="1900" dirty="0">
                <a:solidFill>
                  <a:schemeClr val="bg2"/>
                </a:solidFill>
              </a:rPr>
              <a:t>1-2. </a:t>
            </a:r>
            <a:r>
              <a:rPr lang="ja-JP" altLang="en-US" sz="1900" dirty="0">
                <a:solidFill>
                  <a:schemeClr val="bg2"/>
                </a:solidFill>
              </a:rPr>
              <a:t>従来の研究</a:t>
            </a:r>
            <a:endParaRPr lang="en-US" altLang="ja-JP" sz="1900" dirty="0">
              <a:solidFill>
                <a:schemeClr val="bg2"/>
              </a:solidFill>
            </a:endParaRPr>
          </a:p>
          <a:p>
            <a:r>
              <a:rPr kumimoji="1" lang="en-US" altLang="ja-JP" dirty="0">
                <a:solidFill>
                  <a:schemeClr val="bg2"/>
                </a:solidFill>
              </a:rPr>
              <a:t>2. </a:t>
            </a:r>
            <a:r>
              <a:rPr kumimoji="1" lang="ja-JP" altLang="en-US" dirty="0">
                <a:solidFill>
                  <a:schemeClr val="bg2"/>
                </a:solidFill>
              </a:rPr>
              <a:t>数理モデル</a:t>
            </a:r>
            <a:endParaRPr kumimoji="1" lang="en-US" altLang="ja-JP" dirty="0">
              <a:solidFill>
                <a:schemeClr val="bg2"/>
              </a:solidFill>
            </a:endParaRPr>
          </a:p>
          <a:p>
            <a:r>
              <a:rPr lang="en-US" altLang="ja-JP" dirty="0">
                <a:solidFill>
                  <a:schemeClr val="bg2"/>
                </a:solidFill>
              </a:rPr>
              <a:t>3. </a:t>
            </a:r>
            <a:r>
              <a:rPr lang="ja-JP" altLang="en-US" dirty="0">
                <a:solidFill>
                  <a:schemeClr val="bg2"/>
                </a:solidFill>
              </a:rPr>
              <a:t>解析手法</a:t>
            </a:r>
            <a:endParaRPr lang="en-US" altLang="ja-JP" dirty="0">
              <a:solidFill>
                <a:schemeClr val="bg2"/>
              </a:solidFill>
            </a:endParaRPr>
          </a:p>
          <a:p>
            <a:r>
              <a:rPr lang="en-US" altLang="ja-JP" sz="1800" dirty="0">
                <a:solidFill>
                  <a:schemeClr val="bg2"/>
                </a:solidFill>
              </a:rPr>
              <a:t>3-1. </a:t>
            </a:r>
            <a:r>
              <a:rPr lang="ja-JP" altLang="en-US" sz="1800" dirty="0">
                <a:solidFill>
                  <a:schemeClr val="bg2"/>
                </a:solidFill>
              </a:rPr>
              <a:t>強化学習</a:t>
            </a:r>
            <a:endParaRPr lang="en-US" altLang="ja-JP" sz="1800" dirty="0">
              <a:solidFill>
                <a:schemeClr val="bg2"/>
              </a:solidFill>
            </a:endParaRPr>
          </a:p>
          <a:p>
            <a:r>
              <a:rPr lang="en-US" altLang="ja-JP" sz="1800" dirty="0">
                <a:solidFill>
                  <a:schemeClr val="bg2"/>
                </a:solidFill>
              </a:rPr>
              <a:t>3-2. </a:t>
            </a:r>
            <a:r>
              <a:rPr lang="ja-JP" altLang="en-US" sz="1800" dirty="0">
                <a:solidFill>
                  <a:schemeClr val="bg2"/>
                </a:solidFill>
              </a:rPr>
              <a:t>学習アルゴリズム</a:t>
            </a:r>
            <a:endParaRPr lang="en-US" altLang="ja-JP" sz="1800" dirty="0">
              <a:solidFill>
                <a:schemeClr val="bg2"/>
              </a:solidFill>
            </a:endParaRPr>
          </a:p>
          <a:p>
            <a:r>
              <a:rPr lang="en-US" altLang="ja-JP" sz="1800" dirty="0">
                <a:solidFill>
                  <a:schemeClr val="bg2"/>
                </a:solidFill>
              </a:rPr>
              <a:t>3-3. Q</a:t>
            </a:r>
            <a:r>
              <a:rPr lang="ja-JP" altLang="en-US" sz="1800" dirty="0">
                <a:solidFill>
                  <a:schemeClr val="bg2"/>
                </a:solidFill>
              </a:rPr>
              <a:t>学習</a:t>
            </a:r>
            <a:endParaRPr lang="en-US" altLang="ja-JP" sz="1800" dirty="0">
              <a:solidFill>
                <a:schemeClr val="bg2"/>
              </a:solidFill>
            </a:endParaRPr>
          </a:p>
          <a:p>
            <a:r>
              <a:rPr lang="en-US" altLang="ja-JP" sz="1800" dirty="0">
                <a:solidFill>
                  <a:schemeClr val="bg2"/>
                </a:solidFill>
              </a:rPr>
              <a:t>3-4.</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状態・報酬・行動・方策の定義</a:t>
            </a:r>
            <a:endParaRPr lang="en-US" altLang="ja-JP" sz="1800" dirty="0">
              <a:solidFill>
                <a:schemeClr val="bg2"/>
              </a:solidFill>
            </a:endParaRPr>
          </a:p>
          <a:p>
            <a:endParaRPr lang="en-US" altLang="ja-JP" dirty="0"/>
          </a:p>
        </p:txBody>
      </p:sp>
      <p:sp>
        <p:nvSpPr>
          <p:cNvPr id="4" name="コンテンツ プレースホルダー 2">
            <a:extLst>
              <a:ext uri="{FF2B5EF4-FFF2-40B4-BE49-F238E27FC236}">
                <a16:creationId xmlns:a16="http://schemas.microsoft.com/office/drawing/2014/main" id="{CC6922C4-E278-C3B3-4D4C-FABD52103F92}"/>
              </a:ext>
            </a:extLst>
          </p:cNvPr>
          <p:cNvSpPr txBox="1">
            <a:spLocks/>
          </p:cNvSpPr>
          <p:nvPr/>
        </p:nvSpPr>
        <p:spPr>
          <a:xfrm>
            <a:off x="6096000" y="1881251"/>
            <a:ext cx="5222488" cy="4444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solidFill>
                  <a:schemeClr val="bg2"/>
                </a:solidFill>
              </a:rPr>
              <a:t>4. </a:t>
            </a:r>
            <a:r>
              <a:rPr lang="ja-JP" altLang="en-US" dirty="0">
                <a:solidFill>
                  <a:schemeClr val="bg2"/>
                </a:solidFill>
              </a:rPr>
              <a:t>検証</a:t>
            </a:r>
            <a:endParaRPr lang="en-US" altLang="ja-JP" dirty="0">
              <a:solidFill>
                <a:schemeClr val="bg2"/>
              </a:solidFill>
            </a:endParaRPr>
          </a:p>
          <a:p>
            <a:r>
              <a:rPr lang="en-US" altLang="ja-JP" sz="1800" dirty="0">
                <a:solidFill>
                  <a:schemeClr val="bg2"/>
                </a:solidFill>
              </a:rPr>
              <a:t>4-1. </a:t>
            </a:r>
            <a:r>
              <a:rPr lang="ja-JP" altLang="en-US" sz="1800" dirty="0">
                <a:solidFill>
                  <a:schemeClr val="bg2"/>
                </a:solidFill>
              </a:rPr>
              <a:t>初期条件が既知の場合</a:t>
            </a:r>
            <a:endParaRPr lang="en-US" altLang="ja-JP" sz="1800" dirty="0">
              <a:solidFill>
                <a:schemeClr val="bg2"/>
              </a:solidFill>
            </a:endParaRPr>
          </a:p>
          <a:p>
            <a:r>
              <a:rPr lang="en-US" altLang="ja-JP" sz="1800" dirty="0">
                <a:solidFill>
                  <a:schemeClr val="bg2"/>
                </a:solidFill>
              </a:rPr>
              <a:t>4-2.</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初期条件が不確実な場合</a:t>
            </a:r>
            <a:endParaRPr lang="en-US" altLang="ja-JP" sz="1800" dirty="0">
              <a:solidFill>
                <a:schemeClr val="bg2"/>
              </a:solidFill>
            </a:endParaRPr>
          </a:p>
          <a:p>
            <a:r>
              <a:rPr lang="en-US" altLang="ja-JP" sz="1800" dirty="0">
                <a:solidFill>
                  <a:schemeClr val="bg2"/>
                </a:solidFill>
              </a:rPr>
              <a:t>4-3.</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初期条件が不確実＋不確実外乱がある場合</a:t>
            </a:r>
            <a:endParaRPr lang="en-US" altLang="ja-JP" sz="1800" dirty="0">
              <a:solidFill>
                <a:schemeClr val="bg2"/>
              </a:solidFill>
            </a:endParaRPr>
          </a:p>
          <a:p>
            <a:r>
              <a:rPr lang="en-US" altLang="ja-JP" dirty="0">
                <a:solidFill>
                  <a:schemeClr val="bg2"/>
                </a:solidFill>
              </a:rPr>
              <a:t>5. </a:t>
            </a:r>
            <a:r>
              <a:rPr lang="ja-JP" altLang="en-US" dirty="0">
                <a:solidFill>
                  <a:schemeClr val="bg2"/>
                </a:solidFill>
              </a:rPr>
              <a:t>結論と展望</a:t>
            </a:r>
            <a:endParaRPr lang="en-US" altLang="ja-JP" dirty="0">
              <a:solidFill>
                <a:schemeClr val="bg2"/>
              </a:solidFill>
            </a:endParaRPr>
          </a:p>
          <a:p>
            <a:r>
              <a:rPr lang="en-US" altLang="ja-JP" dirty="0"/>
              <a:t>6. Appendix</a:t>
            </a:r>
          </a:p>
        </p:txBody>
      </p:sp>
      <p:sp>
        <p:nvSpPr>
          <p:cNvPr id="5" name="スライド番号プレースホルダー 4">
            <a:extLst>
              <a:ext uri="{FF2B5EF4-FFF2-40B4-BE49-F238E27FC236}">
                <a16:creationId xmlns:a16="http://schemas.microsoft.com/office/drawing/2014/main" id="{236310FA-58F5-913E-E974-683B452F3658}"/>
              </a:ext>
            </a:extLst>
          </p:cNvPr>
          <p:cNvSpPr>
            <a:spLocks noGrp="1"/>
          </p:cNvSpPr>
          <p:nvPr>
            <p:ph type="sldNum" sz="quarter" idx="12"/>
          </p:nvPr>
        </p:nvSpPr>
        <p:spPr/>
        <p:txBody>
          <a:bodyPr/>
          <a:lstStyle/>
          <a:p>
            <a:fld id="{E0107F97-1CD5-41F0-B842-C38020C26506}" type="slidenum">
              <a:rPr kumimoji="1" lang="ja-JP" altLang="en-US" smtClean="0"/>
              <a:t>37</a:t>
            </a:fld>
            <a:endParaRPr kumimoji="1" lang="ja-JP" altLang="en-US"/>
          </a:p>
        </p:txBody>
      </p:sp>
    </p:spTree>
    <p:extLst>
      <p:ext uri="{BB962C8B-B14F-4D97-AF65-F5344CB8AC3E}">
        <p14:creationId xmlns:p14="http://schemas.microsoft.com/office/powerpoint/2010/main" val="39912137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Appendix1		</a:t>
            </a:r>
            <a:r>
              <a:rPr lang="ja-JP" altLang="en-US" dirty="0"/>
              <a:t>動的計画法</a:t>
            </a:r>
            <a:r>
              <a:rPr lang="ja-JP" altLang="en-US" sz="4000" dirty="0"/>
              <a:t>　</a:t>
            </a:r>
            <a:endParaRPr kumimoji="1" lang="ja-JP" altLang="en-US" dirty="0"/>
          </a:p>
        </p:txBody>
      </p:sp>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1097280" y="1845734"/>
            <a:ext cx="10481310" cy="4555066"/>
          </a:xfrm>
        </p:spPr>
        <p:txBody>
          <a:bodyPr>
            <a:normAutofit/>
          </a:bodyPr>
          <a:lstStyle/>
          <a:p>
            <a:pPr marL="0" indent="0">
              <a:buNone/>
            </a:pPr>
            <a:r>
              <a:rPr kumimoji="1" lang="en-US" altLang="ja-JP" sz="2400" b="1" dirty="0">
                <a:solidFill>
                  <a:schemeClr val="accent1"/>
                </a:solidFill>
              </a:rPr>
              <a:t>Greedy </a:t>
            </a:r>
            <a:r>
              <a:rPr kumimoji="1" lang="ja-JP" altLang="en-US" sz="2400" b="1" dirty="0">
                <a:solidFill>
                  <a:schemeClr val="accent1"/>
                </a:solidFill>
              </a:rPr>
              <a:t>法 </a:t>
            </a:r>
            <a:r>
              <a:rPr kumimoji="1" lang="en-US" altLang="ja-JP" sz="2400" dirty="0"/>
              <a:t>: </a:t>
            </a:r>
            <a:r>
              <a:rPr kumimoji="1" lang="ja-JP" altLang="en-US" sz="2400" dirty="0"/>
              <a:t>ある問題を分割し</a:t>
            </a:r>
            <a:r>
              <a:rPr kumimoji="1" lang="en-US" altLang="ja-JP" sz="2400" dirty="0"/>
              <a:t>, </a:t>
            </a:r>
            <a:r>
              <a:rPr kumimoji="1" lang="ja-JP" altLang="en-US" sz="2400" dirty="0"/>
              <a:t>最も最適な</a:t>
            </a:r>
            <a:r>
              <a:rPr lang="ja-JP" altLang="en-US" sz="2400" dirty="0"/>
              <a:t>結果を局所的最適解として採用する</a:t>
            </a:r>
            <a:r>
              <a:rPr lang="en-US" altLang="ja-JP" sz="2400" dirty="0"/>
              <a:t>	</a:t>
            </a:r>
            <a:r>
              <a:rPr lang="ja-JP" altLang="en-US" sz="2400" dirty="0"/>
              <a:t>　　</a:t>
            </a:r>
            <a:r>
              <a:rPr lang="en-US" altLang="ja-JP" sz="2400" dirty="0"/>
              <a:t>	</a:t>
            </a:r>
            <a:r>
              <a:rPr lang="ja-JP" altLang="en-US" sz="2400" dirty="0"/>
              <a:t>　　　方法</a:t>
            </a:r>
            <a:endParaRPr lang="en-US" altLang="ja-JP" sz="2400" dirty="0"/>
          </a:p>
          <a:p>
            <a:pPr marL="0" indent="0">
              <a:buNone/>
            </a:pPr>
            <a:r>
              <a:rPr lang="ja-JP" altLang="en-US" sz="2400" dirty="0"/>
              <a:t>　　　初期状態が偶然最適解に近い値をとると</a:t>
            </a:r>
            <a:r>
              <a:rPr lang="en-US" altLang="ja-JP" sz="2400" dirty="0"/>
              <a:t>, </a:t>
            </a:r>
            <a:r>
              <a:rPr lang="ja-JP" altLang="en-US" sz="2400" dirty="0"/>
              <a:t>より最適な解をとらずに終了する</a:t>
            </a:r>
            <a:r>
              <a:rPr lang="en-US" altLang="ja-JP" sz="2400" dirty="0"/>
              <a:t>.</a:t>
            </a:r>
          </a:p>
          <a:p>
            <a:pPr marL="0" indent="0">
              <a:buNone/>
            </a:pPr>
            <a:r>
              <a:rPr lang="ja-JP" altLang="en-US" sz="2400" b="1" dirty="0">
                <a:solidFill>
                  <a:schemeClr val="accent1"/>
                </a:solidFill>
              </a:rPr>
              <a:t>探索法</a:t>
            </a:r>
            <a:r>
              <a:rPr lang="ja-JP" altLang="en-US" sz="2400" dirty="0"/>
              <a:t> </a:t>
            </a:r>
            <a:r>
              <a:rPr lang="en-US" altLang="ja-JP" sz="2400" dirty="0"/>
              <a:t>: </a:t>
            </a:r>
            <a:r>
              <a:rPr lang="ja-JP" altLang="en-US" sz="2400" dirty="0"/>
              <a:t>ある問題を分割し</a:t>
            </a:r>
            <a:r>
              <a:rPr lang="en-US" altLang="ja-JP" sz="2400" dirty="0"/>
              <a:t>, </a:t>
            </a:r>
            <a:r>
              <a:rPr lang="ja-JP" altLang="en-US" sz="2400" dirty="0"/>
              <a:t>すべての組み合わせに対して評価をし</a:t>
            </a:r>
            <a:r>
              <a:rPr lang="en-US" altLang="ja-JP" sz="2400" dirty="0"/>
              <a:t>, </a:t>
            </a:r>
            <a:r>
              <a:rPr lang="ja-JP" altLang="en-US" sz="2400" dirty="0"/>
              <a:t>最適解を</a:t>
            </a:r>
            <a:r>
              <a:rPr lang="en-US" altLang="ja-JP" sz="2400" dirty="0"/>
              <a:t>		</a:t>
            </a:r>
            <a:r>
              <a:rPr lang="ja-JP" altLang="en-US" sz="2400" dirty="0"/>
              <a:t>　導く方法</a:t>
            </a:r>
            <a:endParaRPr lang="en-US" altLang="ja-JP" sz="2400" dirty="0"/>
          </a:p>
          <a:p>
            <a:pPr marL="0" indent="0">
              <a:buNone/>
            </a:pPr>
            <a:r>
              <a:rPr lang="en-US" altLang="ja-JP" sz="2400" dirty="0"/>
              <a:t>         </a:t>
            </a:r>
            <a:r>
              <a:rPr lang="ja-JP" altLang="en-US" sz="2400" dirty="0"/>
              <a:t>すべての組み合わせを考慮するため</a:t>
            </a:r>
            <a:r>
              <a:rPr lang="en-US" altLang="ja-JP" sz="2400" dirty="0"/>
              <a:t>, </a:t>
            </a:r>
            <a:r>
              <a:rPr lang="ja-JP" altLang="en-US" sz="2400" dirty="0"/>
              <a:t>膨大な時間を要する</a:t>
            </a:r>
            <a:r>
              <a:rPr lang="en-US" altLang="ja-JP" sz="2400" dirty="0"/>
              <a:t>. </a:t>
            </a:r>
          </a:p>
          <a:p>
            <a:pPr marL="0" indent="0">
              <a:buNone/>
            </a:pPr>
            <a:r>
              <a:rPr kumimoji="1" lang="ja-JP" altLang="en-US" sz="2400" b="1" dirty="0">
                <a:solidFill>
                  <a:schemeClr val="accent1"/>
                </a:solidFill>
              </a:rPr>
              <a:t>動的計画法 </a:t>
            </a:r>
            <a:r>
              <a:rPr kumimoji="1" lang="en-US" altLang="ja-JP" sz="2400" dirty="0"/>
              <a:t>: </a:t>
            </a:r>
            <a:r>
              <a:rPr kumimoji="1" lang="ja-JP" altLang="en-US" sz="2400" dirty="0"/>
              <a:t>膨大なデータを処理する際</a:t>
            </a:r>
            <a:r>
              <a:rPr kumimoji="1" lang="en-US" altLang="ja-JP" sz="2400" dirty="0"/>
              <a:t>, </a:t>
            </a:r>
            <a:r>
              <a:rPr kumimoji="1" lang="ja-JP" altLang="en-US" sz="2400" dirty="0"/>
              <a:t>途中の計算結果を用いることで計算</a:t>
            </a:r>
            <a:r>
              <a:rPr kumimoji="1" lang="en-US" altLang="ja-JP" sz="2400" dirty="0"/>
              <a:t>			</a:t>
            </a:r>
            <a:r>
              <a:rPr kumimoji="1" lang="ja-JP" altLang="en-US" sz="2400" dirty="0"/>
              <a:t>効率を上昇させる方法</a:t>
            </a:r>
            <a:endParaRPr lang="en-US" altLang="ja-JP" sz="2400" dirty="0"/>
          </a:p>
          <a:p>
            <a:pPr marL="0" indent="0">
              <a:buNone/>
            </a:pPr>
            <a:r>
              <a:rPr kumimoji="1" lang="en-US" altLang="ja-JP" sz="2400" dirty="0"/>
              <a:t>         </a:t>
            </a:r>
            <a:r>
              <a:rPr kumimoji="1" lang="ja-JP" altLang="en-US" sz="2400" dirty="0"/>
              <a:t>終端コストから逆算して計算するため</a:t>
            </a:r>
            <a:r>
              <a:rPr kumimoji="1" lang="en-US" altLang="ja-JP" sz="2400" dirty="0"/>
              <a:t>, </a:t>
            </a:r>
            <a:r>
              <a:rPr kumimoji="1" lang="ja-JP" altLang="en-US" sz="2400" dirty="0"/>
              <a:t>不可実性には対応していない</a:t>
            </a:r>
            <a:r>
              <a:rPr kumimoji="1" lang="en-US" altLang="ja-JP" sz="2400" dirty="0"/>
              <a:t>. </a:t>
            </a:r>
          </a:p>
          <a:p>
            <a:endParaRPr kumimoji="1" lang="ja-JP" altLang="en-US" sz="2400" dirty="0"/>
          </a:p>
        </p:txBody>
      </p:sp>
      <p:sp>
        <p:nvSpPr>
          <p:cNvPr id="4" name="乗算記号 3">
            <a:extLst>
              <a:ext uri="{FF2B5EF4-FFF2-40B4-BE49-F238E27FC236}">
                <a16:creationId xmlns:a16="http://schemas.microsoft.com/office/drawing/2014/main" id="{A5035997-7E31-0D25-54DB-88F3F2908AB3}"/>
              </a:ext>
            </a:extLst>
          </p:cNvPr>
          <p:cNvSpPr/>
          <p:nvPr/>
        </p:nvSpPr>
        <p:spPr>
          <a:xfrm>
            <a:off x="918374" y="2434591"/>
            <a:ext cx="776247" cy="695739"/>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乗算記号 4">
            <a:extLst>
              <a:ext uri="{FF2B5EF4-FFF2-40B4-BE49-F238E27FC236}">
                <a16:creationId xmlns:a16="http://schemas.microsoft.com/office/drawing/2014/main" id="{ABA70287-2DFA-D00D-CD1C-4AB887BC061C}"/>
              </a:ext>
            </a:extLst>
          </p:cNvPr>
          <p:cNvSpPr/>
          <p:nvPr/>
        </p:nvSpPr>
        <p:spPr>
          <a:xfrm>
            <a:off x="918373" y="3827561"/>
            <a:ext cx="776247" cy="695739"/>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乗算記号 5">
            <a:extLst>
              <a:ext uri="{FF2B5EF4-FFF2-40B4-BE49-F238E27FC236}">
                <a16:creationId xmlns:a16="http://schemas.microsoft.com/office/drawing/2014/main" id="{6E8CBCE8-906C-E4EC-8B4D-37CADF64C2DA}"/>
              </a:ext>
            </a:extLst>
          </p:cNvPr>
          <p:cNvSpPr/>
          <p:nvPr/>
        </p:nvSpPr>
        <p:spPr>
          <a:xfrm>
            <a:off x="918372" y="5220531"/>
            <a:ext cx="776247" cy="695739"/>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スライド番号プレースホルダー 6">
            <a:extLst>
              <a:ext uri="{FF2B5EF4-FFF2-40B4-BE49-F238E27FC236}">
                <a16:creationId xmlns:a16="http://schemas.microsoft.com/office/drawing/2014/main" id="{53A3623B-2F3D-990A-D3AD-CB24E4B6E0BA}"/>
              </a:ext>
            </a:extLst>
          </p:cNvPr>
          <p:cNvSpPr>
            <a:spLocks noGrp="1"/>
          </p:cNvSpPr>
          <p:nvPr>
            <p:ph type="sldNum" sz="quarter" idx="12"/>
          </p:nvPr>
        </p:nvSpPr>
        <p:spPr/>
        <p:txBody>
          <a:bodyPr/>
          <a:lstStyle/>
          <a:p>
            <a:fld id="{E0107F97-1CD5-41F0-B842-C38020C26506}" type="slidenum">
              <a:rPr kumimoji="1" lang="ja-JP" altLang="en-US" smtClean="0"/>
              <a:t>38</a:t>
            </a:fld>
            <a:endParaRPr kumimoji="1" lang="ja-JP" altLang="en-US"/>
          </a:p>
        </p:txBody>
      </p:sp>
    </p:spTree>
    <p:extLst>
      <p:ext uri="{BB962C8B-B14F-4D97-AF65-F5344CB8AC3E}">
        <p14:creationId xmlns:p14="http://schemas.microsoft.com/office/powerpoint/2010/main" val="13824422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lang="en-US" altLang="ja-JP" dirty="0"/>
              <a:t>Appendix2		HIV</a:t>
            </a:r>
            <a:r>
              <a:rPr lang="ja-JP" altLang="en-US" dirty="0"/>
              <a:t>感染のメカニズム</a:t>
            </a:r>
            <a:endParaRPr kumimoji="1" lang="ja-JP" altLang="en-US" dirty="0"/>
          </a:p>
        </p:txBody>
      </p:sp>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1097280" y="1845734"/>
            <a:ext cx="10058400" cy="4555066"/>
          </a:xfrm>
        </p:spPr>
        <p:txBody>
          <a:bodyPr>
            <a:normAutofit/>
          </a:bodyPr>
          <a:lstStyle/>
          <a:p>
            <a:pPr marL="457200" indent="-457200">
              <a:buClrTx/>
              <a:buAutoNum type="arabicPeriod"/>
            </a:pPr>
            <a:r>
              <a:rPr lang="en-US" altLang="ja-JP" sz="2400" dirty="0">
                <a:solidFill>
                  <a:schemeClr val="tx1"/>
                </a:solidFill>
              </a:rPr>
              <a:t>HIV</a:t>
            </a:r>
            <a:r>
              <a:rPr lang="ja-JP" altLang="en-US" sz="2400" dirty="0">
                <a:solidFill>
                  <a:schemeClr val="tx1"/>
                </a:solidFill>
              </a:rPr>
              <a:t>ウイルスがヒトの</a:t>
            </a:r>
            <a:r>
              <a:rPr lang="en-US" altLang="ja-JP" sz="2400" dirty="0">
                <a:solidFill>
                  <a:schemeClr val="tx1"/>
                </a:solidFill>
              </a:rPr>
              <a:t>CD4</a:t>
            </a:r>
            <a:r>
              <a:rPr lang="ja-JP" altLang="en-US" sz="2400" dirty="0">
                <a:solidFill>
                  <a:schemeClr val="tx1"/>
                </a:solidFill>
              </a:rPr>
              <a:t>細胞と結合する</a:t>
            </a:r>
            <a:r>
              <a:rPr lang="en-US" altLang="ja-JP" sz="2400" dirty="0">
                <a:solidFill>
                  <a:schemeClr val="tx1"/>
                </a:solidFill>
              </a:rPr>
              <a:t>.</a:t>
            </a:r>
            <a:r>
              <a:rPr lang="ja-JP" altLang="en-US" sz="2400" dirty="0">
                <a:solidFill>
                  <a:schemeClr val="tx1"/>
                </a:solidFill>
              </a:rPr>
              <a:t> </a:t>
            </a:r>
            <a:endParaRPr lang="en-US" altLang="ja-JP" sz="2400" dirty="0">
              <a:solidFill>
                <a:schemeClr val="tx1"/>
              </a:solidFill>
            </a:endParaRPr>
          </a:p>
          <a:p>
            <a:pPr marL="457200" indent="-457200">
              <a:buClrTx/>
              <a:buAutoNum type="arabicPeriod"/>
            </a:pPr>
            <a:r>
              <a:rPr kumimoji="1" lang="en-US" altLang="ja-JP" sz="2400" dirty="0">
                <a:solidFill>
                  <a:schemeClr val="tx1"/>
                </a:solidFill>
              </a:rPr>
              <a:t>CD4</a:t>
            </a:r>
            <a:r>
              <a:rPr kumimoji="1" lang="ja-JP" altLang="en-US" sz="2400" dirty="0">
                <a:solidFill>
                  <a:schemeClr val="tx1"/>
                </a:solidFill>
              </a:rPr>
              <a:t>細胞の中で</a:t>
            </a:r>
            <a:r>
              <a:rPr kumimoji="1" lang="en-US" altLang="ja-JP" sz="2400" dirty="0">
                <a:solidFill>
                  <a:schemeClr val="tx1"/>
                </a:solidFill>
              </a:rPr>
              <a:t>, HIV</a:t>
            </a:r>
            <a:r>
              <a:rPr lang="ja-JP" altLang="en-US" sz="2400" dirty="0">
                <a:solidFill>
                  <a:schemeClr val="tx1"/>
                </a:solidFill>
              </a:rPr>
              <a:t>ウイルスの逆転写酵素であるインテグラーゼが</a:t>
            </a:r>
            <a:r>
              <a:rPr lang="en-US" altLang="ja-JP" sz="2400" dirty="0">
                <a:solidFill>
                  <a:schemeClr val="tx1"/>
                </a:solidFill>
              </a:rPr>
              <a:t>HIV</a:t>
            </a:r>
            <a:r>
              <a:rPr lang="ja-JP" altLang="en-US" sz="2400" dirty="0">
                <a:solidFill>
                  <a:schemeClr val="tx1"/>
                </a:solidFill>
              </a:rPr>
              <a:t>の</a:t>
            </a:r>
            <a:r>
              <a:rPr lang="en-US" altLang="ja-JP" sz="2400" dirty="0">
                <a:solidFill>
                  <a:schemeClr val="tx1"/>
                </a:solidFill>
              </a:rPr>
              <a:t>DNA</a:t>
            </a:r>
            <a:r>
              <a:rPr lang="ja-JP" altLang="en-US" sz="2400" dirty="0">
                <a:solidFill>
                  <a:schemeClr val="tx1"/>
                </a:solidFill>
              </a:rPr>
              <a:t>情報を記憶させる</a:t>
            </a:r>
            <a:r>
              <a:rPr lang="en-US" altLang="ja-JP" sz="2400" dirty="0">
                <a:solidFill>
                  <a:schemeClr val="tx1"/>
                </a:solidFill>
              </a:rPr>
              <a:t>.</a:t>
            </a:r>
          </a:p>
          <a:p>
            <a:pPr marL="457200" indent="-457200">
              <a:buClrTx/>
              <a:buAutoNum type="arabicPeriod"/>
            </a:pPr>
            <a:r>
              <a:rPr kumimoji="1" lang="en-US" altLang="ja-JP" sz="2400" dirty="0">
                <a:solidFill>
                  <a:schemeClr val="tx1"/>
                </a:solidFill>
              </a:rPr>
              <a:t>CD</a:t>
            </a:r>
            <a:r>
              <a:rPr lang="en-US" altLang="ja-JP" sz="2400" dirty="0">
                <a:solidFill>
                  <a:schemeClr val="tx1"/>
                </a:solidFill>
              </a:rPr>
              <a:t>4</a:t>
            </a:r>
            <a:r>
              <a:rPr lang="ja-JP" altLang="en-US" sz="2400" dirty="0">
                <a:solidFill>
                  <a:schemeClr val="tx1"/>
                </a:solidFill>
              </a:rPr>
              <a:t>細胞が転写・翻訳の際に</a:t>
            </a:r>
            <a:r>
              <a:rPr lang="en-US" altLang="ja-JP" sz="2400" dirty="0">
                <a:solidFill>
                  <a:schemeClr val="tx1"/>
                </a:solidFill>
              </a:rPr>
              <a:t>, </a:t>
            </a:r>
            <a:r>
              <a:rPr lang="ja-JP" altLang="en-US" sz="2400" dirty="0">
                <a:solidFill>
                  <a:schemeClr val="tx1"/>
                </a:solidFill>
              </a:rPr>
              <a:t>記憶された</a:t>
            </a:r>
            <a:r>
              <a:rPr lang="en-US" altLang="ja-JP" sz="2400" dirty="0">
                <a:solidFill>
                  <a:schemeClr val="tx1"/>
                </a:solidFill>
              </a:rPr>
              <a:t>DNA</a:t>
            </a:r>
            <a:r>
              <a:rPr lang="ja-JP" altLang="en-US" sz="2400" dirty="0">
                <a:solidFill>
                  <a:schemeClr val="tx1"/>
                </a:solidFill>
              </a:rPr>
              <a:t>情報をもとに誤って</a:t>
            </a:r>
            <a:r>
              <a:rPr lang="en-US" altLang="ja-JP" sz="2400" dirty="0">
                <a:solidFill>
                  <a:schemeClr val="tx1"/>
                </a:solidFill>
              </a:rPr>
              <a:t>HIV</a:t>
            </a:r>
            <a:r>
              <a:rPr lang="ja-JP" altLang="en-US" sz="2400" dirty="0">
                <a:solidFill>
                  <a:schemeClr val="tx1"/>
                </a:solidFill>
              </a:rPr>
              <a:t>の材料も生産してしまう</a:t>
            </a:r>
            <a:r>
              <a:rPr lang="en-US" altLang="ja-JP" sz="2400" dirty="0">
                <a:solidFill>
                  <a:schemeClr val="tx1"/>
                </a:solidFill>
              </a:rPr>
              <a:t>.</a:t>
            </a:r>
          </a:p>
          <a:p>
            <a:pPr marL="457200" indent="-457200">
              <a:buClrTx/>
              <a:buAutoNum type="arabicPeriod"/>
            </a:pPr>
            <a:r>
              <a:rPr kumimoji="1" lang="ja-JP" altLang="en-US" sz="2400" dirty="0">
                <a:solidFill>
                  <a:schemeClr val="tx1"/>
                </a:solidFill>
              </a:rPr>
              <a:t>新たな</a:t>
            </a:r>
            <a:r>
              <a:rPr kumimoji="1" lang="en-US" altLang="ja-JP" sz="2400" dirty="0">
                <a:solidFill>
                  <a:schemeClr val="tx1"/>
                </a:solidFill>
              </a:rPr>
              <a:t>HIV</a:t>
            </a:r>
            <a:r>
              <a:rPr kumimoji="1" lang="ja-JP" altLang="en-US" sz="2400" dirty="0">
                <a:solidFill>
                  <a:schemeClr val="tx1"/>
                </a:solidFill>
              </a:rPr>
              <a:t>ウイルスが作成され</a:t>
            </a:r>
            <a:r>
              <a:rPr kumimoji="1" lang="en-US" altLang="ja-JP" sz="2400" dirty="0">
                <a:solidFill>
                  <a:schemeClr val="tx1"/>
                </a:solidFill>
              </a:rPr>
              <a:t>, </a:t>
            </a:r>
            <a:r>
              <a:rPr kumimoji="1" lang="ja-JP" altLang="en-US" sz="2400" dirty="0">
                <a:solidFill>
                  <a:schemeClr val="tx1"/>
                </a:solidFill>
              </a:rPr>
              <a:t>再び</a:t>
            </a:r>
            <a:r>
              <a:rPr kumimoji="1" lang="en-US" altLang="ja-JP" sz="2400" dirty="0">
                <a:solidFill>
                  <a:schemeClr val="tx1"/>
                </a:solidFill>
              </a:rPr>
              <a:t>CD4</a:t>
            </a:r>
            <a:r>
              <a:rPr kumimoji="1" lang="ja-JP" altLang="en-US" sz="2400" dirty="0">
                <a:solidFill>
                  <a:schemeClr val="tx1"/>
                </a:solidFill>
              </a:rPr>
              <a:t>細胞と結合する</a:t>
            </a:r>
            <a:r>
              <a:rPr kumimoji="1" lang="en-US" altLang="ja-JP" sz="2400" dirty="0">
                <a:solidFill>
                  <a:schemeClr val="tx1"/>
                </a:solidFill>
              </a:rPr>
              <a:t>.</a:t>
            </a:r>
          </a:p>
        </p:txBody>
      </p:sp>
      <p:sp>
        <p:nvSpPr>
          <p:cNvPr id="4" name="テキスト ボックス 3">
            <a:extLst>
              <a:ext uri="{FF2B5EF4-FFF2-40B4-BE49-F238E27FC236}">
                <a16:creationId xmlns:a16="http://schemas.microsoft.com/office/drawing/2014/main" id="{C566C25A-44C7-3DA2-7D4F-DBA7EEC12F10}"/>
              </a:ext>
            </a:extLst>
          </p:cNvPr>
          <p:cNvSpPr txBox="1"/>
          <p:nvPr/>
        </p:nvSpPr>
        <p:spPr>
          <a:xfrm>
            <a:off x="1515291" y="4601817"/>
            <a:ext cx="9377995" cy="1200329"/>
          </a:xfrm>
          <a:prstGeom prst="rect">
            <a:avLst/>
          </a:prstGeom>
          <a:noFill/>
        </p:spPr>
        <p:txBody>
          <a:bodyPr wrap="square" rtlCol="0">
            <a:spAutoFit/>
          </a:bodyPr>
          <a:lstStyle/>
          <a:p>
            <a:r>
              <a:rPr kumimoji="1" lang="ja-JP" altLang="en-US" sz="2400" dirty="0"/>
              <a:t>本来</a:t>
            </a:r>
            <a:r>
              <a:rPr kumimoji="1" lang="en-US" altLang="ja-JP" sz="2400" dirty="0"/>
              <a:t>, CD4 </a:t>
            </a:r>
            <a:r>
              <a:rPr kumimoji="1" lang="ja-JP" altLang="en-US" sz="2400" dirty="0"/>
              <a:t>細胞の生成と寿命による消滅は均衡が保たれている</a:t>
            </a:r>
            <a:endParaRPr kumimoji="1" lang="en-US" altLang="ja-JP" sz="2400" dirty="0"/>
          </a:p>
          <a:p>
            <a:r>
              <a:rPr kumimoji="1" lang="ja-JP" altLang="en-US" sz="2400" dirty="0"/>
              <a:t>➡</a:t>
            </a:r>
            <a:r>
              <a:rPr kumimoji="1" lang="en-US" altLang="ja-JP" sz="2400" dirty="0"/>
              <a:t>HIV</a:t>
            </a:r>
            <a:r>
              <a:rPr kumimoji="1" lang="ja-JP" altLang="en-US" sz="2400" dirty="0"/>
              <a:t>ウイルスにより</a:t>
            </a:r>
            <a:r>
              <a:rPr kumimoji="1" lang="en-US" altLang="ja-JP" sz="2400" dirty="0"/>
              <a:t>CD4</a:t>
            </a:r>
            <a:r>
              <a:rPr kumimoji="1" lang="ja-JP" altLang="en-US" sz="2400" dirty="0"/>
              <a:t>細胞の寿命は減少するため</a:t>
            </a:r>
            <a:r>
              <a:rPr kumimoji="1" lang="en-US" altLang="ja-JP" sz="2400" dirty="0"/>
              <a:t>, </a:t>
            </a:r>
            <a:r>
              <a:rPr kumimoji="1" lang="ja-JP" altLang="en-US" sz="2400" dirty="0"/>
              <a:t>慢性的な</a:t>
            </a:r>
            <a:r>
              <a:rPr kumimoji="1" lang="en-US" altLang="ja-JP" sz="2400" dirty="0"/>
              <a:t>CD4</a:t>
            </a:r>
            <a:r>
              <a:rPr kumimoji="1" lang="ja-JP" altLang="en-US" sz="2400" dirty="0"/>
              <a:t>細胞の欠乏により</a:t>
            </a:r>
            <a:r>
              <a:rPr kumimoji="1" lang="en-US" altLang="ja-JP" sz="2400" dirty="0"/>
              <a:t>, </a:t>
            </a:r>
            <a:r>
              <a:rPr kumimoji="1" lang="ja-JP" altLang="en-US" sz="2400" b="1" dirty="0"/>
              <a:t>免疫不全</a:t>
            </a:r>
            <a:r>
              <a:rPr kumimoji="1" lang="ja-JP" altLang="en-US" sz="2400" dirty="0"/>
              <a:t>に陥る</a:t>
            </a:r>
            <a:r>
              <a:rPr kumimoji="1" lang="en-US" altLang="ja-JP" sz="2400" dirty="0"/>
              <a:t>. </a:t>
            </a:r>
            <a:endParaRPr kumimoji="1" lang="ja-JP" altLang="en-US" sz="2400" dirty="0"/>
          </a:p>
        </p:txBody>
      </p:sp>
      <p:sp>
        <p:nvSpPr>
          <p:cNvPr id="5" name="吹き出し: 円形 4">
            <a:extLst>
              <a:ext uri="{FF2B5EF4-FFF2-40B4-BE49-F238E27FC236}">
                <a16:creationId xmlns:a16="http://schemas.microsoft.com/office/drawing/2014/main" id="{E8DD848C-A916-3933-7135-559D8B878226}"/>
              </a:ext>
            </a:extLst>
          </p:cNvPr>
          <p:cNvSpPr/>
          <p:nvPr/>
        </p:nvSpPr>
        <p:spPr>
          <a:xfrm rot="10800000">
            <a:off x="6428063" y="5554345"/>
            <a:ext cx="5145628" cy="712350"/>
          </a:xfrm>
          <a:prstGeom prst="wedgeEllipseCallou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A07ED64-AFE8-56F5-6A73-8DD0F854EBE5}"/>
              </a:ext>
            </a:extLst>
          </p:cNvPr>
          <p:cNvSpPr txBox="1"/>
          <p:nvPr/>
        </p:nvSpPr>
        <p:spPr>
          <a:xfrm>
            <a:off x="7188926" y="5713942"/>
            <a:ext cx="3936274" cy="400110"/>
          </a:xfrm>
          <a:prstGeom prst="rect">
            <a:avLst/>
          </a:prstGeom>
          <a:noFill/>
        </p:spPr>
        <p:txBody>
          <a:bodyPr wrap="square" rtlCol="0">
            <a:spAutoFit/>
          </a:bodyPr>
          <a:lstStyle/>
          <a:p>
            <a:r>
              <a:rPr kumimoji="1" lang="en-US" altLang="ja-JP" sz="2000" b="1" dirty="0"/>
              <a:t>CD4</a:t>
            </a:r>
            <a:r>
              <a:rPr kumimoji="1" lang="ja-JP" altLang="en-US" sz="2000" b="1" dirty="0"/>
              <a:t>細胞は免疫システムの司令塔</a:t>
            </a:r>
          </a:p>
        </p:txBody>
      </p:sp>
      <p:sp>
        <p:nvSpPr>
          <p:cNvPr id="7" name="スライド番号プレースホルダー 6">
            <a:extLst>
              <a:ext uri="{FF2B5EF4-FFF2-40B4-BE49-F238E27FC236}">
                <a16:creationId xmlns:a16="http://schemas.microsoft.com/office/drawing/2014/main" id="{2499E595-E1BC-3D2D-63CD-0180DE34061F}"/>
              </a:ext>
            </a:extLst>
          </p:cNvPr>
          <p:cNvSpPr>
            <a:spLocks noGrp="1"/>
          </p:cNvSpPr>
          <p:nvPr>
            <p:ph type="sldNum" sz="quarter" idx="12"/>
          </p:nvPr>
        </p:nvSpPr>
        <p:spPr/>
        <p:txBody>
          <a:bodyPr/>
          <a:lstStyle/>
          <a:p>
            <a:fld id="{E0107F97-1CD5-41F0-B842-C38020C26506}" type="slidenum">
              <a:rPr kumimoji="1" lang="ja-JP" altLang="en-US" smtClean="0"/>
              <a:t>39</a:t>
            </a:fld>
            <a:endParaRPr kumimoji="1" lang="ja-JP" altLang="en-US"/>
          </a:p>
        </p:txBody>
      </p:sp>
    </p:spTree>
    <p:extLst>
      <p:ext uri="{BB962C8B-B14F-4D97-AF65-F5344CB8AC3E}">
        <p14:creationId xmlns:p14="http://schemas.microsoft.com/office/powerpoint/2010/main" val="2118926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D8154-CEB4-E770-07F1-561EFA942C52}"/>
              </a:ext>
            </a:extLst>
          </p:cNvPr>
          <p:cNvSpPr>
            <a:spLocks noGrp="1"/>
          </p:cNvSpPr>
          <p:nvPr>
            <p:ph type="title"/>
          </p:nvPr>
        </p:nvSpPr>
        <p:spPr>
          <a:xfrm>
            <a:off x="1097280" y="286603"/>
            <a:ext cx="10058400" cy="1278536"/>
          </a:xfrm>
        </p:spPr>
        <p:txBody>
          <a:bodyPr/>
          <a:lstStyle/>
          <a:p>
            <a:r>
              <a:rPr kumimoji="1" lang="en-US" altLang="ja-JP" dirty="0"/>
              <a:t>1. </a:t>
            </a:r>
            <a:r>
              <a:rPr lang="ja-JP" altLang="en-US" dirty="0"/>
              <a:t>はじめに　背景と目的</a:t>
            </a:r>
            <a:endParaRPr kumimoji="1" lang="ja-JP" altLang="en-US" dirty="0"/>
          </a:p>
        </p:txBody>
      </p:sp>
      <p:sp>
        <p:nvSpPr>
          <p:cNvPr id="4" name="テキスト ボックス 3">
            <a:extLst>
              <a:ext uri="{FF2B5EF4-FFF2-40B4-BE49-F238E27FC236}">
                <a16:creationId xmlns:a16="http://schemas.microsoft.com/office/drawing/2014/main" id="{906F3175-33E3-4FB9-E15A-A2408CD94555}"/>
              </a:ext>
            </a:extLst>
          </p:cNvPr>
          <p:cNvSpPr txBox="1"/>
          <p:nvPr/>
        </p:nvSpPr>
        <p:spPr>
          <a:xfrm>
            <a:off x="1217330" y="2025144"/>
            <a:ext cx="9938350" cy="4185761"/>
          </a:xfrm>
          <a:prstGeom prst="rect">
            <a:avLst/>
          </a:prstGeom>
          <a:noFill/>
          <a:ln>
            <a:noFill/>
          </a:ln>
        </p:spPr>
        <p:txBody>
          <a:bodyPr wrap="square" rtlCol="0">
            <a:spAutoFit/>
          </a:bodyPr>
          <a:lstStyle/>
          <a:p>
            <a:r>
              <a:rPr kumimoji="1" lang="ja-JP" altLang="en-US" sz="2800" dirty="0"/>
              <a:t>論文の背景</a:t>
            </a:r>
            <a:endParaRPr kumimoji="1" lang="en-US" altLang="ja-JP" sz="2800" dirty="0"/>
          </a:p>
          <a:p>
            <a:endParaRPr kumimoji="1" lang="en-US" altLang="ja-JP" sz="2800" dirty="0"/>
          </a:p>
          <a:p>
            <a:pPr marL="342900" indent="-342900">
              <a:buFont typeface="Arial" panose="020B0604020202020204" pitchFamily="34" charset="0"/>
              <a:buChar char="•"/>
            </a:pPr>
            <a:r>
              <a:rPr kumimoji="1" lang="ja-JP" altLang="en-US" sz="2400" dirty="0"/>
              <a:t>ヒト免疫不全ウイルス</a:t>
            </a:r>
            <a:r>
              <a:rPr kumimoji="1" lang="en-US" altLang="ja-JP" sz="2400" dirty="0"/>
              <a:t>(HIV)</a:t>
            </a:r>
            <a:r>
              <a:rPr kumimoji="1" lang="ja-JP" altLang="en-US" sz="2400" dirty="0"/>
              <a:t>に対する治療法として有効なものには</a:t>
            </a:r>
            <a:r>
              <a:rPr kumimoji="1" lang="en-US" altLang="ja-JP" sz="2400" dirty="0"/>
              <a:t>, </a:t>
            </a:r>
            <a:r>
              <a:rPr kumimoji="1" lang="ja-JP" altLang="en-US" sz="2400" dirty="0"/>
              <a:t>高活性抗レトロウイルス療法</a:t>
            </a:r>
            <a:r>
              <a:rPr kumimoji="1" lang="en-US" altLang="ja-JP" sz="2400" dirty="0"/>
              <a:t>(HAART)</a:t>
            </a:r>
            <a:r>
              <a:rPr kumimoji="1" lang="ja-JP" altLang="en-US" sz="2400" dirty="0"/>
              <a:t>や構造化治療中断</a:t>
            </a:r>
            <a:r>
              <a:rPr kumimoji="1" lang="en-US" altLang="ja-JP" sz="2400" dirty="0"/>
              <a:t>(STI)</a:t>
            </a:r>
            <a:r>
              <a:rPr kumimoji="1" lang="ja-JP" altLang="en-US" sz="2400" dirty="0"/>
              <a:t>が挙げられる</a:t>
            </a:r>
            <a:r>
              <a:rPr kumimoji="1" lang="en-US" altLang="ja-JP" sz="2400" dirty="0"/>
              <a:t>.</a:t>
            </a:r>
          </a:p>
          <a:p>
            <a:r>
              <a:rPr kumimoji="1" lang="en-US" altLang="ja-JP" sz="2400" dirty="0"/>
              <a:t> </a:t>
            </a:r>
          </a:p>
          <a:p>
            <a:pPr marL="342900" indent="-342900">
              <a:buFont typeface="Arial" panose="020B0604020202020204" pitchFamily="34" charset="0"/>
              <a:buChar char="•"/>
            </a:pPr>
            <a:r>
              <a:rPr kumimoji="1" lang="ja-JP" altLang="en-US" sz="2400" dirty="0"/>
              <a:t>従来の研究では</a:t>
            </a:r>
            <a:r>
              <a:rPr kumimoji="1" lang="en-US" altLang="ja-JP" sz="2400" dirty="0"/>
              <a:t>,HIV</a:t>
            </a:r>
            <a:r>
              <a:rPr kumimoji="1" lang="ja-JP" altLang="en-US" sz="2400" dirty="0"/>
              <a:t>ウイルスの</a:t>
            </a:r>
            <a:r>
              <a:rPr kumimoji="1" lang="ja-JP" altLang="en-US" sz="2400" dirty="0">
                <a:solidFill>
                  <a:srgbClr val="FF0000"/>
                </a:solidFill>
              </a:rPr>
              <a:t>モデルベース手法</a:t>
            </a:r>
            <a:r>
              <a:rPr kumimoji="1" lang="ja-JP" altLang="en-US" sz="2400" dirty="0"/>
              <a:t>に基づく最適制御が行われてきた</a:t>
            </a:r>
            <a:r>
              <a:rPr kumimoji="1" lang="en-US" altLang="ja-JP" sz="2400" dirty="0"/>
              <a:t>. </a:t>
            </a:r>
          </a:p>
          <a:p>
            <a:endParaRPr kumimoji="1" lang="en-US" altLang="ja-JP" sz="2400" dirty="0"/>
          </a:p>
          <a:p>
            <a:r>
              <a:rPr kumimoji="1" lang="ja-JP" altLang="en-US" sz="2400" dirty="0"/>
              <a:t>➡</a:t>
            </a:r>
            <a:r>
              <a:rPr kumimoji="1" lang="ja-JP" altLang="en-US" sz="2400" dirty="0">
                <a:solidFill>
                  <a:schemeClr val="accent2"/>
                </a:solidFill>
              </a:rPr>
              <a:t>不確実なシステムにおける最適投薬スケジュールに関する研究の必要性</a:t>
            </a:r>
            <a:endParaRPr kumimoji="1" lang="en-US" altLang="ja-JP" sz="2400" dirty="0">
              <a:solidFill>
                <a:schemeClr val="accent2"/>
              </a:solidFill>
            </a:endParaRPr>
          </a:p>
          <a:p>
            <a:endParaRPr kumimoji="1" lang="en-US" altLang="ja-JP" sz="2400" dirty="0"/>
          </a:p>
          <a:p>
            <a:endParaRPr kumimoji="1" lang="ja-JP" altLang="en-US" dirty="0"/>
          </a:p>
        </p:txBody>
      </p:sp>
      <p:sp>
        <p:nvSpPr>
          <p:cNvPr id="3" name="スライド番号プレースホルダー 2">
            <a:extLst>
              <a:ext uri="{FF2B5EF4-FFF2-40B4-BE49-F238E27FC236}">
                <a16:creationId xmlns:a16="http://schemas.microsoft.com/office/drawing/2014/main" id="{AEE40FE8-D755-143F-6696-FBE8C3148783}"/>
              </a:ext>
            </a:extLst>
          </p:cNvPr>
          <p:cNvSpPr>
            <a:spLocks noGrp="1"/>
          </p:cNvSpPr>
          <p:nvPr>
            <p:ph type="sldNum" sz="quarter" idx="12"/>
          </p:nvPr>
        </p:nvSpPr>
        <p:spPr/>
        <p:txBody>
          <a:bodyPr/>
          <a:lstStyle/>
          <a:p>
            <a:fld id="{E0107F97-1CD5-41F0-B842-C38020C26506}" type="slidenum">
              <a:rPr kumimoji="1" lang="ja-JP" altLang="en-US" smtClean="0"/>
              <a:t>4</a:t>
            </a:fld>
            <a:endParaRPr kumimoji="1" lang="ja-JP" altLang="en-US"/>
          </a:p>
        </p:txBody>
      </p:sp>
    </p:spTree>
    <p:extLst>
      <p:ext uri="{BB962C8B-B14F-4D97-AF65-F5344CB8AC3E}">
        <p14:creationId xmlns:p14="http://schemas.microsoft.com/office/powerpoint/2010/main" val="3496794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37C15B-3B46-E135-DFFC-96DDE68FA437}"/>
              </a:ext>
            </a:extLst>
          </p:cNvPr>
          <p:cNvSpPr>
            <a:spLocks noGrp="1"/>
          </p:cNvSpPr>
          <p:nvPr>
            <p:ph type="title"/>
          </p:nvPr>
        </p:nvSpPr>
        <p:spPr>
          <a:xfrm>
            <a:off x="1244009" y="286603"/>
            <a:ext cx="9911671" cy="1450757"/>
          </a:xfrm>
        </p:spPr>
        <p:txBody>
          <a:bodyPr/>
          <a:lstStyle/>
          <a:p>
            <a:r>
              <a:rPr lang="en-US" altLang="ja-JP" dirty="0"/>
              <a:t>Appendix3		</a:t>
            </a:r>
            <a:r>
              <a:rPr lang="en-US" altLang="ja-JP" b="1" dirty="0"/>
              <a:t>SoftMax</a:t>
            </a:r>
            <a:r>
              <a:rPr lang="ja-JP" altLang="en-US" sz="4000" dirty="0"/>
              <a:t>関数</a:t>
            </a:r>
            <a:endParaRPr kumimoji="1" lang="ja-JP" altLang="en-US" dirty="0"/>
          </a:p>
        </p:txBody>
      </p:sp>
      <p:pic>
        <p:nvPicPr>
          <p:cNvPr id="5" name="コンテンツ プレースホルダー 4">
            <a:extLst>
              <a:ext uri="{FF2B5EF4-FFF2-40B4-BE49-F238E27FC236}">
                <a16:creationId xmlns:a16="http://schemas.microsoft.com/office/drawing/2014/main" id="{8DB7EFEA-CD07-5131-043E-10C975B7E7F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953269"/>
            <a:ext cx="5023920" cy="3767940"/>
          </a:xfrm>
        </p:spPr>
      </p:pic>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872FD9E7-BF1E-24DF-808D-12313707FD84}"/>
                  </a:ext>
                </a:extLst>
              </p:cNvPr>
              <p:cNvSpPr txBox="1"/>
              <p:nvPr/>
            </p:nvSpPr>
            <p:spPr>
              <a:xfrm>
                <a:off x="7070063" y="5668446"/>
                <a:ext cx="4725697" cy="369332"/>
              </a:xfrm>
              <a:prstGeom prst="rect">
                <a:avLst/>
              </a:prstGeom>
              <a:noFill/>
            </p:spPr>
            <p:txBody>
              <a:bodyPr wrap="square" rtlCol="0">
                <a:spAutoFit/>
              </a:bodyPr>
              <a:lstStyle/>
              <a:p>
                <a:r>
                  <a:rPr kumimoji="1" lang="en-US" altLang="ja-JP" dirty="0"/>
                  <a:t>Fig18 : </a:t>
                </a:r>
                <a14:m>
                  <m:oMath xmlns:m="http://schemas.openxmlformats.org/officeDocument/2006/math">
                    <m:r>
                      <a:rPr kumimoji="1" lang="en-US" altLang="ja-JP" b="0" i="1" smtClean="0">
                        <a:latin typeface="Cambria Math" panose="02040503050406030204" pitchFamily="18" charset="0"/>
                      </a:rPr>
                      <m:t>𝑠𝑜𝑓𝑡𝑚𝑎𝑥</m:t>
                    </m:r>
                  </m:oMath>
                </a14:m>
                <a:r>
                  <a:rPr kumimoji="1" lang="ja-JP" altLang="en-US" dirty="0"/>
                  <a:t>関数の</a:t>
                </a:r>
                <a:r>
                  <a:rPr kumimoji="1" lang="en-US" altLang="ja-JP" dirty="0"/>
                  <a:t>T</a:t>
                </a:r>
                <a:r>
                  <a:rPr kumimoji="1" lang="ja-JP" altLang="en-US" dirty="0"/>
                  <a:t>による挙動</a:t>
                </a:r>
              </a:p>
            </p:txBody>
          </p:sp>
        </mc:Choice>
        <mc:Fallback xmlns="">
          <p:sp>
            <p:nvSpPr>
              <p:cNvPr id="6" name="テキスト ボックス 5">
                <a:extLst>
                  <a:ext uri="{FF2B5EF4-FFF2-40B4-BE49-F238E27FC236}">
                    <a16:creationId xmlns:a16="http://schemas.microsoft.com/office/drawing/2014/main" id="{872FD9E7-BF1E-24DF-808D-12313707FD84}"/>
                  </a:ext>
                </a:extLst>
              </p:cNvPr>
              <p:cNvSpPr txBox="1">
                <a:spLocks noRot="1" noChangeAspect="1" noMove="1" noResize="1" noEditPoints="1" noAdjustHandles="1" noChangeArrowheads="1" noChangeShapeType="1" noTextEdit="1"/>
              </p:cNvSpPr>
              <p:nvPr/>
            </p:nvSpPr>
            <p:spPr>
              <a:xfrm>
                <a:off x="7070063" y="5668446"/>
                <a:ext cx="4725697" cy="369332"/>
              </a:xfrm>
              <a:prstGeom prst="rect">
                <a:avLst/>
              </a:prstGeom>
              <a:blipFill>
                <a:blip r:embed="rId3"/>
                <a:stretch>
                  <a:fillRect l="-1161" t="-15000"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37361A5-F6F9-F6B6-15DC-ED410C52C77D}"/>
                  </a:ext>
                </a:extLst>
              </p:cNvPr>
              <p:cNvSpPr txBox="1"/>
              <p:nvPr/>
            </p:nvSpPr>
            <p:spPr>
              <a:xfrm>
                <a:off x="102336" y="2866274"/>
                <a:ext cx="6097508" cy="10117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ea typeface="Cambria Math" panose="02040503050406030204" pitchFamily="18" charset="0"/>
                        </a:rPr>
                        <m:t>𝑝</m:t>
                      </m:r>
                      <m:d>
                        <m:dPr>
                          <m:ctrlPr>
                            <a:rPr kumimoji="1" lang="en-US" altLang="ja-JP" b="0"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𝑎</m:t>
                          </m:r>
                        </m:e>
                      </m:d>
                      <m:r>
                        <a:rPr kumimoji="1" lang="en-US" altLang="ja-JP" b="0" i="1" smtClean="0">
                          <a:latin typeface="Cambria Math" panose="02040503050406030204" pitchFamily="18" charset="0"/>
                          <a:ea typeface="Cambria Math" panose="02040503050406030204" pitchFamily="18" charset="0"/>
                        </a:rPr>
                        <m:t>=</m:t>
                      </m:r>
                      <m:f>
                        <m:fPr>
                          <m:ctrlPr>
                            <a:rPr lang="en-US" altLang="ja-JP" i="1">
                              <a:latin typeface="Cambria Math" panose="02040503050406030204" pitchFamily="18" charset="0"/>
                              <a:ea typeface="Cambria Math" panose="02040503050406030204" pitchFamily="18" charset="0"/>
                            </a:rPr>
                          </m:ctrlPr>
                        </m:fPr>
                        <m:num>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𝑡</m:t>
                                          </m:r>
                                        </m:sub>
                                      </m:sSub>
                                    </m:e>
                                  </m:d>
                                </m:num>
                                <m:den>
                                  <m:r>
                                    <a:rPr lang="en-US" altLang="ja-JP" i="1">
                                      <a:latin typeface="Cambria Math" panose="02040503050406030204" pitchFamily="18" charset="0"/>
                                      <a:ea typeface="Cambria Math" panose="02040503050406030204" pitchFamily="18" charset="0"/>
                                    </a:rPr>
                                    <m:t>𝑇</m:t>
                                  </m:r>
                                </m:den>
                              </m:f>
                            </m:sup>
                          </m:sSup>
                        </m:num>
                        <m:den>
                          <m:nary>
                            <m:naryPr>
                              <m:chr m:val="∑"/>
                              <m:ctrlPr>
                                <a:rPr lang="en-US" altLang="ja-JP" i="1">
                                  <a:latin typeface="Cambria Math" panose="02040503050406030204" pitchFamily="18" charset="0"/>
                                  <a:ea typeface="Cambria Math" panose="02040503050406030204" pitchFamily="18" charset="0"/>
                                </a:rPr>
                              </m:ctrlPr>
                            </m:naryPr>
                            <m:sub>
                              <m:r>
                                <m:rPr>
                                  <m:brk m:alnAt="23"/>
                                </m:rPr>
                                <a:rPr lang="en-US" altLang="ja-JP" i="1">
                                  <a:latin typeface="Cambria Math" panose="02040503050406030204" pitchFamily="18" charset="0"/>
                                  <a:ea typeface="Cambria Math" panose="02040503050406030204" pitchFamily="18" charset="0"/>
                                </a:rPr>
                                <m:t>𝑘</m:t>
                              </m:r>
                              <m:r>
                                <a:rPr lang="en-US" altLang="ja-JP" i="1">
                                  <a:latin typeface="Cambria Math" panose="02040503050406030204" pitchFamily="18" charset="0"/>
                                  <a:ea typeface="Cambria Math" panose="02040503050406030204" pitchFamily="18" charset="0"/>
                                </a:rPr>
                                <m:t>=1</m:t>
                              </m:r>
                            </m:sub>
                            <m:sup>
                              <m:r>
                                <a:rPr lang="en-US" altLang="ja-JP" i="1">
                                  <a:latin typeface="Cambria Math" panose="02040503050406030204" pitchFamily="18" charset="0"/>
                                  <a:ea typeface="Cambria Math" panose="02040503050406030204" pitchFamily="18" charset="0"/>
                                </a:rPr>
                                <m:t>𝑛</m:t>
                              </m:r>
                            </m:sup>
                            <m:e>
                              <m:sSup>
                                <m:sSupPr>
                                  <m:ctrlPr>
                                    <a:rPr lang="en-US" altLang="ja-JP" i="1">
                                      <a:latin typeface="Cambria Math" panose="02040503050406030204" pitchFamily="18" charset="0"/>
                                      <a:ea typeface="Cambria Math" panose="02040503050406030204" pitchFamily="18" charset="0"/>
                                    </a:rPr>
                                  </m:ctrlPr>
                                </m:sSupPr>
                                <m:e>
                                  <m:r>
                                    <a:rPr lang="en-US" altLang="ja-JP" i="1">
                                      <a:latin typeface="Cambria Math" panose="02040503050406030204" pitchFamily="18" charset="0"/>
                                      <a:ea typeface="Cambria Math" panose="02040503050406030204" pitchFamily="18" charset="0"/>
                                    </a:rPr>
                                    <m:t>𝑒</m:t>
                                  </m:r>
                                </m:e>
                                <m:sup>
                                  <m:f>
                                    <m:fPr>
                                      <m:ctrlPr>
                                        <a:rPr lang="en-US" altLang="ja-JP" i="1">
                                          <a:latin typeface="Cambria Math" panose="02040503050406030204" pitchFamily="18" charset="0"/>
                                          <a:ea typeface="Cambria Math" panose="02040503050406030204" pitchFamily="18" charset="0"/>
                                        </a:rPr>
                                      </m:ctrlPr>
                                    </m:fPr>
                                    <m:num>
                                      <m:r>
                                        <a:rPr lang="en-US" altLang="ja-JP" i="1">
                                          <a:latin typeface="Cambria Math" panose="02040503050406030204" pitchFamily="18" charset="0"/>
                                          <a:ea typeface="Cambria Math" panose="02040503050406030204" pitchFamily="18" charset="0"/>
                                        </a:rPr>
                                        <m:t>𝑄</m:t>
                                      </m:r>
                                      <m:d>
                                        <m:dPr>
                                          <m:ctrlPr>
                                            <a:rPr lang="en-US" altLang="ja-JP" i="1">
                                              <a:latin typeface="Cambria Math" panose="02040503050406030204" pitchFamily="18" charset="0"/>
                                              <a:ea typeface="Cambria Math" panose="02040503050406030204" pitchFamily="18" charset="0"/>
                                            </a:rPr>
                                          </m:ctrlPr>
                                        </m:dPr>
                                        <m:e>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𝑠</m:t>
                                              </m:r>
                                            </m:e>
                                            <m:sub>
                                              <m:r>
                                                <a:rPr lang="en-US" altLang="ja-JP" i="1">
                                                  <a:latin typeface="Cambria Math" panose="02040503050406030204" pitchFamily="18" charset="0"/>
                                                  <a:ea typeface="Cambria Math" panose="02040503050406030204" pitchFamily="18" charset="0"/>
                                                </a:rPr>
                                                <m:t>𝑡</m:t>
                                              </m:r>
                                            </m:sub>
                                          </m:sSub>
                                          <m:r>
                                            <a:rPr lang="en-US" altLang="ja-JP" i="1">
                                              <a:latin typeface="Cambria Math" panose="02040503050406030204" pitchFamily="18" charset="0"/>
                                              <a:ea typeface="Cambria Math" panose="02040503050406030204" pitchFamily="18" charset="0"/>
                                            </a:rPr>
                                            <m:t>,</m:t>
                                          </m:r>
                                          <m:sSub>
                                            <m:sSubPr>
                                              <m:ctrlPr>
                                                <a:rPr lang="en-US" altLang="ja-JP" i="1">
                                                  <a:latin typeface="Cambria Math" panose="02040503050406030204" pitchFamily="18" charset="0"/>
                                                  <a:ea typeface="Cambria Math" panose="02040503050406030204" pitchFamily="18" charset="0"/>
                                                </a:rPr>
                                              </m:ctrlPr>
                                            </m:sSubPr>
                                            <m:e>
                                              <m:r>
                                                <a:rPr lang="en-US" altLang="ja-JP" i="1">
                                                  <a:latin typeface="Cambria Math" panose="02040503050406030204" pitchFamily="18" charset="0"/>
                                                  <a:ea typeface="Cambria Math" panose="02040503050406030204" pitchFamily="18" charset="0"/>
                                                </a:rPr>
                                                <m:t>𝑎</m:t>
                                              </m:r>
                                            </m:e>
                                            <m:sub>
                                              <m:r>
                                                <a:rPr lang="en-US" altLang="ja-JP" i="1">
                                                  <a:latin typeface="Cambria Math" panose="02040503050406030204" pitchFamily="18" charset="0"/>
                                                  <a:ea typeface="Cambria Math" panose="02040503050406030204" pitchFamily="18" charset="0"/>
                                                </a:rPr>
                                                <m:t>𝑘</m:t>
                                              </m:r>
                                            </m:sub>
                                          </m:sSub>
                                        </m:e>
                                      </m:d>
                                    </m:num>
                                    <m:den>
                                      <m:r>
                                        <a:rPr lang="en-US" altLang="ja-JP" i="1">
                                          <a:latin typeface="Cambria Math" panose="02040503050406030204" pitchFamily="18" charset="0"/>
                                          <a:ea typeface="Cambria Math" panose="02040503050406030204" pitchFamily="18" charset="0"/>
                                        </a:rPr>
                                        <m:t>𝑇</m:t>
                                      </m:r>
                                    </m:den>
                                  </m:f>
                                </m:sup>
                              </m:sSup>
                            </m:e>
                          </m:nary>
                        </m:den>
                      </m:f>
                    </m:oMath>
                  </m:oMathPara>
                </a14:m>
                <a:endParaRPr lang="ja-JP" altLang="en-US" dirty="0"/>
              </a:p>
            </p:txBody>
          </p:sp>
        </mc:Choice>
        <mc:Fallback xmlns="">
          <p:sp>
            <p:nvSpPr>
              <p:cNvPr id="4" name="テキスト ボックス 3">
                <a:extLst>
                  <a:ext uri="{FF2B5EF4-FFF2-40B4-BE49-F238E27FC236}">
                    <a16:creationId xmlns:a16="http://schemas.microsoft.com/office/drawing/2014/main" id="{D37361A5-F6F9-F6B6-15DC-ED410C52C77D}"/>
                  </a:ext>
                </a:extLst>
              </p:cNvPr>
              <p:cNvSpPr txBox="1">
                <a:spLocks noRot="1" noChangeAspect="1" noMove="1" noResize="1" noEditPoints="1" noAdjustHandles="1" noChangeArrowheads="1" noChangeShapeType="1" noTextEdit="1"/>
              </p:cNvSpPr>
              <p:nvPr/>
            </p:nvSpPr>
            <p:spPr>
              <a:xfrm>
                <a:off x="102336" y="2866274"/>
                <a:ext cx="6097508" cy="101175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C4ECA97C-BC94-559B-5BB5-2CAFCBE87DC0}"/>
                  </a:ext>
                </a:extLst>
              </p:cNvPr>
              <p:cNvSpPr txBox="1"/>
              <p:nvPr/>
            </p:nvSpPr>
            <p:spPr>
              <a:xfrm>
                <a:off x="1072080" y="1953269"/>
                <a:ext cx="4731191" cy="4247317"/>
              </a:xfrm>
              <a:prstGeom prst="rect">
                <a:avLst/>
              </a:prstGeom>
              <a:noFill/>
            </p:spPr>
            <p:txBody>
              <a:bodyPr wrap="square" rtlCol="0">
                <a:spAutoFit/>
              </a:bodyPr>
              <a:lstStyle/>
              <a:p>
                <a:r>
                  <a:rPr kumimoji="1" lang="en-US" altLang="ja-JP" b="0" dirty="0"/>
                  <a:t>Q</a:t>
                </a:r>
                <a:r>
                  <a:rPr kumimoji="1" lang="ja-JP" altLang="en-US" b="0" dirty="0"/>
                  <a:t>学習</a:t>
                </a:r>
                <a14:m>
                  <m:oMath xmlns:m="http://schemas.openxmlformats.org/officeDocument/2006/math">
                    <m:r>
                      <a:rPr kumimoji="1" lang="ja-JP" altLang="en-US" i="1">
                        <a:latin typeface="Cambria Math" panose="02040503050406030204" pitchFamily="18" charset="0"/>
                      </a:rPr>
                      <m:t>における</m:t>
                    </m:r>
                    <m:r>
                      <a:rPr kumimoji="1" lang="en-US" altLang="ja-JP" b="0" i="1" smtClean="0">
                        <a:latin typeface="Cambria Math" panose="02040503050406030204" pitchFamily="18" charset="0"/>
                      </a:rPr>
                      <m:t> </m:t>
                    </m:r>
                    <m:r>
                      <a:rPr kumimoji="1" lang="en-US" altLang="ja-JP" b="0" i="1" smtClean="0">
                        <a:latin typeface="Cambria Math" panose="02040503050406030204" pitchFamily="18" charset="0"/>
                      </a:rPr>
                      <m:t>𝑆𝑜𝑓𝑡𝑚𝑎𝑥</m:t>
                    </m:r>
                  </m:oMath>
                </a14:m>
                <a:r>
                  <a:rPr kumimoji="1" lang="ja-JP" altLang="en-US" dirty="0"/>
                  <a:t>関数は以下の式で表され</a:t>
                </a:r>
                <a:r>
                  <a:rPr kumimoji="1" lang="en-US" altLang="ja-JP" dirty="0"/>
                  <a:t>, </a:t>
                </a:r>
                <a:r>
                  <a:rPr kumimoji="1" lang="ja-JP" altLang="en-US" dirty="0"/>
                  <a:t>計算温度</a:t>
                </a:r>
                <a:r>
                  <a:rPr kumimoji="1" lang="en-US" altLang="ja-JP" dirty="0"/>
                  <a:t>T</a:t>
                </a:r>
                <a:r>
                  <a:rPr kumimoji="1" lang="ja-JP" altLang="en-US" dirty="0"/>
                  <a:t>を用いることで</a:t>
                </a:r>
                <a:r>
                  <a:rPr kumimoji="1" lang="en-US" altLang="ja-JP" dirty="0"/>
                  <a:t>, </a:t>
                </a:r>
                <a:r>
                  <a:rPr kumimoji="1" lang="ja-JP" altLang="en-US" dirty="0"/>
                  <a:t>異なる</a:t>
                </a:r>
                <a:r>
                  <a:rPr kumimoji="1" lang="en-US" altLang="ja-JP" dirty="0"/>
                  <a:t>Q</a:t>
                </a:r>
                <a:r>
                  <a:rPr kumimoji="1" lang="ja-JP" altLang="en-US" dirty="0"/>
                  <a:t>値による</a:t>
                </a:r>
                <a:r>
                  <a:rPr kumimoji="1" lang="en-US" altLang="ja-JP" dirty="0"/>
                  <a:t>, </a:t>
                </a:r>
                <a:r>
                  <a:rPr kumimoji="1" lang="ja-JP" altLang="en-US" dirty="0"/>
                  <a:t>データの重みを変えることができる</a:t>
                </a:r>
                <a:r>
                  <a:rPr kumimoji="1" lang="en-US" altLang="ja-JP" dirty="0"/>
                  <a:t>. (Fig18)</a:t>
                </a:r>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ja-JP" altLang="en-US" dirty="0"/>
                  <a:t>計算温度</a:t>
                </a:r>
                <a:r>
                  <a:rPr kumimoji="1" lang="en-US" altLang="ja-JP" dirty="0"/>
                  <a:t>T</a:t>
                </a:r>
                <a:r>
                  <a:rPr kumimoji="1" lang="ja-JP" altLang="en-US" dirty="0"/>
                  <a:t>が</a:t>
                </a:r>
                <a:r>
                  <a:rPr kumimoji="1" lang="en-US" altLang="ja-JP" dirty="0"/>
                  <a:t>0</a:t>
                </a:r>
                <a:r>
                  <a:rPr kumimoji="1" lang="ja-JP" altLang="en-US" dirty="0"/>
                  <a:t>に近いと</a:t>
                </a:r>
                <a:r>
                  <a:rPr kumimoji="1" lang="en-US" altLang="ja-JP" dirty="0"/>
                  <a:t>, Q</a:t>
                </a:r>
                <a:r>
                  <a:rPr kumimoji="1" lang="ja-JP" altLang="en-US" dirty="0"/>
                  <a:t>値が大きいデータの確率</a:t>
                </a:r>
                <a14:m>
                  <m:oMath xmlns:m="http://schemas.openxmlformats.org/officeDocument/2006/math">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𝑎</m:t>
                    </m:r>
                    <m:r>
                      <a:rPr kumimoji="1" lang="en-US" altLang="ja-JP" b="0" i="1" smtClean="0">
                        <a:latin typeface="Cambria Math" panose="02040503050406030204" pitchFamily="18" charset="0"/>
                      </a:rPr>
                      <m:t>)</m:t>
                    </m:r>
                  </m:oMath>
                </a14:m>
                <a:r>
                  <a:rPr kumimoji="1" lang="ja-JP" altLang="en-US" dirty="0"/>
                  <a:t>が大きく際立たせられ</a:t>
                </a:r>
                <a:r>
                  <a:rPr kumimoji="1" lang="en-US" altLang="ja-JP" dirty="0"/>
                  <a:t>, </a:t>
                </a:r>
                <a:r>
                  <a:rPr kumimoji="1" lang="ja-JP" altLang="en-US" dirty="0"/>
                  <a:t>逆に</a:t>
                </a:r>
                <a:r>
                  <a:rPr kumimoji="1" lang="en-US" altLang="ja-JP" dirty="0"/>
                  <a:t>T</a:t>
                </a:r>
                <a:r>
                  <a:rPr kumimoji="1" lang="ja-JP" altLang="en-US" dirty="0"/>
                  <a:t>が</a:t>
                </a:r>
                <a:r>
                  <a:rPr kumimoji="1" lang="en-US" altLang="ja-JP" dirty="0"/>
                  <a:t>10</a:t>
                </a:r>
                <a:r>
                  <a:rPr kumimoji="1" lang="ja-JP" altLang="en-US" dirty="0"/>
                  <a:t>の場合は</a:t>
                </a:r>
                <a:r>
                  <a:rPr kumimoji="1" lang="en-US" altLang="ja-JP" dirty="0"/>
                  <a:t>, </a:t>
                </a:r>
                <a:r>
                  <a:rPr kumimoji="1" lang="ja-JP" altLang="en-US" dirty="0"/>
                  <a:t>あらゆるデータを均一に扱うことができる</a:t>
                </a:r>
                <a:r>
                  <a:rPr kumimoji="1" lang="en-US" altLang="ja-JP" dirty="0"/>
                  <a:t>. </a:t>
                </a:r>
              </a:p>
              <a:p>
                <a:endParaRPr kumimoji="1" lang="en-US" altLang="ja-JP" dirty="0"/>
              </a:p>
              <a:p>
                <a:endParaRPr kumimoji="1" lang="ja-JP" altLang="en-US" dirty="0"/>
              </a:p>
            </p:txBody>
          </p:sp>
        </mc:Choice>
        <mc:Fallback xmlns="">
          <p:sp>
            <p:nvSpPr>
              <p:cNvPr id="7" name="テキスト ボックス 6">
                <a:extLst>
                  <a:ext uri="{FF2B5EF4-FFF2-40B4-BE49-F238E27FC236}">
                    <a16:creationId xmlns:a16="http://schemas.microsoft.com/office/drawing/2014/main" id="{C4ECA97C-BC94-559B-5BB5-2CAFCBE87DC0}"/>
                  </a:ext>
                </a:extLst>
              </p:cNvPr>
              <p:cNvSpPr txBox="1">
                <a:spLocks noRot="1" noChangeAspect="1" noMove="1" noResize="1" noEditPoints="1" noAdjustHandles="1" noChangeArrowheads="1" noChangeShapeType="1" noTextEdit="1"/>
              </p:cNvSpPr>
              <p:nvPr/>
            </p:nvSpPr>
            <p:spPr>
              <a:xfrm>
                <a:off x="1072080" y="1953269"/>
                <a:ext cx="4731191" cy="4247317"/>
              </a:xfrm>
              <a:prstGeom prst="rect">
                <a:avLst/>
              </a:prstGeom>
              <a:blipFill>
                <a:blip r:embed="rId5"/>
                <a:stretch>
                  <a:fillRect l="-1160" t="-1148"/>
                </a:stretch>
              </a:blipFill>
            </p:spPr>
            <p:txBody>
              <a:bodyPr/>
              <a:lstStyle/>
              <a:p>
                <a:r>
                  <a:rPr lang="ja-JP" altLang="en-US">
                    <a:noFill/>
                  </a:rPr>
                  <a:t> </a:t>
                </a:r>
              </a:p>
            </p:txBody>
          </p:sp>
        </mc:Fallback>
      </mc:AlternateContent>
      <p:sp>
        <p:nvSpPr>
          <p:cNvPr id="8" name="スライド番号プレースホルダー 7">
            <a:extLst>
              <a:ext uri="{FF2B5EF4-FFF2-40B4-BE49-F238E27FC236}">
                <a16:creationId xmlns:a16="http://schemas.microsoft.com/office/drawing/2014/main" id="{90BDCBB8-5D27-1DCC-5E15-16248973FA87}"/>
              </a:ext>
            </a:extLst>
          </p:cNvPr>
          <p:cNvSpPr>
            <a:spLocks noGrp="1"/>
          </p:cNvSpPr>
          <p:nvPr>
            <p:ph type="sldNum" sz="quarter" idx="12"/>
          </p:nvPr>
        </p:nvSpPr>
        <p:spPr/>
        <p:txBody>
          <a:bodyPr/>
          <a:lstStyle/>
          <a:p>
            <a:fld id="{E0107F97-1CD5-41F0-B842-C38020C26506}" type="slidenum">
              <a:rPr kumimoji="1" lang="ja-JP" altLang="en-US" smtClean="0"/>
              <a:t>40</a:t>
            </a:fld>
            <a:endParaRPr kumimoji="1" lang="ja-JP" altLang="en-US"/>
          </a:p>
        </p:txBody>
      </p:sp>
    </p:spTree>
    <p:extLst>
      <p:ext uri="{BB962C8B-B14F-4D97-AF65-F5344CB8AC3E}">
        <p14:creationId xmlns:p14="http://schemas.microsoft.com/office/powerpoint/2010/main" val="4023734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FD8154-CEB4-E770-07F1-561EFA942C52}"/>
              </a:ext>
            </a:extLst>
          </p:cNvPr>
          <p:cNvSpPr>
            <a:spLocks noGrp="1"/>
          </p:cNvSpPr>
          <p:nvPr>
            <p:ph type="title"/>
          </p:nvPr>
        </p:nvSpPr>
        <p:spPr>
          <a:xfrm>
            <a:off x="1097280" y="493080"/>
            <a:ext cx="10058400" cy="1278536"/>
          </a:xfrm>
        </p:spPr>
        <p:txBody>
          <a:bodyPr/>
          <a:lstStyle/>
          <a:p>
            <a:r>
              <a:rPr kumimoji="1" lang="en-US" altLang="ja-JP" dirty="0"/>
              <a:t>1. </a:t>
            </a:r>
            <a:r>
              <a:rPr lang="ja-JP" altLang="en-US" dirty="0"/>
              <a:t>はじめに　背景と目的</a:t>
            </a:r>
            <a:endParaRPr kumimoji="1" lang="ja-JP" altLang="en-US" dirty="0"/>
          </a:p>
        </p:txBody>
      </p:sp>
      <p:sp>
        <p:nvSpPr>
          <p:cNvPr id="4" name="テキスト ボックス 3">
            <a:extLst>
              <a:ext uri="{FF2B5EF4-FFF2-40B4-BE49-F238E27FC236}">
                <a16:creationId xmlns:a16="http://schemas.microsoft.com/office/drawing/2014/main" id="{906F3175-33E3-4FB9-E15A-A2408CD94555}"/>
              </a:ext>
            </a:extLst>
          </p:cNvPr>
          <p:cNvSpPr txBox="1"/>
          <p:nvPr/>
        </p:nvSpPr>
        <p:spPr>
          <a:xfrm>
            <a:off x="1217330" y="2025144"/>
            <a:ext cx="9938350" cy="3447098"/>
          </a:xfrm>
          <a:prstGeom prst="rect">
            <a:avLst/>
          </a:prstGeom>
          <a:noFill/>
          <a:ln>
            <a:noFill/>
          </a:ln>
        </p:spPr>
        <p:txBody>
          <a:bodyPr wrap="square" rtlCol="0">
            <a:spAutoFit/>
          </a:bodyPr>
          <a:lstStyle/>
          <a:p>
            <a:r>
              <a:rPr kumimoji="1" lang="ja-JP" altLang="en-US" sz="2800" dirty="0"/>
              <a:t>論文の目的</a:t>
            </a:r>
            <a:endParaRPr kumimoji="1" lang="en-US" altLang="ja-JP" sz="2800" dirty="0"/>
          </a:p>
          <a:p>
            <a:endParaRPr kumimoji="1" lang="en-US" altLang="ja-JP" sz="2800" dirty="0"/>
          </a:p>
          <a:p>
            <a:pPr marL="342900" indent="-342900">
              <a:buFont typeface="Arial" panose="020B0604020202020204" pitchFamily="34" charset="0"/>
              <a:buChar char="•"/>
            </a:pPr>
            <a:r>
              <a:rPr kumimoji="1" lang="ja-JP" altLang="en-US" sz="2400" dirty="0"/>
              <a:t>エージェントと環境の相互的なフィードバックに基づく</a:t>
            </a:r>
            <a:r>
              <a:rPr kumimoji="1" lang="en-US" altLang="ja-JP" sz="2400" dirty="0"/>
              <a:t>, </a:t>
            </a:r>
            <a:r>
              <a:rPr kumimoji="1" lang="ja-JP" altLang="en-US" sz="2400" dirty="0"/>
              <a:t>非線形不確実</a:t>
            </a:r>
            <a:r>
              <a:rPr kumimoji="1" lang="en-US" altLang="ja-JP" sz="2400" dirty="0"/>
              <a:t>HIV</a:t>
            </a:r>
            <a:r>
              <a:rPr kumimoji="1" lang="ja-JP" altLang="en-US" sz="2400" dirty="0"/>
              <a:t>モデルに対するモデルフリー強化学習制御アプローチの導入</a:t>
            </a:r>
            <a:endParaRPr kumimoji="1" lang="en-US" altLang="ja-JP" sz="2400" dirty="0"/>
          </a:p>
          <a:p>
            <a:pPr marL="342900" indent="-342900">
              <a:buFont typeface="Arial" panose="020B0604020202020204" pitchFamily="34" charset="0"/>
              <a:buChar char="•"/>
            </a:pPr>
            <a:endParaRPr kumimoji="1" lang="en-US" altLang="ja-JP" sz="2400" dirty="0"/>
          </a:p>
          <a:p>
            <a:pPr marL="342900" indent="-342900">
              <a:buFont typeface="Arial" panose="020B0604020202020204" pitchFamily="34" charset="0"/>
              <a:buChar char="•"/>
            </a:pPr>
            <a:r>
              <a:rPr kumimoji="1" lang="ja-JP" altLang="en-US" sz="2400" dirty="0"/>
              <a:t>個々の患者に対応する</a:t>
            </a:r>
            <a:r>
              <a:rPr kumimoji="1" lang="ja-JP" altLang="en-US" sz="2400" dirty="0">
                <a:solidFill>
                  <a:schemeClr val="accent2"/>
                </a:solidFill>
              </a:rPr>
              <a:t>初期条件</a:t>
            </a:r>
            <a:r>
              <a:rPr kumimoji="1" lang="ja-JP" altLang="en-US" sz="2400" dirty="0"/>
              <a:t>と</a:t>
            </a:r>
            <a:r>
              <a:rPr kumimoji="1" lang="en-US" altLang="ja-JP" sz="2400" dirty="0"/>
              <a:t>, </a:t>
            </a:r>
            <a:r>
              <a:rPr kumimoji="1" lang="ja-JP" altLang="en-US" sz="2400" dirty="0"/>
              <a:t>システムの不確実性を表す</a:t>
            </a:r>
            <a:r>
              <a:rPr kumimoji="1" lang="ja-JP" altLang="en-US" sz="2400" dirty="0">
                <a:solidFill>
                  <a:schemeClr val="accent2"/>
                </a:solidFill>
              </a:rPr>
              <a:t>白色外乱</a:t>
            </a:r>
            <a:r>
              <a:rPr kumimoji="1" lang="ja-JP" altLang="en-US" sz="2400" dirty="0"/>
              <a:t>を印加したシステムの</a:t>
            </a:r>
            <a:r>
              <a:rPr kumimoji="1" lang="en-US" altLang="ja-JP" sz="2400" dirty="0"/>
              <a:t>Q</a:t>
            </a:r>
            <a:r>
              <a:rPr kumimoji="1" lang="ja-JP" altLang="en-US" sz="2400" dirty="0"/>
              <a:t>学習による制御</a:t>
            </a:r>
            <a:endParaRPr kumimoji="1" lang="en-US" altLang="ja-JP" sz="2400" dirty="0"/>
          </a:p>
          <a:p>
            <a:pPr marL="342900" indent="-342900">
              <a:buFont typeface="Arial" panose="020B0604020202020204" pitchFamily="34" charset="0"/>
              <a:buChar char="•"/>
            </a:pPr>
            <a:endParaRPr kumimoji="1" lang="en-US" altLang="ja-JP" sz="2400" dirty="0"/>
          </a:p>
          <a:p>
            <a:endParaRPr kumimoji="1" lang="ja-JP" altLang="en-US" dirty="0"/>
          </a:p>
        </p:txBody>
      </p:sp>
      <p:sp>
        <p:nvSpPr>
          <p:cNvPr id="3" name="スライド番号プレースホルダー 2">
            <a:extLst>
              <a:ext uri="{FF2B5EF4-FFF2-40B4-BE49-F238E27FC236}">
                <a16:creationId xmlns:a16="http://schemas.microsoft.com/office/drawing/2014/main" id="{11772967-6ECD-CAAA-925B-FD679AE7B571}"/>
              </a:ext>
            </a:extLst>
          </p:cNvPr>
          <p:cNvSpPr>
            <a:spLocks noGrp="1"/>
          </p:cNvSpPr>
          <p:nvPr>
            <p:ph type="sldNum" sz="quarter" idx="12"/>
          </p:nvPr>
        </p:nvSpPr>
        <p:spPr/>
        <p:txBody>
          <a:bodyPr/>
          <a:lstStyle/>
          <a:p>
            <a:fld id="{E0107F97-1CD5-41F0-B842-C38020C26506}" type="slidenum">
              <a:rPr kumimoji="1" lang="ja-JP" altLang="en-US" smtClean="0"/>
              <a:t>5</a:t>
            </a:fld>
            <a:endParaRPr kumimoji="1" lang="ja-JP" altLang="en-US"/>
          </a:p>
        </p:txBody>
      </p:sp>
    </p:spTree>
    <p:extLst>
      <p:ext uri="{BB962C8B-B14F-4D97-AF65-F5344CB8AC3E}">
        <p14:creationId xmlns:p14="http://schemas.microsoft.com/office/powerpoint/2010/main" val="3753151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kumimoji="1" lang="en-US" altLang="ja-JP" dirty="0"/>
              <a:t>1. </a:t>
            </a:r>
            <a:r>
              <a:rPr lang="ja-JP" altLang="en-US" dirty="0"/>
              <a:t>はじめに　　　</a:t>
            </a:r>
            <a:r>
              <a:rPr lang="ja-JP" altLang="en-US" sz="4400" dirty="0"/>
              <a:t>従来の研究　　</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1097280" y="1845734"/>
                <a:ext cx="10058400" cy="4555066"/>
              </a:xfrm>
            </p:spPr>
            <p:txBody>
              <a:bodyPr>
                <a:normAutofit/>
              </a:bodyPr>
              <a:lstStyle/>
              <a:p>
                <a:r>
                  <a:rPr lang="ja-JP" altLang="en-US" sz="2400" dirty="0"/>
                  <a:t>従来の研究</a:t>
                </a:r>
                <a:r>
                  <a:rPr lang="en-US" altLang="ja-JP" sz="2400" dirty="0"/>
                  <a:t>(</a:t>
                </a:r>
                <a:r>
                  <a:rPr lang="ja-JP" altLang="en-US" sz="2400" dirty="0"/>
                  <a:t>モデルベース手法による最適化</a:t>
                </a:r>
                <a:r>
                  <a:rPr lang="en-US" altLang="ja-JP" sz="2400" dirty="0"/>
                  <a:t>)</a:t>
                </a:r>
              </a:p>
              <a:p>
                <a:r>
                  <a:rPr lang="ja-JP" altLang="en-US" sz="2400" dirty="0"/>
                  <a:t>・</a:t>
                </a:r>
                <a:r>
                  <a:rPr lang="en-US" altLang="ja-JP" sz="2400" dirty="0"/>
                  <a:t>HIV</a:t>
                </a:r>
                <a:r>
                  <a:rPr lang="ja-JP" altLang="en-US" sz="2400" dirty="0"/>
                  <a:t>感染の数理モデルに対して</a:t>
                </a:r>
                <a:r>
                  <a:rPr lang="en-US" altLang="ja-JP" sz="2400" dirty="0"/>
                  <a:t>, </a:t>
                </a:r>
                <a:r>
                  <a:rPr lang="ja-JP" altLang="en-US" sz="2400" dirty="0"/>
                  <a:t>コスト関数を設定</a:t>
                </a:r>
                <a:r>
                  <a:rPr lang="en-US" altLang="ja-JP" sz="2400" dirty="0"/>
                  <a:t>. </a:t>
                </a:r>
              </a:p>
              <a:p>
                <a:pPr marL="201168" lvl="1" indent="0">
                  <a:buNone/>
                </a:pPr>
                <a:r>
                  <a:rPr lang="ja-JP" altLang="en-US" sz="2200" b="1" dirty="0">
                    <a:solidFill>
                      <a:schemeClr val="accent1"/>
                    </a:solidFill>
                  </a:rPr>
                  <a:t>動的計画法</a:t>
                </a:r>
                <a:r>
                  <a:rPr lang="ja-JP" altLang="en-US" sz="2200" dirty="0"/>
                  <a:t>により最適化している</a:t>
                </a:r>
                <a:r>
                  <a:rPr lang="en-US" altLang="ja-JP" sz="2200" dirty="0"/>
                  <a:t>. (</a:t>
                </a:r>
                <a14:m>
                  <m:oMath xmlns:m="http://schemas.openxmlformats.org/officeDocument/2006/math">
                    <m:r>
                      <a:rPr lang="en-US" altLang="ja-JP" sz="2200" b="0" i="1" smtClean="0">
                        <a:latin typeface="Cambria Math" panose="02040503050406030204" pitchFamily="18" charset="0"/>
                      </a:rPr>
                      <m:t>𝑎𝑝𝑝𝑒𝑛𝑑𝑖𝑥</m:t>
                    </m:r>
                    <m:r>
                      <a:rPr lang="en-US" altLang="ja-JP" sz="2200" b="0" i="1" smtClean="0">
                        <a:latin typeface="Cambria Math" panose="02040503050406030204" pitchFamily="18" charset="0"/>
                      </a:rPr>
                      <m:t>1</m:t>
                    </m:r>
                  </m:oMath>
                </a14:m>
                <a:r>
                  <a:rPr lang="en-US" altLang="ja-JP" sz="2200" dirty="0"/>
                  <a:t>)</a:t>
                </a:r>
              </a:p>
              <a:p>
                <a:endParaRPr lang="en-US" altLang="ja-JP" sz="2800" dirty="0"/>
              </a:p>
              <a:p>
                <a:r>
                  <a:rPr lang="ja-JP" altLang="en-US" sz="2800" dirty="0"/>
                  <a:t>　　</a:t>
                </a:r>
                <a:r>
                  <a:rPr lang="en-US" altLang="ja-JP" sz="2800" dirty="0"/>
                  <a:t>	</a:t>
                </a:r>
                <a:r>
                  <a:rPr lang="ja-JP" altLang="en-US" sz="2800" dirty="0"/>
                  <a:t>与えられたモデルに対しては有効 </a:t>
                </a:r>
                <a:endParaRPr lang="en-US" altLang="ja-JP" sz="2800" dirty="0"/>
              </a:p>
              <a:p>
                <a:endParaRPr lang="en-US" altLang="ja-JP" sz="2800" dirty="0"/>
              </a:p>
              <a:p>
                <a:r>
                  <a:rPr kumimoji="1" lang="ja-JP" altLang="en-US" dirty="0"/>
                  <a:t>　　　</a:t>
                </a:r>
                <a:r>
                  <a:rPr kumimoji="1" lang="en-US" altLang="ja-JP" dirty="0"/>
                  <a:t>	</a:t>
                </a:r>
                <a:r>
                  <a:rPr kumimoji="1" lang="ja-JP" altLang="en-US" sz="2800" dirty="0"/>
                  <a:t>生体システムの複雑さには対応していない</a:t>
                </a:r>
                <a:r>
                  <a:rPr lang="en-US" altLang="ja-JP" sz="2800" dirty="0"/>
                  <a:t> </a:t>
                </a:r>
              </a:p>
              <a:p>
                <a:pPr marL="566928" lvl="3" indent="0">
                  <a:buNone/>
                </a:pPr>
                <a:r>
                  <a:rPr kumimoji="1" lang="en-US" altLang="ja-JP" sz="2400" dirty="0"/>
                  <a:t>	Ex) </a:t>
                </a:r>
                <a:r>
                  <a:rPr lang="ja-JP" altLang="en-US" sz="2400" dirty="0"/>
                  <a:t>感染による胸腺の動態に関する不確実性</a:t>
                </a:r>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1097280" y="1845734"/>
                <a:ext cx="10058400" cy="4555066"/>
              </a:xfrm>
              <a:blipFill>
                <a:blip r:embed="rId3"/>
                <a:stretch>
                  <a:fillRect l="-909" t="-2410"/>
                </a:stretch>
              </a:blipFill>
            </p:spPr>
            <p:txBody>
              <a:bodyPr/>
              <a:lstStyle/>
              <a:p>
                <a:r>
                  <a:rPr lang="ja-JP" altLang="en-US">
                    <a:noFill/>
                  </a:rPr>
                  <a:t> </a:t>
                </a:r>
              </a:p>
            </p:txBody>
          </p:sp>
        </mc:Fallback>
      </mc:AlternateContent>
      <p:sp>
        <p:nvSpPr>
          <p:cNvPr id="4" name="円: 塗りつぶしなし 3">
            <a:extLst>
              <a:ext uri="{FF2B5EF4-FFF2-40B4-BE49-F238E27FC236}">
                <a16:creationId xmlns:a16="http://schemas.microsoft.com/office/drawing/2014/main" id="{D567C6BC-DE7F-0C5F-A4BE-D31DBA47AD35}"/>
              </a:ext>
            </a:extLst>
          </p:cNvPr>
          <p:cNvSpPr/>
          <p:nvPr/>
        </p:nvSpPr>
        <p:spPr>
          <a:xfrm>
            <a:off x="1097278" y="3783607"/>
            <a:ext cx="487017" cy="468927"/>
          </a:xfrm>
          <a:prstGeom prst="donu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乗算記号 4">
            <a:extLst>
              <a:ext uri="{FF2B5EF4-FFF2-40B4-BE49-F238E27FC236}">
                <a16:creationId xmlns:a16="http://schemas.microsoft.com/office/drawing/2014/main" id="{C177FAD5-AB3E-307D-4451-AA20140FBF6D}"/>
              </a:ext>
            </a:extLst>
          </p:cNvPr>
          <p:cNvSpPr/>
          <p:nvPr/>
        </p:nvSpPr>
        <p:spPr>
          <a:xfrm>
            <a:off x="952664" y="4937761"/>
            <a:ext cx="776247" cy="695739"/>
          </a:xfrm>
          <a:prstGeom prst="mathMultiply">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スライド番号プレースホルダー 5">
            <a:extLst>
              <a:ext uri="{FF2B5EF4-FFF2-40B4-BE49-F238E27FC236}">
                <a16:creationId xmlns:a16="http://schemas.microsoft.com/office/drawing/2014/main" id="{4947E451-0C61-7254-92EB-9FDD4B7395B2}"/>
              </a:ext>
            </a:extLst>
          </p:cNvPr>
          <p:cNvSpPr>
            <a:spLocks noGrp="1"/>
          </p:cNvSpPr>
          <p:nvPr>
            <p:ph type="sldNum" sz="quarter" idx="12"/>
          </p:nvPr>
        </p:nvSpPr>
        <p:spPr/>
        <p:txBody>
          <a:bodyPr/>
          <a:lstStyle/>
          <a:p>
            <a:fld id="{E0107F97-1CD5-41F0-B842-C38020C26506}" type="slidenum">
              <a:rPr kumimoji="1" lang="ja-JP" altLang="en-US" smtClean="0"/>
              <a:t>6</a:t>
            </a:fld>
            <a:endParaRPr kumimoji="1" lang="ja-JP" altLang="en-US"/>
          </a:p>
        </p:txBody>
      </p:sp>
    </p:spTree>
    <p:extLst>
      <p:ext uri="{BB962C8B-B14F-4D97-AF65-F5344CB8AC3E}">
        <p14:creationId xmlns:p14="http://schemas.microsoft.com/office/powerpoint/2010/main" val="25409171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AA7D4C-250F-5594-CEFF-5826316DDC23}"/>
              </a:ext>
            </a:extLst>
          </p:cNvPr>
          <p:cNvSpPr>
            <a:spLocks noGrp="1"/>
          </p:cNvSpPr>
          <p:nvPr>
            <p:ph type="title"/>
          </p:nvPr>
        </p:nvSpPr>
        <p:spPr>
          <a:xfrm>
            <a:off x="1097280" y="690510"/>
            <a:ext cx="10058400" cy="930727"/>
          </a:xfrm>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9AC9F350-4FFF-5D7A-D8F3-96A9C4DC7413}"/>
              </a:ext>
            </a:extLst>
          </p:cNvPr>
          <p:cNvSpPr>
            <a:spLocks noGrp="1"/>
          </p:cNvSpPr>
          <p:nvPr>
            <p:ph idx="1"/>
          </p:nvPr>
        </p:nvSpPr>
        <p:spPr>
          <a:xfrm>
            <a:off x="1097280" y="1845733"/>
            <a:ext cx="4998720" cy="4444453"/>
          </a:xfrm>
        </p:spPr>
        <p:txBody>
          <a:bodyPr>
            <a:normAutofit/>
          </a:bodyPr>
          <a:lstStyle/>
          <a:p>
            <a:r>
              <a:rPr kumimoji="1" lang="en-US" altLang="ja-JP" dirty="0">
                <a:solidFill>
                  <a:schemeClr val="bg2"/>
                </a:solidFill>
              </a:rPr>
              <a:t>1. </a:t>
            </a:r>
            <a:r>
              <a:rPr lang="ja-JP" altLang="en-US" dirty="0">
                <a:solidFill>
                  <a:schemeClr val="bg2"/>
                </a:solidFill>
              </a:rPr>
              <a:t>はじめに</a:t>
            </a:r>
            <a:endParaRPr lang="en-US" altLang="ja-JP" dirty="0">
              <a:solidFill>
                <a:schemeClr val="bg2"/>
              </a:solidFill>
            </a:endParaRPr>
          </a:p>
          <a:p>
            <a:r>
              <a:rPr lang="en-US" altLang="ja-JP" sz="1900" dirty="0">
                <a:solidFill>
                  <a:schemeClr val="bg2"/>
                </a:solidFill>
              </a:rPr>
              <a:t>1-1. </a:t>
            </a:r>
            <a:r>
              <a:rPr lang="ja-JP" altLang="en-US" sz="1900" dirty="0">
                <a:solidFill>
                  <a:schemeClr val="bg2"/>
                </a:solidFill>
              </a:rPr>
              <a:t>背景と目的</a:t>
            </a:r>
            <a:endParaRPr lang="en-US" altLang="ja-JP" sz="1900" dirty="0">
              <a:solidFill>
                <a:schemeClr val="bg2"/>
              </a:solidFill>
            </a:endParaRPr>
          </a:p>
          <a:p>
            <a:r>
              <a:rPr lang="en-US" altLang="ja-JP" sz="1900" dirty="0">
                <a:solidFill>
                  <a:schemeClr val="bg2"/>
                </a:solidFill>
              </a:rPr>
              <a:t>1-2. </a:t>
            </a:r>
            <a:r>
              <a:rPr lang="ja-JP" altLang="en-US" sz="1900" dirty="0">
                <a:solidFill>
                  <a:schemeClr val="bg2"/>
                </a:solidFill>
              </a:rPr>
              <a:t>従来の研究</a:t>
            </a:r>
            <a:endParaRPr lang="en-US" altLang="ja-JP" sz="1900" dirty="0">
              <a:solidFill>
                <a:schemeClr val="bg2"/>
              </a:solidFill>
            </a:endParaRPr>
          </a:p>
          <a:p>
            <a:r>
              <a:rPr kumimoji="1" lang="en-US" altLang="ja-JP" dirty="0"/>
              <a:t>2. </a:t>
            </a:r>
            <a:r>
              <a:rPr kumimoji="1" lang="ja-JP" altLang="en-US" dirty="0"/>
              <a:t>数理モデル</a:t>
            </a:r>
            <a:endParaRPr kumimoji="1" lang="en-US" altLang="ja-JP" dirty="0"/>
          </a:p>
          <a:p>
            <a:r>
              <a:rPr lang="en-US" altLang="ja-JP" dirty="0">
                <a:solidFill>
                  <a:schemeClr val="bg2"/>
                </a:solidFill>
              </a:rPr>
              <a:t>3. </a:t>
            </a:r>
            <a:r>
              <a:rPr lang="ja-JP" altLang="en-US" dirty="0">
                <a:solidFill>
                  <a:schemeClr val="bg2"/>
                </a:solidFill>
              </a:rPr>
              <a:t>解析手法</a:t>
            </a:r>
            <a:endParaRPr lang="en-US" altLang="ja-JP" dirty="0">
              <a:solidFill>
                <a:schemeClr val="bg2"/>
              </a:solidFill>
            </a:endParaRPr>
          </a:p>
          <a:p>
            <a:r>
              <a:rPr lang="en-US" altLang="ja-JP" sz="1800" dirty="0">
                <a:solidFill>
                  <a:schemeClr val="bg2"/>
                </a:solidFill>
              </a:rPr>
              <a:t>3-1. </a:t>
            </a:r>
            <a:r>
              <a:rPr lang="ja-JP" altLang="en-US" sz="1800" dirty="0">
                <a:solidFill>
                  <a:schemeClr val="bg2"/>
                </a:solidFill>
              </a:rPr>
              <a:t>強化学習</a:t>
            </a:r>
            <a:endParaRPr lang="en-US" altLang="ja-JP" sz="1800" dirty="0">
              <a:solidFill>
                <a:schemeClr val="bg2"/>
              </a:solidFill>
            </a:endParaRPr>
          </a:p>
          <a:p>
            <a:r>
              <a:rPr lang="en-US" altLang="ja-JP" sz="1800" dirty="0">
                <a:solidFill>
                  <a:schemeClr val="bg2"/>
                </a:solidFill>
              </a:rPr>
              <a:t>3-2. </a:t>
            </a:r>
            <a:r>
              <a:rPr lang="ja-JP" altLang="en-US" sz="1800" dirty="0">
                <a:solidFill>
                  <a:schemeClr val="bg2"/>
                </a:solidFill>
              </a:rPr>
              <a:t>学習アルゴリズム</a:t>
            </a:r>
            <a:endParaRPr lang="en-US" altLang="ja-JP" sz="1800" dirty="0">
              <a:solidFill>
                <a:schemeClr val="bg2"/>
              </a:solidFill>
            </a:endParaRPr>
          </a:p>
          <a:p>
            <a:r>
              <a:rPr lang="en-US" altLang="ja-JP" sz="1800" dirty="0">
                <a:solidFill>
                  <a:schemeClr val="bg2"/>
                </a:solidFill>
              </a:rPr>
              <a:t>3-3. Q</a:t>
            </a:r>
            <a:r>
              <a:rPr lang="ja-JP" altLang="en-US" sz="1800" dirty="0">
                <a:solidFill>
                  <a:schemeClr val="bg2"/>
                </a:solidFill>
              </a:rPr>
              <a:t>学習</a:t>
            </a:r>
            <a:endParaRPr lang="en-US" altLang="ja-JP" sz="1800" dirty="0">
              <a:solidFill>
                <a:schemeClr val="bg2"/>
              </a:solidFill>
            </a:endParaRPr>
          </a:p>
          <a:p>
            <a:r>
              <a:rPr lang="en-US" altLang="ja-JP" sz="1800" dirty="0">
                <a:solidFill>
                  <a:schemeClr val="bg2"/>
                </a:solidFill>
              </a:rPr>
              <a:t>3-4.</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状態・報酬・行動・方策の定義</a:t>
            </a:r>
            <a:endParaRPr lang="en-US" altLang="ja-JP" sz="1800" dirty="0">
              <a:solidFill>
                <a:schemeClr val="bg2"/>
              </a:solidFill>
            </a:endParaRPr>
          </a:p>
          <a:p>
            <a:endParaRPr lang="en-US" altLang="ja-JP" dirty="0"/>
          </a:p>
        </p:txBody>
      </p:sp>
      <p:sp>
        <p:nvSpPr>
          <p:cNvPr id="4" name="コンテンツ プレースホルダー 2">
            <a:extLst>
              <a:ext uri="{FF2B5EF4-FFF2-40B4-BE49-F238E27FC236}">
                <a16:creationId xmlns:a16="http://schemas.microsoft.com/office/drawing/2014/main" id="{CC6922C4-E278-C3B3-4D4C-FABD52103F92}"/>
              </a:ext>
            </a:extLst>
          </p:cNvPr>
          <p:cNvSpPr txBox="1">
            <a:spLocks/>
          </p:cNvSpPr>
          <p:nvPr/>
        </p:nvSpPr>
        <p:spPr>
          <a:xfrm>
            <a:off x="6096000" y="1881251"/>
            <a:ext cx="5222488" cy="4444453"/>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kumimoji="1"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kumimoji="1" sz="1400" kern="1200">
                <a:solidFill>
                  <a:schemeClr val="tx1">
                    <a:lumMod val="75000"/>
                    <a:lumOff val="25000"/>
                  </a:schemeClr>
                </a:solidFill>
                <a:latin typeface="+mn-lt"/>
                <a:ea typeface="+mn-ea"/>
                <a:cs typeface="+mn-cs"/>
              </a:defRPr>
            </a:lvl9pPr>
          </a:lstStyle>
          <a:p>
            <a:r>
              <a:rPr lang="en-US" altLang="ja-JP" dirty="0">
                <a:solidFill>
                  <a:schemeClr val="bg2"/>
                </a:solidFill>
              </a:rPr>
              <a:t>4. </a:t>
            </a:r>
            <a:r>
              <a:rPr lang="ja-JP" altLang="en-US" dirty="0">
                <a:solidFill>
                  <a:schemeClr val="bg2"/>
                </a:solidFill>
              </a:rPr>
              <a:t>検証</a:t>
            </a:r>
            <a:endParaRPr lang="en-US" altLang="ja-JP" dirty="0">
              <a:solidFill>
                <a:schemeClr val="bg2"/>
              </a:solidFill>
            </a:endParaRPr>
          </a:p>
          <a:p>
            <a:r>
              <a:rPr lang="en-US" altLang="ja-JP" sz="1800" dirty="0">
                <a:solidFill>
                  <a:schemeClr val="bg2"/>
                </a:solidFill>
              </a:rPr>
              <a:t>4-1. </a:t>
            </a:r>
            <a:r>
              <a:rPr lang="ja-JP" altLang="en-US" sz="1800" dirty="0">
                <a:solidFill>
                  <a:schemeClr val="bg2"/>
                </a:solidFill>
              </a:rPr>
              <a:t>初期条件が既知の場合</a:t>
            </a:r>
            <a:endParaRPr lang="en-US" altLang="ja-JP" sz="1800" dirty="0">
              <a:solidFill>
                <a:schemeClr val="bg2"/>
              </a:solidFill>
            </a:endParaRPr>
          </a:p>
          <a:p>
            <a:r>
              <a:rPr lang="en-US" altLang="ja-JP" sz="1800" dirty="0">
                <a:solidFill>
                  <a:schemeClr val="bg2"/>
                </a:solidFill>
              </a:rPr>
              <a:t>4-2.</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初期条件が不確実な場合</a:t>
            </a:r>
            <a:endParaRPr lang="en-US" altLang="ja-JP" sz="1800" dirty="0">
              <a:solidFill>
                <a:schemeClr val="bg2"/>
              </a:solidFill>
            </a:endParaRPr>
          </a:p>
          <a:p>
            <a:r>
              <a:rPr lang="en-US" altLang="ja-JP" sz="1800" dirty="0">
                <a:solidFill>
                  <a:schemeClr val="bg2"/>
                </a:solidFill>
              </a:rPr>
              <a:t>4-3.</a:t>
            </a:r>
            <a:r>
              <a:rPr kumimoji="1" lang="ja-JP" altLang="en-US" sz="1800" b="0" i="0" u="none" strike="noStrike" kern="1200" cap="none" spc="-50" normalizeH="0" baseline="0" noProof="0" dirty="0">
                <a:ln>
                  <a:noFill/>
                </a:ln>
                <a:solidFill>
                  <a:schemeClr val="bg2"/>
                </a:solidFill>
                <a:effectLst/>
                <a:uLnTx/>
                <a:uFillTx/>
                <a:latin typeface="Calibri Light" panose="020F0302020204030204"/>
                <a:ea typeface="ＭＳ Ｐゴシック" panose="020B0600070205080204" pitchFamily="50" charset="-128"/>
                <a:cs typeface="+mj-cs"/>
              </a:rPr>
              <a:t>初期条件が不確実＋不確実外乱がある場合</a:t>
            </a:r>
            <a:endParaRPr lang="en-US" altLang="ja-JP" sz="1800" dirty="0">
              <a:solidFill>
                <a:schemeClr val="bg2"/>
              </a:solidFill>
            </a:endParaRPr>
          </a:p>
          <a:p>
            <a:r>
              <a:rPr lang="en-US" altLang="ja-JP" dirty="0">
                <a:solidFill>
                  <a:schemeClr val="bg2"/>
                </a:solidFill>
              </a:rPr>
              <a:t>5. </a:t>
            </a:r>
            <a:r>
              <a:rPr lang="ja-JP" altLang="en-US" dirty="0">
                <a:solidFill>
                  <a:schemeClr val="bg2"/>
                </a:solidFill>
              </a:rPr>
              <a:t>結論と展望</a:t>
            </a:r>
            <a:endParaRPr lang="en-US" altLang="ja-JP" dirty="0">
              <a:solidFill>
                <a:schemeClr val="bg2"/>
              </a:solidFill>
            </a:endParaRPr>
          </a:p>
          <a:p>
            <a:r>
              <a:rPr lang="en-US" altLang="ja-JP" dirty="0">
                <a:solidFill>
                  <a:schemeClr val="bg2"/>
                </a:solidFill>
              </a:rPr>
              <a:t>6. Appendix</a:t>
            </a:r>
          </a:p>
        </p:txBody>
      </p:sp>
      <p:sp>
        <p:nvSpPr>
          <p:cNvPr id="5" name="スライド番号プレースホルダー 4">
            <a:extLst>
              <a:ext uri="{FF2B5EF4-FFF2-40B4-BE49-F238E27FC236}">
                <a16:creationId xmlns:a16="http://schemas.microsoft.com/office/drawing/2014/main" id="{4E093DDE-FF3D-D312-DC72-92B9E8A2F477}"/>
              </a:ext>
            </a:extLst>
          </p:cNvPr>
          <p:cNvSpPr>
            <a:spLocks noGrp="1"/>
          </p:cNvSpPr>
          <p:nvPr>
            <p:ph type="sldNum" sz="quarter" idx="12"/>
          </p:nvPr>
        </p:nvSpPr>
        <p:spPr/>
        <p:txBody>
          <a:bodyPr/>
          <a:lstStyle/>
          <a:p>
            <a:fld id="{E0107F97-1CD5-41F0-B842-C38020C26506}" type="slidenum">
              <a:rPr kumimoji="1" lang="ja-JP" altLang="en-US" smtClean="0"/>
              <a:t>7</a:t>
            </a:fld>
            <a:endParaRPr kumimoji="1" lang="ja-JP" altLang="en-US"/>
          </a:p>
        </p:txBody>
      </p:sp>
    </p:spTree>
    <p:extLst>
      <p:ext uri="{BB962C8B-B14F-4D97-AF65-F5344CB8AC3E}">
        <p14:creationId xmlns:p14="http://schemas.microsoft.com/office/powerpoint/2010/main" val="25419352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kumimoji="1" lang="en-US" altLang="ja-JP" dirty="0"/>
              <a:t>2. </a:t>
            </a:r>
            <a:r>
              <a:rPr kumimoji="1" lang="ja-JP" altLang="en-US" dirty="0"/>
              <a:t>数理モデル</a:t>
            </a:r>
          </a:p>
        </p:txBody>
      </p:sp>
      <mc:AlternateContent xmlns:mc="http://schemas.openxmlformats.org/markup-compatibility/2006">
        <mc:Choice xmlns:a14="http://schemas.microsoft.com/office/drawing/2010/main"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1097281" y="1845734"/>
                <a:ext cx="6724816" cy="3650605"/>
              </a:xfrm>
            </p:spPr>
            <p:txBody>
              <a:bodyPr>
                <a:normAutofit fontScale="85000" lnSpcReduction="10000"/>
              </a:bodyPr>
              <a:lstStyle/>
              <a:p>
                <a:pPr marL="0" indent="0">
                  <a:lnSpc>
                    <a:spcPct val="120000"/>
                  </a:lnSpc>
                  <a:buNone/>
                </a:pPr>
                <a:r>
                  <a:rPr lang="en-US" altLang="ja-JP" sz="2400" b="1" dirty="0"/>
                  <a:t>HIV</a:t>
                </a:r>
                <a:r>
                  <a:rPr lang="ja-JP" altLang="en-US" sz="2400" b="1" dirty="0"/>
                  <a:t>感染の長期治療の策定を考慮した非線形モデル</a:t>
                </a:r>
                <a:endParaRPr lang="en-US" altLang="ja-JP" sz="2400" b="1" dirty="0"/>
              </a:p>
              <a:p>
                <a:pPr marL="0" indent="0">
                  <a:lnSpc>
                    <a:spcPct val="120000"/>
                  </a:lnSpc>
                  <a:buNone/>
                </a:pPr>
                <a14:m>
                  <m:oMathPara xmlns:m="http://schemas.openxmlformats.org/officeDocument/2006/math">
                    <m:oMathParaPr>
                      <m:jc m:val="centerGroup"/>
                    </m:oMathParaPr>
                    <m:oMath xmlns:m="http://schemas.openxmlformats.org/officeDocument/2006/math">
                      <m:f>
                        <m:fPr>
                          <m:ctrlPr>
                            <a:rPr kumimoji="1" lang="en-US" altLang="ja-JP" sz="2400" smtClean="0">
                              <a:latin typeface="Cambria Math" panose="02040503050406030204" pitchFamily="18" charset="0"/>
                            </a:rPr>
                          </m:ctrlPr>
                        </m:fPr>
                        <m:num>
                          <m:r>
                            <m:rPr>
                              <m:sty m:val="p"/>
                            </m:rPr>
                            <a:rPr kumimoji="1" lang="en-US" altLang="ja-JP" sz="2400" b="0" i="0" smtClean="0">
                              <a:latin typeface="Cambria Math" panose="02040503050406030204" pitchFamily="18" charset="0"/>
                            </a:rPr>
                            <m:t>dX</m:t>
                          </m:r>
                        </m:num>
                        <m:den>
                          <m:r>
                            <m:rPr>
                              <m:sty m:val="p"/>
                            </m:rPr>
                            <a:rPr kumimoji="1" lang="en-US" altLang="ja-JP" sz="2400" b="0" i="0" smtClean="0">
                              <a:latin typeface="Cambria Math" panose="02040503050406030204" pitchFamily="18" charset="0"/>
                            </a:rPr>
                            <m:t>dt</m:t>
                          </m:r>
                        </m:den>
                      </m:f>
                      <m:r>
                        <a:rPr kumimoji="1" lang="en-US" altLang="ja-JP" sz="2400" b="1" i="1" smtClean="0">
                          <a:latin typeface="Cambria Math" panose="02040503050406030204" pitchFamily="18" charset="0"/>
                        </a:rPr>
                        <m:t>=</m:t>
                      </m:r>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𝜆</m:t>
                          </m:r>
                        </m:num>
                        <m:den>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𝑉</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den>
                      </m:f>
                      <m:r>
                        <a:rPr lang="en-US" altLang="ja-JP" sz="2400" b="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ja-JP" altLang="en-US" sz="2400" b="0" i="1" smtClean="0">
                              <a:latin typeface="Cambria Math" panose="02040503050406030204" pitchFamily="18" charset="0"/>
                            </a:rPr>
                            <m:t>𝜇</m:t>
                          </m:r>
                        </m:e>
                        <m:sub>
                          <m:r>
                            <a:rPr lang="en-US" altLang="ja-JP" sz="2400" b="0" i="1" smtClean="0">
                              <a:latin typeface="Cambria Math" panose="02040503050406030204" pitchFamily="18" charset="0"/>
                            </a:rPr>
                            <m:t>𝑥</m:t>
                          </m:r>
                        </m:sub>
                      </m:sSub>
                      <m:r>
                        <a:rPr lang="en-US" altLang="ja-JP" sz="2400" b="0" i="1" smtClean="0">
                          <a:latin typeface="Cambria Math" panose="02040503050406030204" pitchFamily="18" charset="0"/>
                        </a:rPr>
                        <m:t>𝑋</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𝑟𝑋</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1−</m:t>
                          </m:r>
                          <m:f>
                            <m:fPr>
                              <m:ctrlPr>
                                <a:rPr lang="en-US" altLang="ja-JP" sz="2400" i="1" smtClean="0">
                                  <a:latin typeface="Cambria Math" panose="02040503050406030204" pitchFamily="18" charset="0"/>
                                </a:rPr>
                              </m:ctrlPr>
                            </m:fPr>
                            <m:num>
                              <m:r>
                                <a:rPr lang="en-US" altLang="ja-JP" sz="2400" b="0" i="1" smtClean="0">
                                  <a:latin typeface="Cambria Math" panose="02040503050406030204" pitchFamily="18" charset="0"/>
                                </a:rPr>
                                <m:t>𝑋</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𝑌</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𝑍</m:t>
                              </m:r>
                            </m:num>
                            <m:den>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𝑃</m:t>
                                  </m:r>
                                </m:e>
                                <m:sub>
                                  <m:r>
                                    <a:rPr lang="en-US" altLang="ja-JP" sz="2400" b="0" i="1" smtClean="0">
                                      <a:latin typeface="Cambria Math" panose="02040503050406030204" pitchFamily="18" charset="0"/>
                                    </a:rPr>
                                    <m:t>𝑚𝑎𝑥</m:t>
                                  </m:r>
                                </m:sub>
                              </m:sSub>
                            </m:den>
                          </m:f>
                        </m:e>
                      </m:d>
                      <m:r>
                        <a:rPr lang="en-US" altLang="ja-JP" sz="2400" b="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𝑘</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𝑋𝑉</m:t>
                      </m:r>
                      <m:r>
                        <a:rPr lang="en-US" altLang="ja-JP" sz="2400" b="0" i="1" smtClean="0">
                          <a:latin typeface="Cambria Math" panose="02040503050406030204" pitchFamily="18" charset="0"/>
                        </a:rPr>
                        <m:t>,</m:t>
                      </m:r>
                    </m:oMath>
                    <m:oMath xmlns:m="http://schemas.openxmlformats.org/officeDocument/2006/math">
                      <m:f>
                        <m:fPr>
                          <m:ctrlPr>
                            <a:rPr lang="en-US" altLang="ja-JP" sz="2400" smtClean="0">
                              <a:latin typeface="Cambria Math" panose="02040503050406030204" pitchFamily="18" charset="0"/>
                            </a:rPr>
                          </m:ctrlPr>
                        </m:fPr>
                        <m:num>
                          <m:r>
                            <m:rPr>
                              <m:sty m:val="p"/>
                            </m:rPr>
                            <a:rPr lang="en-US" altLang="ja-JP" sz="2400" b="0" i="0" smtClean="0">
                              <a:latin typeface="Cambria Math" panose="02040503050406030204" pitchFamily="18" charset="0"/>
                            </a:rPr>
                            <m:t>dY</m:t>
                          </m:r>
                        </m:num>
                        <m:den>
                          <m:r>
                            <m:rPr>
                              <m:sty m:val="p"/>
                            </m:rPr>
                            <a:rPr lang="en-US" altLang="ja-JP" sz="2400" b="0" i="0" smtClean="0">
                              <a:latin typeface="Cambria Math" panose="02040503050406030204" pitchFamily="18" charset="0"/>
                            </a:rPr>
                            <m:t>dt</m:t>
                          </m:r>
                        </m:den>
                      </m:f>
                      <m:r>
                        <a:rPr lang="en-US" altLang="ja-JP" sz="2400" b="1"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𝑘</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𝑋</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𝑉</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ja-JP" altLang="en-US" sz="2400" b="0" i="1" smtClean="0">
                              <a:latin typeface="Cambria Math" panose="02040503050406030204" pitchFamily="18" charset="0"/>
                            </a:rPr>
                            <m:t>𝜇</m:t>
                          </m:r>
                        </m:e>
                        <m:sub>
                          <m:r>
                            <a:rPr lang="en-US" altLang="ja-JP" sz="2400" b="0" i="1" smtClean="0">
                              <a:latin typeface="Cambria Math" panose="02040503050406030204" pitchFamily="18" charset="0"/>
                            </a:rPr>
                            <m:t>𝑦</m:t>
                          </m:r>
                        </m:sub>
                      </m:sSub>
                      <m:r>
                        <a:rPr lang="en-US" altLang="ja-JP" sz="2400" b="0" i="1" smtClean="0">
                          <a:latin typeface="Cambria Math" panose="02040503050406030204" pitchFamily="18" charset="0"/>
                        </a:rPr>
                        <m:t>𝑌</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𝑘</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𝑌</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oMath>
                    <m:oMath xmlns:m="http://schemas.openxmlformats.org/officeDocument/2006/math">
                      <m:f>
                        <m:fPr>
                          <m:ctrlPr>
                            <a:rPr lang="en-US" altLang="ja-JP" sz="2400" smtClean="0">
                              <a:latin typeface="Cambria Math" panose="02040503050406030204" pitchFamily="18" charset="0"/>
                            </a:rPr>
                          </m:ctrlPr>
                        </m:fPr>
                        <m:num>
                          <m:r>
                            <m:rPr>
                              <m:sty m:val="p"/>
                            </m:rPr>
                            <a:rPr lang="en-US" altLang="ja-JP" sz="2400" b="0" i="0" smtClean="0">
                              <a:latin typeface="Cambria Math" panose="02040503050406030204" pitchFamily="18" charset="0"/>
                            </a:rPr>
                            <m:t>dZ</m:t>
                          </m:r>
                        </m:num>
                        <m:den>
                          <m:r>
                            <m:rPr>
                              <m:sty m:val="p"/>
                            </m:rPr>
                            <a:rPr lang="en-US" altLang="ja-JP" sz="2400" b="0" i="0" smtClean="0">
                              <a:latin typeface="Cambria Math" panose="02040503050406030204" pitchFamily="18" charset="0"/>
                            </a:rPr>
                            <m:t>dt</m:t>
                          </m:r>
                        </m:den>
                      </m:f>
                      <m:r>
                        <a:rPr lang="en-US" altLang="ja-JP" sz="2400" b="1"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𝑘</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𝑌</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ja-JP" altLang="en-US" sz="2400" b="0" i="1" smtClean="0">
                              <a:latin typeface="Cambria Math" panose="02040503050406030204" pitchFamily="18" charset="0"/>
                            </a:rPr>
                            <m:t>𝜇</m:t>
                          </m:r>
                        </m:e>
                        <m:sub>
                          <m:r>
                            <a:rPr lang="en-US" altLang="ja-JP" sz="2400" b="0" i="1" smtClean="0">
                              <a:latin typeface="Cambria Math" panose="02040503050406030204" pitchFamily="18" charset="0"/>
                            </a:rPr>
                            <m:t>𝑧</m:t>
                          </m:r>
                        </m:sub>
                      </m:sSub>
                      <m:r>
                        <a:rPr lang="en-US" altLang="ja-JP" sz="2400" b="0" i="1" smtClean="0">
                          <a:latin typeface="Cambria Math" panose="02040503050406030204" pitchFamily="18" charset="0"/>
                        </a:rPr>
                        <m:t>𝑍</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oMath>
                    <m:oMath xmlns:m="http://schemas.openxmlformats.org/officeDocument/2006/math">
                      <m:f>
                        <m:fPr>
                          <m:ctrlPr>
                            <a:rPr lang="en-US" altLang="ja-JP" sz="2400" smtClean="0">
                              <a:latin typeface="Cambria Math" panose="02040503050406030204" pitchFamily="18" charset="0"/>
                            </a:rPr>
                          </m:ctrlPr>
                        </m:fPr>
                        <m:num>
                          <m:r>
                            <m:rPr>
                              <m:sty m:val="p"/>
                            </m:rPr>
                            <a:rPr lang="en-US" altLang="ja-JP" sz="2400" b="0" i="0" smtClean="0">
                              <a:latin typeface="Cambria Math" panose="02040503050406030204" pitchFamily="18" charset="0"/>
                            </a:rPr>
                            <m:t>dV</m:t>
                          </m:r>
                        </m:num>
                        <m:den>
                          <m:r>
                            <m:rPr>
                              <m:sty m:val="p"/>
                            </m:rPr>
                            <a:rPr lang="en-US" altLang="ja-JP" sz="2400" b="0" i="0" smtClean="0">
                              <a:latin typeface="Cambria Math" panose="02040503050406030204" pitchFamily="18" charset="0"/>
                            </a:rPr>
                            <m:t>dt</m:t>
                          </m:r>
                        </m:den>
                      </m:f>
                      <m:r>
                        <a:rPr lang="en-US" altLang="ja-JP" sz="2400" b="1" i="1" smtClean="0">
                          <a:latin typeface="Cambria Math" panose="02040503050406030204" pitchFamily="18" charset="0"/>
                        </a:rPr>
                        <m:t>=</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𝑢</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e>
                      </m:d>
                      <m:r>
                        <a:rPr lang="en-US" altLang="ja-JP" sz="2400" b="0" i="1" smtClean="0">
                          <a:latin typeface="Cambria Math" panose="02040503050406030204" pitchFamily="18" charset="0"/>
                        </a:rPr>
                        <m:t>𝑁</m:t>
                      </m:r>
                      <m:sSub>
                        <m:sSubPr>
                          <m:ctrlPr>
                            <a:rPr lang="en-US" altLang="ja-JP" sz="2400" i="1" smtClean="0">
                              <a:latin typeface="Cambria Math" panose="02040503050406030204" pitchFamily="18" charset="0"/>
                            </a:rPr>
                          </m:ctrlPr>
                        </m:sSubPr>
                        <m:e>
                          <m:r>
                            <a:rPr lang="ja-JP" altLang="en-US" sz="2400" b="0" i="1" smtClean="0">
                              <a:latin typeface="Cambria Math" panose="02040503050406030204" pitchFamily="18" charset="0"/>
                            </a:rPr>
                            <m:t>𝜇</m:t>
                          </m:r>
                        </m:e>
                        <m:sub>
                          <m:r>
                            <a:rPr lang="en-US" altLang="ja-JP" sz="2400" b="0" i="1" smtClean="0">
                              <a:latin typeface="Cambria Math" panose="02040503050406030204" pitchFamily="18" charset="0"/>
                            </a:rPr>
                            <m:t>𝑧</m:t>
                          </m:r>
                        </m:sub>
                      </m:sSub>
                      <m:r>
                        <a:rPr lang="en-US" altLang="ja-JP" sz="2400" b="0" i="1" smtClean="0">
                          <a:latin typeface="Cambria Math" panose="02040503050406030204" pitchFamily="18" charset="0"/>
                        </a:rPr>
                        <m:t>𝑍</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𝑘</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𝑋</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𝑉</m:t>
                      </m:r>
                      <m:d>
                        <m:dPr>
                          <m:ctrlPr>
                            <a:rPr lang="en-US" altLang="ja-JP" sz="2400" i="1" smtClean="0">
                              <a:latin typeface="Cambria Math" panose="02040503050406030204" pitchFamily="18" charset="0"/>
                            </a:rPr>
                          </m:ctrlPr>
                        </m:dPr>
                        <m:e>
                          <m:r>
                            <a:rPr lang="en-US" altLang="ja-JP" sz="2400" b="0" i="1" smtClean="0">
                              <a:latin typeface="Cambria Math" panose="02040503050406030204" pitchFamily="18" charset="0"/>
                            </a:rPr>
                            <m:t>𝑡</m:t>
                          </m:r>
                        </m:e>
                      </m:d>
                      <m:r>
                        <a:rPr lang="en-US" altLang="ja-JP" sz="2400" b="0" i="1" smtClean="0">
                          <a:latin typeface="Cambria Math" panose="02040503050406030204" pitchFamily="18" charset="0"/>
                        </a:rPr>
                        <m:t>−</m:t>
                      </m:r>
                      <m:sSub>
                        <m:sSubPr>
                          <m:ctrlPr>
                            <a:rPr lang="en-US" altLang="ja-JP" sz="2400" i="1" smtClean="0">
                              <a:latin typeface="Cambria Math" panose="02040503050406030204" pitchFamily="18" charset="0"/>
                            </a:rPr>
                          </m:ctrlPr>
                        </m:sSubPr>
                        <m:e>
                          <m:r>
                            <a:rPr lang="ja-JP" altLang="en-US" sz="2400" b="0" i="1" smtClean="0">
                              <a:latin typeface="Cambria Math" panose="02040503050406030204" pitchFamily="18" charset="0"/>
                            </a:rPr>
                            <m:t>𝜇</m:t>
                          </m:r>
                        </m:e>
                        <m:sub>
                          <m:r>
                            <a:rPr lang="en-US" altLang="ja-JP" sz="2400" b="0" i="1" smtClean="0">
                              <a:latin typeface="Cambria Math" panose="02040503050406030204" pitchFamily="18" charset="0"/>
                            </a:rPr>
                            <m:t>𝑣</m:t>
                          </m:r>
                        </m:sub>
                      </m:sSub>
                      <m:r>
                        <a:rPr lang="en-US" altLang="ja-JP" sz="2400" b="0" i="1" smtClean="0">
                          <a:latin typeface="Cambria Math" panose="02040503050406030204" pitchFamily="18" charset="0"/>
                        </a:rPr>
                        <m:t>𝑉</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m:t>
                      </m:r>
                    </m:oMath>
                  </m:oMathPara>
                </a14:m>
                <a:endParaRPr lang="en-US" altLang="ja-JP" sz="2400" dirty="0"/>
              </a:p>
              <a:p>
                <a:pPr marL="0" indent="0">
                  <a:buNone/>
                </a:pPr>
                <a:endParaRPr kumimoji="1" lang="en-US" altLang="ja-JP" sz="2400" b="1" dirty="0"/>
              </a:p>
              <a:p>
                <a:endParaRPr kumimoji="1" lang="ja-JP" altLang="en-US" sz="2400" b="1" dirty="0"/>
              </a:p>
            </p:txBody>
          </p:sp>
        </mc:Choice>
        <mc:Fallback>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1097281" y="1845734"/>
                <a:ext cx="6724816" cy="3650605"/>
              </a:xfrm>
              <a:blipFill>
                <a:blip r:embed="rId3"/>
                <a:stretch>
                  <a:fillRect l="-2267" t="-13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66CC2BFA-D4E0-AB13-2008-C95D5262DD34}"/>
                  </a:ext>
                </a:extLst>
              </p:cNvPr>
              <p:cNvSpPr txBox="1"/>
              <p:nvPr/>
            </p:nvSpPr>
            <p:spPr>
              <a:xfrm>
                <a:off x="7822097" y="2323164"/>
                <a:ext cx="4178391" cy="3946017"/>
              </a:xfrm>
              <a:prstGeom prst="rect">
                <a:avLst/>
              </a:prstGeom>
              <a:noFill/>
              <a:ln w="12700">
                <a:solidFill>
                  <a:schemeClr val="tx1"/>
                </a:solidFill>
              </a:ln>
            </p:spPr>
            <p:txBody>
              <a:bodyPr wrap="square" rtlCol="0">
                <a:spAutoFit/>
              </a:bodyPr>
              <a:lstStyle/>
              <a:p>
                <a:r>
                  <a:rPr kumimoji="1" lang="en-US" altLang="ja-JP" sz="1600" b="0" dirty="0"/>
                  <a:t>X</a:t>
                </a:r>
                <a14:m>
                  <m:oMath xmlns:m="http://schemas.openxmlformats.org/officeDocument/2006/math">
                    <m:r>
                      <a:rPr kumimoji="1" lang="en-US" altLang="ja-JP" sz="1600" b="0" i="1" smtClean="0">
                        <a:latin typeface="Cambria Math" panose="02040503050406030204" pitchFamily="18" charset="0"/>
                      </a:rPr>
                      <m:t>: </m:t>
                    </m:r>
                  </m:oMath>
                </a14:m>
                <a:r>
                  <a:rPr kumimoji="1" lang="ja-JP" altLang="en-US" sz="1600" dirty="0"/>
                  <a:t>感染していない</a:t>
                </a:r>
                <a:r>
                  <a:rPr kumimoji="1" lang="en-US" altLang="ja-JP" sz="1600" dirty="0"/>
                  <a:t>CD4 T</a:t>
                </a:r>
                <a:r>
                  <a:rPr kumimoji="1" lang="ja-JP" altLang="en-US" sz="1600" dirty="0"/>
                  <a:t>細胞の濃度</a:t>
                </a:r>
                <a:endParaRPr kumimoji="1" lang="en-US" altLang="ja-JP" sz="1600" dirty="0"/>
              </a:p>
              <a:p>
                <a:r>
                  <a:rPr kumimoji="1" lang="en-US" altLang="ja-JP" sz="1600" dirty="0"/>
                  <a:t>Y: </a:t>
                </a:r>
                <a:r>
                  <a:rPr kumimoji="1" lang="ja-JP" altLang="en-US" sz="1600" dirty="0"/>
                  <a:t>潜伏感染した</a:t>
                </a:r>
                <a:r>
                  <a:rPr kumimoji="1" lang="en-US" altLang="ja-JP" sz="1600" dirty="0"/>
                  <a:t>CD4 T</a:t>
                </a:r>
                <a:r>
                  <a:rPr kumimoji="1" lang="ja-JP" altLang="en-US" sz="1600" dirty="0"/>
                  <a:t>細胞の濃度</a:t>
                </a:r>
                <a:endParaRPr kumimoji="1" lang="en-US" altLang="ja-JP" sz="1600" dirty="0"/>
              </a:p>
              <a:p>
                <a:r>
                  <a:rPr kumimoji="1" lang="en-US" altLang="ja-JP" sz="1600" dirty="0"/>
                  <a:t>Z: </a:t>
                </a:r>
                <a:r>
                  <a:rPr kumimoji="1" lang="ja-JP" altLang="en-US" sz="1600" dirty="0"/>
                  <a:t>活動感染した</a:t>
                </a:r>
                <a:r>
                  <a:rPr kumimoji="1" lang="en-US" altLang="ja-JP" sz="1600" dirty="0"/>
                  <a:t>CD4 T</a:t>
                </a:r>
                <a:r>
                  <a:rPr kumimoji="1" lang="ja-JP" altLang="en-US" sz="1600" dirty="0"/>
                  <a:t>細胞の濃度</a:t>
                </a:r>
                <a:endParaRPr kumimoji="1" lang="en-US" altLang="ja-JP" sz="1600" dirty="0"/>
              </a:p>
              <a:p>
                <a:r>
                  <a:rPr kumimoji="1" lang="en-US" altLang="ja-JP" sz="1600" dirty="0"/>
                  <a:t>V: </a:t>
                </a:r>
                <a:r>
                  <a:rPr kumimoji="1" lang="ja-JP" altLang="en-US" sz="1600" dirty="0"/>
                  <a:t>遊離ウイルスの濃度</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𝑢</m:t>
                    </m:r>
                  </m:oMath>
                </a14:m>
                <a:r>
                  <a:rPr kumimoji="1" lang="en-US" altLang="ja-JP" sz="1600" dirty="0"/>
                  <a:t>: </a:t>
                </a:r>
                <a:r>
                  <a:rPr kumimoji="1" lang="ja-JP" altLang="en-US" sz="1600" dirty="0"/>
                  <a:t>制御入力</a:t>
                </a:r>
                <a:r>
                  <a:rPr kumimoji="1" lang="en-US" altLang="ja-JP" sz="1600" dirty="0"/>
                  <a:t>, </a:t>
                </a:r>
                <a:r>
                  <a:rPr kumimoji="1" lang="ja-JP" altLang="en-US" sz="1600" dirty="0"/>
                  <a:t>投薬量 </a:t>
                </a:r>
                <a14:m>
                  <m:oMath xmlns:m="http://schemas.openxmlformats.org/officeDocument/2006/math">
                    <m:r>
                      <a:rPr kumimoji="1" lang="en-US" altLang="ja-JP" sz="1600" b="0" i="1" smtClean="0">
                        <a:latin typeface="Cambria Math" panose="02040503050406030204" pitchFamily="18" charset="0"/>
                      </a:rPr>
                      <m:t>𝑢</m:t>
                    </m:r>
                    <m:r>
                      <a:rPr kumimoji="1" lang="en-US" altLang="ja-JP" sz="1600" b="0" i="1" smtClean="0">
                        <a:latin typeface="Cambria Math" panose="02040503050406030204" pitchFamily="18" charset="0"/>
                        <a:ea typeface="Cambria Math" panose="02040503050406030204" pitchFamily="18" charset="0"/>
                      </a:rPr>
                      <m:t>∈</m:t>
                    </m:r>
                  </m:oMath>
                </a14:m>
                <a:r>
                  <a:rPr kumimoji="1" lang="en-US" altLang="ja-JP" sz="1600" dirty="0"/>
                  <a:t>[0,1]</a:t>
                </a:r>
              </a:p>
              <a:p>
                <a14:m>
                  <m:oMath xmlns:m="http://schemas.openxmlformats.org/officeDocument/2006/math">
                    <m:f>
                      <m:fPr>
                        <m:ctrlPr>
                          <a:rPr kumimoji="1" lang="en-US" altLang="ja-JP" sz="1600" b="0" i="1" dirty="0" smtClean="0">
                            <a:latin typeface="Cambria Math" panose="02040503050406030204" pitchFamily="18" charset="0"/>
                          </a:rPr>
                        </m:ctrlPr>
                      </m:fPr>
                      <m:num>
                        <m:r>
                          <m:rPr>
                            <m:sty m:val="p"/>
                          </m:rPr>
                          <a:rPr kumimoji="1" lang="en-US" altLang="ja-JP" sz="1600" i="1" dirty="0">
                            <a:latin typeface="Cambria Math" panose="02040503050406030204" pitchFamily="18" charset="0"/>
                          </a:rPr>
                          <m:t>λ</m:t>
                        </m:r>
                      </m:num>
                      <m:den>
                        <m:r>
                          <a:rPr kumimoji="1" lang="en-US" altLang="ja-JP" sz="1600" b="0" i="1" dirty="0" smtClean="0">
                            <a:latin typeface="Cambria Math" panose="02040503050406030204" pitchFamily="18" charset="0"/>
                          </a:rPr>
                          <m:t>1+</m:t>
                        </m:r>
                        <m:r>
                          <a:rPr kumimoji="1" lang="en-US" altLang="ja-JP" sz="1600" b="0" i="1" dirty="0" smtClean="0">
                            <a:latin typeface="Cambria Math" panose="02040503050406030204" pitchFamily="18" charset="0"/>
                          </a:rPr>
                          <m:t>𝑉</m:t>
                        </m:r>
                        <m:d>
                          <m:dPr>
                            <m:ctrlPr>
                              <a:rPr kumimoji="1" lang="en-US" altLang="ja-JP" sz="1600" b="0" i="1" dirty="0" smtClean="0">
                                <a:latin typeface="Cambria Math" panose="02040503050406030204" pitchFamily="18" charset="0"/>
                              </a:rPr>
                            </m:ctrlPr>
                          </m:dPr>
                          <m:e>
                            <m:r>
                              <a:rPr kumimoji="1" lang="en-US" altLang="ja-JP" sz="1600" b="0" i="1" dirty="0" smtClean="0">
                                <a:latin typeface="Cambria Math" panose="02040503050406030204" pitchFamily="18" charset="0"/>
                              </a:rPr>
                              <m:t>𝑡</m:t>
                            </m:r>
                          </m:e>
                        </m:d>
                      </m:den>
                    </m:f>
                    <m:r>
                      <a:rPr kumimoji="1" lang="en-US" altLang="ja-JP" sz="1600" b="0" i="1" dirty="0" smtClean="0">
                        <a:latin typeface="Cambria Math" panose="02040503050406030204" pitchFamily="18" charset="0"/>
                      </a:rPr>
                      <m:t>: </m:t>
                    </m:r>
                  </m:oMath>
                </a14:m>
                <a:r>
                  <a:rPr kumimoji="1" lang="ja-JP" altLang="en-US" sz="1600" dirty="0"/>
                  <a:t>新たな</a:t>
                </a:r>
                <a:r>
                  <a:rPr kumimoji="1" lang="en-US" altLang="ja-JP" sz="1600" dirty="0"/>
                  <a:t>CD4 T</a:t>
                </a:r>
                <a:r>
                  <a:rPr kumimoji="1" lang="ja-JP" altLang="en-US" sz="1600" dirty="0"/>
                  <a:t>細胞の生成率</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panose="02040503050406030204" pitchFamily="18" charset="0"/>
                          </a:rPr>
                          <m:t>𝜇</m:t>
                        </m:r>
                      </m:e>
                      <m:sub>
                        <m:r>
                          <a:rPr kumimoji="1" lang="en-US" altLang="ja-JP" sz="1600" b="0" i="1" smtClean="0">
                            <a:latin typeface="Cambria Math" panose="02040503050406030204" pitchFamily="18" charset="0"/>
                          </a:rPr>
                          <m:t>𝑥</m:t>
                        </m:r>
                      </m:sub>
                    </m:sSub>
                  </m:oMath>
                </a14:m>
                <a:r>
                  <a:rPr kumimoji="1" lang="en-US" altLang="ja-JP" sz="1600" dirty="0"/>
                  <a:t>: </a:t>
                </a:r>
                <a:r>
                  <a:rPr kumimoji="1" lang="ja-JP" altLang="en-US" sz="1600" dirty="0"/>
                  <a:t>感染していない</a:t>
                </a:r>
                <a:r>
                  <a:rPr kumimoji="1" lang="en-US" altLang="ja-JP" sz="1600" dirty="0"/>
                  <a:t>CD4 T</a:t>
                </a:r>
                <a:r>
                  <a:rPr kumimoji="1" lang="ja-JP" altLang="en-US" sz="1600" dirty="0"/>
                  <a:t>細胞の寿命</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panose="02040503050406030204" pitchFamily="18" charset="0"/>
                          </a:rPr>
                          <m:t>𝜇</m:t>
                        </m:r>
                      </m:e>
                      <m:sub>
                        <m:r>
                          <a:rPr kumimoji="1" lang="en-US" altLang="ja-JP" sz="1600" b="0" i="1" smtClean="0">
                            <a:latin typeface="Cambria Math" panose="02040503050406030204" pitchFamily="18" charset="0"/>
                          </a:rPr>
                          <m:t>𝑦</m:t>
                        </m:r>
                      </m:sub>
                    </m:sSub>
                    <m:r>
                      <a:rPr kumimoji="1" lang="en-US" altLang="ja-JP" sz="1600" b="0" i="1" smtClean="0">
                        <a:latin typeface="Cambria Math" panose="02040503050406030204" pitchFamily="18" charset="0"/>
                      </a:rPr>
                      <m:t>:</m:t>
                    </m:r>
                  </m:oMath>
                </a14:m>
                <a:r>
                  <a:rPr kumimoji="1" lang="en-US" altLang="ja-JP" sz="1600" dirty="0"/>
                  <a:t> </a:t>
                </a:r>
                <a:r>
                  <a:rPr kumimoji="1" lang="ja-JP" altLang="en-US" sz="1600" dirty="0"/>
                  <a:t>潜伏感染している</a:t>
                </a:r>
                <a:r>
                  <a:rPr kumimoji="1" lang="en-US" altLang="ja-JP" sz="1600" dirty="0"/>
                  <a:t>CD4 T</a:t>
                </a:r>
                <a:r>
                  <a:rPr kumimoji="1" lang="ja-JP" altLang="en-US" sz="1600" dirty="0"/>
                  <a:t>細胞の寿命</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panose="02040503050406030204" pitchFamily="18" charset="0"/>
                          </a:rPr>
                          <m:t>𝜇</m:t>
                        </m:r>
                      </m:e>
                      <m:sub>
                        <m:r>
                          <a:rPr kumimoji="1" lang="en-US" altLang="ja-JP" sz="1600" b="0" i="1" smtClean="0">
                            <a:latin typeface="Cambria Math" panose="02040503050406030204" pitchFamily="18" charset="0"/>
                          </a:rPr>
                          <m:t>𝑧</m:t>
                        </m:r>
                      </m:sub>
                    </m:sSub>
                    <m:r>
                      <a:rPr kumimoji="1" lang="en-US" altLang="ja-JP" sz="1600" b="0" i="1" smtClean="0">
                        <a:latin typeface="Cambria Math" panose="02040503050406030204" pitchFamily="18" charset="0"/>
                      </a:rPr>
                      <m:t>:</m:t>
                    </m:r>
                  </m:oMath>
                </a14:m>
                <a:r>
                  <a:rPr kumimoji="1" lang="ja-JP" altLang="en-US" sz="1600" dirty="0"/>
                  <a:t>活動感染している</a:t>
                </a:r>
                <a:r>
                  <a:rPr kumimoji="1" lang="en-US" altLang="ja-JP" sz="1600" dirty="0"/>
                  <a:t>CD4 T</a:t>
                </a:r>
                <a:r>
                  <a:rPr kumimoji="1" lang="ja-JP" altLang="en-US" sz="1600" dirty="0"/>
                  <a:t>細胞の寿命</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ja-JP" altLang="en-US" sz="1600" i="1" smtClean="0">
                            <a:latin typeface="Cambria Math" panose="02040503050406030204" pitchFamily="18" charset="0"/>
                          </a:rPr>
                          <m:t>𝜇</m:t>
                        </m:r>
                      </m:e>
                      <m:sub>
                        <m:r>
                          <a:rPr kumimoji="1" lang="en-US" altLang="ja-JP" sz="1600" b="0" i="1" smtClean="0">
                            <a:latin typeface="Cambria Math" panose="02040503050406030204" pitchFamily="18" charset="0"/>
                          </a:rPr>
                          <m:t>𝑣</m:t>
                        </m:r>
                      </m:sub>
                    </m:sSub>
                    <m:r>
                      <a:rPr kumimoji="1" lang="en-US" altLang="ja-JP" sz="1600" b="0" i="1" smtClean="0">
                        <a:latin typeface="Cambria Math" panose="02040503050406030204" pitchFamily="18" charset="0"/>
                      </a:rPr>
                      <m:t>:</m:t>
                    </m:r>
                  </m:oMath>
                </a14:m>
                <a:r>
                  <a:rPr kumimoji="1" lang="ja-JP" altLang="en-US" sz="1600" dirty="0"/>
                  <a:t> 遊離ウイルス粒子の寿命</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𝑘</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oMath>
                </a14:m>
                <a:r>
                  <a:rPr kumimoji="1" lang="ja-JP" altLang="en-US" sz="1600" dirty="0"/>
                  <a:t> </a:t>
                </a:r>
                <a:r>
                  <a:rPr kumimoji="1" lang="en-US" altLang="ja-JP" sz="1600" dirty="0"/>
                  <a:t>CD4 T</a:t>
                </a:r>
                <a:r>
                  <a:rPr kumimoji="1" lang="ja-JP" altLang="en-US" sz="1600" dirty="0"/>
                  <a:t>細胞の感染率</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𝑘</m:t>
                        </m:r>
                      </m:e>
                      <m:sub>
                        <m:r>
                          <a:rPr kumimoji="1" lang="en-US" altLang="ja-JP" sz="1600" b="0" i="1" smtClean="0">
                            <a:latin typeface="Cambria Math" panose="02040503050406030204" pitchFamily="18" charset="0"/>
                          </a:rPr>
                          <m:t>2</m:t>
                        </m:r>
                      </m:sub>
                    </m:sSub>
                    <m:r>
                      <a:rPr kumimoji="1" lang="en-US" altLang="ja-JP" sz="1600" b="0" i="1" smtClean="0">
                        <a:latin typeface="Cambria Math" panose="02040503050406030204" pitchFamily="18" charset="0"/>
                      </a:rPr>
                      <m:t>:</m:t>
                    </m:r>
                  </m:oMath>
                </a14:m>
                <a:r>
                  <a:rPr kumimoji="1" lang="ja-JP" altLang="en-US" sz="1600" dirty="0"/>
                  <a:t> 細胞</a:t>
                </a:r>
                <a:r>
                  <a:rPr kumimoji="1" lang="en-US" altLang="ja-JP" sz="1600" dirty="0"/>
                  <a:t>Y</a:t>
                </a:r>
                <a:r>
                  <a:rPr kumimoji="1" lang="ja-JP" altLang="en-US" sz="1600" dirty="0"/>
                  <a:t>の活動感染細胞</a:t>
                </a:r>
                <a:r>
                  <a:rPr kumimoji="1" lang="en-US" altLang="ja-JP" sz="1600" dirty="0"/>
                  <a:t>Z</a:t>
                </a:r>
                <a:r>
                  <a:rPr kumimoji="1" lang="ja-JP" altLang="en-US" sz="1600" dirty="0"/>
                  <a:t>への変化率</a:t>
                </a:r>
                <a:endParaRPr kumimoji="1" lang="en-US" altLang="ja-JP" sz="1600" dirty="0"/>
              </a:p>
              <a:p>
                <a14:m>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𝑃</m:t>
                        </m:r>
                      </m:e>
                      <m:sub>
                        <m:r>
                          <a:rPr kumimoji="1" lang="en-US" altLang="ja-JP" sz="1600" b="0" i="1" smtClean="0">
                            <a:latin typeface="Cambria Math" panose="02040503050406030204" pitchFamily="18" charset="0"/>
                          </a:rPr>
                          <m:t>𝑚𝑎𝑥</m:t>
                        </m:r>
                      </m:sub>
                    </m:sSub>
                    <m:r>
                      <a:rPr kumimoji="1" lang="en-US" altLang="ja-JP" sz="1600" b="0" i="1" smtClean="0">
                        <a:latin typeface="Cambria Math" panose="02040503050406030204" pitchFamily="18" charset="0"/>
                      </a:rPr>
                      <m:t>:</m:t>
                    </m:r>
                  </m:oMath>
                </a14:m>
                <a:r>
                  <a:rPr kumimoji="1" lang="ja-JP" altLang="en-US" sz="1600" dirty="0"/>
                  <a:t> </a:t>
                </a:r>
                <a:r>
                  <a:rPr kumimoji="1" lang="en-US" altLang="ja-JP" sz="1600" dirty="0"/>
                  <a:t>CD4 T</a:t>
                </a:r>
                <a:r>
                  <a:rPr kumimoji="1" lang="ja-JP" altLang="en-US" sz="1600" dirty="0"/>
                  <a:t>細胞の最大値</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𝑁</m:t>
                    </m:r>
                    <m:r>
                      <a:rPr kumimoji="1" lang="en-US" altLang="ja-JP" sz="1600" b="0" i="1" smtClean="0">
                        <a:latin typeface="Cambria Math" panose="02040503050406030204" pitchFamily="18" charset="0"/>
                      </a:rPr>
                      <m:t>:</m:t>
                    </m:r>
                  </m:oMath>
                </a14:m>
                <a:r>
                  <a:rPr kumimoji="1" lang="ja-JP" altLang="en-US" sz="1600" dirty="0"/>
                  <a:t> 細胞</a:t>
                </a:r>
                <a:r>
                  <a:rPr kumimoji="1" lang="en-US" altLang="ja-JP" sz="1600" dirty="0"/>
                  <a:t>Z</a:t>
                </a:r>
                <a:r>
                  <a:rPr kumimoji="1" lang="ja-JP" altLang="en-US" sz="1600" dirty="0"/>
                  <a:t>により生成されたウイルスの数</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𝑟</m:t>
                    </m:r>
                    <m:r>
                      <a:rPr kumimoji="1" lang="en-US" altLang="ja-JP" sz="1600" b="0" i="1" smtClean="0">
                        <a:latin typeface="Cambria Math" panose="02040503050406030204" pitchFamily="18" charset="0"/>
                      </a:rPr>
                      <m:t>: </m:t>
                    </m:r>
                  </m:oMath>
                </a14:m>
                <a:r>
                  <a:rPr kumimoji="1" lang="en-US" altLang="ja-JP" sz="1600" dirty="0"/>
                  <a:t>CD4 T</a:t>
                </a:r>
                <a:r>
                  <a:rPr kumimoji="1" lang="ja-JP" altLang="en-US" sz="1600" dirty="0"/>
                  <a:t>細胞の成長率</a:t>
                </a:r>
              </a:p>
            </p:txBody>
          </p:sp>
        </mc:Choice>
        <mc:Fallback xmlns="">
          <p:sp>
            <p:nvSpPr>
              <p:cNvPr id="4" name="テキスト ボックス 3">
                <a:extLst>
                  <a:ext uri="{FF2B5EF4-FFF2-40B4-BE49-F238E27FC236}">
                    <a16:creationId xmlns:a16="http://schemas.microsoft.com/office/drawing/2014/main" id="{66CC2BFA-D4E0-AB13-2008-C95D5262DD34}"/>
                  </a:ext>
                </a:extLst>
              </p:cNvPr>
              <p:cNvSpPr txBox="1">
                <a:spLocks noRot="1" noChangeAspect="1" noMove="1" noResize="1" noEditPoints="1" noAdjustHandles="1" noChangeArrowheads="1" noChangeShapeType="1" noTextEdit="1"/>
              </p:cNvSpPr>
              <p:nvPr/>
            </p:nvSpPr>
            <p:spPr>
              <a:xfrm>
                <a:off x="7822097" y="2323164"/>
                <a:ext cx="4178391" cy="3946017"/>
              </a:xfrm>
              <a:prstGeom prst="rect">
                <a:avLst/>
              </a:prstGeom>
              <a:blipFill>
                <a:blip r:embed="rId4"/>
                <a:stretch>
                  <a:fillRect l="-581" t="-616" b="-1079"/>
                </a:stretch>
              </a:blipFill>
              <a:ln w="12700">
                <a:solidFill>
                  <a:schemeClr val="tx1"/>
                </a:solidFill>
              </a:ln>
            </p:spPr>
            <p:txBody>
              <a:bodyPr/>
              <a:lstStyle/>
              <a:p>
                <a:r>
                  <a:rPr lang="ja-JP" altLang="en-US">
                    <a:noFill/>
                  </a:rPr>
                  <a:t> </a:t>
                </a:r>
              </a:p>
            </p:txBody>
          </p:sp>
        </mc:Fallback>
      </mc:AlternateContent>
      <p:sp>
        <p:nvSpPr>
          <p:cNvPr id="5" name="スライド番号プレースホルダー 4">
            <a:extLst>
              <a:ext uri="{FF2B5EF4-FFF2-40B4-BE49-F238E27FC236}">
                <a16:creationId xmlns:a16="http://schemas.microsoft.com/office/drawing/2014/main" id="{E93D7ABB-685B-5EB5-A967-C6808488C1E5}"/>
              </a:ext>
            </a:extLst>
          </p:cNvPr>
          <p:cNvSpPr>
            <a:spLocks noGrp="1"/>
          </p:cNvSpPr>
          <p:nvPr>
            <p:ph type="sldNum" sz="quarter" idx="12"/>
          </p:nvPr>
        </p:nvSpPr>
        <p:spPr/>
        <p:txBody>
          <a:bodyPr/>
          <a:lstStyle/>
          <a:p>
            <a:fld id="{E0107F97-1CD5-41F0-B842-C38020C26506}" type="slidenum">
              <a:rPr kumimoji="1" lang="ja-JP" altLang="en-US" smtClean="0"/>
              <a:t>8</a:t>
            </a:fld>
            <a:endParaRPr kumimoji="1" lang="ja-JP" altLang="en-US"/>
          </a:p>
        </p:txBody>
      </p:sp>
    </p:spTree>
    <p:extLst>
      <p:ext uri="{BB962C8B-B14F-4D97-AF65-F5344CB8AC3E}">
        <p14:creationId xmlns:p14="http://schemas.microsoft.com/office/powerpoint/2010/main" val="3509473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1A7F3E-5E86-3B75-0A33-74E96A2EFB58}"/>
              </a:ext>
            </a:extLst>
          </p:cNvPr>
          <p:cNvSpPr>
            <a:spLocks noGrp="1"/>
          </p:cNvSpPr>
          <p:nvPr>
            <p:ph type="title"/>
          </p:nvPr>
        </p:nvSpPr>
        <p:spPr/>
        <p:txBody>
          <a:bodyPr/>
          <a:lstStyle/>
          <a:p>
            <a:r>
              <a:rPr kumimoji="1" lang="en-US" altLang="ja-JP" dirty="0"/>
              <a:t>2. </a:t>
            </a:r>
            <a:r>
              <a:rPr kumimoji="1" lang="ja-JP" altLang="en-US" dirty="0"/>
              <a:t>数理モデル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B600AD19-FE5C-8D0E-AA4D-50F7A2CFD50B}"/>
                  </a:ext>
                </a:extLst>
              </p:cNvPr>
              <p:cNvSpPr>
                <a:spLocks noGrp="1"/>
              </p:cNvSpPr>
              <p:nvPr>
                <p:ph idx="1"/>
              </p:nvPr>
            </p:nvSpPr>
            <p:spPr>
              <a:xfrm>
                <a:off x="1097281" y="1845734"/>
                <a:ext cx="9884228" cy="4588520"/>
              </a:xfrm>
            </p:spPr>
            <p:txBody>
              <a:bodyPr>
                <a:normAutofit/>
              </a:bodyPr>
              <a:lstStyle/>
              <a:p>
                <a:pPr marL="0" indent="0">
                  <a:lnSpc>
                    <a:spcPct val="120000"/>
                  </a:lnSpc>
                  <a:buNone/>
                </a:pPr>
                <a:r>
                  <a:rPr lang="en-US" altLang="ja-JP" sz="2400" dirty="0"/>
                  <a:t>HIV</a:t>
                </a:r>
                <a:r>
                  <a:rPr lang="ja-JP" altLang="en-US" sz="2400" dirty="0"/>
                  <a:t>感染の長期治療の策定を考慮した非線形モデル</a:t>
                </a:r>
                <a:endParaRPr lang="en-US" altLang="ja-JP" sz="2400" dirty="0"/>
              </a:p>
              <a:p>
                <a:pPr marL="0" indent="0">
                  <a:lnSpc>
                    <a:spcPct val="120000"/>
                  </a:lnSpc>
                  <a:buNone/>
                </a:pPr>
                <a:r>
                  <a:rPr lang="ja-JP" altLang="en-US" sz="2400" dirty="0"/>
                  <a:t>・制御入力</a:t>
                </a:r>
                <a14:m>
                  <m:oMath xmlns:m="http://schemas.openxmlformats.org/officeDocument/2006/math">
                    <m:r>
                      <a:rPr lang="en-US" altLang="ja-JP" sz="2400" b="0" i="1" smtClean="0">
                        <a:latin typeface="Cambria Math" panose="02040503050406030204" pitchFamily="18" charset="0"/>
                      </a:rPr>
                      <m:t>𝑢</m:t>
                    </m:r>
                  </m:oMath>
                </a14:m>
                <a:r>
                  <a:rPr lang="ja-JP" altLang="en-US" sz="2400" dirty="0"/>
                  <a:t>は</a:t>
                </a:r>
                <a:r>
                  <a:rPr lang="ja-JP" altLang="en-US" sz="2400" b="1" dirty="0">
                    <a:solidFill>
                      <a:schemeClr val="accent1"/>
                    </a:solidFill>
                  </a:rPr>
                  <a:t>投薬量</a:t>
                </a:r>
                <a:r>
                  <a:rPr lang="ja-JP" altLang="en-US" sz="2400" dirty="0"/>
                  <a:t>であり</a:t>
                </a:r>
                <a:r>
                  <a:rPr lang="en-US" altLang="ja-JP" sz="2400" dirty="0"/>
                  <a:t>, </a:t>
                </a:r>
                <a:r>
                  <a:rPr lang="ja-JP" altLang="en-US" sz="2400" dirty="0"/>
                  <a:t>ウイルスの増殖を抑制する</a:t>
                </a:r>
                <a:r>
                  <a:rPr lang="en-US" altLang="ja-JP" sz="2400" dirty="0"/>
                  <a:t>HAART</a:t>
                </a:r>
                <a:r>
                  <a:rPr lang="ja-JP" altLang="en-US" sz="2400" dirty="0"/>
                  <a:t>の役割</a:t>
                </a:r>
                <a:r>
                  <a:rPr lang="en-US" altLang="ja-JP" sz="2400" dirty="0"/>
                  <a:t>.</a:t>
                </a:r>
              </a:p>
              <a:p>
                <a:pPr marL="0" indent="0">
                  <a:lnSpc>
                    <a:spcPct val="120000"/>
                  </a:lnSpc>
                  <a:buNone/>
                </a:pPr>
                <a:r>
                  <a:rPr lang="ja-JP" altLang="en-US" sz="2400" dirty="0"/>
                  <a:t>・</a:t>
                </a:r>
                <a:r>
                  <a:rPr lang="en-US" altLang="ja-JP" sz="2400" dirty="0"/>
                  <a:t>4</a:t>
                </a:r>
                <a:r>
                  <a:rPr lang="ja-JP" altLang="en-US" sz="2400" dirty="0"/>
                  <a:t>つの微分方程式は</a:t>
                </a:r>
                <a:r>
                  <a:rPr lang="en-US" altLang="ja-JP" sz="2400" dirty="0"/>
                  <a:t>, HIV</a:t>
                </a:r>
                <a:r>
                  <a:rPr lang="ja-JP" altLang="en-US" sz="2400" dirty="0"/>
                  <a:t>ウイルス感染の順序に基づく</a:t>
                </a:r>
                <a:r>
                  <a:rPr lang="en-US" altLang="ja-JP" sz="2400" dirty="0"/>
                  <a:t>. </a:t>
                </a:r>
              </a:p>
              <a:p>
                <a:pPr marL="0" indent="0">
                  <a:buNone/>
                </a:pPr>
                <a:endParaRPr kumimoji="1" lang="en-US" altLang="ja-JP" sz="2400" dirty="0"/>
              </a:p>
              <a:p>
                <a:endParaRPr kumimoji="1" lang="ja-JP" altLang="en-US" sz="2400" dirty="0"/>
              </a:p>
            </p:txBody>
          </p:sp>
        </mc:Choice>
        <mc:Fallback xmlns="">
          <p:sp>
            <p:nvSpPr>
              <p:cNvPr id="3" name="コンテンツ プレースホルダー 2">
                <a:extLst>
                  <a:ext uri="{FF2B5EF4-FFF2-40B4-BE49-F238E27FC236}">
                    <a16:creationId xmlns:a16="http://schemas.microsoft.com/office/drawing/2014/main" id="{B600AD19-FE5C-8D0E-AA4D-50F7A2CFD50B}"/>
                  </a:ext>
                </a:extLst>
              </p:cNvPr>
              <p:cNvSpPr>
                <a:spLocks noGrp="1" noRot="1" noChangeAspect="1" noMove="1" noResize="1" noEditPoints="1" noAdjustHandles="1" noChangeArrowheads="1" noChangeShapeType="1" noTextEdit="1"/>
              </p:cNvSpPr>
              <p:nvPr>
                <p:ph idx="1"/>
              </p:nvPr>
            </p:nvSpPr>
            <p:spPr>
              <a:xfrm>
                <a:off x="1097281" y="1845734"/>
                <a:ext cx="9884228" cy="4588520"/>
              </a:xfrm>
              <a:blipFill>
                <a:blip r:embed="rId3"/>
                <a:stretch>
                  <a:fillRect l="-1851" t="-798"/>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1A1D6FE2-2BFC-DA78-86E0-7F90FFF967AF}"/>
              </a:ext>
            </a:extLst>
          </p:cNvPr>
          <p:cNvSpPr txBox="1"/>
          <p:nvPr/>
        </p:nvSpPr>
        <p:spPr>
          <a:xfrm>
            <a:off x="1194954" y="3844636"/>
            <a:ext cx="9786555" cy="1791260"/>
          </a:xfrm>
          <a:prstGeom prst="rect">
            <a:avLst/>
          </a:prstGeom>
          <a:noFill/>
          <a:ln w="38100">
            <a:solidFill>
              <a:srgbClr val="000000"/>
            </a:solidFill>
          </a:ln>
        </p:spPr>
        <p:txBody>
          <a:bodyPr wrap="square" rtlCol="0">
            <a:spAutoFit/>
          </a:bodyPr>
          <a:lstStyle/>
          <a:p>
            <a:pPr marL="0" indent="0">
              <a:lnSpc>
                <a:spcPct val="120000"/>
              </a:lnSpc>
              <a:buNone/>
            </a:pPr>
            <a:r>
              <a:rPr lang="en-US" altLang="ja-JP" sz="2400" dirty="0"/>
              <a:t>1. </a:t>
            </a:r>
            <a:r>
              <a:rPr lang="ja-JP" altLang="en-US" sz="2400" dirty="0">
                <a:solidFill>
                  <a:schemeClr val="accent1"/>
                </a:solidFill>
              </a:rPr>
              <a:t>遊離ウイルス</a:t>
            </a:r>
            <a:r>
              <a:rPr lang="en-US" altLang="ja-JP" sz="2400" dirty="0">
                <a:solidFill>
                  <a:schemeClr val="accent1"/>
                </a:solidFill>
              </a:rPr>
              <a:t>V </a:t>
            </a:r>
            <a:r>
              <a:rPr lang="ja-JP" altLang="en-US" sz="2400" dirty="0"/>
              <a:t>が未感染の</a:t>
            </a:r>
            <a:r>
              <a:rPr lang="en-US" altLang="ja-JP" sz="2400" dirty="0"/>
              <a:t>CD4 T</a:t>
            </a:r>
            <a:r>
              <a:rPr lang="ja-JP" altLang="en-US" sz="2400" dirty="0"/>
              <a:t>細胞</a:t>
            </a:r>
            <a:r>
              <a:rPr lang="en-US" altLang="ja-JP" sz="2400" dirty="0"/>
              <a:t>X</a:t>
            </a:r>
            <a:r>
              <a:rPr lang="ja-JP" altLang="en-US" sz="2400" dirty="0"/>
              <a:t>に感染</a:t>
            </a:r>
            <a:r>
              <a:rPr lang="en-US" altLang="ja-JP" sz="2400" dirty="0"/>
              <a:t>.</a:t>
            </a:r>
          </a:p>
          <a:p>
            <a:pPr marL="0" indent="0">
              <a:lnSpc>
                <a:spcPct val="120000"/>
              </a:lnSpc>
              <a:buNone/>
            </a:pPr>
            <a:r>
              <a:rPr lang="en-US" altLang="ja-JP" sz="2400" dirty="0"/>
              <a:t>2. </a:t>
            </a:r>
            <a:r>
              <a:rPr lang="ja-JP" altLang="en-US" sz="2400" dirty="0"/>
              <a:t>未感染の</a:t>
            </a:r>
            <a:r>
              <a:rPr lang="en-US" altLang="ja-JP" sz="2400" dirty="0"/>
              <a:t>CD4 T</a:t>
            </a:r>
            <a:r>
              <a:rPr lang="ja-JP" altLang="en-US" sz="2400" dirty="0"/>
              <a:t>細胞</a:t>
            </a:r>
            <a:r>
              <a:rPr lang="en-US" altLang="ja-JP" sz="2400" dirty="0"/>
              <a:t>X </a:t>
            </a:r>
            <a:r>
              <a:rPr lang="ja-JP" altLang="en-US" sz="2400" dirty="0"/>
              <a:t>は感染し</a:t>
            </a:r>
            <a:r>
              <a:rPr lang="en-US" altLang="ja-JP" sz="2400" dirty="0"/>
              <a:t>, </a:t>
            </a:r>
            <a:r>
              <a:rPr lang="ja-JP" altLang="en-US" sz="2400" dirty="0">
                <a:solidFill>
                  <a:schemeClr val="accent1"/>
                </a:solidFill>
              </a:rPr>
              <a:t>潜伏感染細胞 </a:t>
            </a:r>
            <a:r>
              <a:rPr lang="en-US" altLang="ja-JP" sz="2400" dirty="0">
                <a:solidFill>
                  <a:schemeClr val="accent1"/>
                </a:solidFill>
              </a:rPr>
              <a:t>Y </a:t>
            </a:r>
            <a:r>
              <a:rPr lang="ja-JP" altLang="en-US" sz="2400" dirty="0"/>
              <a:t>となる</a:t>
            </a:r>
            <a:r>
              <a:rPr lang="en-US" altLang="ja-JP" sz="2400" dirty="0"/>
              <a:t>.</a:t>
            </a:r>
          </a:p>
          <a:p>
            <a:pPr marL="0" indent="0">
              <a:lnSpc>
                <a:spcPct val="120000"/>
              </a:lnSpc>
              <a:buNone/>
            </a:pPr>
            <a:r>
              <a:rPr lang="en-US" altLang="ja-JP" sz="2400" dirty="0"/>
              <a:t>3.</a:t>
            </a:r>
            <a:r>
              <a:rPr lang="ja-JP" altLang="en-US" sz="2400" dirty="0"/>
              <a:t>潜伏感染細胞</a:t>
            </a:r>
            <a:r>
              <a:rPr lang="en-US" altLang="ja-JP" sz="2400" dirty="0"/>
              <a:t>Y </a:t>
            </a:r>
            <a:r>
              <a:rPr lang="ja-JP" altLang="en-US" sz="2400" dirty="0"/>
              <a:t>は</a:t>
            </a:r>
            <a:r>
              <a:rPr lang="ja-JP" altLang="en-US" sz="2400" dirty="0">
                <a:solidFill>
                  <a:schemeClr val="accent1"/>
                </a:solidFill>
              </a:rPr>
              <a:t>活動的感染細胞</a:t>
            </a:r>
            <a:r>
              <a:rPr lang="en-US" altLang="ja-JP" sz="2400" dirty="0">
                <a:solidFill>
                  <a:schemeClr val="accent1"/>
                </a:solidFill>
              </a:rPr>
              <a:t>Z </a:t>
            </a:r>
            <a:r>
              <a:rPr lang="ja-JP" altLang="en-US" sz="2400" dirty="0"/>
              <a:t>となり</a:t>
            </a:r>
            <a:r>
              <a:rPr lang="en-US" altLang="ja-JP" sz="2400" dirty="0"/>
              <a:t>, </a:t>
            </a:r>
            <a:r>
              <a:rPr lang="ja-JP" altLang="en-US" sz="2400" dirty="0"/>
              <a:t>新たな</a:t>
            </a:r>
            <a:r>
              <a:rPr lang="ja-JP" altLang="en-US" sz="2400" dirty="0">
                <a:solidFill>
                  <a:schemeClr val="accent1"/>
                </a:solidFill>
              </a:rPr>
              <a:t>遊離ウイルス</a:t>
            </a:r>
            <a:r>
              <a:rPr lang="en-US" altLang="ja-JP" sz="2400" dirty="0">
                <a:solidFill>
                  <a:schemeClr val="accent1"/>
                </a:solidFill>
              </a:rPr>
              <a:t>V </a:t>
            </a:r>
            <a:r>
              <a:rPr lang="ja-JP" altLang="en-US" sz="2400" dirty="0"/>
              <a:t>を生成</a:t>
            </a:r>
            <a:r>
              <a:rPr lang="en-US" altLang="ja-JP" sz="2400" dirty="0"/>
              <a:t>. </a:t>
            </a:r>
          </a:p>
          <a:p>
            <a:endParaRPr kumimoji="1" lang="ja-JP" altLang="en-US" sz="2400" dirty="0"/>
          </a:p>
        </p:txBody>
      </p:sp>
      <p:sp>
        <p:nvSpPr>
          <p:cNvPr id="4" name="スライド番号プレースホルダー 3">
            <a:extLst>
              <a:ext uri="{FF2B5EF4-FFF2-40B4-BE49-F238E27FC236}">
                <a16:creationId xmlns:a16="http://schemas.microsoft.com/office/drawing/2014/main" id="{86399A4E-ED74-F8A1-4B42-A412A499A551}"/>
              </a:ext>
            </a:extLst>
          </p:cNvPr>
          <p:cNvSpPr>
            <a:spLocks noGrp="1"/>
          </p:cNvSpPr>
          <p:nvPr>
            <p:ph type="sldNum" sz="quarter" idx="12"/>
          </p:nvPr>
        </p:nvSpPr>
        <p:spPr/>
        <p:txBody>
          <a:bodyPr/>
          <a:lstStyle/>
          <a:p>
            <a:fld id="{E0107F97-1CD5-41F0-B842-C38020C26506}" type="slidenum">
              <a:rPr kumimoji="1" lang="ja-JP" altLang="en-US" smtClean="0"/>
              <a:t>9</a:t>
            </a:fld>
            <a:endParaRPr kumimoji="1" lang="ja-JP" altLang="en-US"/>
          </a:p>
        </p:txBody>
      </p:sp>
    </p:spTree>
    <p:extLst>
      <p:ext uri="{BB962C8B-B14F-4D97-AF65-F5344CB8AC3E}">
        <p14:creationId xmlns:p14="http://schemas.microsoft.com/office/powerpoint/2010/main" val="4046916696"/>
      </p:ext>
    </p:extLst>
  </p:cSld>
  <p:clrMapOvr>
    <a:masterClrMapping/>
  </p:clrMapOvr>
</p:sld>
</file>

<file path=ppt/theme/theme1.xml><?xml version="1.0" encoding="utf-8"?>
<a:theme xmlns:a="http://schemas.openxmlformats.org/drawingml/2006/main" name="レトロスペクト">
  <a:themeElements>
    <a:clrScheme name="レトロスペクト">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レトロスペクト">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レトロスペクト">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2649</TotalTime>
  <Words>4735</Words>
  <Application>Microsoft Office PowerPoint</Application>
  <PresentationFormat>ワイド画面</PresentationFormat>
  <Paragraphs>493</Paragraphs>
  <Slides>40</Slides>
  <Notes>32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40</vt:i4>
      </vt:variant>
    </vt:vector>
  </HeadingPairs>
  <TitlesOfParts>
    <vt:vector size="48" baseType="lpstr">
      <vt:lpstr>游ゴシック</vt:lpstr>
      <vt:lpstr>Arial</vt:lpstr>
      <vt:lpstr>Calibri</vt:lpstr>
      <vt:lpstr>Calibri Light</vt:lpstr>
      <vt:lpstr>Cambria Math</vt:lpstr>
      <vt:lpstr>Merriweather Sans</vt:lpstr>
      <vt:lpstr>Source Sans Pro</vt:lpstr>
      <vt:lpstr>レトロスペクト</vt:lpstr>
      <vt:lpstr>Control the population of free viruses in nonlinear uncertain HIV system using Q-learning</vt:lpstr>
      <vt:lpstr>目次</vt:lpstr>
      <vt:lpstr>目次</vt:lpstr>
      <vt:lpstr>1. はじめに　背景と目的</vt:lpstr>
      <vt:lpstr>1. はじめに　背景と目的</vt:lpstr>
      <vt:lpstr>1. はじめに　　　従来の研究　　</vt:lpstr>
      <vt:lpstr>目次</vt:lpstr>
      <vt:lpstr>2. 数理モデル</vt:lpstr>
      <vt:lpstr>2. 数理モデル</vt:lpstr>
      <vt:lpstr>目次</vt:lpstr>
      <vt:lpstr>3. 解析手法　　強化学習</vt:lpstr>
      <vt:lpstr>3. 解析手法　　強化学習</vt:lpstr>
      <vt:lpstr>3. 解析手法　　強化学習</vt:lpstr>
      <vt:lpstr>3. 解析手法　　強化学習</vt:lpstr>
      <vt:lpstr>3. 解析手法　　学習アルゴリズム</vt:lpstr>
      <vt:lpstr>3. 解析手法　　学習アルゴリズム</vt:lpstr>
      <vt:lpstr>3. 解析手法　　学習アルゴリズム</vt:lpstr>
      <vt:lpstr>3. 解析手法　　学習アルゴリズム</vt:lpstr>
      <vt:lpstr>3. 解析手法　　Q学習</vt:lpstr>
      <vt:lpstr>3. 解析手法　状態・報酬・行動・方策の定義</vt:lpstr>
      <vt:lpstr>3. 解析手法　状態・報酬・行動・方策の定義</vt:lpstr>
      <vt:lpstr>3. 解析手法　状態・報酬・行動・方策の定義</vt:lpstr>
      <vt:lpstr>目次</vt:lpstr>
      <vt:lpstr>4. 検証　初期条件が既知の場合</vt:lpstr>
      <vt:lpstr>4. 検証　初期条件が既知の場合</vt:lpstr>
      <vt:lpstr>4. 検証　初期条件が既知の場合</vt:lpstr>
      <vt:lpstr>4. 検証　初期条件が不確実な場合</vt:lpstr>
      <vt:lpstr>4. 検証　初期条件が不確実な場合</vt:lpstr>
      <vt:lpstr>4. 検証　初期条件が不確実な場合</vt:lpstr>
      <vt:lpstr>4. 検証　初期条件が不確実＋不確実外乱がある場合</vt:lpstr>
      <vt:lpstr>4. 検証　初期条件が不確実＋不確実外乱がある場合</vt:lpstr>
      <vt:lpstr>4. 検証　初期条件が不確実＋不確実外乱がある場合</vt:lpstr>
      <vt:lpstr>4. 検証　初期条件が不確実＋不確実外乱がある場合</vt:lpstr>
      <vt:lpstr>目次</vt:lpstr>
      <vt:lpstr>5. 結論と展望</vt:lpstr>
      <vt:lpstr>参考文献</vt:lpstr>
      <vt:lpstr>目次</vt:lpstr>
      <vt:lpstr>Appendix1  動的計画法　</vt:lpstr>
      <vt:lpstr>Appendix2  HIV感染のメカニズム</vt:lpstr>
      <vt:lpstr>Appendix3  SoftMax関数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ワタナベ コウスケ</dc:creator>
  <cp:lastModifiedBy>reds.w.k07152002@gmail.com</cp:lastModifiedBy>
  <cp:revision>11</cp:revision>
  <dcterms:created xsi:type="dcterms:W3CDTF">2024-06-18T07:28:52Z</dcterms:created>
  <dcterms:modified xsi:type="dcterms:W3CDTF">2024-07-03T07:28:42Z</dcterms:modified>
</cp:coreProperties>
</file>