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7" r:id="rId16"/>
    <p:sldId id="284" r:id="rId17"/>
    <p:sldId id="285" r:id="rId18"/>
    <p:sldId id="28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28"/>
  </p:normalViewPr>
  <p:slideViewPr>
    <p:cSldViewPr snapToGrid="0" snapToObjects="1">
      <p:cViewPr varScale="1">
        <p:scale>
          <a:sx n="68" d="100"/>
          <a:sy n="68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Introducing modern satellite communication systems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Cyber Risks of Satellite Communication</a:t>
          </a:r>
          <a:endParaRPr lang="en-US" dirty="0"/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Protect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C54DDAD1-57E2-410C-AC1B-2D57D298F048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9980D35F-2118-4C83-9732-EF5CBBCA6FCA}" type="pres">
      <dgm:prSet presAssocID="{41CDB9B8-E81E-41E7-AE89-8F6EDFC88D92}" presName="compNode" presStyleCnt="0"/>
      <dgm:spPr/>
    </dgm:pt>
    <dgm:pt modelId="{DFE25A03-8A30-40B2-A251-4BE180558007}" type="pres">
      <dgm:prSet presAssocID="{41CDB9B8-E81E-41E7-AE89-8F6EDFC88D92}" presName="bgRect" presStyleLbl="bgShp" presStyleIdx="0" presStyleCnt="3" custLinFactNeighborX="1515" custLinFactNeighborY="-43"/>
      <dgm:spPr/>
    </dgm:pt>
    <dgm:pt modelId="{6B154ADC-7C71-49D8-B272-61A29620255E}" type="pres">
      <dgm:prSet presAssocID="{41CDB9B8-E81E-41E7-AE89-8F6EDFC88D92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94C9083-F19A-454E-BE10-DDDCEFD0B4A0}" type="pres">
      <dgm:prSet presAssocID="{41CDB9B8-E81E-41E7-AE89-8F6EDFC88D92}" presName="spaceRect" presStyleCnt="0"/>
      <dgm:spPr/>
    </dgm:pt>
    <dgm:pt modelId="{8ABDDEF2-D3EE-48F5-810E-D8B8D64CB1D1}" type="pres">
      <dgm:prSet presAssocID="{41CDB9B8-E81E-41E7-AE89-8F6EDFC88D92}" presName="parTx" presStyleLbl="revTx" presStyleIdx="0" presStyleCnt="3">
        <dgm:presLayoutVars>
          <dgm:chMax val="0"/>
          <dgm:chPref val="0"/>
        </dgm:presLayoutVars>
      </dgm:prSet>
      <dgm:spPr/>
    </dgm:pt>
    <dgm:pt modelId="{F7E222F4-C766-4010-93A0-7F5C3ECC40EC}" type="pres">
      <dgm:prSet presAssocID="{BA791450-8D1E-4A6F-B71D-2984D9E245C4}" presName="sibTrans" presStyleCnt="0"/>
      <dgm:spPr/>
    </dgm:pt>
    <dgm:pt modelId="{87D36025-EDF2-4358-A23A-5EE20443630A}" type="pres">
      <dgm:prSet presAssocID="{4D7D34C7-9466-4514-BF51-7396C17436B5}" presName="compNode" presStyleCnt="0"/>
      <dgm:spPr/>
    </dgm:pt>
    <dgm:pt modelId="{E7329DE9-6CBC-4222-BA02-41C8593CFC1E}" type="pres">
      <dgm:prSet presAssocID="{4D7D34C7-9466-4514-BF51-7396C17436B5}" presName="bgRect" presStyleLbl="bgShp" presStyleIdx="1" presStyleCnt="3"/>
      <dgm:spPr/>
    </dgm:pt>
    <dgm:pt modelId="{1E7A56FE-768E-48F9-ABA8-AAF197C8B2AB}" type="pres">
      <dgm:prSet presAssocID="{4D7D34C7-9466-4514-BF51-7396C17436B5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63FC64D-8217-4E60-AC79-C557D2F90AF3}" type="pres">
      <dgm:prSet presAssocID="{4D7D34C7-9466-4514-BF51-7396C17436B5}" presName="spaceRect" presStyleCnt="0"/>
      <dgm:spPr/>
    </dgm:pt>
    <dgm:pt modelId="{24D6C1C7-45DC-4D9D-8D3C-EF806EEEC836}" type="pres">
      <dgm:prSet presAssocID="{4D7D34C7-9466-4514-BF51-7396C17436B5}" presName="parTx" presStyleLbl="revTx" presStyleIdx="1" presStyleCnt="3">
        <dgm:presLayoutVars>
          <dgm:chMax val="0"/>
          <dgm:chPref val="0"/>
        </dgm:presLayoutVars>
      </dgm:prSet>
      <dgm:spPr/>
    </dgm:pt>
    <dgm:pt modelId="{950A0348-0898-470C-8DF1-782CE8070D06}" type="pres">
      <dgm:prSet presAssocID="{483498F9-A0C2-4668-85AB-D8E6E254F73B}" presName="sibTrans" presStyleCnt="0"/>
      <dgm:spPr/>
    </dgm:pt>
    <dgm:pt modelId="{02DBEA77-C4FA-4163-88D1-D6B72205D221}" type="pres">
      <dgm:prSet presAssocID="{8E185869-F0D4-43E2-B08A-2F3E83EE98F3}" presName="compNode" presStyleCnt="0"/>
      <dgm:spPr/>
    </dgm:pt>
    <dgm:pt modelId="{625AEBC4-C6DD-430A-8F95-BBF226EF4AB3}" type="pres">
      <dgm:prSet presAssocID="{8E185869-F0D4-43E2-B08A-2F3E83EE98F3}" presName="bgRect" presStyleLbl="bgShp" presStyleIdx="2" presStyleCnt="3"/>
      <dgm:spPr/>
    </dgm:pt>
    <dgm:pt modelId="{9EC1BAA1-CEB2-4B9D-A637-07137D038F05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E4092B3-0527-4E96-B2A5-2B7CA6F4A4FC}" type="pres">
      <dgm:prSet presAssocID="{8E185869-F0D4-43E2-B08A-2F3E83EE98F3}" presName="spaceRect" presStyleCnt="0"/>
      <dgm:spPr/>
    </dgm:pt>
    <dgm:pt modelId="{DEB2A193-A1DC-4B26-848A-CC858F8E32AC}" type="pres">
      <dgm:prSet presAssocID="{8E185869-F0D4-43E2-B08A-2F3E83EE98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FD7AD83B-7876-49C4-96DE-C0E479028947}" type="presOf" srcId="{41CDB9B8-E81E-41E7-AE89-8F6EDFC88D92}" destId="{8ABDDEF2-D3EE-48F5-810E-D8B8D64CB1D1}" srcOrd="0" destOrd="0" presId="urn:microsoft.com/office/officeart/2018/2/layout/IconVerticalSoli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5E4859A-6FE7-4F93-9F13-B5B64ACFADF4}" type="presOf" srcId="{7B62DEA7-9DCD-4B2E-9DC5-BE121C266AFD}" destId="{C54DDAD1-57E2-410C-AC1B-2D57D298F048}" srcOrd="0" destOrd="0" presId="urn:microsoft.com/office/officeart/2018/2/layout/IconVerticalSolidList"/>
    <dgm:cxn modelId="{F9FCBEAA-6B8B-4272-96AC-743648D41B7F}" type="presOf" srcId="{4D7D34C7-9466-4514-BF51-7396C17436B5}" destId="{24D6C1C7-45DC-4D9D-8D3C-EF806EEEC836}" srcOrd="0" destOrd="0" presId="urn:microsoft.com/office/officeart/2018/2/layout/IconVerticalSolidList"/>
    <dgm:cxn modelId="{111667AB-D41A-4BAE-93F5-9664017E161D}" type="presOf" srcId="{8E185869-F0D4-43E2-B08A-2F3E83EE98F3}" destId="{DEB2A193-A1DC-4B26-848A-CC858F8E32AC}" srcOrd="0" destOrd="0" presId="urn:microsoft.com/office/officeart/2018/2/layout/IconVerticalSolidList"/>
    <dgm:cxn modelId="{FF46BE6D-2690-405B-A4B2-83A12542E6CE}" type="presParOf" srcId="{C54DDAD1-57E2-410C-AC1B-2D57D298F048}" destId="{9980D35F-2118-4C83-9732-EF5CBBCA6FCA}" srcOrd="0" destOrd="0" presId="urn:microsoft.com/office/officeart/2018/2/layout/IconVerticalSolidList"/>
    <dgm:cxn modelId="{E67405C6-58A6-4BD1-87AC-010D9EF340BF}" type="presParOf" srcId="{9980D35F-2118-4C83-9732-EF5CBBCA6FCA}" destId="{DFE25A03-8A30-40B2-A251-4BE180558007}" srcOrd="0" destOrd="0" presId="urn:microsoft.com/office/officeart/2018/2/layout/IconVerticalSolidList"/>
    <dgm:cxn modelId="{244E9B3D-250F-4D1D-9284-2349C5E4EF7F}" type="presParOf" srcId="{9980D35F-2118-4C83-9732-EF5CBBCA6FCA}" destId="{6B154ADC-7C71-49D8-B272-61A29620255E}" srcOrd="1" destOrd="0" presId="urn:microsoft.com/office/officeart/2018/2/layout/IconVerticalSolidList"/>
    <dgm:cxn modelId="{FF0506F1-1B9E-47E3-AF0A-DDBF9B31D0EE}" type="presParOf" srcId="{9980D35F-2118-4C83-9732-EF5CBBCA6FCA}" destId="{C94C9083-F19A-454E-BE10-DDDCEFD0B4A0}" srcOrd="2" destOrd="0" presId="urn:microsoft.com/office/officeart/2018/2/layout/IconVerticalSolidList"/>
    <dgm:cxn modelId="{C7239360-C14C-4642-B728-CA1056795C7D}" type="presParOf" srcId="{9980D35F-2118-4C83-9732-EF5CBBCA6FCA}" destId="{8ABDDEF2-D3EE-48F5-810E-D8B8D64CB1D1}" srcOrd="3" destOrd="0" presId="urn:microsoft.com/office/officeart/2018/2/layout/IconVerticalSolidList"/>
    <dgm:cxn modelId="{6F3279CE-8917-4EF1-A234-27FC6C39FDF6}" type="presParOf" srcId="{C54DDAD1-57E2-410C-AC1B-2D57D298F048}" destId="{F7E222F4-C766-4010-93A0-7F5C3ECC40EC}" srcOrd="1" destOrd="0" presId="urn:microsoft.com/office/officeart/2018/2/layout/IconVerticalSolidList"/>
    <dgm:cxn modelId="{37DAB135-C11D-43AA-B6D6-3BCCFB0C64EF}" type="presParOf" srcId="{C54DDAD1-57E2-410C-AC1B-2D57D298F048}" destId="{87D36025-EDF2-4358-A23A-5EE20443630A}" srcOrd="2" destOrd="0" presId="urn:microsoft.com/office/officeart/2018/2/layout/IconVerticalSolidList"/>
    <dgm:cxn modelId="{87BC9BD5-3469-4707-96C3-150ED01591D8}" type="presParOf" srcId="{87D36025-EDF2-4358-A23A-5EE20443630A}" destId="{E7329DE9-6CBC-4222-BA02-41C8593CFC1E}" srcOrd="0" destOrd="0" presId="urn:microsoft.com/office/officeart/2018/2/layout/IconVerticalSolidList"/>
    <dgm:cxn modelId="{5C091AE1-02CD-4182-B483-D3F3220B80F1}" type="presParOf" srcId="{87D36025-EDF2-4358-A23A-5EE20443630A}" destId="{1E7A56FE-768E-48F9-ABA8-AAF197C8B2AB}" srcOrd="1" destOrd="0" presId="urn:microsoft.com/office/officeart/2018/2/layout/IconVerticalSolidList"/>
    <dgm:cxn modelId="{9652C9A7-CAA5-4654-8165-06B5CEA6D2D3}" type="presParOf" srcId="{87D36025-EDF2-4358-A23A-5EE20443630A}" destId="{A63FC64D-8217-4E60-AC79-C557D2F90AF3}" srcOrd="2" destOrd="0" presId="urn:microsoft.com/office/officeart/2018/2/layout/IconVerticalSolidList"/>
    <dgm:cxn modelId="{C508AD7D-D52C-49D0-AC01-018F430387B6}" type="presParOf" srcId="{87D36025-EDF2-4358-A23A-5EE20443630A}" destId="{24D6C1C7-45DC-4D9D-8D3C-EF806EEEC836}" srcOrd="3" destOrd="0" presId="urn:microsoft.com/office/officeart/2018/2/layout/IconVerticalSolidList"/>
    <dgm:cxn modelId="{AAC131DC-5FF1-46BB-9F2B-AB5E92C6621C}" type="presParOf" srcId="{C54DDAD1-57E2-410C-AC1B-2D57D298F048}" destId="{950A0348-0898-470C-8DF1-782CE8070D06}" srcOrd="3" destOrd="0" presId="urn:microsoft.com/office/officeart/2018/2/layout/IconVerticalSolidList"/>
    <dgm:cxn modelId="{7B6FC3DD-B1BB-47D6-AB8F-BF484D592FC7}" type="presParOf" srcId="{C54DDAD1-57E2-410C-AC1B-2D57D298F048}" destId="{02DBEA77-C4FA-4163-88D1-D6B72205D221}" srcOrd="4" destOrd="0" presId="urn:microsoft.com/office/officeart/2018/2/layout/IconVerticalSolidList"/>
    <dgm:cxn modelId="{34E7FC5C-21A3-4CEB-B75F-1CB6D391A346}" type="presParOf" srcId="{02DBEA77-C4FA-4163-88D1-D6B72205D221}" destId="{625AEBC4-C6DD-430A-8F95-BBF226EF4AB3}" srcOrd="0" destOrd="0" presId="urn:microsoft.com/office/officeart/2018/2/layout/IconVerticalSolidList"/>
    <dgm:cxn modelId="{426A1151-6796-4DFD-B229-4EDCBA3357E5}" type="presParOf" srcId="{02DBEA77-C4FA-4163-88D1-D6B72205D221}" destId="{9EC1BAA1-CEB2-4B9D-A637-07137D038F05}" srcOrd="1" destOrd="0" presId="urn:microsoft.com/office/officeart/2018/2/layout/IconVerticalSolidList"/>
    <dgm:cxn modelId="{3B98EEC3-0427-4C71-B4DB-84ED1B805665}" type="presParOf" srcId="{02DBEA77-C4FA-4163-88D1-D6B72205D221}" destId="{0E4092B3-0527-4E96-B2A5-2B7CA6F4A4FC}" srcOrd="2" destOrd="0" presId="urn:microsoft.com/office/officeart/2018/2/layout/IconVerticalSolidList"/>
    <dgm:cxn modelId="{D4B1EBBD-185E-4D68-A0AA-3E0148E57A22}" type="presParOf" srcId="{02DBEA77-C4FA-4163-88D1-D6B72205D221}" destId="{DEB2A193-A1DC-4B26-848A-CC858F8E3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5A03-8A30-40B2-A251-4BE180558007}">
      <dsp:nvSpPr>
        <dsp:cNvPr id="0" name=""/>
        <dsp:cNvSpPr/>
      </dsp:nvSpPr>
      <dsp:spPr>
        <a:xfrm>
          <a:off x="0" y="0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54ADC-7C71-49D8-B272-61A29620255E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DDEF2-D3EE-48F5-810E-D8B8D64CB1D1}">
      <dsp:nvSpPr>
        <dsp:cNvPr id="0" name=""/>
        <dsp:cNvSpPr/>
      </dsp:nvSpPr>
      <dsp:spPr>
        <a:xfrm>
          <a:off x="1181573" y="437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Introducing modern satellite communication systems</a:t>
          </a:r>
        </a:p>
      </dsp:txBody>
      <dsp:txXfrm>
        <a:off x="1181573" y="437"/>
        <a:ext cx="4995202" cy="1023007"/>
      </dsp:txXfrm>
    </dsp:sp>
    <dsp:sp modelId="{E7329DE9-6CBC-4222-BA02-41C8593CFC1E}">
      <dsp:nvSpPr>
        <dsp:cNvPr id="0" name=""/>
        <dsp:cNvSpPr/>
      </dsp:nvSpPr>
      <dsp:spPr>
        <a:xfrm>
          <a:off x="0" y="1279196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A56FE-768E-48F9-ABA8-AAF197C8B2AB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C1C7-45DC-4D9D-8D3C-EF806EEEC836}">
      <dsp:nvSpPr>
        <dsp:cNvPr id="0" name=""/>
        <dsp:cNvSpPr/>
      </dsp:nvSpPr>
      <dsp:spPr>
        <a:xfrm>
          <a:off x="1181573" y="1279196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Cyber Risks of Satellite Communication</a:t>
          </a:r>
          <a:endParaRPr lang="en-US" sz="2500" kern="1200" dirty="0"/>
        </a:p>
      </dsp:txBody>
      <dsp:txXfrm>
        <a:off x="1181573" y="1279196"/>
        <a:ext cx="4995202" cy="1023007"/>
      </dsp:txXfrm>
    </dsp:sp>
    <dsp:sp modelId="{625AEBC4-C6DD-430A-8F95-BBF226EF4AB3}">
      <dsp:nvSpPr>
        <dsp:cNvPr id="0" name=""/>
        <dsp:cNvSpPr/>
      </dsp:nvSpPr>
      <dsp:spPr>
        <a:xfrm>
          <a:off x="0" y="2557955"/>
          <a:ext cx="6176776" cy="10230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1BAA1-CEB2-4B9D-A637-07137D038F05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A193-A1DC-4B26-848A-CC858F8E32AC}">
      <dsp:nvSpPr>
        <dsp:cNvPr id="0" name=""/>
        <dsp:cNvSpPr/>
      </dsp:nvSpPr>
      <dsp:spPr>
        <a:xfrm>
          <a:off x="1181573" y="2557955"/>
          <a:ext cx="4995202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to Protect</a:t>
          </a:r>
        </a:p>
      </dsp:txBody>
      <dsp:txXfrm>
        <a:off x="1181573" y="2557955"/>
        <a:ext cx="4995202" cy="1023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58" y="0"/>
            <a:ext cx="15426419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Agency FB" panose="020B0503020202020204" pitchFamily="34" charset="0"/>
              </a:rPr>
              <a:t>Cyber </a:t>
            </a:r>
            <a:r>
              <a:rPr lang="en-US">
                <a:solidFill>
                  <a:schemeClr val="bg2"/>
                </a:solidFill>
                <a:latin typeface="Agency FB" panose="020B0503020202020204" pitchFamily="34" charset="0"/>
              </a:rPr>
              <a:t>security in </a:t>
            </a:r>
            <a:r>
              <a:rPr lang="en-US" dirty="0">
                <a:solidFill>
                  <a:schemeClr val="bg2"/>
                </a:solidFill>
                <a:latin typeface="Agency FB" panose="020B0503020202020204" pitchFamily="34" charset="0"/>
              </a:rPr>
              <a:t>satellite Communication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CS320 Data Communication: Final presentation</a:t>
            </a:r>
          </a:p>
          <a:p>
            <a:r>
              <a:rPr lang="en-US" dirty="0">
                <a:solidFill>
                  <a:schemeClr val="bg2"/>
                </a:solidFill>
              </a:rPr>
              <a:t>Kosuke </a:t>
            </a:r>
            <a:r>
              <a:rPr lang="en-US" dirty="0" err="1">
                <a:solidFill>
                  <a:schemeClr val="bg2"/>
                </a:solidFill>
              </a:rPr>
              <a:t>Hisano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420A-75F6-4CB9-A91A-540A726E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333A8-B1AB-4C7D-963F-EC5350A62EE1}"/>
              </a:ext>
            </a:extLst>
          </p:cNvPr>
          <p:cNvSpPr txBox="1"/>
          <p:nvPr/>
        </p:nvSpPr>
        <p:spPr>
          <a:xfrm>
            <a:off x="1371600" y="1601917"/>
            <a:ext cx="9601200" cy="247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Russia (2015- )/ Infiltrate their networks, spy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Cyber-attacks by the </a:t>
            </a:r>
            <a:r>
              <a:rPr lang="en-US" sz="2800" dirty="0" err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Turla</a:t>
            </a: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cyber spy group, believed to be related to Russia. Malware was infected by government agencies, the military, educational and pharmaceutical companies in more than 45 countries.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05240-05BA-4EA9-A7E5-57A9B73A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92" y="3511724"/>
            <a:ext cx="4381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52C1-1227-4631-A0D2-D7765B66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spoofing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28B57-0CBC-4AE8-A468-A7EE38EC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9601200" cy="51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0BB-6808-4AC6-9EBA-48E2C225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33098" cy="122550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How</a:t>
            </a:r>
            <a:r>
              <a:rPr lang="ja-JP" altLang="en-US" sz="3600" dirty="0"/>
              <a:t> </a:t>
            </a:r>
            <a:r>
              <a:rPr lang="en-US" altLang="ja-JP" sz="3600" dirty="0"/>
              <a:t>to</a:t>
            </a:r>
            <a:r>
              <a:rPr lang="ja-JP" altLang="en-US" sz="3600" dirty="0"/>
              <a:t> </a:t>
            </a:r>
            <a:r>
              <a:rPr lang="en-US" altLang="ja-JP" sz="3600" dirty="0"/>
              <a:t>protect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49946-3D3E-4C8A-A7BF-34214CDC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6" y="1604491"/>
            <a:ext cx="10236726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1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B0A2-796C-46C4-82D1-78A68224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protect: Jamming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BDEEF-840C-4328-9785-E6C2E49729E0}"/>
              </a:ext>
            </a:extLst>
          </p:cNvPr>
          <p:cNvSpPr txBox="1"/>
          <p:nvPr/>
        </p:nvSpPr>
        <p:spPr>
          <a:xfrm>
            <a:off x="1371599" y="1732546"/>
            <a:ext cx="9779955" cy="410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Preparing and switching multiple frequency channels accordingly.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Switching communication routers (via other satellites) and changing communication times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Receiving signals from multiple GPS systems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Filtering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	FIR filter: to improve the phase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7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ABDF-B06E-4A93-9D37-3ED6DCB1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protect: primary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D8B67-51A6-4ACB-9530-BEBEAE74FA4B}"/>
              </a:ext>
            </a:extLst>
          </p:cNvPr>
          <p:cNvSpPr txBox="1"/>
          <p:nvPr/>
        </p:nvSpPr>
        <p:spPr>
          <a:xfrm>
            <a:off x="1451810" y="1553792"/>
            <a:ext cx="92883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built device supply chain properly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When producing satellites, you should examine the vulnerability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It is encouraged to use the list in order to make sure of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Device’s password should be changed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Default passwords are changed before launching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4292E"/>
                </a:solidFill>
                <a:effectLst/>
                <a:latin typeface="-apple-system"/>
              </a:rPr>
              <a:t>In space, activating safely and managing </a:t>
            </a:r>
            <a:r>
              <a:rPr lang="en-US" sz="2800" b="1" i="0" dirty="0" err="1">
                <a:solidFill>
                  <a:srgbClr val="24292E"/>
                </a:solidFill>
                <a:effectLst/>
                <a:latin typeface="-apple-system"/>
              </a:rPr>
              <a:t>equipments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Periodically, send new passwords from the ground station through private lines</a:t>
            </a:r>
            <a:b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24292E"/>
                </a:solidFill>
                <a:effectLst/>
                <a:latin typeface="-apple-system"/>
              </a:rPr>
              <a:t>Periodically, check the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79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376-A976-4CAF-8FEB-20399128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749356" cy="1342380"/>
          </a:xfrm>
        </p:spPr>
        <p:txBody>
          <a:bodyPr>
            <a:normAutofit/>
          </a:bodyPr>
          <a:lstStyle/>
          <a:p>
            <a:r>
              <a:rPr lang="en-US" sz="3600" dirty="0"/>
              <a:t>How to protect: Monitoring and removing malware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9F398-411C-4FCE-B331-18AC8E37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07" y="1356989"/>
            <a:ext cx="8191786" cy="50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-894602"/>
            <a:ext cx="12191999" cy="8097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Nov 10, 2020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112062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2087" r="32087"/>
          <a:stretch/>
        </p:blipFill>
        <p:spPr>
          <a:xfrm>
            <a:off x="-1" y="386"/>
            <a:ext cx="4602146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Content Placeholder 2" descr="Icon SmartArt graphic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2048792"/>
              </p:ext>
            </p:extLst>
          </p:nvPr>
        </p:nvGraphicFramePr>
        <p:xfrm>
          <a:off x="5100824" y="2286000"/>
          <a:ext cx="617677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45CB-E2FD-4A96-AE21-1A06AB5C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4865"/>
          </a:xfrm>
        </p:spPr>
        <p:txBody>
          <a:bodyPr/>
          <a:lstStyle/>
          <a:p>
            <a:r>
              <a:rPr lang="en-US" dirty="0"/>
              <a:t>Satellite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ED81-4405-448A-A967-B4A6A9BCD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21215"/>
            <a:ext cx="4447786" cy="4346186"/>
          </a:xfrm>
        </p:spPr>
        <p:txBody>
          <a:bodyPr/>
          <a:lstStyle/>
          <a:p>
            <a:r>
              <a:rPr lang="en-US" sz="2800" dirty="0"/>
              <a:t>Geosynchronous Satellite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94C2-DE9D-4EBD-9810-E39198E6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85389"/>
            <a:ext cx="4447786" cy="4282012"/>
          </a:xfrm>
        </p:spPr>
        <p:txBody>
          <a:bodyPr/>
          <a:lstStyle/>
          <a:p>
            <a:r>
              <a:rPr lang="en-US" altLang="ja-JP" sz="2800" dirty="0"/>
              <a:t>Satellite</a:t>
            </a:r>
            <a:r>
              <a:rPr lang="ja-JP" altLang="en-US" sz="2800" dirty="0"/>
              <a:t> </a:t>
            </a:r>
            <a:r>
              <a:rPr lang="en-US" altLang="ja-JP" sz="2800" dirty="0"/>
              <a:t>Constellation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66A84-65F9-48DF-9455-E04591E7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33" y="2534647"/>
            <a:ext cx="3358350" cy="2737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15FAC-EC0D-4FC4-886F-1FA6B9A7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90" y="2534646"/>
            <a:ext cx="3484684" cy="27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F61A84-6275-4B13-BE9E-910F07F4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Risk of Satellite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D493D-E44F-4A2C-B5E6-4978AA3DBA88}"/>
              </a:ext>
            </a:extLst>
          </p:cNvPr>
          <p:cNvSpPr txBox="1"/>
          <p:nvPr/>
        </p:nvSpPr>
        <p:spPr>
          <a:xfrm>
            <a:off x="1371600" y="3313841"/>
            <a:ext cx="8191786" cy="295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Jamming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Cyber-attack (from the ground station)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Misuse of satellite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200" dirty="0"/>
              <a:t>GPS</a:t>
            </a:r>
            <a:r>
              <a:rPr lang="ja-JP" altLang="en-US" sz="3200" dirty="0"/>
              <a:t> </a:t>
            </a:r>
            <a:r>
              <a:rPr lang="en-US" altLang="ja-JP" sz="3200" dirty="0"/>
              <a:t>Spoofing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D56BD-7C90-40CA-91A0-D45D97AFAB05}"/>
              </a:ext>
            </a:extLst>
          </p:cNvPr>
          <p:cNvSpPr txBox="1"/>
          <p:nvPr/>
        </p:nvSpPr>
        <p:spPr>
          <a:xfrm>
            <a:off x="1526291" y="1597622"/>
            <a:ext cx="99483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the number of aging satellites</a:t>
            </a:r>
          </a:p>
          <a:p>
            <a:r>
              <a:rPr lang="en-US" sz="2400" dirty="0"/>
              <a:t>Many companies in the world launch satellites, and there are some satellites with less security or with traps like backdoor.</a:t>
            </a:r>
          </a:p>
          <a:p>
            <a:r>
              <a:rPr lang="en-US" sz="3200" dirty="0"/>
              <a:t>	</a:t>
            </a:r>
            <a:r>
              <a:rPr lang="ja-JP" altLang="en-US" sz="3200" dirty="0"/>
              <a:t>⇒</a:t>
            </a:r>
            <a:r>
              <a:rPr lang="en-US" altLang="ja-JP" sz="3200" dirty="0"/>
              <a:t>easy target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69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8405-9486-4458-AC1B-96589EB7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A5050-4428-4225-A9C8-C2BE6C71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10122619" cy="50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C449-943D-4C9C-B127-FB2260DA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77EBE-DE76-4FE8-B19F-C8780CEB29AB}"/>
              </a:ext>
            </a:extLst>
          </p:cNvPr>
          <p:cNvSpPr txBox="1"/>
          <p:nvPr/>
        </p:nvSpPr>
        <p:spPr>
          <a:xfrm>
            <a:off x="1457540" y="1533166"/>
            <a:ext cx="9601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Iran (2003)/ Jamming of broadcast air waves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An Iranian company jammed the British satellite broadcast airwaves of human rights group to Iran.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Iraq (2003)/ Jamming of GPS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 U.S. military destroyed six GPS signal jamming devices for the Iraqi Army’s guided weapons. Numerous cases of GPS signal jamming by such devices during the 2003 Iraq war.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3D1E-1D4C-4BD2-A8BE-494B6C73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Cyber-attack from the ground station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82767-3266-4522-A539-671A465F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540112"/>
            <a:ext cx="10059432" cy="46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4B9-176A-4319-89B6-D9082D1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690A8-6CAF-4079-AB71-9276DC0A0EF6}"/>
              </a:ext>
            </a:extLst>
          </p:cNvPr>
          <p:cNvSpPr txBox="1"/>
          <p:nvPr/>
        </p:nvSpPr>
        <p:spPr>
          <a:xfrm>
            <a:off x="1471289" y="1677546"/>
            <a:ext cx="9601199" cy="390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America (2014)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The U.S. National Oceanic and Atmospheric Administration's (NOAA) weather observation network has been compromised by hackers who are suspected to be Chinese.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Weather data from NOAA's satellites was hacked. This includes important information used for hurricane predictions and other purposes.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420A-75F6-4CB9-A91A-540A726E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Misuse of communication satellite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E8303-4138-4B1F-8724-AB3300AE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527702"/>
            <a:ext cx="9598715" cy="46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50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1B446B-D1E8-42DD-BEED-8DA7E15E68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C029D5-DBC9-4C2B-8210-3AA71186A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845F41-51A1-4C7F-91AC-E0528F69338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tf89241495_wac</Template>
  <TotalTime>0</TotalTime>
  <Words>404</Words>
  <Application>Microsoft Office PowerPoint</Application>
  <PresentationFormat>Widescreen</PresentationFormat>
  <Paragraphs>52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Agency FB</vt:lpstr>
      <vt:lpstr>Arial</vt:lpstr>
      <vt:lpstr>Calibri</vt:lpstr>
      <vt:lpstr>Franklin Gothic Book</vt:lpstr>
      <vt:lpstr>Crop</vt:lpstr>
      <vt:lpstr>Cyber security in satellite Communication</vt:lpstr>
      <vt:lpstr>Table of Contents</vt:lpstr>
      <vt:lpstr>Satellite Communication System</vt:lpstr>
      <vt:lpstr>Cyber Risk of Satellite Communication</vt:lpstr>
      <vt:lpstr>Jamming</vt:lpstr>
      <vt:lpstr>Case: </vt:lpstr>
      <vt:lpstr>Cyber-attack from the ground station</vt:lpstr>
      <vt:lpstr>Case:</vt:lpstr>
      <vt:lpstr>Misuse of communication satellite</vt:lpstr>
      <vt:lpstr>Case:</vt:lpstr>
      <vt:lpstr>GPS spoofing</vt:lpstr>
      <vt:lpstr>How to protect</vt:lpstr>
      <vt:lpstr>How to protect: Jamming</vt:lpstr>
      <vt:lpstr>How to protect: primary things</vt:lpstr>
      <vt:lpstr>How to protect: Monitoring and removing malware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2020-11-09T05:39:59Z</dcterms:created>
  <dcterms:modified xsi:type="dcterms:W3CDTF">2020-11-13T22:09:33Z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