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  <p:sldMasterId id="2147483758" r:id="rId2"/>
    <p:sldMasterId id="2147483770" r:id="rId3"/>
    <p:sldMasterId id="2147483783" r:id="rId4"/>
    <p:sldMasterId id="2147483795" r:id="rId5"/>
    <p:sldMasterId id="2147483808" r:id="rId6"/>
    <p:sldMasterId id="2147483820" r:id="rId7"/>
    <p:sldMasterId id="2147483833" r:id="rId8"/>
    <p:sldMasterId id="2147483845" r:id="rId9"/>
  </p:sldMasterIdLst>
  <p:notesMasterIdLst>
    <p:notesMasterId r:id="rId39"/>
  </p:notesMasterIdLst>
  <p:handoutMasterIdLst>
    <p:handoutMasterId r:id="rId40"/>
  </p:handoutMasterIdLst>
  <p:sldIdLst>
    <p:sldId id="256" r:id="rId10"/>
    <p:sldId id="300" r:id="rId11"/>
    <p:sldId id="313" r:id="rId12"/>
    <p:sldId id="312" r:id="rId13"/>
    <p:sldId id="302" r:id="rId14"/>
    <p:sldId id="303" r:id="rId15"/>
    <p:sldId id="304" r:id="rId16"/>
    <p:sldId id="316" r:id="rId17"/>
    <p:sldId id="314" r:id="rId18"/>
    <p:sldId id="329" r:id="rId19"/>
    <p:sldId id="335" r:id="rId20"/>
    <p:sldId id="336" r:id="rId21"/>
    <p:sldId id="315" r:id="rId22"/>
    <p:sldId id="334" r:id="rId23"/>
    <p:sldId id="305" r:id="rId24"/>
    <p:sldId id="306" r:id="rId25"/>
    <p:sldId id="308" r:id="rId26"/>
    <p:sldId id="321" r:id="rId27"/>
    <p:sldId id="322" r:id="rId28"/>
    <p:sldId id="317" r:id="rId29"/>
    <p:sldId id="309" r:id="rId30"/>
    <p:sldId id="311" r:id="rId31"/>
    <p:sldId id="310" r:id="rId32"/>
    <p:sldId id="330" r:id="rId33"/>
    <p:sldId id="327" r:id="rId34"/>
    <p:sldId id="337" r:id="rId35"/>
    <p:sldId id="331" r:id="rId36"/>
    <p:sldId id="333" r:id="rId37"/>
    <p:sldId id="332" r:id="rId3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7" autoAdjust="0"/>
  </p:normalViewPr>
  <p:slideViewPr>
    <p:cSldViewPr>
      <p:cViewPr varScale="1">
        <p:scale>
          <a:sx n="105" d="100"/>
          <a:sy n="105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76" y="-96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6247" cy="496572"/>
          </a:xfrm>
          <a:prstGeom prst="rect">
            <a:avLst/>
          </a:prstGeom>
        </p:spPr>
        <p:txBody>
          <a:bodyPr vert="horz" lIns="92066" tIns="46032" rIns="92066" bIns="4603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9826" y="4"/>
            <a:ext cx="2946246" cy="496572"/>
          </a:xfrm>
          <a:prstGeom prst="rect">
            <a:avLst/>
          </a:prstGeom>
        </p:spPr>
        <p:txBody>
          <a:bodyPr vert="horz" lIns="92066" tIns="46032" rIns="92066" bIns="46032" rtlCol="0"/>
          <a:lstStyle>
            <a:lvl1pPr algn="r">
              <a:defRPr sz="1200"/>
            </a:lvl1pPr>
          </a:lstStyle>
          <a:p>
            <a:fld id="{1DC4D792-89A3-4C75-AC03-9F6DA0777963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4" y="9428470"/>
            <a:ext cx="2946247" cy="496571"/>
          </a:xfrm>
          <a:prstGeom prst="rect">
            <a:avLst/>
          </a:prstGeom>
        </p:spPr>
        <p:txBody>
          <a:bodyPr vert="horz" lIns="92066" tIns="46032" rIns="92066" bIns="4603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9826" y="9428470"/>
            <a:ext cx="2946246" cy="496571"/>
          </a:xfrm>
          <a:prstGeom prst="rect">
            <a:avLst/>
          </a:prstGeom>
        </p:spPr>
        <p:txBody>
          <a:bodyPr vert="horz" lIns="92066" tIns="46032" rIns="92066" bIns="46032" rtlCol="0" anchor="b"/>
          <a:lstStyle>
            <a:lvl1pPr algn="r">
              <a:defRPr sz="1200"/>
            </a:lvl1pPr>
          </a:lstStyle>
          <a:p>
            <a:fld id="{247ADAD6-AFF1-4704-B901-4DC49A8B26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286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2066" tIns="46032" rIns="92066" bIns="4603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332"/>
          </a:xfrm>
          <a:prstGeom prst="rect">
            <a:avLst/>
          </a:prstGeom>
        </p:spPr>
        <p:txBody>
          <a:bodyPr vert="horz" lIns="92066" tIns="46032" rIns="92066" bIns="46032" rtlCol="0"/>
          <a:lstStyle>
            <a:lvl1pPr algn="r">
              <a:defRPr sz="1200"/>
            </a:lvl1pPr>
          </a:lstStyle>
          <a:p>
            <a:fld id="{19F98C5D-BCEA-49D7-A081-A4EF96CEE454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66" tIns="46032" rIns="92066" bIns="46032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2066" tIns="46032" rIns="92066" bIns="4603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4" y="9428584"/>
            <a:ext cx="2945659" cy="496332"/>
          </a:xfrm>
          <a:prstGeom prst="rect">
            <a:avLst/>
          </a:prstGeom>
        </p:spPr>
        <p:txBody>
          <a:bodyPr vert="horz" lIns="92066" tIns="46032" rIns="92066" bIns="4603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</p:spPr>
        <p:txBody>
          <a:bodyPr vert="horz" lIns="92066" tIns="46032" rIns="92066" bIns="46032" rtlCol="0" anchor="b"/>
          <a:lstStyle>
            <a:lvl1pPr algn="r">
              <a:defRPr sz="1200"/>
            </a:lvl1pPr>
          </a:lstStyle>
          <a:p>
            <a:fld id="{82E864A6-5DC4-49D9-A06A-77C8C9E556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98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64A6-5DC4-49D9-A06A-77C8C9E55642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68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64A6-5DC4-49D9-A06A-77C8C9E55642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64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3FFEC1-5E82-4B6D-814A-0939442743BA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00636"/>
            <a:ext cx="42386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 descr="C:\Users\Keiji\Documents\中間報告資料\meij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208560"/>
            <a:ext cx="1143008" cy="112906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AF3323-88AE-4239-89CD-44FD3B85D8F8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1BBCD5-2853-4CF0-B55F-7D49BADB5F80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CFE28D-AED1-4FE4-A434-B58A751C1F59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A3991-87C5-4DD2-A63A-01B225147E1F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51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04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38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83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489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4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D6E5-0F30-48A9-A0E2-4B4D468B39BF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58508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99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869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040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1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99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02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08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176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769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5BFDE7-89A3-4D00-BC37-CFA2B73BED69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69" y="5786454"/>
            <a:ext cx="2857519" cy="139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:\Users\Keiji\Documents\中間報告資料\meij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7515" y="142852"/>
            <a:ext cx="873641" cy="86298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55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622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488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2761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82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3489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817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87D6E5-0F30-48A9-A0E2-4B4D468B39BF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8744" cy="1143000"/>
          </a:xfrm>
        </p:spPr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-142900"/>
            <a:ext cx="2396043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00636"/>
            <a:ext cx="4038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5929330"/>
            <a:ext cx="2395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AAFE3E-AEC4-4EB4-AC74-E4DBDBBE4091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-142900"/>
            <a:ext cx="2395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0BD12-1234-4021-860E-DDB83195217C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830573-424B-45D3-9F35-42616E9702FE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00636"/>
            <a:ext cx="4038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5929330"/>
            <a:ext cx="2395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-142900"/>
            <a:ext cx="2395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0AD9-625B-4983-83DF-213EDCD5334D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4EAEC0-FBF7-43C9-8E0E-BFE817DFF24D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00636"/>
            <a:ext cx="4038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5929330"/>
            <a:ext cx="2395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-142900"/>
            <a:ext cx="2395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96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87D6E5-0F30-48A9-A0E2-4B4D468B39BF}" type="datetime1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95525F-466D-43A1-811E-48AD431733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B92A-99C4-4515-A856-C1DEBDC41176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F11C-1B6A-4B25-8AFE-A56EF31025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8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F974-6A7A-49A2-B621-D3F501BC72BC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51A8-AE3A-48F2-B166-7D55BE25B22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3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35F81D-6EFC-4994-A95D-6DC410B37627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59AA5F-B258-40FC-9E9D-A0CB4027864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35F81D-6EFC-4994-A95D-6DC410B37627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59AA5F-B258-40FC-9E9D-A0CB4027864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2AF1-C6EB-46D3-9B4A-8A740D25ED89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7D69-78FB-4BCC-9944-35D8FFBA38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35F81D-6EFC-4994-A95D-6DC410B37627}" type="datetimeFigureOut">
              <a:rPr kumimoji="1" lang="ja-JP" altLang="en-US" smtClean="0"/>
              <a:pPr/>
              <a:t>2013/1/29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59AA5F-B258-40FC-9E9D-A0CB4027864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000" dirty="0" smtClean="0"/>
              <a:t>Android</a:t>
            </a:r>
            <a:r>
              <a:rPr lang="ja-JP" altLang="en-US" sz="4000" dirty="0" smtClean="0"/>
              <a:t>端末における</a:t>
            </a:r>
            <a:r>
              <a:rPr lang="en-US" altLang="ja-JP" sz="4000" dirty="0" smtClean="0"/>
              <a:t>Wi-Fi/3G</a:t>
            </a:r>
            <a:r>
              <a:rPr lang="ja-JP" altLang="en-US" sz="4000" dirty="0" smtClean="0"/>
              <a:t>間のシームレスハンドオーバの提案と実装</a:t>
            </a:r>
            <a:r>
              <a:rPr lang="ja-JP" altLang="en-US" sz="4000" dirty="0"/>
              <a:t/>
            </a:r>
            <a:br>
              <a:rPr lang="ja-JP" altLang="en-US" sz="4000" dirty="0"/>
            </a:b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429000"/>
            <a:ext cx="7772400" cy="1631752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名城大学大学院理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工学研究科 </a:t>
            </a:r>
            <a:r>
              <a:rPr lang="ja-JP" altLang="en-US" dirty="0">
                <a:solidFill>
                  <a:schemeClr val="tx1"/>
                </a:solidFill>
              </a:rPr>
              <a:t>情報工学専攻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渡邊研究室　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113430029</a:t>
            </a:r>
            <a:r>
              <a:rPr lang="zh-TW" altLang="en-US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福山 </a:t>
            </a:r>
            <a:r>
              <a:rPr lang="zh-TW" altLang="en-US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陽</a:t>
            </a:r>
            <a:r>
              <a:rPr lang="zh-TW" altLang="en-US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祐</a:t>
            </a:r>
            <a:endParaRPr kumimoji="1" lang="ja-JP" altLang="en-US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解決</a:t>
            </a:r>
            <a:r>
              <a:rPr lang="ja-JP" altLang="en-US" dirty="0" smtClean="0"/>
              <a:t>案：</a:t>
            </a:r>
            <a:r>
              <a:rPr lang="en-US" altLang="ja-JP" dirty="0" smtClean="0"/>
              <a:t>Wi-Fi</a:t>
            </a:r>
            <a:r>
              <a:rPr lang="ja-JP" altLang="en-US" dirty="0" smtClean="0"/>
              <a:t>接続時でも</a:t>
            </a:r>
            <a:r>
              <a:rPr lang="en-US" altLang="ja-JP" dirty="0" smtClean="0"/>
              <a:t>3G</a:t>
            </a:r>
            <a:r>
              <a:rPr lang="ja-JP" altLang="en-US" dirty="0" smtClean="0"/>
              <a:t>の接続状態を維持する</a:t>
            </a:r>
            <a:endParaRPr lang="en-US" altLang="ja-JP" dirty="0"/>
          </a:p>
          <a:p>
            <a:pPr lvl="1"/>
            <a:r>
              <a:rPr lang="en-US" altLang="ja-JP" dirty="0"/>
              <a:t>3G</a:t>
            </a:r>
            <a:r>
              <a:rPr lang="ja-JP" altLang="en-US" dirty="0"/>
              <a:t>インターフェースの</a:t>
            </a:r>
            <a:r>
              <a:rPr lang="ja-JP" altLang="en-US" dirty="0" smtClean="0"/>
              <a:t>準備期間がなくなる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br>
              <a:rPr lang="en-US" altLang="ja-JP" dirty="0" smtClean="0"/>
            </a:br>
            <a:r>
              <a:rPr lang="en-US" altLang="ja-JP" sz="3600" dirty="0"/>
              <a:t>Android</a:t>
            </a:r>
            <a:r>
              <a:rPr lang="ja-JP" altLang="en-US" sz="3600" dirty="0"/>
              <a:t>端末の切り替え時の通信断絶時間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579941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矢印 8"/>
          <p:cNvSpPr/>
          <p:nvPr/>
        </p:nvSpPr>
        <p:spPr>
          <a:xfrm>
            <a:off x="1151620" y="2384702"/>
            <a:ext cx="936104" cy="5760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9435" y="2437546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3G</a:t>
            </a:r>
            <a:r>
              <a:rPr lang="ja-JP" altLang="en-US" sz="2800" dirty="0" smtClean="0"/>
              <a:t>がずっと使える状態に</a:t>
            </a:r>
            <a:r>
              <a:rPr lang="ja-JP" altLang="en-US" sz="2800" dirty="0"/>
              <a:t>なる</a:t>
            </a:r>
          </a:p>
        </p:txBody>
      </p:sp>
    </p:spTree>
    <p:extLst>
      <p:ext uri="{BB962C8B-B14F-4D97-AF65-F5344CB8AC3E}">
        <p14:creationId xmlns:p14="http://schemas.microsoft.com/office/powerpoint/2010/main" val="2193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方法：　</a:t>
            </a:r>
            <a:r>
              <a:rPr lang="en-US" altLang="ja-JP" dirty="0" smtClean="0"/>
              <a:t>OS</a:t>
            </a:r>
            <a:r>
              <a:rPr lang="ja-JP" altLang="en-US" dirty="0" smtClean="0"/>
              <a:t>を改造して，</a:t>
            </a:r>
            <a:r>
              <a:rPr lang="en-US" altLang="ja-JP" dirty="0" smtClean="0"/>
              <a:t>Wi-Fi</a:t>
            </a:r>
            <a:r>
              <a:rPr lang="ja-JP" altLang="en-US" dirty="0" smtClean="0"/>
              <a:t>接続時でも</a:t>
            </a:r>
            <a:r>
              <a:rPr lang="en-US" altLang="ja-JP" dirty="0" smtClean="0"/>
              <a:t>3G</a:t>
            </a:r>
            <a:r>
              <a:rPr lang="ja-JP" altLang="en-US" dirty="0" smtClean="0"/>
              <a:t>を切断させないようにする．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br>
              <a:rPr lang="en-US" altLang="ja-JP" dirty="0" smtClean="0"/>
            </a:br>
            <a:r>
              <a:rPr lang="en-US" altLang="ja-JP" sz="3600" dirty="0"/>
              <a:t>Android</a:t>
            </a:r>
            <a:r>
              <a:rPr lang="ja-JP" altLang="en-US" sz="3600" dirty="0"/>
              <a:t>端末の切り替え時の通信断絶時間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123728" y="2492896"/>
            <a:ext cx="49685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Android</a:t>
            </a:r>
            <a:r>
              <a:rPr lang="ja-JP" altLang="en-US" dirty="0"/>
              <a:t> 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のソースコードを解析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4283968" y="3068960"/>
            <a:ext cx="576064" cy="4320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123728" y="3573016"/>
            <a:ext cx="496855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通信状態の管理やインターフェース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の切り替えを行っている箇所を調査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5733256"/>
            <a:ext cx="49685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カスタム 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13" name="下矢印 12"/>
          <p:cNvSpPr/>
          <p:nvPr/>
        </p:nvSpPr>
        <p:spPr>
          <a:xfrm>
            <a:off x="4283968" y="5229200"/>
            <a:ext cx="576064" cy="4320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123728" y="4725144"/>
            <a:ext cx="49685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ConnectivityService</a:t>
            </a:r>
            <a:r>
              <a:rPr lang="ja-JP" altLang="en-US" dirty="0" smtClean="0"/>
              <a:t>を</a:t>
            </a:r>
            <a:r>
              <a:rPr lang="ja-JP" altLang="en-US" dirty="0"/>
              <a:t>改造</a:t>
            </a:r>
            <a:endParaRPr kumimoji="1" lang="ja-JP" altLang="en-US" dirty="0"/>
          </a:p>
        </p:txBody>
      </p:sp>
      <p:sp>
        <p:nvSpPr>
          <p:cNvPr id="15" name="下矢印 14"/>
          <p:cNvSpPr/>
          <p:nvPr/>
        </p:nvSpPr>
        <p:spPr>
          <a:xfrm>
            <a:off x="4283968" y="4221088"/>
            <a:ext cx="576064" cy="4320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0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一方</a:t>
            </a:r>
            <a:r>
              <a:rPr lang="ja-JP" altLang="en-US" dirty="0" smtClean="0"/>
              <a:t>のインターフェースで通信中にもう一方のインターフェースの準備を済ませておく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NTMobile</a:t>
            </a:r>
            <a:r>
              <a:rPr kumimoji="1" lang="ja-JP" altLang="en-US" dirty="0" smtClean="0"/>
              <a:t>では，ネットワーク切り替え時に</a:t>
            </a:r>
            <a:r>
              <a:rPr lang="ja-JP" altLang="en-US" dirty="0" smtClean="0"/>
              <a:t>トンネル再構築が必要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トンネル通信と再構築処理のメッセージを別々のインターフェースで行う必要がある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ハンドオーバ手法の方針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86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同じ通信相手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同時に複数のインターフェースから経路を分けてパケットを送信する</a:t>
            </a:r>
            <a:r>
              <a:rPr kumimoji="1" lang="ja-JP" altLang="en-US" dirty="0" smtClean="0"/>
              <a:t>ことが</a:t>
            </a:r>
            <a:r>
              <a:rPr kumimoji="1" lang="ja-JP" altLang="en-US" dirty="0" smtClean="0"/>
              <a:t>できない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最初</a:t>
            </a:r>
            <a:r>
              <a:rPr lang="ja-JP" altLang="en-US" dirty="0" smtClean="0"/>
              <a:t>に中継されるルータ（デフォルトゲートウェイ）がルーティングテーブルに一つしか設定できない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630936" lvl="2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マルチホーム</a:t>
            </a:r>
            <a:r>
              <a:rPr lang="ja-JP" altLang="en-US" dirty="0" smtClean="0"/>
              <a:t>接続の問題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1475656" y="3316550"/>
            <a:ext cx="6048672" cy="3163703"/>
            <a:chOff x="1115616" y="1916832"/>
            <a:chExt cx="6048672" cy="3163703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916832"/>
              <a:ext cx="6048672" cy="3163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フリーフォーム 18"/>
            <p:cNvSpPr/>
            <p:nvPr/>
          </p:nvSpPr>
          <p:spPr>
            <a:xfrm>
              <a:off x="2104008" y="2409111"/>
              <a:ext cx="4500978" cy="920015"/>
            </a:xfrm>
            <a:custGeom>
              <a:avLst/>
              <a:gdLst>
                <a:gd name="connsiteX0" fmla="*/ 0 w 4500978"/>
                <a:gd name="connsiteY0" fmla="*/ 715829 h 920015"/>
                <a:gd name="connsiteX1" fmla="*/ 443883 w 4500978"/>
                <a:gd name="connsiteY1" fmla="*/ 564908 h 920015"/>
                <a:gd name="connsiteX2" fmla="*/ 648070 w 4500978"/>
                <a:gd name="connsiteY2" fmla="*/ 94392 h 920015"/>
                <a:gd name="connsiteX3" fmla="*/ 2610035 w 4500978"/>
                <a:gd name="connsiteY3" fmla="*/ 76637 h 920015"/>
                <a:gd name="connsiteX4" fmla="*/ 4500978 w 4500978"/>
                <a:gd name="connsiteY4" fmla="*/ 920015 h 9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978" h="920015">
                  <a:moveTo>
                    <a:pt x="0" y="715829"/>
                  </a:moveTo>
                  <a:cubicBezTo>
                    <a:pt x="167935" y="692155"/>
                    <a:pt x="335871" y="668481"/>
                    <a:pt x="443883" y="564908"/>
                  </a:cubicBezTo>
                  <a:cubicBezTo>
                    <a:pt x="551895" y="461335"/>
                    <a:pt x="287045" y="175770"/>
                    <a:pt x="648070" y="94392"/>
                  </a:cubicBezTo>
                  <a:cubicBezTo>
                    <a:pt x="1009095" y="13014"/>
                    <a:pt x="1967884" y="-60967"/>
                    <a:pt x="2610035" y="76637"/>
                  </a:cubicBezTo>
                  <a:cubicBezTo>
                    <a:pt x="3252186" y="214241"/>
                    <a:pt x="4175464" y="767615"/>
                    <a:pt x="4500978" y="920015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1926454" y="3746377"/>
              <a:ext cx="2069482" cy="972635"/>
            </a:xfrm>
            <a:custGeom>
              <a:avLst/>
              <a:gdLst>
                <a:gd name="connsiteX0" fmla="*/ 0 w 2760956"/>
                <a:gd name="connsiteY0" fmla="*/ 0 h 972635"/>
                <a:gd name="connsiteX1" fmla="*/ 639193 w 2760956"/>
                <a:gd name="connsiteY1" fmla="*/ 168675 h 972635"/>
                <a:gd name="connsiteX2" fmla="*/ 1358284 w 2760956"/>
                <a:gd name="connsiteY2" fmla="*/ 932155 h 972635"/>
                <a:gd name="connsiteX3" fmla="*/ 2760956 w 2760956"/>
                <a:gd name="connsiteY3" fmla="*/ 798990 h 97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0956" h="972635">
                  <a:moveTo>
                    <a:pt x="0" y="0"/>
                  </a:moveTo>
                  <a:cubicBezTo>
                    <a:pt x="206406" y="6658"/>
                    <a:pt x="412812" y="13316"/>
                    <a:pt x="639193" y="168675"/>
                  </a:cubicBezTo>
                  <a:cubicBezTo>
                    <a:pt x="865574" y="324034"/>
                    <a:pt x="1004657" y="827103"/>
                    <a:pt x="1358284" y="932155"/>
                  </a:cubicBezTo>
                  <a:cubicBezTo>
                    <a:pt x="1711911" y="1037207"/>
                    <a:pt x="2236433" y="918098"/>
                    <a:pt x="2760956" y="798990"/>
                  </a:cubicBezTo>
                </a:path>
              </a:pathLst>
            </a:custGeom>
            <a:noFill/>
            <a:ln w="50800" cap="flat" cmpd="sng" algn="ctr">
              <a:solidFill>
                <a:srgbClr val="4F81BD">
                  <a:shade val="50000"/>
                </a:srgbClr>
              </a:solidFill>
              <a:prstDash val="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3491880" y="4581128"/>
              <a:ext cx="175092" cy="175092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2" name="直線コネクタ 21"/>
            <p:cNvCxnSpPr/>
            <p:nvPr/>
          </p:nvCxnSpPr>
          <p:spPr>
            <a:xfrm>
              <a:off x="3491880" y="4581128"/>
              <a:ext cx="175092" cy="175092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357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解決案　：　</a:t>
            </a:r>
            <a:r>
              <a:rPr lang="en-US" altLang="ja-JP" dirty="0"/>
              <a:t>iproute2</a:t>
            </a:r>
            <a:r>
              <a:rPr lang="ja-JP" altLang="en-US" dirty="0"/>
              <a:t>を使用</a:t>
            </a:r>
          </a:p>
          <a:p>
            <a:pPr lvl="1"/>
            <a:r>
              <a:rPr lang="ja-JP" altLang="en-US" dirty="0"/>
              <a:t>ルーティングテーブルを複数用意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IF1</a:t>
            </a:r>
            <a:r>
              <a:rPr lang="ja-JP" altLang="en-US" dirty="0" smtClean="0"/>
              <a:t>を出口とするもの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IF2</a:t>
            </a:r>
            <a:r>
              <a:rPr lang="ja-JP" altLang="en-US" dirty="0" smtClean="0"/>
              <a:t>を出口とするもの</a:t>
            </a:r>
            <a:endParaRPr lang="ja-JP" altLang="en-US" dirty="0"/>
          </a:p>
          <a:p>
            <a:pPr lvl="1"/>
            <a:r>
              <a:rPr lang="ja-JP" altLang="en-US" dirty="0" smtClean="0"/>
              <a:t>ルーティングテーブル</a:t>
            </a:r>
            <a:r>
              <a:rPr lang="ja-JP" altLang="en-US" dirty="0"/>
              <a:t>の参照ルールを設定する</a:t>
            </a:r>
            <a:r>
              <a:rPr lang="ja-JP" altLang="en-US" dirty="0" smtClean="0"/>
              <a:t>ことで，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経路</a:t>
            </a:r>
            <a:r>
              <a:rPr lang="ja-JP" altLang="en-US" dirty="0"/>
              <a:t>を分けることができる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マルチホーム接続の問題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1331640" y="3961294"/>
            <a:ext cx="6552728" cy="2896706"/>
            <a:chOff x="827584" y="1972454"/>
            <a:chExt cx="6552728" cy="2896706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972454"/>
              <a:ext cx="6552728" cy="2896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直線コネクタ 36"/>
            <p:cNvCxnSpPr/>
            <p:nvPr/>
          </p:nvCxnSpPr>
          <p:spPr>
            <a:xfrm>
              <a:off x="1043608" y="3789040"/>
              <a:ext cx="288032" cy="0"/>
            </a:xfrm>
            <a:prstGeom prst="line">
              <a:avLst/>
            </a:prstGeom>
            <a:noFill/>
            <a:ln w="508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38" name="直線コネクタ 37"/>
            <p:cNvCxnSpPr/>
            <p:nvPr/>
          </p:nvCxnSpPr>
          <p:spPr>
            <a:xfrm>
              <a:off x="1043608" y="3573016"/>
              <a:ext cx="288032" cy="0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39" name="フリーフォーム 38"/>
            <p:cNvSpPr/>
            <p:nvPr/>
          </p:nvSpPr>
          <p:spPr>
            <a:xfrm>
              <a:off x="1775534" y="2203201"/>
              <a:ext cx="5244738" cy="1365622"/>
            </a:xfrm>
            <a:custGeom>
              <a:avLst/>
              <a:gdLst>
                <a:gd name="connsiteX0" fmla="*/ 0 w 5149049"/>
                <a:gd name="connsiteY0" fmla="*/ 468978 h 1365622"/>
                <a:gd name="connsiteX1" fmla="*/ 665825 w 5149049"/>
                <a:gd name="connsiteY1" fmla="*/ 460100 h 1365622"/>
                <a:gd name="connsiteX2" fmla="*/ 905522 w 5149049"/>
                <a:gd name="connsiteY2" fmla="*/ 957249 h 1365622"/>
                <a:gd name="connsiteX3" fmla="*/ 1242874 w 5149049"/>
                <a:gd name="connsiteY3" fmla="*/ 761941 h 1365622"/>
                <a:gd name="connsiteX4" fmla="*/ 1376039 w 5149049"/>
                <a:gd name="connsiteY4" fmla="*/ 78360 h 1365622"/>
                <a:gd name="connsiteX5" fmla="*/ 2681056 w 5149049"/>
                <a:gd name="connsiteY5" fmla="*/ 69482 h 1365622"/>
                <a:gd name="connsiteX6" fmla="*/ 4527612 w 5149049"/>
                <a:gd name="connsiteY6" fmla="*/ 566632 h 1365622"/>
                <a:gd name="connsiteX7" fmla="*/ 5149049 w 5149049"/>
                <a:gd name="connsiteY7" fmla="*/ 1365622 h 136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9049" h="1365622">
                  <a:moveTo>
                    <a:pt x="0" y="468978"/>
                  </a:moveTo>
                  <a:cubicBezTo>
                    <a:pt x="257452" y="423850"/>
                    <a:pt x="514905" y="378722"/>
                    <a:pt x="665825" y="460100"/>
                  </a:cubicBezTo>
                  <a:cubicBezTo>
                    <a:pt x="816745" y="541478"/>
                    <a:pt x="809347" y="906942"/>
                    <a:pt x="905522" y="957249"/>
                  </a:cubicBezTo>
                  <a:cubicBezTo>
                    <a:pt x="1001697" y="1007556"/>
                    <a:pt x="1164455" y="908423"/>
                    <a:pt x="1242874" y="761941"/>
                  </a:cubicBezTo>
                  <a:cubicBezTo>
                    <a:pt x="1321294" y="615460"/>
                    <a:pt x="1136342" y="193770"/>
                    <a:pt x="1376039" y="78360"/>
                  </a:cubicBezTo>
                  <a:cubicBezTo>
                    <a:pt x="1615736" y="-37050"/>
                    <a:pt x="2155794" y="-11897"/>
                    <a:pt x="2681056" y="69482"/>
                  </a:cubicBezTo>
                  <a:cubicBezTo>
                    <a:pt x="3206318" y="150861"/>
                    <a:pt x="4116280" y="350609"/>
                    <a:pt x="4527612" y="566632"/>
                  </a:cubicBezTo>
                  <a:cubicBezTo>
                    <a:pt x="4938944" y="782655"/>
                    <a:pt x="5043996" y="1074138"/>
                    <a:pt x="5149049" y="1365622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40" name="フリーフォーム 39"/>
            <p:cNvSpPr/>
            <p:nvPr/>
          </p:nvSpPr>
          <p:spPr>
            <a:xfrm>
              <a:off x="1907704" y="2873696"/>
              <a:ext cx="4981368" cy="1705654"/>
            </a:xfrm>
            <a:custGeom>
              <a:avLst/>
              <a:gdLst>
                <a:gd name="connsiteX0" fmla="*/ 0 w 5051394"/>
                <a:gd name="connsiteY0" fmla="*/ 20424 h 1705654"/>
                <a:gd name="connsiteX1" fmla="*/ 612559 w 5051394"/>
                <a:gd name="connsiteY1" fmla="*/ 109201 h 1705654"/>
                <a:gd name="connsiteX2" fmla="*/ 870011 w 5051394"/>
                <a:gd name="connsiteY2" fmla="*/ 863803 h 1705654"/>
                <a:gd name="connsiteX3" fmla="*/ 1322772 w 5051394"/>
                <a:gd name="connsiteY3" fmla="*/ 925947 h 1705654"/>
                <a:gd name="connsiteX4" fmla="*/ 1935332 w 5051394"/>
                <a:gd name="connsiteY4" fmla="*/ 1689426 h 1705654"/>
                <a:gd name="connsiteX5" fmla="*/ 4332303 w 5051394"/>
                <a:gd name="connsiteY5" fmla="*/ 1396463 h 1705654"/>
                <a:gd name="connsiteX6" fmla="*/ 5051394 w 5051394"/>
                <a:gd name="connsiteY6" fmla="*/ 801659 h 170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1394" h="1705654">
                  <a:moveTo>
                    <a:pt x="0" y="20424"/>
                  </a:moveTo>
                  <a:cubicBezTo>
                    <a:pt x="233778" y="-5469"/>
                    <a:pt x="467557" y="-31362"/>
                    <a:pt x="612559" y="109201"/>
                  </a:cubicBezTo>
                  <a:cubicBezTo>
                    <a:pt x="757561" y="249764"/>
                    <a:pt x="751642" y="727679"/>
                    <a:pt x="870011" y="863803"/>
                  </a:cubicBezTo>
                  <a:cubicBezTo>
                    <a:pt x="988380" y="999927"/>
                    <a:pt x="1145219" y="788343"/>
                    <a:pt x="1322772" y="925947"/>
                  </a:cubicBezTo>
                  <a:cubicBezTo>
                    <a:pt x="1500326" y="1063551"/>
                    <a:pt x="1433744" y="1611007"/>
                    <a:pt x="1935332" y="1689426"/>
                  </a:cubicBezTo>
                  <a:cubicBezTo>
                    <a:pt x="2436921" y="1767845"/>
                    <a:pt x="3812959" y="1544424"/>
                    <a:pt x="4332303" y="1396463"/>
                  </a:cubicBezTo>
                  <a:cubicBezTo>
                    <a:pt x="4851647" y="1248502"/>
                    <a:pt x="4951520" y="1025080"/>
                    <a:pt x="5051394" y="801659"/>
                  </a:cubicBezTo>
                </a:path>
              </a:pathLst>
            </a:custGeom>
            <a:noFill/>
            <a:ln w="50800" cap="flat" cmpd="sng" algn="ctr">
              <a:solidFill>
                <a:srgbClr val="4F81BD">
                  <a:shade val="50000"/>
                </a:srgbClr>
              </a:solidFill>
              <a:prstDash val="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60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左右矢印 26"/>
          <p:cNvSpPr/>
          <p:nvPr/>
        </p:nvSpPr>
        <p:spPr>
          <a:xfrm>
            <a:off x="3270994" y="4724613"/>
            <a:ext cx="3528392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ハンドオーバ手法（</a:t>
            </a:r>
            <a:r>
              <a:rPr lang="en-US" altLang="ja-JP" dirty="0" smtClean="0"/>
              <a:t>3G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Wi-Fi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779333" y="1660532"/>
            <a:ext cx="1877071" cy="566527"/>
            <a:chOff x="1182761" y="1772816"/>
            <a:chExt cx="1877071" cy="737725"/>
          </a:xfrm>
          <a:effectLst/>
        </p:grpSpPr>
        <p:sp>
          <p:nvSpPr>
            <p:cNvPr id="6" name="正方形/長方形 5"/>
            <p:cNvSpPr/>
            <p:nvPr/>
          </p:nvSpPr>
          <p:spPr>
            <a:xfrm>
              <a:off x="1182761" y="1772816"/>
              <a:ext cx="1877071" cy="37768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MN</a:t>
              </a:r>
              <a:endParaRPr kumimoji="1" lang="ja-JP" altLang="en-US" dirty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182761" y="2150501"/>
              <a:ext cx="1872208" cy="360040"/>
              <a:chOff x="2195736" y="2636912"/>
              <a:chExt cx="1872208" cy="360040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2195736" y="2636912"/>
                <a:ext cx="900388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3G</a:t>
                </a:r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3087635" y="2636912"/>
                <a:ext cx="980309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Wi-Fi</a:t>
                </a:r>
                <a:endParaRPr kumimoji="1" lang="ja-JP" altLang="en-US" dirty="0"/>
              </a:p>
            </p:txBody>
          </p:sp>
        </p:grpSp>
      </p:grpSp>
      <p:cxnSp>
        <p:nvCxnSpPr>
          <p:cNvPr id="12" name="直線コネクタ 11"/>
          <p:cNvCxnSpPr>
            <a:stCxn id="7" idx="2"/>
          </p:cNvCxnSpPr>
          <p:nvPr/>
        </p:nvCxnSpPr>
        <p:spPr>
          <a:xfrm flipH="1">
            <a:off x="2214032" y="2227059"/>
            <a:ext cx="15495" cy="3741966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直線コネクタ 14"/>
          <p:cNvCxnSpPr>
            <a:stCxn id="8" idx="2"/>
          </p:cNvCxnSpPr>
          <p:nvPr/>
        </p:nvCxnSpPr>
        <p:spPr>
          <a:xfrm flipH="1">
            <a:off x="3161386" y="2227059"/>
            <a:ext cx="1" cy="20029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正方形/長方形 15"/>
          <p:cNvSpPr/>
          <p:nvPr/>
        </p:nvSpPr>
        <p:spPr>
          <a:xfrm>
            <a:off x="8023521" y="1950571"/>
            <a:ext cx="724943" cy="2764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CN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6" idx="2"/>
          </p:cNvCxnSpPr>
          <p:nvPr/>
        </p:nvCxnSpPr>
        <p:spPr>
          <a:xfrm>
            <a:off x="8385993" y="2227060"/>
            <a:ext cx="14502" cy="374196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5372771" y="1572266"/>
            <a:ext cx="462622" cy="622964"/>
            <a:chOff x="3954973" y="1890193"/>
            <a:chExt cx="462622" cy="622964"/>
          </a:xfrm>
          <a:effectLst/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973" y="1890193"/>
              <a:ext cx="1905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458" y="2051195"/>
              <a:ext cx="3381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4759204" y="1340768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</a:t>
            </a:r>
            <a:r>
              <a:rPr kumimoji="1" lang="ja-JP" altLang="en-US" sz="1400" dirty="0" smtClean="0"/>
              <a:t>兼</a:t>
            </a:r>
            <a:r>
              <a:rPr kumimoji="1" lang="en-US" altLang="ja-JP" sz="1400" dirty="0" smtClean="0"/>
              <a:t>DHCP</a:t>
            </a:r>
            <a:r>
              <a:rPr kumimoji="1" lang="ja-JP" altLang="en-US" sz="1400" dirty="0" smtClean="0"/>
              <a:t>サーバ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27171" y="1412776"/>
            <a:ext cx="44275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DC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5536552" y="2134241"/>
            <a:ext cx="0" cy="383478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848546" y="2134241"/>
            <a:ext cx="0" cy="383478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69" y="1685039"/>
            <a:ext cx="386354" cy="52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円柱 32"/>
          <p:cNvSpPr/>
          <p:nvPr/>
        </p:nvSpPr>
        <p:spPr>
          <a:xfrm rot="5400000">
            <a:off x="5622623" y="2896040"/>
            <a:ext cx="337297" cy="504056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sp>
        <p:nvSpPr>
          <p:cNvPr id="31" name="円/楕円 30"/>
          <p:cNvSpPr/>
          <p:nvPr/>
        </p:nvSpPr>
        <p:spPr>
          <a:xfrm>
            <a:off x="3106772" y="2925096"/>
            <a:ext cx="109228" cy="10922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柱 23"/>
          <p:cNvSpPr/>
          <p:nvPr/>
        </p:nvSpPr>
        <p:spPr>
          <a:xfrm rot="5400000">
            <a:off x="5153357" y="-399859"/>
            <a:ext cx="337297" cy="5979095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cxnSp>
        <p:nvCxnSpPr>
          <p:cNvPr id="35" name="直線矢印コネクタ 34"/>
          <p:cNvCxnSpPr>
            <a:stCxn id="31" idx="6"/>
          </p:cNvCxnSpPr>
          <p:nvPr/>
        </p:nvCxnSpPr>
        <p:spPr>
          <a:xfrm>
            <a:off x="3216000" y="2979710"/>
            <a:ext cx="2106005" cy="0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216001" y="3502811"/>
            <a:ext cx="2106004" cy="0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671899" y="3087567"/>
            <a:ext cx="1260141" cy="369332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探索</a:t>
            </a:r>
            <a:endParaRPr kumimoji="1" lang="ja-JP" altLang="en-US" sz="1400" dirty="0"/>
          </a:p>
        </p:txBody>
      </p:sp>
      <p:sp>
        <p:nvSpPr>
          <p:cNvPr id="42" name="右中かっこ 41"/>
          <p:cNvSpPr/>
          <p:nvPr/>
        </p:nvSpPr>
        <p:spPr>
          <a:xfrm>
            <a:off x="5552077" y="2883527"/>
            <a:ext cx="155448" cy="630630"/>
          </a:xfrm>
          <a:prstGeom prst="rightBrace">
            <a:avLst/>
          </a:prstGeom>
          <a:ln w="254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161386" y="4072801"/>
            <a:ext cx="2335870" cy="0"/>
          </a:xfrm>
          <a:prstGeom prst="straightConnector1">
            <a:avLst/>
          </a:prstGeom>
          <a:ln w="25400">
            <a:headEnd type="arrow"/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275855" y="3635732"/>
            <a:ext cx="3091482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接続処理</a:t>
            </a:r>
            <a:r>
              <a:rPr kumimoji="1" lang="en-US" altLang="ja-JP" dirty="0" smtClean="0"/>
              <a:t>+DHCP</a:t>
            </a:r>
            <a:r>
              <a:rPr kumimoji="1" lang="ja-JP" altLang="en-US" dirty="0" smtClean="0"/>
              <a:t>シーケンス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67944" y="4375557"/>
            <a:ext cx="3883569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トンネル再構築処理（</a:t>
            </a:r>
            <a:r>
              <a:rPr lang="en-US" altLang="ja-JP" sz="2000" dirty="0" smtClean="0"/>
              <a:t>NTMobile)</a:t>
            </a:r>
            <a:endParaRPr kumimoji="1" lang="ja-JP" altLang="en-US" sz="2000" dirty="0"/>
          </a:p>
        </p:txBody>
      </p:sp>
      <p:cxnSp>
        <p:nvCxnSpPr>
          <p:cNvPr id="46" name="直線矢印コネクタ 45"/>
          <p:cNvCxnSpPr>
            <a:stCxn id="24" idx="3"/>
          </p:cNvCxnSpPr>
          <p:nvPr/>
        </p:nvCxnSpPr>
        <p:spPr>
          <a:xfrm>
            <a:off x="2332458" y="2589689"/>
            <a:ext cx="0" cy="2826632"/>
          </a:xfrm>
          <a:prstGeom prst="straightConnector1">
            <a:avLst/>
          </a:prstGeom>
          <a:ln w="19050"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33" idx="3"/>
          </p:cNvCxnSpPr>
          <p:nvPr/>
        </p:nvCxnSpPr>
        <p:spPr>
          <a:xfrm>
            <a:off x="3270992" y="5416321"/>
            <a:ext cx="0" cy="55270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719264" y="3060342"/>
            <a:ext cx="1661048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定期的に実行</a:t>
            </a:r>
            <a:endParaRPr kumimoji="1" lang="ja-JP" altLang="en-US" sz="1600" dirty="0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3161387" y="4230050"/>
            <a:ext cx="1" cy="1738975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77" name="直線コネクタ 3076"/>
          <p:cNvCxnSpPr>
            <a:stCxn id="31" idx="2"/>
            <a:endCxn id="70" idx="3"/>
          </p:cNvCxnSpPr>
          <p:nvPr/>
        </p:nvCxnSpPr>
        <p:spPr>
          <a:xfrm flipH="1">
            <a:off x="2001445" y="2979710"/>
            <a:ext cx="1105327" cy="17042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678705" y="2965464"/>
            <a:ext cx="13227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Wi-Fi ON</a:t>
            </a:r>
            <a:endParaRPr kumimoji="1" lang="ja-JP" altLang="en-US" dirty="0"/>
          </a:p>
        </p:txBody>
      </p:sp>
      <p:cxnSp>
        <p:nvCxnSpPr>
          <p:cNvPr id="75" name="直線コネクタ 74"/>
          <p:cNvCxnSpPr>
            <a:endCxn id="76" idx="3"/>
          </p:cNvCxnSpPr>
          <p:nvPr/>
        </p:nvCxnSpPr>
        <p:spPr>
          <a:xfrm flipH="1" flipV="1">
            <a:off x="1945775" y="3820656"/>
            <a:ext cx="1186540" cy="409396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17939" y="3497490"/>
            <a:ext cx="122783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Wi-Fi</a:t>
            </a:r>
          </a:p>
          <a:p>
            <a:pPr algn="ctr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接続完了</a:t>
            </a:r>
            <a:endParaRPr kumimoji="1" lang="ja-JP" altLang="en-US" dirty="0"/>
          </a:p>
        </p:txBody>
      </p:sp>
      <p:sp>
        <p:nvSpPr>
          <p:cNvPr id="34" name="左右矢印 33"/>
          <p:cNvSpPr/>
          <p:nvPr/>
        </p:nvSpPr>
        <p:spPr>
          <a:xfrm>
            <a:off x="6943401" y="4724613"/>
            <a:ext cx="1355320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3528" y="4253592"/>
            <a:ext cx="191751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ハンドオーバ決定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51" name="下矢印 50"/>
          <p:cNvSpPr/>
          <p:nvPr/>
        </p:nvSpPr>
        <p:spPr>
          <a:xfrm>
            <a:off x="1141415" y="4062424"/>
            <a:ext cx="360040" cy="230672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endCxn id="33" idx="3"/>
          </p:cNvCxnSpPr>
          <p:nvPr/>
        </p:nvCxnSpPr>
        <p:spPr>
          <a:xfrm>
            <a:off x="2118865" y="5416320"/>
            <a:ext cx="1152127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線コネクタ 97"/>
          <p:cNvCxnSpPr>
            <a:stCxn id="70" idx="2"/>
          </p:cNvCxnSpPr>
          <p:nvPr/>
        </p:nvCxnSpPr>
        <p:spPr>
          <a:xfrm>
            <a:off x="3166250" y="2591370"/>
            <a:ext cx="0" cy="3297606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ハンドオーバ手法（</a:t>
            </a:r>
            <a:r>
              <a:rPr kumimoji="1" lang="en-US" altLang="ja-JP" dirty="0" smtClean="0"/>
              <a:t>Wi-Fi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3G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79512" y="3789040"/>
            <a:ext cx="197682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電波強度＜</a:t>
            </a:r>
            <a:r>
              <a:rPr lang="ja-JP" altLang="en-US" dirty="0" smtClean="0"/>
              <a:t>閾値</a:t>
            </a:r>
            <a:r>
              <a:rPr lang="en-US" altLang="ja-JP" dirty="0" smtClean="0"/>
              <a:t>α</a:t>
            </a:r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1784196" y="2024843"/>
            <a:ext cx="1877071" cy="566527"/>
            <a:chOff x="1182761" y="1772816"/>
            <a:chExt cx="1877071" cy="737725"/>
          </a:xfrm>
          <a:effectLst/>
        </p:grpSpPr>
        <p:sp>
          <p:nvSpPr>
            <p:cNvPr id="67" name="正方形/長方形 66"/>
            <p:cNvSpPr/>
            <p:nvPr/>
          </p:nvSpPr>
          <p:spPr>
            <a:xfrm>
              <a:off x="1182761" y="1772816"/>
              <a:ext cx="1877071" cy="37768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MN</a:t>
              </a:r>
              <a:endParaRPr kumimoji="1" lang="ja-JP" altLang="en-US" dirty="0"/>
            </a:p>
          </p:txBody>
        </p:sp>
        <p:grpSp>
          <p:nvGrpSpPr>
            <p:cNvPr id="68" name="グループ化 67"/>
            <p:cNvGrpSpPr/>
            <p:nvPr/>
          </p:nvGrpSpPr>
          <p:grpSpPr>
            <a:xfrm>
              <a:off x="1182761" y="2150501"/>
              <a:ext cx="1872208" cy="360040"/>
              <a:chOff x="2195736" y="2636912"/>
              <a:chExt cx="1872208" cy="360040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2195736" y="2636912"/>
                <a:ext cx="900388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3G</a:t>
                </a:r>
                <a:endParaRPr kumimoji="1" lang="ja-JP" altLang="en-US" dirty="0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087635" y="2636912"/>
                <a:ext cx="980309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Wi-Fi</a:t>
                </a:r>
                <a:endParaRPr kumimoji="1" lang="ja-JP" altLang="en-US" dirty="0"/>
              </a:p>
            </p:txBody>
          </p:sp>
        </p:grpSp>
      </p:grpSp>
      <p:cxnSp>
        <p:nvCxnSpPr>
          <p:cNvPr id="71" name="直線コネクタ 70"/>
          <p:cNvCxnSpPr>
            <a:stCxn id="69" idx="2"/>
          </p:cNvCxnSpPr>
          <p:nvPr/>
        </p:nvCxnSpPr>
        <p:spPr>
          <a:xfrm flipH="1">
            <a:off x="2220287" y="2591370"/>
            <a:ext cx="14103" cy="364594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正方形/長方形 72"/>
          <p:cNvSpPr/>
          <p:nvPr/>
        </p:nvSpPr>
        <p:spPr>
          <a:xfrm>
            <a:off x="8028384" y="2314882"/>
            <a:ext cx="724943" cy="2764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CN</a:t>
            </a:r>
            <a:endParaRPr kumimoji="1" lang="ja-JP" altLang="en-US" dirty="0"/>
          </a:p>
        </p:txBody>
      </p:sp>
      <p:cxnSp>
        <p:nvCxnSpPr>
          <p:cNvPr id="74" name="直線コネクタ 73"/>
          <p:cNvCxnSpPr>
            <a:stCxn id="73" idx="2"/>
          </p:cNvCxnSpPr>
          <p:nvPr/>
        </p:nvCxnSpPr>
        <p:spPr>
          <a:xfrm>
            <a:off x="8390856" y="2591371"/>
            <a:ext cx="15075" cy="378995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5377634" y="1936577"/>
            <a:ext cx="462622" cy="622964"/>
            <a:chOff x="3954973" y="1890193"/>
            <a:chExt cx="462622" cy="622964"/>
          </a:xfrm>
          <a:effectLst/>
        </p:grpSpPr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973" y="1890193"/>
              <a:ext cx="1905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458" y="2051195"/>
              <a:ext cx="3381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テキスト ボックス 78"/>
          <p:cNvSpPr txBox="1"/>
          <p:nvPr/>
        </p:nvSpPr>
        <p:spPr>
          <a:xfrm>
            <a:off x="6632034" y="1753071"/>
            <a:ext cx="44275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DC</a:t>
            </a:r>
            <a:endParaRPr kumimoji="1" lang="ja-JP" altLang="en-US" sz="1400" dirty="0"/>
          </a:p>
        </p:txBody>
      </p:sp>
      <p:cxnSp>
        <p:nvCxnSpPr>
          <p:cNvPr id="80" name="直線コネクタ 79"/>
          <p:cNvCxnSpPr/>
          <p:nvPr/>
        </p:nvCxnSpPr>
        <p:spPr>
          <a:xfrm>
            <a:off x="5541415" y="2498552"/>
            <a:ext cx="0" cy="3882776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853409" y="2498552"/>
            <a:ext cx="0" cy="3882776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49350"/>
            <a:ext cx="386354" cy="52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円柱 83"/>
          <p:cNvSpPr/>
          <p:nvPr/>
        </p:nvSpPr>
        <p:spPr>
          <a:xfrm rot="5400000">
            <a:off x="5158219" y="2432948"/>
            <a:ext cx="337297" cy="5979094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sp>
        <p:nvSpPr>
          <p:cNvPr id="87" name="円柱 86"/>
          <p:cNvSpPr/>
          <p:nvPr/>
        </p:nvSpPr>
        <p:spPr>
          <a:xfrm rot="5400000">
            <a:off x="5627485" y="499339"/>
            <a:ext cx="337297" cy="504056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923928" y="4368748"/>
            <a:ext cx="3960440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トンネル再構築処理（</a:t>
            </a:r>
            <a:r>
              <a:rPr lang="en-US" altLang="ja-JP" sz="2000" dirty="0" smtClean="0"/>
              <a:t>NTMobile)</a:t>
            </a:r>
            <a:endParaRPr kumimoji="1" lang="ja-JP" altLang="en-US" sz="2000" dirty="0"/>
          </a:p>
        </p:txBody>
      </p:sp>
      <p:cxnSp>
        <p:nvCxnSpPr>
          <p:cNvPr id="95" name="直線矢印コネクタ 94"/>
          <p:cNvCxnSpPr>
            <a:stCxn id="87" idx="3"/>
          </p:cNvCxnSpPr>
          <p:nvPr/>
        </p:nvCxnSpPr>
        <p:spPr>
          <a:xfrm>
            <a:off x="3275853" y="3019621"/>
            <a:ext cx="0" cy="2234225"/>
          </a:xfrm>
          <a:prstGeom prst="straightConnector1">
            <a:avLst/>
          </a:prstGeom>
          <a:ln w="19050"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84" idx="3"/>
          </p:cNvCxnSpPr>
          <p:nvPr/>
        </p:nvCxnSpPr>
        <p:spPr>
          <a:xfrm>
            <a:off x="2337321" y="5422496"/>
            <a:ext cx="0" cy="814816"/>
          </a:xfrm>
          <a:prstGeom prst="straightConnector1">
            <a:avLst/>
          </a:prstGeom>
          <a:ln w="19050"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49" idx="3"/>
          </p:cNvCxnSpPr>
          <p:nvPr/>
        </p:nvCxnSpPr>
        <p:spPr>
          <a:xfrm flipH="1" flipV="1">
            <a:off x="2156335" y="3973706"/>
            <a:ext cx="1009915" cy="163027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3267493" y="5750476"/>
            <a:ext cx="123783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Wi-Fi</a:t>
            </a:r>
            <a:r>
              <a:rPr kumimoji="1" lang="ja-JP" altLang="en-US" dirty="0" smtClean="0"/>
              <a:t>切断</a:t>
            </a:r>
            <a:endParaRPr kumimoji="1" lang="en-US" altLang="ja-JP" dirty="0" smtClean="0"/>
          </a:p>
        </p:txBody>
      </p:sp>
      <p:cxnSp>
        <p:nvCxnSpPr>
          <p:cNvPr id="109" name="直線コネクタ 108"/>
          <p:cNvCxnSpPr/>
          <p:nvPr/>
        </p:nvCxnSpPr>
        <p:spPr>
          <a:xfrm>
            <a:off x="3166249" y="5888976"/>
            <a:ext cx="0" cy="49235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左中かっこ 110"/>
          <p:cNvSpPr/>
          <p:nvPr/>
        </p:nvSpPr>
        <p:spPr>
          <a:xfrm>
            <a:off x="2915816" y="3019620"/>
            <a:ext cx="144016" cy="979056"/>
          </a:xfrm>
          <a:prstGeom prst="leftBrac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43608" y="3356992"/>
            <a:ext cx="181171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電波強度の測定</a:t>
            </a:r>
            <a:endParaRPr kumimoji="1" lang="en-US" altLang="ja-JP" dirty="0" smtClean="0"/>
          </a:p>
        </p:txBody>
      </p:sp>
      <p:sp>
        <p:nvSpPr>
          <p:cNvPr id="85" name="左右矢印 84"/>
          <p:cNvSpPr/>
          <p:nvPr/>
        </p:nvSpPr>
        <p:spPr>
          <a:xfrm>
            <a:off x="6948264" y="4730787"/>
            <a:ext cx="1355320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64067" y="1700808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</a:t>
            </a:r>
            <a:r>
              <a:rPr kumimoji="1" lang="ja-JP" altLang="en-US" sz="1400" dirty="0" smtClean="0"/>
              <a:t>兼</a:t>
            </a:r>
            <a:r>
              <a:rPr kumimoji="1" lang="en-US" altLang="ja-JP" sz="1400" dirty="0" smtClean="0"/>
              <a:t>DHCP</a:t>
            </a:r>
            <a:r>
              <a:rPr kumimoji="1" lang="ja-JP" altLang="en-US" sz="1400" dirty="0" smtClean="0"/>
              <a:t>サーバ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1520" y="4396772"/>
            <a:ext cx="191751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ハンドオーバ決定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0" name="下矢印 39"/>
          <p:cNvSpPr/>
          <p:nvPr/>
        </p:nvSpPr>
        <p:spPr>
          <a:xfrm>
            <a:off x="1043608" y="4144283"/>
            <a:ext cx="360040" cy="230672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左右矢印 82"/>
          <p:cNvSpPr/>
          <p:nvPr/>
        </p:nvSpPr>
        <p:spPr>
          <a:xfrm>
            <a:off x="2337321" y="4730787"/>
            <a:ext cx="4466928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547664" y="2996952"/>
            <a:ext cx="4119736" cy="3240360"/>
            <a:chOff x="2252464" y="2996952"/>
            <a:chExt cx="4119736" cy="3240360"/>
          </a:xfrm>
        </p:grpSpPr>
        <p:sp>
          <p:nvSpPr>
            <p:cNvPr id="27" name="正方形/長方形 26"/>
            <p:cNvSpPr/>
            <p:nvPr/>
          </p:nvSpPr>
          <p:spPr>
            <a:xfrm>
              <a:off x="2267744" y="2996952"/>
              <a:ext cx="4104456" cy="108012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267744" y="4077072"/>
              <a:ext cx="4104456" cy="64807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67744" y="4725144"/>
              <a:ext cx="4104456" cy="64807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267744" y="5373216"/>
              <a:ext cx="4104456" cy="86409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267744" y="3007836"/>
              <a:ext cx="17892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/>
                <a:t>アプリケーション層</a:t>
              </a:r>
              <a:endParaRPr kumimoji="1" lang="ja-JP" altLang="en-US" sz="1600" b="1" dirty="0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2375756" y="3313162"/>
              <a:ext cx="3852428" cy="6198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HGPｺﾞｼｯｸE" pitchFamily="50" charset="-128"/>
                  <a:ea typeface="HGPｺﾞｼｯｸE" pitchFamily="50" charset="-128"/>
                </a:rPr>
                <a:t>Ｈａｎｄｏｖｅｒ　Ｄｉｒｅｃｔｉｏｎ　Ｍａｎａｇｅｒ</a:t>
              </a:r>
              <a:endParaRPr kumimoji="1" lang="ja-JP" altLang="en-US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488" y="4110782"/>
              <a:ext cx="1117600" cy="614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正方形/長方形 34"/>
            <p:cNvSpPr/>
            <p:nvPr/>
          </p:nvSpPr>
          <p:spPr>
            <a:xfrm>
              <a:off x="2267744" y="4725144"/>
              <a:ext cx="1152128" cy="49595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7098" y="472514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Android</a:t>
              </a:r>
            </a:p>
            <a:p>
              <a:r>
                <a:rPr lang="en-US" altLang="ja-JP" sz="1600" b="1" dirty="0" smtClean="0"/>
                <a:t>Runtime</a:t>
              </a:r>
              <a:endParaRPr kumimoji="1" lang="ja-JP" altLang="en-US" sz="16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252464" y="4077072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/>
                <a:t>アプリケーション</a:t>
              </a:r>
              <a:endParaRPr lang="en-US" altLang="ja-JP" sz="1600" b="1" dirty="0" smtClean="0"/>
            </a:p>
            <a:p>
              <a:r>
                <a:rPr lang="ja-JP" altLang="en-US" sz="1600" b="1" dirty="0" smtClean="0"/>
                <a:t>フレームワーク</a:t>
              </a:r>
              <a:r>
                <a:rPr lang="ja-JP" altLang="en-US" sz="1600" b="1" dirty="0"/>
                <a:t>層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438500" y="4725144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ライブラリ層</a:t>
              </a:r>
              <a:endParaRPr kumimoji="1" lang="ja-JP" altLang="en-US" sz="1600" b="1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669927" y="4847674"/>
              <a:ext cx="160327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NTM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デーモン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4389907" y="5481228"/>
              <a:ext cx="1872208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NTMobile</a:t>
              </a:r>
            </a:p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Kernel Module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2267744" y="537321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/>
                <a:t>Linux Kernel</a:t>
              </a:r>
              <a:endParaRPr kumimoji="1" lang="ja-JP" altLang="en-US" sz="1600" b="1" dirty="0"/>
            </a:p>
          </p:txBody>
        </p:sp>
      </p:grp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提案方式を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端末に実装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実装端末 </a:t>
            </a:r>
            <a:r>
              <a:rPr lang="en-US" altLang="ja-JP" dirty="0" smtClean="0"/>
              <a:t>: Nexus One(Google</a:t>
            </a:r>
            <a:r>
              <a:rPr lang="ja-JP" altLang="en-US" dirty="0" smtClean="0"/>
              <a:t>社販売，</a:t>
            </a:r>
            <a:r>
              <a:rPr lang="en-US" altLang="ja-JP" dirty="0" smtClean="0"/>
              <a:t>HTC</a:t>
            </a:r>
            <a:r>
              <a:rPr lang="ja-JP" altLang="en-US" dirty="0" smtClean="0"/>
              <a:t>設計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バージョン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Android2.3.7(</a:t>
            </a:r>
            <a:r>
              <a:rPr kumimoji="1" lang="ja-JP" altLang="en-US" dirty="0" smtClean="0"/>
              <a:t>カスタム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使用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実装方法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1" idx="3"/>
          </p:cNvCxnSpPr>
          <p:nvPr/>
        </p:nvCxnSpPr>
        <p:spPr>
          <a:xfrm flipV="1">
            <a:off x="5568403" y="4417963"/>
            <a:ext cx="747069" cy="645735"/>
          </a:xfrm>
          <a:prstGeom prst="line">
            <a:avLst/>
          </a:prstGeom>
          <a:ln w="254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0" idx="3"/>
          </p:cNvCxnSpPr>
          <p:nvPr/>
        </p:nvCxnSpPr>
        <p:spPr>
          <a:xfrm flipV="1">
            <a:off x="5557315" y="4417963"/>
            <a:ext cx="758157" cy="1387301"/>
          </a:xfrm>
          <a:prstGeom prst="line">
            <a:avLst/>
          </a:prstGeom>
          <a:ln w="254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315472" y="423329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NTMobile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296422" y="4525969"/>
            <a:ext cx="281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NTM</a:t>
            </a:r>
            <a:r>
              <a:rPr kumimoji="1" lang="ja-JP" altLang="en-US" dirty="0" smtClean="0"/>
              <a:t>デーモンにより</a:t>
            </a:r>
            <a:r>
              <a:rPr lang="ja-JP" altLang="en-US" dirty="0" smtClean="0"/>
              <a:t>ネゴシエーションを行う．</a:t>
            </a:r>
            <a:endParaRPr lang="en-US" altLang="ja-JP" dirty="0" smtClean="0"/>
          </a:p>
          <a:p>
            <a:r>
              <a:rPr kumimoji="1" lang="ja-JP" altLang="en-US" dirty="0" smtClean="0"/>
              <a:t>カーネルモジュールによりカプセル化処理を行う</a:t>
            </a:r>
            <a:endParaRPr kumimoji="1" lang="en-US" altLang="ja-JP" dirty="0" smtClean="0"/>
          </a:p>
        </p:txBody>
      </p:sp>
      <p:sp>
        <p:nvSpPr>
          <p:cNvPr id="42" name="角丸四角形 41"/>
          <p:cNvSpPr/>
          <p:nvPr/>
        </p:nvSpPr>
        <p:spPr>
          <a:xfrm>
            <a:off x="6107068" y="3789040"/>
            <a:ext cx="1561276" cy="3598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解決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054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提案方式を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端末に実装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実装端末 </a:t>
            </a:r>
            <a:r>
              <a:rPr lang="en-US" altLang="ja-JP" dirty="0" smtClean="0"/>
              <a:t>: Nexus One(Google</a:t>
            </a:r>
            <a:r>
              <a:rPr lang="ja-JP" altLang="en-US" dirty="0" smtClean="0"/>
              <a:t>社販売，</a:t>
            </a:r>
            <a:r>
              <a:rPr lang="en-US" altLang="ja-JP" dirty="0" smtClean="0"/>
              <a:t>HTC</a:t>
            </a:r>
            <a:r>
              <a:rPr lang="ja-JP" altLang="en-US" dirty="0" smtClean="0"/>
              <a:t>設計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Android</a:t>
            </a:r>
            <a:r>
              <a:rPr lang="ja-JP" altLang="en-US" dirty="0"/>
              <a:t>バージョン </a:t>
            </a:r>
            <a:r>
              <a:rPr lang="en-US" altLang="ja-JP" dirty="0"/>
              <a:t>:</a:t>
            </a:r>
            <a:r>
              <a:rPr lang="ja-JP" altLang="en-US" dirty="0"/>
              <a:t>　</a:t>
            </a:r>
            <a:r>
              <a:rPr lang="en-US" altLang="ja-JP" dirty="0"/>
              <a:t>Android2.3.7(</a:t>
            </a:r>
            <a:r>
              <a:rPr lang="ja-JP" altLang="en-US" dirty="0"/>
              <a:t>カスタム</a:t>
            </a:r>
            <a:r>
              <a:rPr lang="en-US" altLang="ja-JP" dirty="0"/>
              <a:t>OS</a:t>
            </a:r>
            <a:r>
              <a:rPr lang="ja-JP" altLang="en-US" dirty="0"/>
              <a:t>使用</a:t>
            </a:r>
            <a:r>
              <a:rPr lang="en-US" altLang="ja-JP" dirty="0"/>
              <a:t>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実装方法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547664" y="2996952"/>
            <a:ext cx="4119736" cy="3240360"/>
            <a:chOff x="2252464" y="2996952"/>
            <a:chExt cx="4119736" cy="3240360"/>
          </a:xfrm>
        </p:grpSpPr>
        <p:sp>
          <p:nvSpPr>
            <p:cNvPr id="5" name="正方形/長方形 4"/>
            <p:cNvSpPr/>
            <p:nvPr/>
          </p:nvSpPr>
          <p:spPr>
            <a:xfrm>
              <a:off x="2267744" y="2996952"/>
              <a:ext cx="4104456" cy="108012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267744" y="4077072"/>
              <a:ext cx="4104456" cy="64807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267744" y="4725144"/>
              <a:ext cx="4104456" cy="64807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67744" y="5373216"/>
              <a:ext cx="4104456" cy="86409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267744" y="3007836"/>
              <a:ext cx="17892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/>
                <a:t>アプリケーション層</a:t>
              </a:r>
              <a:endParaRPr kumimoji="1" lang="ja-JP" altLang="en-US" sz="1600" b="1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375756" y="3313162"/>
              <a:ext cx="3852428" cy="6198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HGPｺﾞｼｯｸE" pitchFamily="50" charset="-128"/>
                  <a:ea typeface="HGPｺﾞｼｯｸE" pitchFamily="50" charset="-128"/>
                </a:rPr>
                <a:t>Ｈａｎｄｏｖｅｒ　Ｄｉｒｅｃｔｉｏｎ　Ｍａｎａｇｅｒ</a:t>
              </a:r>
              <a:endParaRPr kumimoji="1" lang="ja-JP" altLang="en-US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488" y="4110782"/>
              <a:ext cx="1117600" cy="614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正方形/長方形 14"/>
            <p:cNvSpPr/>
            <p:nvPr/>
          </p:nvSpPr>
          <p:spPr>
            <a:xfrm>
              <a:off x="2267744" y="4725144"/>
              <a:ext cx="1152128" cy="49595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7098" y="472514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Android</a:t>
              </a:r>
            </a:p>
            <a:p>
              <a:r>
                <a:rPr lang="en-US" altLang="ja-JP" sz="1600" b="1" dirty="0" smtClean="0"/>
                <a:t>Runtime</a:t>
              </a:r>
              <a:endParaRPr kumimoji="1" lang="ja-JP" altLang="en-US" sz="16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52464" y="4077072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/>
                <a:t>アプリケーション</a:t>
              </a:r>
              <a:endParaRPr lang="en-US" altLang="ja-JP" sz="1600" b="1" dirty="0" smtClean="0"/>
            </a:p>
            <a:p>
              <a:r>
                <a:rPr lang="ja-JP" altLang="en-US" sz="1600" b="1" dirty="0" smtClean="0"/>
                <a:t>フレームワーク</a:t>
              </a:r>
              <a:r>
                <a:rPr lang="ja-JP" altLang="en-US" sz="1600" b="1" dirty="0"/>
                <a:t>層</a:t>
              </a:r>
              <a:endParaRPr kumimoji="1" lang="ja-JP" altLang="en-US" sz="1600" b="1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438500" y="4725144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ライブラリ層</a:t>
              </a:r>
              <a:endParaRPr kumimoji="1" lang="ja-JP" altLang="en-US" sz="1600" b="1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669927" y="4847674"/>
              <a:ext cx="160327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NTM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デーモン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389907" y="5481228"/>
              <a:ext cx="1872208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NTMobile</a:t>
              </a:r>
            </a:p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Kernel Module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267744" y="537321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/>
                <a:t>Linux Kernel</a:t>
              </a:r>
              <a:endParaRPr kumimoji="1" lang="ja-JP" altLang="en-US" sz="1600" b="1" dirty="0"/>
            </a:p>
          </p:txBody>
        </p:sp>
      </p:grpSp>
      <p:cxnSp>
        <p:nvCxnSpPr>
          <p:cNvPr id="24" name="直線コネクタ 23"/>
          <p:cNvCxnSpPr>
            <a:stCxn id="5124" idx="3"/>
            <a:endCxn id="27" idx="1"/>
          </p:cNvCxnSpPr>
          <p:nvPr/>
        </p:nvCxnSpPr>
        <p:spPr>
          <a:xfrm flipV="1">
            <a:off x="4659288" y="3998677"/>
            <a:ext cx="1580028" cy="419286"/>
          </a:xfrm>
          <a:prstGeom prst="line">
            <a:avLst/>
          </a:prstGeom>
          <a:ln w="254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239316" y="3537012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</a:t>
            </a:r>
            <a:r>
              <a:rPr lang="ja-JP" altLang="en-US" dirty="0" smtClean="0"/>
              <a:t>を改造することにより</a:t>
            </a:r>
            <a:endParaRPr lang="en-US" altLang="ja-JP" dirty="0" smtClean="0"/>
          </a:p>
          <a:p>
            <a:r>
              <a:rPr lang="en-US" altLang="ja-JP" dirty="0" smtClean="0"/>
              <a:t>Wi-Fi</a:t>
            </a:r>
            <a:r>
              <a:rPr lang="ja-JP" altLang="en-US" dirty="0" smtClean="0"/>
              <a:t>と</a:t>
            </a:r>
            <a:r>
              <a:rPr lang="en-US" altLang="ja-JP" dirty="0" smtClean="0"/>
              <a:t>3</a:t>
            </a:r>
            <a:r>
              <a:rPr lang="ja-JP" altLang="en-US" dirty="0" smtClean="0"/>
              <a:t>Ｇを同時に</a:t>
            </a:r>
            <a:endParaRPr lang="en-US" altLang="ja-JP" dirty="0" smtClean="0"/>
          </a:p>
          <a:p>
            <a:r>
              <a:rPr lang="ja-JP" altLang="en-US" dirty="0" smtClean="0"/>
              <a:t>接続状態にしておける</a:t>
            </a:r>
            <a:endParaRPr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07068" y="4986753"/>
            <a:ext cx="2845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OS</a:t>
            </a:r>
            <a:r>
              <a:rPr lang="ja-JP" altLang="en-US" dirty="0" smtClean="0"/>
              <a:t>ソースをダウンロードし，</a:t>
            </a:r>
            <a:endParaRPr lang="en-US" altLang="ja-JP" dirty="0" smtClean="0"/>
          </a:p>
          <a:p>
            <a:r>
              <a:rPr lang="ja-JP" altLang="en-US" dirty="0" smtClean="0"/>
              <a:t>カスタム</a:t>
            </a:r>
            <a:r>
              <a:rPr lang="en-US" altLang="ja-JP" dirty="0" smtClean="0"/>
              <a:t>OS</a:t>
            </a:r>
            <a:r>
              <a:rPr lang="ja-JP" altLang="en-US" dirty="0" smtClean="0"/>
              <a:t>を作成し，</a:t>
            </a:r>
            <a:endParaRPr lang="en-US" altLang="ja-JP" dirty="0"/>
          </a:p>
          <a:p>
            <a:r>
              <a:rPr lang="en-US" altLang="ja-JP" dirty="0" smtClean="0"/>
              <a:t>Nexus One </a:t>
            </a:r>
            <a:r>
              <a:rPr lang="ja-JP" altLang="en-US" dirty="0" smtClean="0"/>
              <a:t>に実装</a:t>
            </a:r>
            <a:endParaRPr lang="en-US" altLang="ja-JP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6107068" y="3177113"/>
            <a:ext cx="1561276" cy="3598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の解決</a:t>
            </a:r>
            <a:endParaRPr kumimoji="1" lang="en-US" altLang="ja-JP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5868144" y="4613224"/>
            <a:ext cx="1290578" cy="3598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改造方法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038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提案方式を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端末に実装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実装端末 </a:t>
            </a:r>
            <a:r>
              <a:rPr lang="en-US" altLang="ja-JP" dirty="0" smtClean="0"/>
              <a:t>: Nexus One(Google</a:t>
            </a:r>
            <a:r>
              <a:rPr lang="ja-JP" altLang="en-US" dirty="0" smtClean="0"/>
              <a:t>社販売，</a:t>
            </a:r>
            <a:r>
              <a:rPr lang="en-US" altLang="ja-JP" dirty="0" smtClean="0"/>
              <a:t>HTC</a:t>
            </a:r>
            <a:r>
              <a:rPr lang="ja-JP" altLang="en-US" dirty="0" smtClean="0"/>
              <a:t>設計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Android</a:t>
            </a:r>
            <a:r>
              <a:rPr lang="ja-JP" altLang="en-US" dirty="0"/>
              <a:t>バージョン </a:t>
            </a:r>
            <a:r>
              <a:rPr lang="en-US" altLang="ja-JP" dirty="0"/>
              <a:t>:</a:t>
            </a:r>
            <a:r>
              <a:rPr lang="ja-JP" altLang="en-US" dirty="0"/>
              <a:t>　</a:t>
            </a:r>
            <a:r>
              <a:rPr lang="en-US" altLang="ja-JP" dirty="0"/>
              <a:t>Android2.3.7(</a:t>
            </a:r>
            <a:r>
              <a:rPr lang="ja-JP" altLang="en-US" dirty="0"/>
              <a:t>カスタム</a:t>
            </a:r>
            <a:r>
              <a:rPr lang="en-US" altLang="ja-JP" dirty="0"/>
              <a:t>OS</a:t>
            </a:r>
            <a:r>
              <a:rPr lang="ja-JP" altLang="en-US" dirty="0"/>
              <a:t>使用</a:t>
            </a:r>
            <a:r>
              <a:rPr lang="en-US" altLang="ja-JP" dirty="0"/>
              <a:t>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実装方法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547664" y="2996952"/>
            <a:ext cx="4119736" cy="3240360"/>
            <a:chOff x="2252464" y="2996952"/>
            <a:chExt cx="4119736" cy="3240360"/>
          </a:xfrm>
        </p:grpSpPr>
        <p:sp>
          <p:nvSpPr>
            <p:cNvPr id="5" name="正方形/長方形 4"/>
            <p:cNvSpPr/>
            <p:nvPr/>
          </p:nvSpPr>
          <p:spPr>
            <a:xfrm>
              <a:off x="2267744" y="2996952"/>
              <a:ext cx="4104456" cy="108012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267744" y="4077072"/>
              <a:ext cx="4104456" cy="64807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267744" y="4725144"/>
              <a:ext cx="4104456" cy="64807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67744" y="5373216"/>
              <a:ext cx="4104456" cy="86409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267744" y="3007836"/>
              <a:ext cx="17892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/>
                <a:t>アプリケーション層</a:t>
              </a:r>
              <a:endParaRPr kumimoji="1" lang="ja-JP" altLang="en-US" sz="1600" b="1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375756" y="3313162"/>
              <a:ext cx="3852428" cy="6198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HGPｺﾞｼｯｸE" pitchFamily="50" charset="-128"/>
                  <a:ea typeface="HGPｺﾞｼｯｸE" pitchFamily="50" charset="-128"/>
                </a:rPr>
                <a:t>Ｈａｎｄｏｖｅｒ　Ｄｉｒｅｃｔｉｏｎ　Ｍａｎａｇｅｒ</a:t>
              </a:r>
              <a:endParaRPr kumimoji="1" lang="ja-JP" altLang="en-US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488" y="4110782"/>
              <a:ext cx="1117600" cy="614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正方形/長方形 14"/>
            <p:cNvSpPr/>
            <p:nvPr/>
          </p:nvSpPr>
          <p:spPr>
            <a:xfrm>
              <a:off x="2267744" y="4725144"/>
              <a:ext cx="1152128" cy="49595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7098" y="472514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Android</a:t>
              </a:r>
            </a:p>
            <a:p>
              <a:r>
                <a:rPr lang="en-US" altLang="ja-JP" sz="1600" b="1" dirty="0" smtClean="0"/>
                <a:t>Runtime</a:t>
              </a:r>
              <a:endParaRPr kumimoji="1" lang="ja-JP" altLang="en-US" sz="16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52464" y="4077072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/>
                <a:t>アプリケーション</a:t>
              </a:r>
              <a:endParaRPr lang="en-US" altLang="ja-JP" sz="1600" b="1" dirty="0" smtClean="0"/>
            </a:p>
            <a:p>
              <a:r>
                <a:rPr lang="ja-JP" altLang="en-US" sz="1600" b="1" dirty="0" smtClean="0"/>
                <a:t>フレームワーク</a:t>
              </a:r>
              <a:r>
                <a:rPr lang="ja-JP" altLang="en-US" sz="1600" b="1" dirty="0"/>
                <a:t>層</a:t>
              </a:r>
              <a:endParaRPr kumimoji="1" lang="ja-JP" altLang="en-US" sz="1600" b="1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438500" y="4725144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ライブラリ層</a:t>
              </a:r>
              <a:endParaRPr kumimoji="1" lang="ja-JP" altLang="en-US" sz="1600" b="1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669927" y="4847674"/>
              <a:ext cx="160327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NTM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デーモン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389907" y="5481228"/>
              <a:ext cx="1872208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NTMobile</a:t>
              </a:r>
            </a:p>
            <a:p>
              <a:pPr algn="ctr"/>
              <a:r>
                <a:rPr lang="en-US" altLang="ja-JP" dirty="0" smtClean="0">
                  <a:solidFill>
                    <a:sysClr val="windowText" lastClr="000000"/>
                  </a:solidFill>
                </a:rPr>
                <a:t>Kernel Module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267744" y="537321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/>
                <a:t>Linux Kernel</a:t>
              </a:r>
              <a:endParaRPr kumimoji="1" lang="ja-JP" altLang="en-US" sz="1600" b="1" dirty="0"/>
            </a:p>
          </p:txBody>
        </p:sp>
      </p:grpSp>
      <p:cxnSp>
        <p:nvCxnSpPr>
          <p:cNvPr id="24" name="直線コネクタ 23"/>
          <p:cNvCxnSpPr>
            <a:stCxn id="7" idx="3"/>
            <a:endCxn id="27" idx="1"/>
          </p:cNvCxnSpPr>
          <p:nvPr/>
        </p:nvCxnSpPr>
        <p:spPr>
          <a:xfrm>
            <a:off x="5523384" y="3623109"/>
            <a:ext cx="681032" cy="182312"/>
          </a:xfrm>
          <a:prstGeom prst="line">
            <a:avLst/>
          </a:prstGeom>
          <a:ln w="254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204416" y="3543811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メイン実装</a:t>
            </a:r>
            <a:endParaRPr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高機能携帯端末（スマートフォン）の</a:t>
            </a:r>
            <a:r>
              <a:rPr lang="ja-JP" altLang="en-US" dirty="0" smtClean="0"/>
              <a:t>普及</a:t>
            </a:r>
            <a:endParaRPr lang="ja-JP" altLang="en-US" dirty="0"/>
          </a:p>
          <a:p>
            <a:pPr lvl="1"/>
            <a:r>
              <a:rPr lang="en-US" altLang="ja-JP" dirty="0"/>
              <a:t>Android</a:t>
            </a:r>
            <a:r>
              <a:rPr lang="ja-JP" altLang="en-US" dirty="0"/>
              <a:t>端末</a:t>
            </a:r>
            <a:endParaRPr lang="en-US" altLang="ja-JP" dirty="0"/>
          </a:p>
          <a:p>
            <a:pPr lvl="1"/>
            <a:r>
              <a:rPr lang="en-US" altLang="ja-JP" dirty="0"/>
              <a:t>iPhone</a:t>
            </a:r>
            <a:r>
              <a:rPr lang="ja-JP" altLang="en-US" dirty="0"/>
              <a:t>            </a:t>
            </a:r>
            <a:r>
              <a:rPr lang="en-US" altLang="ja-JP" dirty="0" smtClean="0"/>
              <a:t>		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通信</a:t>
            </a:r>
            <a:r>
              <a:rPr lang="ja-JP" altLang="en-US" dirty="0"/>
              <a:t>インフラの発展</a:t>
            </a:r>
          </a:p>
          <a:p>
            <a:pPr lvl="1"/>
            <a:r>
              <a:rPr lang="ja-JP" altLang="en-US" dirty="0"/>
              <a:t>無線</a:t>
            </a:r>
            <a:r>
              <a:rPr lang="en-US" altLang="ja-JP" dirty="0"/>
              <a:t>LAN(Wi-Fi)</a:t>
            </a:r>
            <a:r>
              <a:rPr lang="ja-JP" altLang="en-US" dirty="0"/>
              <a:t>環境の</a:t>
            </a:r>
            <a:r>
              <a:rPr lang="ja-JP" altLang="en-US" dirty="0" smtClean="0"/>
              <a:t>普及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無料ホットスポットの増加</a:t>
            </a:r>
            <a:endParaRPr lang="ja-JP" altLang="en-US" dirty="0"/>
          </a:p>
          <a:p>
            <a:pPr lvl="1"/>
            <a:r>
              <a:rPr lang="ja-JP" altLang="en-US" dirty="0"/>
              <a:t>携帯電話網（</a:t>
            </a:r>
            <a:r>
              <a:rPr lang="en-US" altLang="ja-JP" dirty="0"/>
              <a:t>3G</a:t>
            </a:r>
            <a:r>
              <a:rPr lang="ja-JP" altLang="en-US" dirty="0"/>
              <a:t>ネットワーク）</a:t>
            </a:r>
            <a:r>
              <a:rPr lang="ja-JP" altLang="en-US" dirty="0" smtClean="0"/>
              <a:t>の環境整備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Handover Direction Manager</a:t>
            </a:r>
            <a:endParaRPr kumimoji="1" lang="ja-JP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4211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9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動作確認　：　実験環境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実ネットワークで実験</a:t>
            </a:r>
            <a:endParaRPr lang="en-US" altLang="ja-JP" dirty="0" smtClean="0"/>
          </a:p>
          <a:p>
            <a:r>
              <a:rPr lang="en-US" altLang="ja-JP" dirty="0" smtClean="0"/>
              <a:t>MN </a:t>
            </a:r>
            <a:r>
              <a:rPr lang="en-US" altLang="ja-JP" dirty="0" smtClean="0"/>
              <a:t>: Nexus One</a:t>
            </a:r>
          </a:p>
          <a:p>
            <a:pPr lvl="1"/>
            <a:r>
              <a:rPr lang="en-US" altLang="ja-JP" dirty="0" smtClean="0"/>
              <a:t>OS</a:t>
            </a:r>
            <a:r>
              <a:rPr lang="ja-JP" altLang="en-US" dirty="0" smtClean="0"/>
              <a:t>バージョン　：　</a:t>
            </a:r>
            <a:r>
              <a:rPr lang="en-US" altLang="ja-JP" dirty="0" smtClean="0"/>
              <a:t>Android 2.3.7</a:t>
            </a:r>
          </a:p>
          <a:p>
            <a:pPr lvl="1"/>
            <a:r>
              <a:rPr kumimoji="1" lang="en-US" altLang="ja-JP" dirty="0" smtClean="0"/>
              <a:t>3G</a:t>
            </a:r>
            <a:r>
              <a:rPr kumimoji="1" lang="ja-JP" altLang="en-US" dirty="0" smtClean="0"/>
              <a:t>ネットワーク仕様　：　</a:t>
            </a:r>
            <a:r>
              <a:rPr lang="en-US" altLang="ja-JP" dirty="0" smtClean="0"/>
              <a:t>b-mobile SIM(</a:t>
            </a:r>
            <a:r>
              <a:rPr lang="ja-JP" altLang="en-US" dirty="0" smtClean="0"/>
              <a:t>データ</a:t>
            </a:r>
            <a:r>
              <a:rPr lang="ja-JP" altLang="en-US" dirty="0" smtClean="0"/>
              <a:t>通信専用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HDM</a:t>
            </a:r>
            <a:r>
              <a:rPr lang="ja-JP" altLang="en-US" dirty="0" smtClean="0"/>
              <a:t>で任意のタイミングでハンドオーバ</a:t>
            </a:r>
            <a:r>
              <a:rPr lang="ja-JP" altLang="en-US" dirty="0"/>
              <a:t>指示を出せるように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en-US" altLang="ja-JP" dirty="0" smtClean="0"/>
              <a:t>CN </a:t>
            </a:r>
            <a:r>
              <a:rPr lang="en-US" altLang="ja-JP" dirty="0" smtClean="0"/>
              <a:t>/ DC : </a:t>
            </a:r>
            <a:r>
              <a:rPr lang="ja-JP" altLang="en-US" dirty="0" smtClean="0"/>
              <a:t>グローバルネットワークに配置</a:t>
            </a:r>
            <a:endParaRPr lang="en-US" altLang="ja-JP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555776" y="4365219"/>
            <a:ext cx="4608512" cy="2448273"/>
            <a:chOff x="2123728" y="1052736"/>
            <a:chExt cx="5018088" cy="2700337"/>
          </a:xfrm>
        </p:grpSpPr>
        <p:pic>
          <p:nvPicPr>
            <p:cNvPr id="9227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052736"/>
              <a:ext cx="5018088" cy="2700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フリーフォーム 9"/>
            <p:cNvSpPr/>
            <p:nvPr/>
          </p:nvSpPr>
          <p:spPr>
            <a:xfrm>
              <a:off x="4086225" y="2466975"/>
              <a:ext cx="457200" cy="304800"/>
            </a:xfrm>
            <a:custGeom>
              <a:avLst/>
              <a:gdLst>
                <a:gd name="connsiteX0" fmla="*/ 0 w 457200"/>
                <a:gd name="connsiteY0" fmla="*/ 304800 h 304800"/>
                <a:gd name="connsiteX1" fmla="*/ 190500 w 457200"/>
                <a:gd name="connsiteY1" fmla="*/ 0 h 304800"/>
                <a:gd name="connsiteX2" fmla="*/ 457200 w 457200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304800">
                  <a:moveTo>
                    <a:pt x="0" y="304800"/>
                  </a:moveTo>
                  <a:cubicBezTo>
                    <a:pt x="57150" y="152400"/>
                    <a:pt x="114300" y="0"/>
                    <a:pt x="190500" y="0"/>
                  </a:cubicBezTo>
                  <a:cubicBezTo>
                    <a:pt x="266700" y="0"/>
                    <a:pt x="403225" y="263525"/>
                    <a:pt x="457200" y="304800"/>
                  </a:cubicBezTo>
                </a:path>
              </a:pathLst>
            </a:custGeom>
            <a:noFill/>
            <a:ln cmpd="sng">
              <a:solidFill>
                <a:srgbClr val="FF0000"/>
              </a:solidFill>
              <a:headEnd type="stealth"/>
              <a:tailEnd type="stealt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1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ハンドオーバー時のパケットロスの測定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測定</a:t>
            </a:r>
            <a:r>
              <a:rPr lang="ja-JP" altLang="en-US" dirty="0" smtClean="0"/>
              <a:t>ツール：　</a:t>
            </a:r>
            <a:r>
              <a:rPr lang="en-US" altLang="ja-JP" dirty="0" err="1" smtClean="0"/>
              <a:t>iperf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1470</a:t>
            </a:r>
            <a:r>
              <a:rPr lang="ja-JP" altLang="en-US" dirty="0" smtClean="0"/>
              <a:t>バイトの</a:t>
            </a:r>
            <a:r>
              <a:rPr lang="en-US" altLang="ja-JP" dirty="0" smtClean="0"/>
              <a:t>UDP</a:t>
            </a:r>
            <a:r>
              <a:rPr lang="ja-JP" altLang="en-US" dirty="0" smtClean="0"/>
              <a:t>パケット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>20</a:t>
            </a:r>
            <a:r>
              <a:rPr lang="ja-JP" altLang="en-US" dirty="0"/>
              <a:t>秒間</a:t>
            </a:r>
            <a:r>
              <a:rPr lang="ja-JP" altLang="en-US" dirty="0" smtClean="0"/>
              <a:t>送信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総パケット数</a:t>
            </a:r>
            <a:r>
              <a:rPr lang="en-US" altLang="ja-JP" dirty="0"/>
              <a:t>: 220</a:t>
            </a:r>
            <a:r>
              <a:rPr lang="ja-JP" altLang="en-US" dirty="0" smtClean="0"/>
              <a:t>パケット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</a:t>
            </a:r>
            <a:r>
              <a:rPr lang="ja-JP" altLang="en-US" dirty="0" smtClean="0"/>
              <a:t>秒間の</a:t>
            </a:r>
            <a:r>
              <a:rPr lang="ja-JP" altLang="en-US" dirty="0"/>
              <a:t>測定</a:t>
            </a:r>
            <a:r>
              <a:rPr lang="ja-JP" altLang="en-US" dirty="0" smtClean="0"/>
              <a:t>中にハンドオーバ指示を一回出す</a:t>
            </a: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動作確認　：　結果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33589"/>
              </p:ext>
            </p:extLst>
          </p:nvPr>
        </p:nvGraphicFramePr>
        <p:xfrm>
          <a:off x="3059832" y="3991970"/>
          <a:ext cx="3389477" cy="11074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477"/>
                <a:gridCol w="1764000"/>
              </a:tblGrid>
              <a:tr h="36914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パケットロス数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3G </a:t>
                      </a:r>
                      <a:r>
                        <a:rPr kumimoji="1" lang="ja-JP" altLang="en-US" dirty="0" smtClean="0"/>
                        <a:t>→　</a:t>
                      </a:r>
                      <a:r>
                        <a:rPr kumimoji="1" lang="en-US" altLang="ja-JP" dirty="0" smtClean="0"/>
                        <a:t>Wi-Fi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r>
                        <a:rPr kumimoji="1" lang="en-US" altLang="ja-JP" baseline="0" dirty="0" smtClean="0"/>
                        <a:t> / 220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Wi-Fi </a:t>
                      </a:r>
                      <a:r>
                        <a:rPr kumimoji="1" lang="ja-JP" altLang="en-US" dirty="0" smtClean="0"/>
                        <a:t>→ </a:t>
                      </a:r>
                      <a:r>
                        <a:rPr kumimoji="1" lang="en-US" altLang="ja-JP" dirty="0" smtClean="0"/>
                        <a:t>3G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 / 220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241525" y="5407994"/>
            <a:ext cx="720029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通信中にインターフェースを切り替えてもパケットロスを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発生させることなくハンドオーバができることを確認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49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3G</a:t>
            </a:r>
            <a:r>
              <a:rPr lang="ja-JP" altLang="en-US" dirty="0" smtClean="0"/>
              <a:t>と</a:t>
            </a:r>
            <a:r>
              <a:rPr lang="en-US" altLang="ja-JP" dirty="0" smtClean="0"/>
              <a:t>Wi-Fi</a:t>
            </a:r>
            <a:r>
              <a:rPr lang="ja-JP" altLang="en-US" dirty="0" smtClean="0"/>
              <a:t>間のシームレスハンドオーバの提案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ターゲット　：　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端末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方法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OS</a:t>
            </a:r>
            <a:r>
              <a:rPr lang="ja-JP" altLang="en-US" dirty="0" smtClean="0"/>
              <a:t>を改造して，</a:t>
            </a:r>
            <a:r>
              <a:rPr lang="en-US" altLang="ja-JP" dirty="0" smtClean="0"/>
              <a:t>3G</a:t>
            </a:r>
            <a:r>
              <a:rPr lang="ja-JP" altLang="en-US" dirty="0" smtClean="0"/>
              <a:t>と</a:t>
            </a:r>
            <a:r>
              <a:rPr lang="en-US" altLang="ja-JP" dirty="0" smtClean="0"/>
              <a:t>Wi-Fi</a:t>
            </a:r>
            <a:r>
              <a:rPr lang="ja-JP" altLang="en-US" dirty="0" smtClean="0"/>
              <a:t>を同時にネットワークに接続し，通信断絶時間をなくす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ＩＰアドレスの変化は</a:t>
            </a:r>
            <a:r>
              <a:rPr lang="en-US" altLang="ja-JP" dirty="0" smtClean="0"/>
              <a:t>NTMobile</a:t>
            </a:r>
            <a:r>
              <a:rPr lang="ja-JP" altLang="en-US" dirty="0" smtClean="0"/>
              <a:t>によって解決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実装と動作確認</a:t>
            </a:r>
            <a:endParaRPr lang="en-US" altLang="ja-JP" dirty="0" smtClean="0"/>
          </a:p>
          <a:p>
            <a:pPr lvl="2"/>
            <a:r>
              <a:rPr lang="ja-JP" altLang="en-US" dirty="0"/>
              <a:t>通信</a:t>
            </a:r>
            <a:r>
              <a:rPr lang="ja-JP" altLang="en-US" dirty="0" smtClean="0"/>
              <a:t>断絶時間とパケットロスともに発生しないことを確認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endParaRPr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kumimoji="1" lang="ja-JP" altLang="en-US" dirty="0" smtClean="0"/>
              <a:t>の移動透過技術への適応を検討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電波強度以外の指標導入を検討</a:t>
            </a:r>
            <a:endParaRPr kumimoji="1"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1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NTMobile</a:t>
            </a:r>
            <a:r>
              <a:rPr kumimoji="1" lang="ja-JP" altLang="en-US" dirty="0" smtClean="0"/>
              <a:t>関連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6539" y="3513782"/>
            <a:ext cx="6683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鈴木秀和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上醉尾一真</a:t>
            </a:r>
            <a:r>
              <a:rPr lang="en-US" altLang="ja-JP" dirty="0" smtClean="0"/>
              <a:t>, </a:t>
            </a:r>
            <a:r>
              <a:rPr lang="ja-JP" altLang="en-US" dirty="0" smtClean="0"/>
              <a:t>水谷智大</a:t>
            </a:r>
            <a:r>
              <a:rPr lang="en-US" altLang="ja-JP" dirty="0" smtClean="0"/>
              <a:t>, </a:t>
            </a:r>
            <a:r>
              <a:rPr lang="ja-JP" altLang="en-US" dirty="0" smtClean="0"/>
              <a:t>西尾拓也</a:t>
            </a:r>
            <a:r>
              <a:rPr lang="en-US" altLang="ja-JP" dirty="0" smtClean="0"/>
              <a:t>, </a:t>
            </a:r>
            <a:r>
              <a:rPr lang="ja-JP" altLang="en-US" dirty="0" smtClean="0"/>
              <a:t>内藤克浩 </a:t>
            </a:r>
            <a:r>
              <a:rPr lang="en-US" altLang="ja-JP" dirty="0" smtClean="0"/>
              <a:t>, </a:t>
            </a:r>
            <a:r>
              <a:rPr lang="ja-JP" altLang="en-US" dirty="0" smtClean="0"/>
              <a:t>渡邊晃</a:t>
            </a:r>
            <a:endParaRPr lang="en-US" altLang="ja-JP" dirty="0" smtClean="0"/>
          </a:p>
          <a:p>
            <a:r>
              <a:rPr lang="en-US" altLang="ja-JP" dirty="0" smtClean="0"/>
              <a:t>NTMobile</a:t>
            </a:r>
            <a:r>
              <a:rPr lang="ja-JP" altLang="en-US" dirty="0"/>
              <a:t>における通信接続性の確立手法と実装 </a:t>
            </a:r>
            <a:endParaRPr lang="en-US" altLang="ja-JP" dirty="0" smtClean="0"/>
          </a:p>
          <a:p>
            <a:r>
              <a:rPr lang="ja-JP" altLang="en-US" dirty="0" smtClean="0"/>
              <a:t>情報</a:t>
            </a:r>
            <a:r>
              <a:rPr lang="ja-JP" altLang="en-US" dirty="0"/>
              <a:t>処理学会</a:t>
            </a:r>
            <a:r>
              <a:rPr lang="ja-JP" altLang="en-US" dirty="0" smtClean="0"/>
              <a:t>論文誌</a:t>
            </a:r>
            <a:r>
              <a:rPr lang="en-US" altLang="ja-JP" dirty="0" smtClean="0"/>
              <a:t>, </a:t>
            </a:r>
            <a:r>
              <a:rPr lang="en-US" altLang="ja-JP" dirty="0"/>
              <a:t>2013, 54, 367-379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5616" y="2084655"/>
            <a:ext cx="7680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内藤</a:t>
            </a:r>
            <a:r>
              <a:rPr lang="ja-JP" altLang="en-US" dirty="0"/>
              <a:t>克浩</a:t>
            </a:r>
            <a:r>
              <a:rPr lang="en-US" altLang="ja-JP" dirty="0"/>
              <a:t>, </a:t>
            </a:r>
            <a:r>
              <a:rPr lang="ja-JP" altLang="en-US" dirty="0"/>
              <a:t>上醉尾一真</a:t>
            </a:r>
            <a:r>
              <a:rPr lang="en-US" altLang="ja-JP" dirty="0"/>
              <a:t>, </a:t>
            </a:r>
            <a:r>
              <a:rPr lang="ja-JP" altLang="en-US" dirty="0"/>
              <a:t>西尾拓也</a:t>
            </a:r>
            <a:r>
              <a:rPr lang="en-US" altLang="ja-JP" dirty="0"/>
              <a:t>, </a:t>
            </a:r>
            <a:r>
              <a:rPr lang="ja-JP" altLang="en-US" dirty="0"/>
              <a:t>水谷智大</a:t>
            </a:r>
            <a:r>
              <a:rPr lang="en-US" altLang="ja-JP" dirty="0"/>
              <a:t>, </a:t>
            </a:r>
            <a:r>
              <a:rPr lang="ja-JP" altLang="en-US" dirty="0"/>
              <a:t>鈴木秀和</a:t>
            </a:r>
            <a:r>
              <a:rPr lang="en-US" altLang="ja-JP" dirty="0"/>
              <a:t>, </a:t>
            </a:r>
            <a:r>
              <a:rPr lang="ja-JP" altLang="en-US" dirty="0"/>
              <a:t>渡邊晃</a:t>
            </a:r>
            <a:r>
              <a:rPr lang="en-US" altLang="ja-JP" dirty="0"/>
              <a:t>, </a:t>
            </a:r>
            <a:r>
              <a:rPr lang="ja-JP" altLang="en-US" dirty="0"/>
              <a:t>森香津夫 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</a:t>
            </a:r>
            <a:r>
              <a:rPr lang="ja-JP" altLang="en-US" dirty="0"/>
              <a:t>小林英雄 </a:t>
            </a:r>
            <a:endParaRPr lang="en-US" altLang="ja-JP" dirty="0" smtClean="0"/>
          </a:p>
          <a:p>
            <a:r>
              <a:rPr lang="en-US" altLang="ja-JP" dirty="0" smtClean="0"/>
              <a:t>NTMobile</a:t>
            </a:r>
            <a:r>
              <a:rPr lang="ja-JP" altLang="en-US" dirty="0"/>
              <a:t>における端末アドレスの移動管理と</a:t>
            </a:r>
            <a:r>
              <a:rPr lang="ja-JP" altLang="en-US" dirty="0" smtClean="0"/>
              <a:t>実装</a:t>
            </a:r>
            <a:r>
              <a:rPr lang="en-US" altLang="ja-JP" dirty="0" smtClean="0"/>
              <a:t>,</a:t>
            </a:r>
          </a:p>
          <a:p>
            <a:r>
              <a:rPr lang="ja-JP" altLang="en-US" dirty="0" smtClean="0"/>
              <a:t>情報</a:t>
            </a:r>
            <a:r>
              <a:rPr lang="ja-JP" altLang="en-US" dirty="0"/>
              <a:t>処理学会</a:t>
            </a:r>
            <a:r>
              <a:rPr lang="ja-JP" altLang="en-US" dirty="0" smtClean="0"/>
              <a:t>論文誌</a:t>
            </a:r>
            <a:r>
              <a:rPr lang="en-US" altLang="ja-JP" dirty="0" smtClean="0"/>
              <a:t>,2013</a:t>
            </a:r>
            <a:r>
              <a:rPr lang="en-US" altLang="ja-JP" dirty="0"/>
              <a:t>, 54, 380-393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616" y="4725144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上醉尾一真</a:t>
            </a:r>
            <a:r>
              <a:rPr lang="en-US" altLang="ja-JP" dirty="0"/>
              <a:t>, </a:t>
            </a:r>
            <a:r>
              <a:rPr lang="ja-JP" altLang="en-US" dirty="0"/>
              <a:t>鈴木秀和 </a:t>
            </a:r>
            <a:r>
              <a:rPr lang="en-US" altLang="ja-JP" dirty="0"/>
              <a:t>, </a:t>
            </a:r>
            <a:r>
              <a:rPr lang="ja-JP" altLang="en-US" dirty="0"/>
              <a:t>内藤克浩 </a:t>
            </a:r>
            <a:endParaRPr lang="en-US" altLang="ja-JP" dirty="0" smtClean="0"/>
          </a:p>
          <a:p>
            <a:r>
              <a:rPr lang="en-US" altLang="ja-JP" dirty="0" smtClean="0"/>
              <a:t>NTMobile</a:t>
            </a:r>
            <a:r>
              <a:rPr lang="ja-JP" altLang="en-US" dirty="0"/>
              <a:t>の</a:t>
            </a:r>
            <a:r>
              <a:rPr lang="en-US" altLang="ja-JP" dirty="0"/>
              <a:t>Android</a:t>
            </a:r>
            <a:r>
              <a:rPr lang="ja-JP" altLang="en-US" dirty="0"/>
              <a:t>端末への実装と</a:t>
            </a:r>
            <a:r>
              <a:rPr lang="ja-JP" altLang="en-US" dirty="0" smtClean="0"/>
              <a:t>評価</a:t>
            </a:r>
            <a:endParaRPr lang="en-US" altLang="ja-JP" dirty="0" smtClean="0"/>
          </a:p>
          <a:p>
            <a:r>
              <a:rPr lang="ja-JP" altLang="en-US" dirty="0"/>
              <a:t>モバイルコンピューティングとユビキタス通信 研究報告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r>
              <a:rPr lang="en-US" altLang="ja-JP" dirty="0" smtClean="0"/>
              <a:t>Vol.2012-MBL-62</a:t>
            </a:r>
            <a:r>
              <a:rPr lang="ja-JP" altLang="en-US" dirty="0" err="1"/>
              <a:t>，</a:t>
            </a:r>
            <a:r>
              <a:rPr lang="en-US" altLang="ja-JP" dirty="0"/>
              <a:t>No.19</a:t>
            </a:r>
            <a:r>
              <a:rPr lang="ja-JP" altLang="en-US" dirty="0" err="1"/>
              <a:t>，</a:t>
            </a:r>
            <a:r>
              <a:rPr lang="en-US" altLang="ja-JP" dirty="0"/>
              <a:t>pp.1-8</a:t>
            </a:r>
            <a:r>
              <a:rPr lang="ja-JP" altLang="en-US" dirty="0" err="1"/>
              <a:t>，</a:t>
            </a:r>
            <a:r>
              <a:rPr lang="en-US" altLang="ja-JP" dirty="0"/>
              <a:t>May.2012</a:t>
            </a:r>
            <a:r>
              <a:rPr lang="ja-JP" altLang="en-US" dirty="0" err="1"/>
              <a:t>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69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3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ハンドオーバ手法（</a:t>
            </a:r>
            <a:r>
              <a:rPr kumimoji="1" lang="en-US" altLang="ja-JP" dirty="0" smtClean="0"/>
              <a:t>3G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Wi-Fi)</a:t>
            </a:r>
            <a:br>
              <a:rPr kumimoji="1" lang="en-US" altLang="ja-JP" dirty="0" smtClean="0"/>
            </a:br>
            <a:r>
              <a:rPr lang="ja-JP" altLang="en-US" dirty="0" smtClean="0"/>
              <a:t>ルール適応版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ja-JP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5525F-466D-43A1-811E-48AD43173300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1136124" y="1928819"/>
            <a:ext cx="1877071" cy="566527"/>
            <a:chOff x="1182761" y="1772816"/>
            <a:chExt cx="1877071" cy="737725"/>
          </a:xfrm>
          <a:effectLst/>
        </p:grpSpPr>
        <p:sp>
          <p:nvSpPr>
            <p:cNvPr id="8" name="正方形/長方形 7"/>
            <p:cNvSpPr/>
            <p:nvPr/>
          </p:nvSpPr>
          <p:spPr>
            <a:xfrm>
              <a:off x="1182761" y="1772816"/>
              <a:ext cx="1877071" cy="37768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MN</a:t>
              </a:r>
              <a:endParaRPr kumimoji="1" lang="ja-JP" altLang="en-US" dirty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182761" y="2150501"/>
              <a:ext cx="1872208" cy="360040"/>
              <a:chOff x="2195736" y="2636912"/>
              <a:chExt cx="1872208" cy="360040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2195736" y="2636912"/>
                <a:ext cx="900388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3G</a:t>
                </a:r>
                <a:endParaRPr kumimoji="1" lang="ja-JP" altLang="en-US" dirty="0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3087635" y="2636912"/>
                <a:ext cx="980309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Wi-Fi</a:t>
                </a:r>
                <a:endParaRPr kumimoji="1" lang="ja-JP" altLang="en-US" dirty="0"/>
              </a:p>
            </p:txBody>
          </p:sp>
        </p:grpSp>
      </p:grpSp>
      <p:cxnSp>
        <p:nvCxnSpPr>
          <p:cNvPr id="12" name="直線コネクタ 11"/>
          <p:cNvCxnSpPr>
            <a:stCxn id="10" idx="2"/>
          </p:cNvCxnSpPr>
          <p:nvPr/>
        </p:nvCxnSpPr>
        <p:spPr>
          <a:xfrm flipH="1">
            <a:off x="1570823" y="2495346"/>
            <a:ext cx="15495" cy="3741966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直線コネクタ 12"/>
          <p:cNvCxnSpPr>
            <a:stCxn id="11" idx="2"/>
          </p:cNvCxnSpPr>
          <p:nvPr/>
        </p:nvCxnSpPr>
        <p:spPr>
          <a:xfrm flipH="1">
            <a:off x="2518177" y="2495346"/>
            <a:ext cx="1" cy="20029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正方形/長方形 13"/>
          <p:cNvSpPr/>
          <p:nvPr/>
        </p:nvSpPr>
        <p:spPr>
          <a:xfrm>
            <a:off x="7380312" y="2218858"/>
            <a:ext cx="724943" cy="2764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CN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stCxn id="14" idx="2"/>
          </p:cNvCxnSpPr>
          <p:nvPr/>
        </p:nvCxnSpPr>
        <p:spPr>
          <a:xfrm>
            <a:off x="7742784" y="2495347"/>
            <a:ext cx="14502" cy="374196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4729562" y="1840553"/>
            <a:ext cx="462622" cy="622964"/>
            <a:chOff x="3954973" y="1890193"/>
            <a:chExt cx="462622" cy="622964"/>
          </a:xfrm>
          <a:effectLst/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973" y="1890193"/>
              <a:ext cx="1905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458" y="2051195"/>
              <a:ext cx="3381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4115995" y="1609055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</a:t>
            </a:r>
            <a:r>
              <a:rPr kumimoji="1" lang="ja-JP" altLang="en-US" sz="1400" dirty="0" smtClean="0"/>
              <a:t>兼</a:t>
            </a:r>
            <a:r>
              <a:rPr kumimoji="1" lang="en-US" altLang="ja-JP" sz="1400" dirty="0" smtClean="0"/>
              <a:t>DHCP</a:t>
            </a:r>
            <a:r>
              <a:rPr kumimoji="1" lang="ja-JP" altLang="en-US" sz="1400" dirty="0" smtClean="0"/>
              <a:t>サーバ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83962" y="1681063"/>
            <a:ext cx="44275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DC</a:t>
            </a:r>
            <a:endParaRPr kumimoji="1" lang="ja-JP" altLang="en-US" sz="14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4893343" y="2402528"/>
            <a:ext cx="0" cy="383478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6205337" y="2402528"/>
            <a:ext cx="0" cy="3834784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53326"/>
            <a:ext cx="386354" cy="52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円柱 23"/>
          <p:cNvSpPr/>
          <p:nvPr/>
        </p:nvSpPr>
        <p:spPr>
          <a:xfrm rot="5400000">
            <a:off x="4979414" y="3093593"/>
            <a:ext cx="337297" cy="504056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sp>
        <p:nvSpPr>
          <p:cNvPr id="25" name="円/楕円 24"/>
          <p:cNvSpPr/>
          <p:nvPr/>
        </p:nvSpPr>
        <p:spPr>
          <a:xfrm>
            <a:off x="2463563" y="3193383"/>
            <a:ext cx="109228" cy="10922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 rot="5400000">
            <a:off x="4510148" y="-131572"/>
            <a:ext cx="337297" cy="5979095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cxnSp>
        <p:nvCxnSpPr>
          <p:cNvPr id="27" name="直線矢印コネクタ 26"/>
          <p:cNvCxnSpPr>
            <a:stCxn id="25" idx="6"/>
          </p:cNvCxnSpPr>
          <p:nvPr/>
        </p:nvCxnSpPr>
        <p:spPr>
          <a:xfrm>
            <a:off x="2572791" y="3247997"/>
            <a:ext cx="2106005" cy="0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572792" y="3771098"/>
            <a:ext cx="2106004" cy="0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131840" y="3387640"/>
            <a:ext cx="1080120" cy="338554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ＡＰ</a:t>
            </a:r>
            <a:r>
              <a:rPr kumimoji="1" lang="ja-JP" altLang="en-US" sz="1600" b="1" dirty="0" smtClean="0"/>
              <a:t>探索</a:t>
            </a:r>
            <a:endParaRPr kumimoji="1" lang="ja-JP" altLang="en-US" sz="1200" b="1" dirty="0"/>
          </a:p>
        </p:txBody>
      </p:sp>
      <p:sp>
        <p:nvSpPr>
          <p:cNvPr id="30" name="右中かっこ 29"/>
          <p:cNvSpPr/>
          <p:nvPr/>
        </p:nvSpPr>
        <p:spPr>
          <a:xfrm>
            <a:off x="4908868" y="3151814"/>
            <a:ext cx="155448" cy="630630"/>
          </a:xfrm>
          <a:prstGeom prst="rightBrace">
            <a:avLst/>
          </a:prstGeom>
          <a:ln w="254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2518177" y="4341088"/>
            <a:ext cx="2335870" cy="0"/>
          </a:xfrm>
          <a:prstGeom prst="straightConnector1">
            <a:avLst/>
          </a:prstGeom>
          <a:ln w="25400">
            <a:headEnd type="arrow"/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699792" y="3959887"/>
            <a:ext cx="2114662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接続</a:t>
            </a:r>
            <a:r>
              <a:rPr kumimoji="1" lang="ja-JP" altLang="en-US" sz="1400" b="1" dirty="0" smtClean="0"/>
              <a:t>処理</a:t>
            </a:r>
            <a:r>
              <a:rPr kumimoji="1" lang="en-US" altLang="ja-JP" sz="1200" b="1" dirty="0" smtClean="0"/>
              <a:t>+DHCP</a:t>
            </a:r>
            <a:r>
              <a:rPr kumimoji="1" lang="ja-JP" altLang="en-US" sz="1200" b="1" dirty="0" smtClean="0"/>
              <a:t>シーケンス</a:t>
            </a:r>
            <a:endParaRPr kumimoji="1" lang="ja-JP" altLang="en-US" sz="12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07904" y="4643844"/>
            <a:ext cx="345638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トンネル再構築処理（</a:t>
            </a:r>
            <a:r>
              <a:rPr lang="en-US" altLang="ja-JP" dirty="0" smtClean="0"/>
              <a:t>NTMobile)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26" idx="3"/>
          </p:cNvCxnSpPr>
          <p:nvPr/>
        </p:nvCxnSpPr>
        <p:spPr>
          <a:xfrm>
            <a:off x="1689249" y="2857976"/>
            <a:ext cx="0" cy="2970647"/>
          </a:xfrm>
          <a:prstGeom prst="straightConnector1">
            <a:avLst/>
          </a:prstGeom>
          <a:ln w="19050"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27783" y="6065452"/>
            <a:ext cx="0" cy="55270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076056" y="3328629"/>
            <a:ext cx="1173612" cy="30777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定期的に</a:t>
            </a:r>
            <a:r>
              <a:rPr kumimoji="1" lang="ja-JP" altLang="en-US" sz="1400" b="1" dirty="0" smtClean="0"/>
              <a:t>実行</a:t>
            </a:r>
            <a:endParaRPr kumimoji="1" lang="ja-JP" altLang="en-US" sz="1200" b="1" dirty="0"/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518178" y="4498337"/>
            <a:ext cx="1" cy="1738975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直線コネクタ 37"/>
          <p:cNvCxnSpPr>
            <a:endCxn id="39" idx="3"/>
          </p:cNvCxnSpPr>
          <p:nvPr/>
        </p:nvCxnSpPr>
        <p:spPr>
          <a:xfrm flipH="1" flipV="1">
            <a:off x="1358236" y="3116952"/>
            <a:ext cx="1132634" cy="131045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23528" y="2963063"/>
            <a:ext cx="10347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Wi-Fi ON</a:t>
            </a:r>
            <a:endParaRPr kumimoji="1" lang="ja-JP" altLang="en-US" sz="1400" b="1" dirty="0"/>
          </a:p>
        </p:txBody>
      </p:sp>
      <p:cxnSp>
        <p:nvCxnSpPr>
          <p:cNvPr id="40" name="直線コネクタ 39"/>
          <p:cNvCxnSpPr>
            <a:endCxn id="41" idx="3"/>
          </p:cNvCxnSpPr>
          <p:nvPr/>
        </p:nvCxnSpPr>
        <p:spPr>
          <a:xfrm flipH="1" flipV="1">
            <a:off x="1331640" y="3690610"/>
            <a:ext cx="1186537" cy="807727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91740" y="3429000"/>
            <a:ext cx="10399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Wi-Fi</a:t>
            </a:r>
          </a:p>
          <a:p>
            <a:pPr algn="ctr"/>
            <a:r>
              <a:rPr kumimoji="1" lang="en-US" altLang="ja-JP" sz="1400" b="1" dirty="0" smtClean="0"/>
              <a:t> </a:t>
            </a:r>
            <a:r>
              <a:rPr kumimoji="1" lang="ja-JP" altLang="en-US" sz="1400" b="1" dirty="0" smtClean="0"/>
              <a:t>接続完了</a:t>
            </a:r>
            <a:endParaRPr kumimoji="1" lang="ja-JP" altLang="en-US" sz="1400" b="1" dirty="0"/>
          </a:p>
        </p:txBody>
      </p:sp>
      <p:sp>
        <p:nvSpPr>
          <p:cNvPr id="42" name="左右矢印 41"/>
          <p:cNvSpPr/>
          <p:nvPr/>
        </p:nvSpPr>
        <p:spPr>
          <a:xfrm>
            <a:off x="2627785" y="4992900"/>
            <a:ext cx="3528392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左右矢印 42"/>
          <p:cNvSpPr/>
          <p:nvPr/>
        </p:nvSpPr>
        <p:spPr>
          <a:xfrm>
            <a:off x="6300192" y="4992900"/>
            <a:ext cx="1355320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496" y="4183376"/>
            <a:ext cx="152798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ハンドオーバ決定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683568" y="3930887"/>
            <a:ext cx="360040" cy="230672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4764" y="4573126"/>
            <a:ext cx="162736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カプセル化パケット→</a:t>
            </a:r>
            <a:r>
              <a:rPr lang="en-US" altLang="ja-JP" sz="1050" dirty="0" smtClean="0"/>
              <a:t>3G</a:t>
            </a:r>
          </a:p>
          <a:p>
            <a:r>
              <a:rPr kumimoji="1" lang="ja-JP" altLang="en-US" sz="1050" dirty="0" smtClean="0"/>
              <a:t>その他のパケット→</a:t>
            </a:r>
            <a:r>
              <a:rPr kumimoji="1" lang="en-US" altLang="ja-JP" sz="1050" dirty="0" smtClean="0"/>
              <a:t>Wi-Fi</a:t>
            </a:r>
            <a:endParaRPr kumimoji="1" lang="ja-JP" altLang="en-US" sz="105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356789" y="5839380"/>
            <a:ext cx="15590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全て</a:t>
            </a:r>
            <a:r>
              <a:rPr lang="ja-JP" altLang="en-US" sz="1050" dirty="0" smtClean="0"/>
              <a:t>のパケット→</a:t>
            </a:r>
            <a:r>
              <a:rPr lang="en-US" altLang="ja-JP" sz="1050" dirty="0" smtClean="0"/>
              <a:t>Wi-Fi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194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ハンドオーバ手法（</a:t>
            </a:r>
            <a:r>
              <a:rPr kumimoji="1" lang="en-US" altLang="ja-JP" dirty="0" smtClean="0"/>
              <a:t>Wi-Fi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3G)</a:t>
            </a:r>
            <a:br>
              <a:rPr kumimoji="1" lang="en-US" altLang="ja-JP" dirty="0" smtClean="0"/>
            </a:br>
            <a:r>
              <a:rPr lang="ja-JP" altLang="en-US" dirty="0" smtClean="0"/>
              <a:t>ルール適応版</a:t>
            </a:r>
            <a:endParaRPr kumimoji="1" lang="ja-JP" altLang="en-US" dirty="0"/>
          </a:p>
        </p:txBody>
      </p:sp>
      <p:cxnSp>
        <p:nvCxnSpPr>
          <p:cNvPr id="46" name="直線コネクタ 45"/>
          <p:cNvCxnSpPr>
            <a:stCxn id="53" idx="2"/>
          </p:cNvCxnSpPr>
          <p:nvPr/>
        </p:nvCxnSpPr>
        <p:spPr>
          <a:xfrm flipH="1">
            <a:off x="2518177" y="2159322"/>
            <a:ext cx="1" cy="371795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-36512" y="3429000"/>
            <a:ext cx="156966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電波強度＜</a:t>
            </a:r>
            <a:r>
              <a:rPr lang="ja-JP" altLang="en-US" sz="1400" b="1" dirty="0" smtClean="0"/>
              <a:t>閾値</a:t>
            </a:r>
            <a:r>
              <a:rPr lang="en-US" altLang="ja-JP" sz="1400" b="1" dirty="0" smtClean="0"/>
              <a:t>α</a:t>
            </a:r>
            <a:endParaRPr kumimoji="1" lang="ja-JP" altLang="en-US" sz="1400" b="1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1136124" y="1592795"/>
            <a:ext cx="1877071" cy="566527"/>
            <a:chOff x="1182761" y="1772816"/>
            <a:chExt cx="1877071" cy="737725"/>
          </a:xfrm>
          <a:effectLst/>
        </p:grpSpPr>
        <p:sp>
          <p:nvSpPr>
            <p:cNvPr id="50" name="正方形/長方形 49"/>
            <p:cNvSpPr/>
            <p:nvPr/>
          </p:nvSpPr>
          <p:spPr>
            <a:xfrm>
              <a:off x="1182761" y="1772816"/>
              <a:ext cx="1877071" cy="37768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MN</a:t>
              </a:r>
              <a:endParaRPr kumimoji="1" lang="ja-JP" altLang="en-US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1182761" y="2150501"/>
              <a:ext cx="1872208" cy="360040"/>
              <a:chOff x="2195736" y="2636912"/>
              <a:chExt cx="1872208" cy="360040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2195736" y="2636912"/>
                <a:ext cx="900388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3G</a:t>
                </a:r>
                <a:endParaRPr kumimoji="1" lang="ja-JP" altLang="en-US" dirty="0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3087635" y="2636912"/>
                <a:ext cx="980309" cy="36004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Wi-Fi</a:t>
                </a:r>
                <a:endParaRPr kumimoji="1" lang="ja-JP" altLang="en-US" dirty="0"/>
              </a:p>
            </p:txBody>
          </p:sp>
        </p:grpSp>
      </p:grpSp>
      <p:cxnSp>
        <p:nvCxnSpPr>
          <p:cNvPr id="54" name="直線コネクタ 53"/>
          <p:cNvCxnSpPr>
            <a:stCxn id="52" idx="2"/>
          </p:cNvCxnSpPr>
          <p:nvPr/>
        </p:nvCxnSpPr>
        <p:spPr>
          <a:xfrm flipH="1">
            <a:off x="1570823" y="2159322"/>
            <a:ext cx="15495" cy="400598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正方形/長方形 54"/>
          <p:cNvSpPr/>
          <p:nvPr/>
        </p:nvSpPr>
        <p:spPr>
          <a:xfrm>
            <a:off x="7380312" y="1882834"/>
            <a:ext cx="724943" cy="2764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CN</a:t>
            </a:r>
            <a:endParaRPr kumimoji="1" lang="ja-JP" altLang="en-US" dirty="0"/>
          </a:p>
        </p:txBody>
      </p:sp>
      <p:cxnSp>
        <p:nvCxnSpPr>
          <p:cNvPr id="56" name="直線コネクタ 55"/>
          <p:cNvCxnSpPr>
            <a:stCxn id="55" idx="2"/>
          </p:cNvCxnSpPr>
          <p:nvPr/>
        </p:nvCxnSpPr>
        <p:spPr>
          <a:xfrm>
            <a:off x="7742784" y="2159323"/>
            <a:ext cx="13305" cy="334497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4729562" y="1504529"/>
            <a:ext cx="462622" cy="622964"/>
            <a:chOff x="3954973" y="1890193"/>
            <a:chExt cx="462622" cy="622964"/>
          </a:xfrm>
          <a:effectLst/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973" y="1890193"/>
              <a:ext cx="1905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458" y="2051195"/>
              <a:ext cx="3381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テキスト ボックス 59"/>
          <p:cNvSpPr txBox="1"/>
          <p:nvPr/>
        </p:nvSpPr>
        <p:spPr>
          <a:xfrm>
            <a:off x="5983962" y="1321023"/>
            <a:ext cx="44275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DC</a:t>
            </a:r>
            <a:endParaRPr kumimoji="1" lang="ja-JP" altLang="en-US" sz="1400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4893343" y="2066504"/>
            <a:ext cx="0" cy="343779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205337" y="2066504"/>
            <a:ext cx="0" cy="343779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17302"/>
            <a:ext cx="386354" cy="52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円柱 63"/>
          <p:cNvSpPr/>
          <p:nvPr/>
        </p:nvSpPr>
        <p:spPr>
          <a:xfrm rot="5400000">
            <a:off x="4510147" y="2131980"/>
            <a:ext cx="337297" cy="5979094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sp>
        <p:nvSpPr>
          <p:cNvPr id="65" name="円柱 64"/>
          <p:cNvSpPr/>
          <p:nvPr/>
        </p:nvSpPr>
        <p:spPr>
          <a:xfrm rot="5400000">
            <a:off x="4979413" y="67291"/>
            <a:ext cx="337297" cy="504056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b="1" dirty="0" smtClean="0"/>
              <a:t>トンネル通信</a:t>
            </a:r>
            <a:endParaRPr kumimoji="1" lang="ja-JP" altLang="en-US" sz="2000" b="1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75856" y="4067780"/>
            <a:ext cx="39604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トンネル再構築処理（</a:t>
            </a:r>
            <a:r>
              <a:rPr lang="en-US" altLang="ja-JP" dirty="0" smtClean="0"/>
              <a:t>NTMobile)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627781" y="2587572"/>
            <a:ext cx="0" cy="2819760"/>
          </a:xfrm>
          <a:prstGeom prst="straightConnector1">
            <a:avLst/>
          </a:prstGeom>
          <a:ln w="19050"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1689249" y="5452648"/>
            <a:ext cx="0" cy="814816"/>
          </a:xfrm>
          <a:prstGeom prst="straightConnector1">
            <a:avLst/>
          </a:prstGeom>
          <a:ln w="19050"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endCxn id="47" idx="3"/>
          </p:cNvCxnSpPr>
          <p:nvPr/>
        </p:nvCxnSpPr>
        <p:spPr>
          <a:xfrm flipH="1" flipV="1">
            <a:off x="1533148" y="3582889"/>
            <a:ext cx="985029" cy="153888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613191" y="5706167"/>
            <a:ext cx="1000595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Wi-Fi</a:t>
            </a:r>
            <a:r>
              <a:rPr kumimoji="1" lang="ja-JP" altLang="en-US" sz="1400" b="1" dirty="0" smtClean="0"/>
              <a:t>切断</a:t>
            </a:r>
            <a:endParaRPr kumimoji="1" lang="en-US" altLang="ja-JP" sz="1400" b="1" dirty="0" smtClean="0"/>
          </a:p>
        </p:txBody>
      </p:sp>
      <p:cxnSp>
        <p:nvCxnSpPr>
          <p:cNvPr id="71" name="直線コネクタ 70"/>
          <p:cNvCxnSpPr/>
          <p:nvPr/>
        </p:nvCxnSpPr>
        <p:spPr>
          <a:xfrm>
            <a:off x="2518177" y="5775112"/>
            <a:ext cx="0" cy="49235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左中かっこ 71"/>
          <p:cNvSpPr/>
          <p:nvPr/>
        </p:nvSpPr>
        <p:spPr>
          <a:xfrm>
            <a:off x="2267744" y="2587572"/>
            <a:ext cx="144016" cy="979056"/>
          </a:xfrm>
          <a:prstGeom prst="leftBrac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7175" y="2924944"/>
            <a:ext cx="1313180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電波</a:t>
            </a:r>
            <a:r>
              <a:rPr kumimoji="1" lang="ja-JP" altLang="en-US" sz="1400" b="1" dirty="0" smtClean="0"/>
              <a:t>強度</a:t>
            </a:r>
            <a:r>
              <a:rPr kumimoji="1" lang="ja-JP" altLang="en-US" sz="1200" b="1" dirty="0" smtClean="0"/>
              <a:t>の測定</a:t>
            </a:r>
            <a:endParaRPr kumimoji="1" lang="en-US" altLang="ja-JP" sz="1200" b="1" dirty="0" smtClean="0"/>
          </a:p>
        </p:txBody>
      </p:sp>
      <p:sp>
        <p:nvSpPr>
          <p:cNvPr id="74" name="左右矢印 73"/>
          <p:cNvSpPr/>
          <p:nvPr/>
        </p:nvSpPr>
        <p:spPr>
          <a:xfrm>
            <a:off x="6300192" y="4429819"/>
            <a:ext cx="1355320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左右矢印 74"/>
          <p:cNvSpPr/>
          <p:nvPr/>
        </p:nvSpPr>
        <p:spPr>
          <a:xfrm>
            <a:off x="1689249" y="4429819"/>
            <a:ext cx="4466928" cy="36004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115995" y="126876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</a:t>
            </a:r>
            <a:r>
              <a:rPr kumimoji="1" lang="ja-JP" altLang="en-US" sz="1400" dirty="0" smtClean="0"/>
              <a:t>兼</a:t>
            </a:r>
            <a:r>
              <a:rPr kumimoji="1" lang="en-US" altLang="ja-JP" sz="1400" dirty="0" smtClean="0"/>
              <a:t>DHCP</a:t>
            </a:r>
            <a:r>
              <a:rPr kumimoji="1" lang="ja-JP" altLang="en-US" sz="1400" dirty="0" smtClean="0"/>
              <a:t>サーバ</a:t>
            </a:r>
            <a:endParaRPr kumimoji="1" lang="ja-JP" altLang="en-US" sz="1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496" y="4273351"/>
            <a:ext cx="152798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ハンドオーバ決定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</p:txBody>
      </p:sp>
      <p:sp>
        <p:nvSpPr>
          <p:cNvPr id="78" name="下矢印 77"/>
          <p:cNvSpPr/>
          <p:nvPr/>
        </p:nvSpPr>
        <p:spPr>
          <a:xfrm>
            <a:off x="503548" y="3831809"/>
            <a:ext cx="360040" cy="381004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213686" y="3797315"/>
            <a:ext cx="1721946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カプセル化パケット→</a:t>
            </a:r>
            <a:r>
              <a:rPr lang="en-US" altLang="ja-JP" sz="1050" dirty="0" smtClean="0"/>
              <a:t>Wi-Fi</a:t>
            </a:r>
          </a:p>
          <a:p>
            <a:r>
              <a:rPr kumimoji="1" lang="ja-JP" altLang="en-US" sz="1050" dirty="0" smtClean="0"/>
              <a:t>その他のパケット→</a:t>
            </a:r>
            <a:r>
              <a:rPr lang="en-US" altLang="ja-JP" sz="1050" dirty="0" smtClean="0"/>
              <a:t>3G</a:t>
            </a:r>
            <a:endParaRPr kumimoji="1" lang="ja-JP" altLang="en-US" sz="105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356789" y="5407332"/>
            <a:ext cx="15590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全て</a:t>
            </a:r>
            <a:r>
              <a:rPr lang="ja-JP" altLang="en-US" sz="1050" dirty="0" smtClean="0"/>
              <a:t>のパケット→</a:t>
            </a:r>
            <a:r>
              <a:rPr lang="en-US" altLang="ja-JP" sz="1050" dirty="0" smtClean="0"/>
              <a:t>3G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3023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無線</a:t>
            </a:r>
            <a:r>
              <a:rPr kumimoji="1" lang="en-US" altLang="ja-JP" dirty="0" smtClean="0"/>
              <a:t>LAN(Wi-Fi)</a:t>
            </a:r>
            <a:r>
              <a:rPr lang="ja-JP" altLang="en-US" dirty="0"/>
              <a:t>と</a:t>
            </a:r>
            <a:r>
              <a:rPr lang="ja-JP" altLang="en-US" dirty="0" smtClean="0"/>
              <a:t>携帯</a:t>
            </a:r>
            <a:r>
              <a:rPr lang="ja-JP" altLang="en-US" dirty="0"/>
              <a:t>電話網</a:t>
            </a:r>
            <a:r>
              <a:rPr lang="en-US" altLang="ja-JP" dirty="0"/>
              <a:t>(3</a:t>
            </a:r>
            <a:r>
              <a:rPr lang="ja-JP" altLang="en-US" dirty="0"/>
              <a:t>Ｇネットワーク</a:t>
            </a:r>
            <a:r>
              <a:rPr lang="en-US" altLang="ja-JP" dirty="0"/>
              <a:t>)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両方が使える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Wi-Fi</a:t>
            </a:r>
            <a:endParaRPr lang="en-US" altLang="ja-JP" dirty="0"/>
          </a:p>
          <a:p>
            <a:pPr lvl="2"/>
            <a:r>
              <a:rPr lang="ja-JP" altLang="en-US" dirty="0" smtClean="0"/>
              <a:t>電波</a:t>
            </a:r>
            <a:r>
              <a:rPr lang="ja-JP" altLang="en-US" dirty="0"/>
              <a:t>の</a:t>
            </a:r>
            <a:r>
              <a:rPr lang="ja-JP" altLang="en-US" dirty="0" smtClean="0"/>
              <a:t>届く範囲が狭い</a:t>
            </a:r>
            <a:r>
              <a:rPr lang="en-US" altLang="ja-JP" dirty="0" smtClean="0"/>
              <a:t>(</a:t>
            </a:r>
            <a:r>
              <a:rPr lang="ja-JP" altLang="en-US" dirty="0"/>
              <a:t>数十</a:t>
            </a:r>
            <a:r>
              <a:rPr lang="en-US" altLang="ja-JP" dirty="0"/>
              <a:t>m</a:t>
            </a:r>
            <a:r>
              <a:rPr lang="ja-JP" altLang="en-US" dirty="0"/>
              <a:t>程度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高速</a:t>
            </a:r>
            <a:r>
              <a:rPr lang="ja-JP" altLang="en-US" dirty="0"/>
              <a:t>な通信が</a:t>
            </a:r>
            <a:r>
              <a:rPr lang="ja-JP" altLang="en-US" dirty="0" smtClean="0"/>
              <a:t>可能</a:t>
            </a:r>
            <a:endParaRPr lang="ja-JP" altLang="en-US" dirty="0"/>
          </a:p>
          <a:p>
            <a:pPr lvl="1"/>
            <a:r>
              <a:rPr lang="en-US" altLang="ja-JP" dirty="0" smtClean="0"/>
              <a:t>3G</a:t>
            </a:r>
            <a:r>
              <a:rPr lang="ja-JP" altLang="en-US" dirty="0" smtClean="0"/>
              <a:t>ネットワーク</a:t>
            </a:r>
            <a:endParaRPr lang="ja-JP" altLang="en-US" dirty="0"/>
          </a:p>
          <a:p>
            <a:pPr lvl="2"/>
            <a:r>
              <a:rPr lang="ja-JP" altLang="en-US" dirty="0" smtClean="0"/>
              <a:t>全国で使用可能（電波が常に届いている）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大容量データ通信には向かない（速度が遅い）</a:t>
            </a:r>
            <a:endParaRPr lang="ja-JP" altLang="en-US" dirty="0"/>
          </a:p>
          <a:p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スマートフォンの特徴（通信面）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3275856" y="4653136"/>
            <a:ext cx="2232248" cy="8640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5589240"/>
            <a:ext cx="736772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周囲の状況に応じてネットワークを切り替えたい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85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アドレスが変わる</a:t>
            </a:r>
            <a:endParaRPr lang="en-US" altLang="ja-JP" dirty="0"/>
          </a:p>
          <a:p>
            <a:pPr lvl="1"/>
            <a:r>
              <a:rPr lang="ja-JP" altLang="en-US" dirty="0" smtClean="0"/>
              <a:t>通信が継続できない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切り替え時</a:t>
            </a:r>
            <a:r>
              <a:rPr lang="ja-JP" altLang="en-US" dirty="0" smtClean="0"/>
              <a:t>の通信断絶時間とパケットロス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切り替え時に一時的に通信できなくなる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パケットロスの発生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ネットワーク切り替え時の課題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1187624" y="2492896"/>
            <a:ext cx="936104" cy="5760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95736" y="4509120"/>
            <a:ext cx="4716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通信断絶を減らす工夫が必要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3402" y="2519318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移動透過技術に</a:t>
            </a:r>
            <a:r>
              <a:rPr lang="ja-JP" altLang="en-US" sz="2800" dirty="0" smtClean="0"/>
              <a:t>より解決可能</a:t>
            </a:r>
            <a:endParaRPr kumimoji="1" lang="ja-JP" altLang="en-US" sz="2800" dirty="0"/>
          </a:p>
        </p:txBody>
      </p:sp>
      <p:sp>
        <p:nvSpPr>
          <p:cNvPr id="11" name="右矢印 10"/>
          <p:cNvSpPr/>
          <p:nvPr/>
        </p:nvSpPr>
        <p:spPr>
          <a:xfrm>
            <a:off x="1187624" y="4437112"/>
            <a:ext cx="936104" cy="5760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51920" y="5661248"/>
            <a:ext cx="4908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移動透過技術：</a:t>
            </a:r>
            <a:r>
              <a:rPr kumimoji="1" lang="en-US" altLang="ja-JP" dirty="0" smtClean="0"/>
              <a:t>IP</a:t>
            </a:r>
            <a:r>
              <a:rPr lang="ja-JP" altLang="en-US" dirty="0" smtClean="0"/>
              <a:t>アドレスが変わっても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通信を継続できるようにする技術</a:t>
            </a:r>
            <a:endParaRPr lang="en-US" altLang="ja-JP" dirty="0" smtClean="0"/>
          </a:p>
          <a:p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Mobile IP , Mobile PPC </a:t>
            </a:r>
            <a:r>
              <a:rPr kumimoji="1" lang="ja-JP" altLang="en-US" dirty="0" smtClean="0"/>
              <a:t>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4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端末をターゲットに</a:t>
            </a:r>
            <a:r>
              <a:rPr kumimoji="1" lang="en-US" altLang="ja-JP" dirty="0" smtClean="0"/>
              <a:t>3G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Wi-Fi</a:t>
            </a:r>
            <a:r>
              <a:rPr lang="ja-JP" altLang="en-US" dirty="0"/>
              <a:t>間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シームレスにハンドオーバする</a:t>
            </a:r>
            <a:endParaRPr lang="en-US" altLang="ja-JP" dirty="0" smtClean="0"/>
          </a:p>
          <a:p>
            <a:pPr lvl="1"/>
            <a:r>
              <a:rPr lang="ja-JP" altLang="en-US" dirty="0"/>
              <a:t>切り替えて</a:t>
            </a:r>
            <a:r>
              <a:rPr lang="ja-JP" altLang="en-US" dirty="0" smtClean="0"/>
              <a:t>も通信を継続させる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通信断絶をなくしパケットロスの発生をなくす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Android</a:t>
            </a:r>
            <a:r>
              <a:rPr lang="ja-JP" altLang="en-US" dirty="0" smtClean="0"/>
              <a:t>端末の選択理由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急速に普及している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OS</a:t>
            </a:r>
            <a:r>
              <a:rPr lang="ja-JP" altLang="en-US" dirty="0" smtClean="0"/>
              <a:t>のソースコードが公開されている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改造や手を加えやすい</a:t>
            </a: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 smtClean="0"/>
              <a:t>課題</a:t>
            </a:r>
            <a:r>
              <a:rPr lang="en-US" altLang="ja-JP" u="sng" dirty="0" smtClean="0"/>
              <a:t>1</a:t>
            </a:r>
            <a:r>
              <a:rPr lang="ja-JP" altLang="en-US" dirty="0" smtClean="0"/>
              <a:t>　：ネットワーク</a:t>
            </a:r>
            <a:r>
              <a:rPr lang="ja-JP" altLang="en-US" dirty="0"/>
              <a:t>切り替えに</a:t>
            </a:r>
            <a:r>
              <a:rPr lang="ja-JP" altLang="en-US" dirty="0" smtClean="0"/>
              <a:t>よる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アドレスの</a:t>
            </a:r>
            <a:r>
              <a:rPr lang="ja-JP" altLang="en-US" dirty="0" smtClean="0"/>
              <a:t>変化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r>
              <a:rPr kumimoji="1" lang="ja-JP" altLang="en-US" u="sng" dirty="0" smtClean="0"/>
              <a:t>課題</a:t>
            </a:r>
            <a:r>
              <a:rPr kumimoji="1" lang="en-US" altLang="ja-JP" u="sng" dirty="0" smtClean="0"/>
              <a:t>2</a:t>
            </a:r>
            <a:r>
              <a:rPr kumimoji="1" lang="ja-JP" altLang="en-US" dirty="0" smtClean="0"/>
              <a:t>　：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端末の切り替え時の通信断絶時間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Wi-Fi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3G</a:t>
            </a:r>
            <a:r>
              <a:rPr lang="ja-JP" altLang="en-US" dirty="0" smtClean="0"/>
              <a:t>へ切り替える際に通信断絶が</a:t>
            </a:r>
            <a:r>
              <a:rPr lang="ja-JP" altLang="en-US" dirty="0" smtClean="0"/>
              <a:t>起きる</a:t>
            </a:r>
            <a:endParaRPr kumimoji="1"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解決すべき課題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87624" y="4201924"/>
            <a:ext cx="725230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 smtClean="0"/>
              <a:t>課題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がシームレスハンドオーバの一番の障害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5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解決策　：　移動透過技術を適応する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移動透過技術　：　ＮＴＭ</a:t>
            </a:r>
            <a:r>
              <a:rPr lang="en-US" altLang="ja-JP" dirty="0" smtClean="0"/>
              <a:t>obile</a:t>
            </a:r>
            <a:r>
              <a:rPr lang="ja-JP" altLang="en-US" dirty="0" smtClean="0"/>
              <a:t>を使用</a:t>
            </a:r>
            <a:r>
              <a:rPr lang="en-US" altLang="ja-JP" dirty="0" smtClean="0"/>
              <a:t>(</a:t>
            </a:r>
            <a:r>
              <a:rPr lang="ja-JP" altLang="en-US" dirty="0" smtClean="0"/>
              <a:t>独自技術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/>
              <a:t>選択</a:t>
            </a:r>
            <a:r>
              <a:rPr kumimoji="1" lang="ja-JP" altLang="en-US" dirty="0" smtClean="0"/>
              <a:t>理由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エンドエンドで移動透過性を実現できる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あらゆる移動パターンに対応</a:t>
            </a: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IPv4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IPv6</a:t>
            </a:r>
            <a:r>
              <a:rPr lang="ja-JP" altLang="en-US" dirty="0" smtClean="0"/>
              <a:t>間や混在環境など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Android</a:t>
            </a:r>
            <a:r>
              <a:rPr lang="ja-JP" altLang="en-US" dirty="0" smtClean="0"/>
              <a:t>端末での動作を確認している</a:t>
            </a: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br>
              <a:rPr kumimoji="1" lang="en-US" altLang="ja-JP" dirty="0" smtClean="0"/>
            </a:br>
            <a:r>
              <a:rPr lang="ja-JP" altLang="en-US" sz="3600" dirty="0"/>
              <a:t>ネットワーク切り替えによる</a:t>
            </a:r>
            <a:r>
              <a:rPr lang="en-US" altLang="ja-JP" sz="3600" dirty="0"/>
              <a:t>IP</a:t>
            </a:r>
            <a:r>
              <a:rPr lang="ja-JP" altLang="en-US" sz="3600" dirty="0"/>
              <a:t>アドレスの</a:t>
            </a:r>
            <a:r>
              <a:rPr lang="ja-JP" altLang="en-US" sz="3600" dirty="0" smtClean="0"/>
              <a:t>変化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55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端末は，実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アドレスと仮想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アドレスを持つ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　：　インターフェースに割り当てられるアドレス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仮想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　：　</a:t>
            </a:r>
            <a:r>
              <a:rPr kumimoji="1" lang="en-US" altLang="ja-JP" dirty="0" smtClean="0"/>
              <a:t>DC</a:t>
            </a:r>
            <a:r>
              <a:rPr kumimoji="1" lang="ja-JP" altLang="en-US" dirty="0" smtClean="0"/>
              <a:t>から割り当てられる一意のアドレス</a:t>
            </a:r>
            <a:endParaRPr kumimoji="1" lang="en-US" altLang="ja-JP" dirty="0" smtClean="0"/>
          </a:p>
          <a:p>
            <a:r>
              <a:rPr lang="ja-JP" altLang="en-US" dirty="0" smtClean="0"/>
              <a:t>アプリケーション間は，仮想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アドレスで通信をする</a:t>
            </a:r>
            <a:endParaRPr lang="en-US" altLang="ja-JP" dirty="0" smtClean="0"/>
          </a:p>
          <a:p>
            <a:r>
              <a:rPr lang="ja-JP" altLang="en-US" dirty="0" smtClean="0"/>
              <a:t>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アドレスでカプセル化して相手に送る</a:t>
            </a:r>
            <a:endParaRPr lang="en-US" altLang="ja-JP" dirty="0" smtClean="0"/>
          </a:p>
          <a:p>
            <a:r>
              <a:rPr lang="ja-JP" altLang="en-US" dirty="0"/>
              <a:t>アプリケーション</a:t>
            </a:r>
            <a:r>
              <a:rPr lang="ja-JP" altLang="en-US" dirty="0" smtClean="0"/>
              <a:t>は仮想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アドレスで通信するため，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アドレスの変化の影響を受けない</a:t>
            </a: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NTMobile</a:t>
            </a:r>
            <a:r>
              <a:rPr kumimoji="1" lang="ja-JP" altLang="en-US" dirty="0" smtClean="0"/>
              <a:t>の通信手法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09120"/>
            <a:ext cx="5544617" cy="209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2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Android</a:t>
            </a:r>
            <a:r>
              <a:rPr lang="ja-JP" altLang="en-US" dirty="0" smtClean="0"/>
              <a:t>端末の切り替え時の通信断絶時間</a:t>
            </a:r>
          </a:p>
          <a:p>
            <a:pPr lvl="1"/>
            <a:r>
              <a:rPr lang="en-US" altLang="ja-JP" dirty="0" smtClean="0"/>
              <a:t>Wi-Fi</a:t>
            </a:r>
            <a:r>
              <a:rPr lang="ja-JP" altLang="en-US" dirty="0" smtClean="0"/>
              <a:t>接続時</a:t>
            </a:r>
            <a:r>
              <a:rPr lang="ja-JP" altLang="en-US" dirty="0" smtClean="0"/>
              <a:t>に</a:t>
            </a:r>
            <a:r>
              <a:rPr lang="ja-JP" altLang="en-US" dirty="0"/>
              <a:t>は</a:t>
            </a:r>
            <a:r>
              <a:rPr lang="en-US" altLang="ja-JP" dirty="0" smtClean="0"/>
              <a:t>3G</a:t>
            </a:r>
            <a:r>
              <a:rPr lang="ja-JP" altLang="en-US" dirty="0" smtClean="0"/>
              <a:t>の接続が切断される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Wi-Fi</a:t>
            </a:r>
            <a:r>
              <a:rPr lang="ja-JP" altLang="en-US" dirty="0" smtClean="0"/>
              <a:t>が切断してから</a:t>
            </a:r>
            <a:r>
              <a:rPr lang="en-US" altLang="ja-JP" dirty="0" smtClean="0"/>
              <a:t>3G</a:t>
            </a:r>
            <a:r>
              <a:rPr lang="ja-JP" altLang="en-US" dirty="0" smtClean="0"/>
              <a:t>の再接続処理が実行される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接続完了まで</a:t>
            </a:r>
            <a:r>
              <a:rPr lang="ja-JP" altLang="en-US" dirty="0" smtClean="0"/>
              <a:t>時間がかかる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約</a:t>
            </a:r>
            <a:r>
              <a:rPr lang="en-US" altLang="ja-JP" dirty="0" smtClean="0"/>
              <a:t>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6</a:t>
            </a:r>
            <a:r>
              <a:rPr lang="ja-JP" altLang="en-US" dirty="0" smtClean="0"/>
              <a:t>秒程度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525F-466D-43A1-811E-48AD4317330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br>
              <a:rPr lang="en-US" altLang="ja-JP" dirty="0" smtClean="0"/>
            </a:br>
            <a:r>
              <a:rPr lang="en-US" altLang="ja-JP" sz="3600" dirty="0"/>
              <a:t>Android</a:t>
            </a:r>
            <a:r>
              <a:rPr lang="ja-JP" altLang="en-US" sz="3600" dirty="0"/>
              <a:t>端末の切り替え時の通信断絶</a:t>
            </a:r>
            <a:r>
              <a:rPr lang="ja-JP" altLang="en-US" sz="3600" dirty="0" smtClean="0"/>
              <a:t>時間</a:t>
            </a:r>
            <a:endParaRPr lang="ja-JP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6188269" cy="294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5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てｓｔｓ</Template>
  <TotalTime>5825</TotalTime>
  <Words>954</Words>
  <Application>Microsoft Office PowerPoint</Application>
  <PresentationFormat>画面に合わせる (4:3)</PresentationFormat>
  <Paragraphs>299</Paragraphs>
  <Slides>29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9</vt:i4>
      </vt:variant>
      <vt:variant>
        <vt:lpstr>スライド タイトル</vt:lpstr>
      </vt:variant>
      <vt:variant>
        <vt:i4>29</vt:i4>
      </vt:variant>
    </vt:vector>
  </HeadingPairs>
  <TitlesOfParts>
    <vt:vector size="38" baseType="lpstr">
      <vt:lpstr>ビジネス</vt:lpstr>
      <vt:lpstr>3_デザインの設定</vt:lpstr>
      <vt:lpstr>4_デザインの設定</vt:lpstr>
      <vt:lpstr>デザインの設定</vt:lpstr>
      <vt:lpstr>1_ビジネス</vt:lpstr>
      <vt:lpstr>1_デザインの設定</vt:lpstr>
      <vt:lpstr>2_ビジネス</vt:lpstr>
      <vt:lpstr>2_デザインの設定</vt:lpstr>
      <vt:lpstr>3_ビジネス</vt:lpstr>
      <vt:lpstr>Android端末におけるWi-Fi/3G間のシームレスハンドオーバの提案と実装 </vt:lpstr>
      <vt:lpstr>研究背景</vt:lpstr>
      <vt:lpstr>スマートフォンの特徴（通信面）</vt:lpstr>
      <vt:lpstr>ネットワーク切り替え時の課題</vt:lpstr>
      <vt:lpstr>目的</vt:lpstr>
      <vt:lpstr>解決すべき課題</vt:lpstr>
      <vt:lpstr>課題1 ネットワーク切り替えによるIPアドレスの変化</vt:lpstr>
      <vt:lpstr>NTMobileの通信手法</vt:lpstr>
      <vt:lpstr>課題2 Android端末の切り替え時の通信断絶時間</vt:lpstr>
      <vt:lpstr>課題2 Android端末の切り替え時の通信断絶時間</vt:lpstr>
      <vt:lpstr>課題2 Android端末の切り替え時の通信断絶時間</vt:lpstr>
      <vt:lpstr>ハンドオーバ手法の方針</vt:lpstr>
      <vt:lpstr>マルチホーム接続の問題</vt:lpstr>
      <vt:lpstr>マルチホーム接続の問題</vt:lpstr>
      <vt:lpstr>ハンドオーバ手法（3GからWi-Fi）</vt:lpstr>
      <vt:lpstr>ハンドオーバ手法（Wi-Fiから3G）</vt:lpstr>
      <vt:lpstr>実装方法</vt:lpstr>
      <vt:lpstr>実装方法</vt:lpstr>
      <vt:lpstr>実装方法</vt:lpstr>
      <vt:lpstr>Handover Direction Manager</vt:lpstr>
      <vt:lpstr>動作確認　：　実験環境</vt:lpstr>
      <vt:lpstr>動作確認　：　結果</vt:lpstr>
      <vt:lpstr>まとめ</vt:lpstr>
      <vt:lpstr>PowerPoint プレゼンテーション</vt:lpstr>
      <vt:lpstr>参考文献</vt:lpstr>
      <vt:lpstr>PowerPoint プレゼンテーション</vt:lpstr>
      <vt:lpstr>ハンドオーバ手法（3GからWi-Fi) ルール適応版</vt:lpstr>
      <vt:lpstr>ハンドオーバ手法（Wi-Fiから3G) ルール適応版</vt:lpstr>
      <vt:lpstr>PowerPoint プレゼンテーション</vt:lpstr>
    </vt:vector>
  </TitlesOfParts>
  <Company>MouseComputer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携帯電話網と無線LANをシームレスに移動するMobile PPC</dc:title>
  <dc:creator>Yosuke</dc:creator>
  <cp:lastModifiedBy>fukuyama</cp:lastModifiedBy>
  <cp:revision>442</cp:revision>
  <cp:lastPrinted>2013-01-29T08:58:07Z</cp:lastPrinted>
  <dcterms:created xsi:type="dcterms:W3CDTF">2010-08-17T16:20:01Z</dcterms:created>
  <dcterms:modified xsi:type="dcterms:W3CDTF">2013-01-29T12:47:40Z</dcterms:modified>
</cp:coreProperties>
</file>